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4" r:id="rId2"/>
    <p:sldId id="259" r:id="rId3"/>
    <p:sldId id="256" r:id="rId4"/>
    <p:sldId id="258" r:id="rId5"/>
    <p:sldId id="257" r:id="rId6"/>
    <p:sldId id="260" r:id="rId7"/>
    <p:sldId id="261" r:id="rId8"/>
    <p:sldId id="262" r:id="rId9"/>
    <p:sldId id="263" r:id="rId10"/>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6" d="100"/>
          <a:sy n="106" d="100"/>
        </p:scale>
        <p:origin x="-108"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lvl1pPr>
              <a:defRPr/>
            </a:lvl1pPr>
          </a:lstStyle>
          <a:p>
            <a:pPr>
              <a:defRPr/>
            </a:pPr>
            <a:fld id="{99FFC269-6498-42C9-935E-359362E4A14A}" type="datetimeFigureOut">
              <a:rPr lang="tr-TR"/>
              <a:pPr>
                <a:defRPr/>
              </a:pPr>
              <a:t>19.12.2012</a:t>
            </a:fld>
            <a:endParaRPr lang="tr-TR" dirty="0"/>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E506CE95-4578-4BE8-9C30-FA16E526D086}" type="slidenum">
              <a:rPr lang="tr-TR"/>
              <a:pPr>
                <a:defRPr/>
              </a:pPr>
              <a:t>‹#›</a:t>
            </a:fld>
            <a:endParaRPr lang="tr-T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fld id="{DFD203EA-8A82-460B-AE90-6369FB6A3800}" type="datetimeFigureOut">
              <a:rPr lang="tr-TR"/>
              <a:pPr>
                <a:defRPr/>
              </a:pPr>
              <a:t>19.12.2012</a:t>
            </a:fld>
            <a:endParaRPr lang="tr-TR" dirty="0"/>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57D91608-C780-4BC9-80DF-427D0B89567B}" type="slidenum">
              <a:rPr lang="tr-TR"/>
              <a:pPr>
                <a:defRPr/>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fld id="{70721035-A78B-4FE7-8765-3FFB159032CE}" type="datetimeFigureOut">
              <a:rPr lang="tr-TR"/>
              <a:pPr>
                <a:defRPr/>
              </a:pPr>
              <a:t>19.12.2012</a:t>
            </a:fld>
            <a:endParaRPr lang="tr-TR" dirty="0"/>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0FE6C905-D21E-4C54-9141-BF86C3E8D0D6}" type="slidenum">
              <a:rPr lang="tr-TR"/>
              <a:pPr>
                <a:defRPr/>
              </a:pPr>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fld id="{519AED0C-7CAF-483A-BF82-B046ECF4E02B}" type="datetimeFigureOut">
              <a:rPr lang="tr-TR"/>
              <a:pPr>
                <a:defRPr/>
              </a:pPr>
              <a:t>19.12.2012</a:t>
            </a:fld>
            <a:endParaRPr lang="tr-TR" dirty="0"/>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C3E484A0-47F2-4C18-AB22-15D8744A0180}" type="slidenum">
              <a:rPr lang="tr-TR"/>
              <a:pPr>
                <a:defRPr/>
              </a:pPr>
              <a:t>‹#›</a:t>
            </a:fld>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lvl1pPr>
              <a:defRPr/>
            </a:lvl1pPr>
          </a:lstStyle>
          <a:p>
            <a:pPr>
              <a:defRPr/>
            </a:pPr>
            <a:fld id="{4FF70B1C-86AF-4279-98BC-B5A796D990C1}" type="datetimeFigureOut">
              <a:rPr lang="tr-TR"/>
              <a:pPr>
                <a:defRPr/>
              </a:pPr>
              <a:t>19.12.2012</a:t>
            </a:fld>
            <a:endParaRPr lang="tr-TR" dirty="0"/>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B127D974-8747-490D-8FC0-04A225C27214}" type="slidenum">
              <a:rPr lang="tr-TR"/>
              <a:pPr>
                <a:defRPr/>
              </a:pPr>
              <a:t>‹#›</a:t>
            </a:fld>
            <a:endParaRPr lang="tr-T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3"/>
          <p:cNvSpPr>
            <a:spLocks noGrp="1"/>
          </p:cNvSpPr>
          <p:nvPr>
            <p:ph type="dt" sz="half" idx="10"/>
          </p:nvPr>
        </p:nvSpPr>
        <p:spPr/>
        <p:txBody>
          <a:bodyPr/>
          <a:lstStyle>
            <a:lvl1pPr>
              <a:defRPr/>
            </a:lvl1pPr>
          </a:lstStyle>
          <a:p>
            <a:pPr>
              <a:defRPr/>
            </a:pPr>
            <a:fld id="{9230A34D-58D3-46DE-BCD8-00CD058D0F72}" type="datetimeFigureOut">
              <a:rPr lang="tr-TR"/>
              <a:pPr>
                <a:defRPr/>
              </a:pPr>
              <a:t>19.12.2012</a:t>
            </a:fld>
            <a:endParaRPr lang="tr-TR" dirty="0"/>
          </a:p>
        </p:txBody>
      </p:sp>
      <p:sp>
        <p:nvSpPr>
          <p:cNvPr id="6" name="Altbilgi Yer Tutucusu 4"/>
          <p:cNvSpPr>
            <a:spLocks noGrp="1"/>
          </p:cNvSpPr>
          <p:nvPr>
            <p:ph type="ftr" sz="quarter" idx="11"/>
          </p:nvPr>
        </p:nvSpPr>
        <p:spPr/>
        <p:txBody>
          <a:bodyPr/>
          <a:lstStyle>
            <a:lvl1pPr>
              <a:defRPr/>
            </a:lvl1pPr>
          </a:lstStyle>
          <a:p>
            <a:pPr>
              <a:defRPr/>
            </a:pPr>
            <a:endParaRPr lang="tr-TR"/>
          </a:p>
        </p:txBody>
      </p:sp>
      <p:sp>
        <p:nvSpPr>
          <p:cNvPr id="7" name="Slayt Numarası Yer Tutucusu 5"/>
          <p:cNvSpPr>
            <a:spLocks noGrp="1"/>
          </p:cNvSpPr>
          <p:nvPr>
            <p:ph type="sldNum" sz="quarter" idx="12"/>
          </p:nvPr>
        </p:nvSpPr>
        <p:spPr/>
        <p:txBody>
          <a:bodyPr/>
          <a:lstStyle>
            <a:lvl1pPr>
              <a:defRPr/>
            </a:lvl1pPr>
          </a:lstStyle>
          <a:p>
            <a:pPr>
              <a:defRPr/>
            </a:pPr>
            <a:fld id="{091B3917-87D6-4D47-AE50-808715B8A6A3}" type="slidenum">
              <a:rPr lang="tr-TR"/>
              <a:pPr>
                <a:defRPr/>
              </a:pPr>
              <a:t>‹#›</a:t>
            </a:fld>
            <a:endParaRPr lang="tr-T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3"/>
          <p:cNvSpPr>
            <a:spLocks noGrp="1"/>
          </p:cNvSpPr>
          <p:nvPr>
            <p:ph type="dt" sz="half" idx="10"/>
          </p:nvPr>
        </p:nvSpPr>
        <p:spPr/>
        <p:txBody>
          <a:bodyPr/>
          <a:lstStyle>
            <a:lvl1pPr>
              <a:defRPr/>
            </a:lvl1pPr>
          </a:lstStyle>
          <a:p>
            <a:pPr>
              <a:defRPr/>
            </a:pPr>
            <a:fld id="{4B3E325B-D715-4CAD-A569-7810CC38BC9B}" type="datetimeFigureOut">
              <a:rPr lang="tr-TR"/>
              <a:pPr>
                <a:defRPr/>
              </a:pPr>
              <a:t>19.12.2012</a:t>
            </a:fld>
            <a:endParaRPr lang="tr-TR" dirty="0"/>
          </a:p>
        </p:txBody>
      </p:sp>
      <p:sp>
        <p:nvSpPr>
          <p:cNvPr id="8" name="Altbilgi Yer Tutucusu 4"/>
          <p:cNvSpPr>
            <a:spLocks noGrp="1"/>
          </p:cNvSpPr>
          <p:nvPr>
            <p:ph type="ftr" sz="quarter" idx="11"/>
          </p:nvPr>
        </p:nvSpPr>
        <p:spPr/>
        <p:txBody>
          <a:bodyPr/>
          <a:lstStyle>
            <a:lvl1pPr>
              <a:defRPr/>
            </a:lvl1pPr>
          </a:lstStyle>
          <a:p>
            <a:pPr>
              <a:defRPr/>
            </a:pPr>
            <a:endParaRPr lang="tr-TR"/>
          </a:p>
        </p:txBody>
      </p:sp>
      <p:sp>
        <p:nvSpPr>
          <p:cNvPr id="9" name="Slayt Numarası Yer Tutucusu 5"/>
          <p:cNvSpPr>
            <a:spLocks noGrp="1"/>
          </p:cNvSpPr>
          <p:nvPr>
            <p:ph type="sldNum" sz="quarter" idx="12"/>
          </p:nvPr>
        </p:nvSpPr>
        <p:spPr/>
        <p:txBody>
          <a:bodyPr/>
          <a:lstStyle>
            <a:lvl1pPr>
              <a:defRPr/>
            </a:lvl1pPr>
          </a:lstStyle>
          <a:p>
            <a:pPr>
              <a:defRPr/>
            </a:pPr>
            <a:fld id="{BE4D1725-F98F-4DFA-B693-9CDA4DB72D20}" type="slidenum">
              <a:rPr lang="tr-TR"/>
              <a:pPr>
                <a:defRPr/>
              </a:pPr>
              <a:t>‹#›</a:t>
            </a:fld>
            <a:endParaRPr lang="tr-T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3"/>
          <p:cNvSpPr>
            <a:spLocks noGrp="1"/>
          </p:cNvSpPr>
          <p:nvPr>
            <p:ph type="dt" sz="half" idx="10"/>
          </p:nvPr>
        </p:nvSpPr>
        <p:spPr/>
        <p:txBody>
          <a:bodyPr/>
          <a:lstStyle>
            <a:lvl1pPr>
              <a:defRPr/>
            </a:lvl1pPr>
          </a:lstStyle>
          <a:p>
            <a:pPr>
              <a:defRPr/>
            </a:pPr>
            <a:fld id="{80E5FED1-3F0C-4902-9D03-92750A007A27}" type="datetimeFigureOut">
              <a:rPr lang="tr-TR"/>
              <a:pPr>
                <a:defRPr/>
              </a:pPr>
              <a:t>19.12.2012</a:t>
            </a:fld>
            <a:endParaRPr lang="tr-TR" dirty="0"/>
          </a:p>
        </p:txBody>
      </p:sp>
      <p:sp>
        <p:nvSpPr>
          <p:cNvPr id="4" name="Altbilgi Yer Tutucusu 4"/>
          <p:cNvSpPr>
            <a:spLocks noGrp="1"/>
          </p:cNvSpPr>
          <p:nvPr>
            <p:ph type="ftr" sz="quarter" idx="11"/>
          </p:nvPr>
        </p:nvSpPr>
        <p:spPr/>
        <p:txBody>
          <a:bodyPr/>
          <a:lstStyle>
            <a:lvl1pPr>
              <a:defRPr/>
            </a:lvl1pPr>
          </a:lstStyle>
          <a:p>
            <a:pPr>
              <a:defRPr/>
            </a:pPr>
            <a:endParaRPr lang="tr-TR"/>
          </a:p>
        </p:txBody>
      </p:sp>
      <p:sp>
        <p:nvSpPr>
          <p:cNvPr id="5" name="Slayt Numarası Yer Tutucusu 5"/>
          <p:cNvSpPr>
            <a:spLocks noGrp="1"/>
          </p:cNvSpPr>
          <p:nvPr>
            <p:ph type="sldNum" sz="quarter" idx="12"/>
          </p:nvPr>
        </p:nvSpPr>
        <p:spPr/>
        <p:txBody>
          <a:bodyPr/>
          <a:lstStyle>
            <a:lvl1pPr>
              <a:defRPr/>
            </a:lvl1pPr>
          </a:lstStyle>
          <a:p>
            <a:pPr>
              <a:defRPr/>
            </a:pPr>
            <a:fld id="{1A81A160-26ED-4CF2-B61E-E52EC9ABADB8}" type="slidenum">
              <a:rPr lang="tr-TR"/>
              <a:pPr>
                <a:defRPr/>
              </a:pPr>
              <a:t>‹#›</a:t>
            </a:fld>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3"/>
          <p:cNvSpPr>
            <a:spLocks noGrp="1"/>
          </p:cNvSpPr>
          <p:nvPr>
            <p:ph type="dt" sz="half" idx="10"/>
          </p:nvPr>
        </p:nvSpPr>
        <p:spPr/>
        <p:txBody>
          <a:bodyPr/>
          <a:lstStyle>
            <a:lvl1pPr>
              <a:defRPr/>
            </a:lvl1pPr>
          </a:lstStyle>
          <a:p>
            <a:pPr>
              <a:defRPr/>
            </a:pPr>
            <a:fld id="{94E68089-1546-4CD9-AC3E-4D28DD431592}" type="datetimeFigureOut">
              <a:rPr lang="tr-TR"/>
              <a:pPr>
                <a:defRPr/>
              </a:pPr>
              <a:t>19.12.2012</a:t>
            </a:fld>
            <a:endParaRPr lang="tr-TR" dirty="0"/>
          </a:p>
        </p:txBody>
      </p:sp>
      <p:sp>
        <p:nvSpPr>
          <p:cNvPr id="3" name="Altbilgi Yer Tutucusu 4"/>
          <p:cNvSpPr>
            <a:spLocks noGrp="1"/>
          </p:cNvSpPr>
          <p:nvPr>
            <p:ph type="ftr" sz="quarter" idx="11"/>
          </p:nvPr>
        </p:nvSpPr>
        <p:spPr/>
        <p:txBody>
          <a:bodyPr/>
          <a:lstStyle>
            <a:lvl1pPr>
              <a:defRPr/>
            </a:lvl1pPr>
          </a:lstStyle>
          <a:p>
            <a:pPr>
              <a:defRPr/>
            </a:pPr>
            <a:endParaRPr lang="tr-TR"/>
          </a:p>
        </p:txBody>
      </p:sp>
      <p:sp>
        <p:nvSpPr>
          <p:cNvPr id="4" name="Slayt Numarası Yer Tutucusu 5"/>
          <p:cNvSpPr>
            <a:spLocks noGrp="1"/>
          </p:cNvSpPr>
          <p:nvPr>
            <p:ph type="sldNum" sz="quarter" idx="12"/>
          </p:nvPr>
        </p:nvSpPr>
        <p:spPr/>
        <p:txBody>
          <a:bodyPr/>
          <a:lstStyle>
            <a:lvl1pPr>
              <a:defRPr/>
            </a:lvl1pPr>
          </a:lstStyle>
          <a:p>
            <a:pPr>
              <a:defRPr/>
            </a:pPr>
            <a:fld id="{86836DC4-502C-40E9-9580-B3E1F5B31A6E}" type="slidenum">
              <a:rPr lang="tr-TR"/>
              <a:pPr>
                <a:defRPr/>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3"/>
          <p:cNvSpPr>
            <a:spLocks noGrp="1"/>
          </p:cNvSpPr>
          <p:nvPr>
            <p:ph type="dt" sz="half" idx="10"/>
          </p:nvPr>
        </p:nvSpPr>
        <p:spPr/>
        <p:txBody>
          <a:bodyPr/>
          <a:lstStyle>
            <a:lvl1pPr>
              <a:defRPr/>
            </a:lvl1pPr>
          </a:lstStyle>
          <a:p>
            <a:pPr>
              <a:defRPr/>
            </a:pPr>
            <a:fld id="{4ACB9458-59C3-4E91-93BD-A5E59841DC4A}" type="datetimeFigureOut">
              <a:rPr lang="tr-TR"/>
              <a:pPr>
                <a:defRPr/>
              </a:pPr>
              <a:t>19.12.2012</a:t>
            </a:fld>
            <a:endParaRPr lang="tr-TR" dirty="0"/>
          </a:p>
        </p:txBody>
      </p:sp>
      <p:sp>
        <p:nvSpPr>
          <p:cNvPr id="6" name="Altbilgi Yer Tutucusu 4"/>
          <p:cNvSpPr>
            <a:spLocks noGrp="1"/>
          </p:cNvSpPr>
          <p:nvPr>
            <p:ph type="ftr" sz="quarter" idx="11"/>
          </p:nvPr>
        </p:nvSpPr>
        <p:spPr/>
        <p:txBody>
          <a:bodyPr/>
          <a:lstStyle>
            <a:lvl1pPr>
              <a:defRPr/>
            </a:lvl1pPr>
          </a:lstStyle>
          <a:p>
            <a:pPr>
              <a:defRPr/>
            </a:pPr>
            <a:endParaRPr lang="tr-TR"/>
          </a:p>
        </p:txBody>
      </p:sp>
      <p:sp>
        <p:nvSpPr>
          <p:cNvPr id="7" name="Slayt Numarası Yer Tutucusu 5"/>
          <p:cNvSpPr>
            <a:spLocks noGrp="1"/>
          </p:cNvSpPr>
          <p:nvPr>
            <p:ph type="sldNum" sz="quarter" idx="12"/>
          </p:nvPr>
        </p:nvSpPr>
        <p:spPr/>
        <p:txBody>
          <a:bodyPr/>
          <a:lstStyle>
            <a:lvl1pPr>
              <a:defRPr/>
            </a:lvl1pPr>
          </a:lstStyle>
          <a:p>
            <a:pPr>
              <a:defRPr/>
            </a:pPr>
            <a:fld id="{5D322AB6-39A7-4226-90C8-98F72AC9A6DE}" type="slidenum">
              <a:rPr lang="tr-TR"/>
              <a:pPr>
                <a:defRPr/>
              </a:pPr>
              <a:t>‹#›</a:t>
            </a:fld>
            <a:endParaRPr lang="tr-T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dirty="0"/>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3"/>
          <p:cNvSpPr>
            <a:spLocks noGrp="1"/>
          </p:cNvSpPr>
          <p:nvPr>
            <p:ph type="dt" sz="half" idx="10"/>
          </p:nvPr>
        </p:nvSpPr>
        <p:spPr/>
        <p:txBody>
          <a:bodyPr/>
          <a:lstStyle>
            <a:lvl1pPr>
              <a:defRPr/>
            </a:lvl1pPr>
          </a:lstStyle>
          <a:p>
            <a:pPr>
              <a:defRPr/>
            </a:pPr>
            <a:fld id="{1625D77E-E5D6-4800-81C1-A74C7937BA89}" type="datetimeFigureOut">
              <a:rPr lang="tr-TR"/>
              <a:pPr>
                <a:defRPr/>
              </a:pPr>
              <a:t>19.12.2012</a:t>
            </a:fld>
            <a:endParaRPr lang="tr-TR" dirty="0"/>
          </a:p>
        </p:txBody>
      </p:sp>
      <p:sp>
        <p:nvSpPr>
          <p:cNvPr id="6" name="Altbilgi Yer Tutucusu 4"/>
          <p:cNvSpPr>
            <a:spLocks noGrp="1"/>
          </p:cNvSpPr>
          <p:nvPr>
            <p:ph type="ftr" sz="quarter" idx="11"/>
          </p:nvPr>
        </p:nvSpPr>
        <p:spPr/>
        <p:txBody>
          <a:bodyPr/>
          <a:lstStyle>
            <a:lvl1pPr>
              <a:defRPr/>
            </a:lvl1pPr>
          </a:lstStyle>
          <a:p>
            <a:pPr>
              <a:defRPr/>
            </a:pPr>
            <a:endParaRPr lang="tr-TR"/>
          </a:p>
        </p:txBody>
      </p:sp>
      <p:sp>
        <p:nvSpPr>
          <p:cNvPr id="7" name="Slayt Numarası Yer Tutucusu 5"/>
          <p:cNvSpPr>
            <a:spLocks noGrp="1"/>
          </p:cNvSpPr>
          <p:nvPr>
            <p:ph type="sldNum" sz="quarter" idx="12"/>
          </p:nvPr>
        </p:nvSpPr>
        <p:spPr/>
        <p:txBody>
          <a:bodyPr/>
          <a:lstStyle>
            <a:lvl1pPr>
              <a:defRPr/>
            </a:lvl1pPr>
          </a:lstStyle>
          <a:p>
            <a:pPr>
              <a:defRPr/>
            </a:pPr>
            <a:fld id="{F1E8DA26-D8D7-428D-8927-9788F64382E7}" type="slidenum">
              <a:rPr lang="tr-TR"/>
              <a:pPr>
                <a:defRPr/>
              </a:pPr>
              <a:t>‹#›</a:t>
            </a:fld>
            <a:endParaRPr lang="tr-T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Başlık Yer Tutucusu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Metin Yer Tutucusu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E8D2A4FA-AAE9-4D5B-B205-59DFB0727EE5}" type="datetimeFigureOut">
              <a:rPr lang="tr-TR"/>
              <a:pPr>
                <a:defRPr/>
              </a:pPr>
              <a:t>19.12.2012</a:t>
            </a:fld>
            <a:endParaRPr lang="tr-TR" dirty="0"/>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dirty="0">
                <a:solidFill>
                  <a:schemeClr val="tx1">
                    <a:tint val="75000"/>
                  </a:schemeClr>
                </a:solidFill>
                <a:latin typeface="+mn-lt"/>
                <a:cs typeface="+mn-cs"/>
              </a:defRPr>
            </a:lvl1pPr>
          </a:lstStyle>
          <a:p>
            <a:pPr>
              <a:defRPr/>
            </a:pPr>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6D423698-D1AD-4A34-B1D4-A5A1D351A266}" type="slidenum">
              <a:rPr lang="tr-TR"/>
              <a:pPr>
                <a:defRPr/>
              </a:pPr>
              <a:t>‹#›</a:t>
            </a:fld>
            <a:endParaRPr lang="tr-TR" dirty="0"/>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a:spLocks noChangeArrowheads="1"/>
          </p:cNvSpPr>
          <p:nvPr/>
        </p:nvSpPr>
        <p:spPr bwMode="auto">
          <a:xfrm>
            <a:off x="1908175" y="333375"/>
            <a:ext cx="4797425" cy="1198563"/>
          </a:xfrm>
          <a:prstGeom prst="rect">
            <a:avLst/>
          </a:prstGeom>
          <a:noFill/>
          <a:ln w="9525">
            <a:solidFill>
              <a:srgbClr val="FF0000"/>
            </a:solidFill>
            <a:miter lim="800000"/>
            <a:headEnd/>
            <a:tailEnd/>
          </a:ln>
        </p:spPr>
        <p:txBody>
          <a:bodyPr wrap="none">
            <a:spAutoFit/>
          </a:bodyPr>
          <a:lstStyle/>
          <a:p>
            <a:r>
              <a:rPr lang="tr-TR" sz="5400" b="1">
                <a:latin typeface="Calibri" pitchFamily="34" charset="0"/>
              </a:rPr>
              <a:t>ZAMANI ÖLÇME</a:t>
            </a:r>
            <a:endParaRPr lang="tr-TR" sz="5400" b="1"/>
          </a:p>
          <a:p>
            <a:r>
              <a:rPr lang="tr-TR" b="1"/>
              <a:t>               </a:t>
            </a:r>
            <a:r>
              <a:rPr lang="tr-TR" b="1">
                <a:hlinkClick r:id="rId2"/>
              </a:rPr>
              <a:t>www.sorubak.com</a:t>
            </a:r>
            <a:r>
              <a:rPr lang="tr-TR" b="1"/>
              <a:t>  </a:t>
            </a:r>
            <a:r>
              <a:rPr lang="tr-TR"/>
              <a:t> </a:t>
            </a:r>
          </a:p>
        </p:txBody>
      </p:sp>
      <p:sp>
        <p:nvSpPr>
          <p:cNvPr id="5" name="Metin kutusu 4"/>
          <p:cNvSpPr txBox="1">
            <a:spLocks noChangeArrowheads="1"/>
          </p:cNvSpPr>
          <p:nvPr/>
        </p:nvSpPr>
        <p:spPr bwMode="auto">
          <a:xfrm>
            <a:off x="233363" y="4408488"/>
            <a:ext cx="8713787" cy="1816100"/>
          </a:xfrm>
          <a:prstGeom prst="rect">
            <a:avLst/>
          </a:prstGeom>
          <a:noFill/>
          <a:ln w="9525">
            <a:solidFill>
              <a:srgbClr val="FF0000"/>
            </a:solidFill>
            <a:miter lim="800000"/>
            <a:headEnd/>
            <a:tailEnd/>
          </a:ln>
        </p:spPr>
        <p:txBody>
          <a:bodyPr>
            <a:spAutoFit/>
          </a:bodyPr>
          <a:lstStyle/>
          <a:p>
            <a:r>
              <a:rPr lang="tr-TR" sz="2800" b="1">
                <a:latin typeface="Calibri" pitchFamily="34" charset="0"/>
              </a:rPr>
              <a:t>ÖMER ASKERDEN</a:t>
            </a:r>
          </a:p>
          <a:p>
            <a:r>
              <a:rPr lang="tr-TR" sz="2800" b="1">
                <a:latin typeface="Calibri" pitchFamily="34" charset="0"/>
              </a:rPr>
              <a:t>PİRİ MEHMET PAŞA ORTAOKULU</a:t>
            </a:r>
          </a:p>
          <a:p>
            <a:r>
              <a:rPr lang="tr-TR" sz="2800" b="1">
                <a:latin typeface="Calibri" pitchFamily="34" charset="0"/>
              </a:rPr>
              <a:t>UZMAN İLKÖĞRETİM MATEMATİK  ÖĞRETMENİ</a:t>
            </a:r>
          </a:p>
          <a:p>
            <a:pPr algn="r"/>
            <a:r>
              <a:rPr lang="tr-TR" sz="2800" b="1">
                <a:latin typeface="Calibri" pitchFamily="34" charset="0"/>
              </a:rPr>
              <a:t>beyler_beyi_2@hotmail.com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a:spLocks noChangeArrowheads="1"/>
          </p:cNvSpPr>
          <p:nvPr/>
        </p:nvSpPr>
        <p:spPr bwMode="auto">
          <a:xfrm>
            <a:off x="179388" y="765175"/>
            <a:ext cx="8785225" cy="5138738"/>
          </a:xfrm>
          <a:prstGeom prst="rect">
            <a:avLst/>
          </a:prstGeom>
          <a:noFill/>
          <a:ln w="9525">
            <a:solidFill>
              <a:srgbClr val="FF0000"/>
            </a:solidFill>
            <a:miter lim="800000"/>
            <a:headEnd/>
            <a:tailEnd/>
          </a:ln>
        </p:spPr>
        <p:txBody>
          <a:bodyPr>
            <a:spAutoFit/>
          </a:bodyPr>
          <a:lstStyle/>
          <a:p>
            <a:r>
              <a:rPr lang="tr-TR" sz="4000" b="1">
                <a:latin typeface="Calibri" pitchFamily="34" charset="0"/>
              </a:rPr>
              <a:t>ZAMANI ÖLÇME:</a:t>
            </a:r>
          </a:p>
          <a:p>
            <a:r>
              <a:rPr lang="tr-TR" sz="2400" b="1">
                <a:latin typeface="Calibri" pitchFamily="34" charset="0"/>
              </a:rPr>
              <a:t>DÜNYANIN  KENDİ  EKSENİ  ETRAFINDAKİ  HAREKETİ:</a:t>
            </a:r>
          </a:p>
          <a:p>
            <a:r>
              <a:rPr lang="tr-TR" sz="2400" b="1">
                <a:latin typeface="Calibri" pitchFamily="34" charset="0"/>
              </a:rPr>
              <a:t>	 </a:t>
            </a:r>
            <a:r>
              <a:rPr lang="tr-TR" b="1">
                <a:latin typeface="Calibri" pitchFamily="34" charset="0"/>
              </a:rPr>
              <a:t>Dünyanın  2  türlü  hareketi  vardır .</a:t>
            </a:r>
          </a:p>
          <a:p>
            <a:r>
              <a:rPr lang="tr-TR" b="1">
                <a:solidFill>
                  <a:srgbClr val="FF0000"/>
                </a:solidFill>
                <a:latin typeface="Calibri" pitchFamily="34" charset="0"/>
              </a:rPr>
              <a:t>1 – Günlük   hareket   </a:t>
            </a:r>
          </a:p>
          <a:p>
            <a:r>
              <a:rPr lang="tr-TR" sz="2400" b="1">
                <a:latin typeface="Calibri" pitchFamily="34" charset="0"/>
              </a:rPr>
              <a:t>	</a:t>
            </a:r>
            <a:r>
              <a:rPr lang="tr-TR" b="1">
                <a:solidFill>
                  <a:srgbClr val="FF0000"/>
                </a:solidFill>
                <a:latin typeface="Calibri" pitchFamily="34" charset="0"/>
              </a:rPr>
              <a:t>a) </a:t>
            </a:r>
            <a:r>
              <a:rPr lang="tr-TR" b="1">
                <a:latin typeface="Calibri" pitchFamily="34" charset="0"/>
              </a:rPr>
              <a:t>Dünya'nın kendi ekseni etrafındaki batıdan doğuya doğru bir tam dönüşü 24 saatte tamamlanır. Buna bir Gün denir.</a:t>
            </a:r>
            <a:r>
              <a:rPr lang="tr-TR">
                <a:latin typeface="Calibri" pitchFamily="34" charset="0"/>
              </a:rPr>
              <a:t> </a:t>
            </a:r>
          </a:p>
          <a:p>
            <a:r>
              <a:rPr lang="tr-TR" b="1">
                <a:latin typeface="Calibri" pitchFamily="34" charset="0"/>
              </a:rPr>
              <a:t>	Bu dönüş sırasında dünya  yuvarlak   olduğundan ,Dünya'nın bir kısmı güneş ışınlarını alır, bir kısmı alamaz. Alan yerlerde gündüz, alamayan yerlerde gece hüküm sürer.</a:t>
            </a:r>
          </a:p>
          <a:p>
            <a:r>
              <a:rPr lang="tr-TR" b="1">
                <a:latin typeface="Calibri" pitchFamily="34" charset="0"/>
              </a:rPr>
              <a:t>	</a:t>
            </a:r>
          </a:p>
          <a:p>
            <a:r>
              <a:rPr lang="tr-TR">
                <a:latin typeface="Calibri" pitchFamily="34" charset="0"/>
              </a:rPr>
              <a:t> </a:t>
            </a:r>
            <a:r>
              <a:rPr lang="tr-TR" b="1">
                <a:latin typeface="Calibri" pitchFamily="34" charset="0"/>
              </a:rPr>
              <a:t>Gece ve gündüz süreleri her zaman birbirine eşit değildir. </a:t>
            </a:r>
          </a:p>
          <a:p>
            <a:r>
              <a:rPr lang="tr-TR" b="1">
                <a:latin typeface="Calibri" pitchFamily="34" charset="0"/>
              </a:rPr>
              <a:t>	Yaz aylarında gündüzler uzun, kış aylarında ise geceler uzundur. </a:t>
            </a:r>
          </a:p>
          <a:p>
            <a:r>
              <a:rPr lang="tr-TR" b="1">
                <a:latin typeface="Calibri" pitchFamily="34" charset="0"/>
              </a:rPr>
              <a:t>	</a:t>
            </a:r>
          </a:p>
          <a:p>
            <a:r>
              <a:rPr lang="tr-TR" b="1">
                <a:latin typeface="Calibri" pitchFamily="34" charset="0"/>
              </a:rPr>
              <a:t>21 Mart ve 23 Eylül günlerinde gece ile gündüz zamanları eşittir.</a:t>
            </a:r>
          </a:p>
          <a:p>
            <a:r>
              <a:rPr lang="tr-TR" b="1">
                <a:latin typeface="Calibri" pitchFamily="34" charset="0"/>
              </a:rPr>
              <a:t>	 Dünyanın  kendi  etrafındaki  hareketi  batıdan  doğuya  doğru olduğundan, güneş , dünyanın  doğusundaki  yerlerde  batıdan  daha  önce  görülür . Bir  meridyen  yayı  üzerindeki  tüm  yerlerde  güneş  aynı  anda  görülür .</a:t>
            </a:r>
            <a:endParaRPr lang="tr-TR">
              <a:latin typeface="Calibri" pitchFamily="34" charset="0"/>
            </a:endParaRPr>
          </a:p>
        </p:txBody>
      </p:sp>
      <p:sp>
        <p:nvSpPr>
          <p:cNvPr id="14338" name="Dikdörtgen 2"/>
          <p:cNvSpPr>
            <a:spLocks noChangeArrowheads="1"/>
          </p:cNvSpPr>
          <p:nvPr/>
        </p:nvSpPr>
        <p:spPr bwMode="auto">
          <a:xfrm>
            <a:off x="6196013" y="6486525"/>
            <a:ext cx="2947987" cy="369888"/>
          </a:xfrm>
          <a:prstGeom prst="rect">
            <a:avLst/>
          </a:prstGeom>
          <a:noFill/>
          <a:ln w="9525">
            <a:noFill/>
            <a:miter lim="800000"/>
            <a:headEnd/>
            <a:tailEnd/>
          </a:ln>
        </p:spPr>
        <p:txBody>
          <a:bodyPr wrap="none">
            <a:spAutoFit/>
          </a:bodyPr>
          <a:lstStyle/>
          <a:p>
            <a:pPr algn="r"/>
            <a:r>
              <a:rPr lang="tr-TR" b="1">
                <a:latin typeface="Calibri" pitchFamily="34" charset="0"/>
              </a:rPr>
              <a:t>beyler_beyi_2@hotmail.com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a:spLocks noChangeArrowheads="1"/>
          </p:cNvSpPr>
          <p:nvPr/>
        </p:nvSpPr>
        <p:spPr bwMode="auto">
          <a:xfrm>
            <a:off x="179388" y="836613"/>
            <a:ext cx="8785225" cy="5016500"/>
          </a:xfrm>
          <a:prstGeom prst="rect">
            <a:avLst/>
          </a:prstGeom>
          <a:noFill/>
          <a:ln w="9525">
            <a:solidFill>
              <a:srgbClr val="FF0000"/>
            </a:solidFill>
            <a:miter lim="800000"/>
            <a:headEnd/>
            <a:tailEnd/>
          </a:ln>
        </p:spPr>
        <p:txBody>
          <a:bodyPr>
            <a:spAutoFit/>
          </a:bodyPr>
          <a:lstStyle/>
          <a:p>
            <a:r>
              <a:rPr lang="tr-TR" sz="2000" b="1">
                <a:solidFill>
                  <a:srgbClr val="FF0000"/>
                </a:solidFill>
                <a:latin typeface="Calibri" pitchFamily="34" charset="0"/>
              </a:rPr>
              <a:t>2 – Yıllık   hareket  </a:t>
            </a:r>
          </a:p>
          <a:p>
            <a:r>
              <a:rPr lang="tr-TR" sz="2000" b="1">
                <a:solidFill>
                  <a:srgbClr val="FF0000"/>
                </a:solidFill>
                <a:latin typeface="Calibri" pitchFamily="34" charset="0"/>
              </a:rPr>
              <a:t>	b) </a:t>
            </a:r>
            <a:r>
              <a:rPr lang="tr-TR" sz="2000" b="1">
                <a:latin typeface="Calibri" pitchFamily="34" charset="0"/>
              </a:rPr>
              <a:t>Dünya, Güneş çevresinde elips yörünge üzerinde batıdan doğuya doğru döner. Bu hareketini 365 gün 6 saatte tamamlar. Böylece bir yıl oluşur. </a:t>
            </a:r>
          </a:p>
          <a:p>
            <a:r>
              <a:rPr lang="tr-TR" sz="2000" b="1">
                <a:latin typeface="Calibri" pitchFamily="34" charset="0"/>
              </a:rPr>
              <a:t>	</a:t>
            </a:r>
          </a:p>
          <a:p>
            <a:r>
              <a:rPr lang="tr-TR" sz="2000" b="1">
                <a:solidFill>
                  <a:srgbClr val="FF0000"/>
                </a:solidFill>
                <a:latin typeface="Calibri" pitchFamily="34" charset="0"/>
              </a:rPr>
              <a:t>	c) </a:t>
            </a:r>
            <a:r>
              <a:rPr lang="tr-TR" sz="2000" b="1">
                <a:latin typeface="Calibri" pitchFamily="34" charset="0"/>
              </a:rPr>
              <a:t>Ekvator düzlemi, Güneş etrafında döndüğü elipsin düzlemine oturmaz. Aralarında (23° 27') lık bir açı vardır.</a:t>
            </a:r>
          </a:p>
          <a:p>
            <a:r>
              <a:rPr lang="tr-TR" sz="2000" b="1">
                <a:latin typeface="Calibri" pitchFamily="34" charset="0"/>
              </a:rPr>
              <a:t> </a:t>
            </a:r>
          </a:p>
          <a:p>
            <a:r>
              <a:rPr lang="tr-TR" sz="2000" b="1">
                <a:latin typeface="Calibri" pitchFamily="34" charset="0"/>
              </a:rPr>
              <a:t>	Bu yüzden Dünya'nın çeşitli yerleri, çeşitli zamanlarda güneş ışınlarını değişik açılarla alırlar. Böylece ortaya çıkan farklı ısınma nedeniyle mevsimler oluşur.</a:t>
            </a:r>
            <a:br>
              <a:rPr lang="tr-TR" sz="2000" b="1">
                <a:latin typeface="Calibri" pitchFamily="34" charset="0"/>
              </a:rPr>
            </a:br>
            <a:r>
              <a:rPr lang="tr-TR" sz="2000" b="1">
                <a:latin typeface="Calibri" pitchFamily="34" charset="0"/>
              </a:rPr>
              <a:t>	İşte bir yıl içinde mevsimlerin birbirini izlemesi, kutuplar ekseninin yörünge düzlemine eğik olmasından ileri gelmektedir.</a:t>
            </a:r>
          </a:p>
          <a:p>
            <a:endParaRPr lang="tr-TR" sz="2000" b="1">
              <a:latin typeface="Calibri" pitchFamily="34" charset="0"/>
            </a:endParaRPr>
          </a:p>
          <a:p>
            <a:r>
              <a:rPr lang="tr-TR" sz="2000" b="1">
                <a:latin typeface="Calibri" pitchFamily="34" charset="0"/>
              </a:rPr>
              <a:t>	 Eğer bu eğiklik olmasaydı Dünya Güneş ışınlarını hep aynı şekilde alacak, yani Ekvator'a daima dik, kutuplara ise daima çok eğik gelecekti. Bu yüzden de mevsimler olmayacaktı.</a:t>
            </a:r>
          </a:p>
        </p:txBody>
      </p:sp>
      <p:sp>
        <p:nvSpPr>
          <p:cNvPr id="15362" name="Dikdörtgen 5"/>
          <p:cNvSpPr>
            <a:spLocks noChangeArrowheads="1"/>
          </p:cNvSpPr>
          <p:nvPr/>
        </p:nvSpPr>
        <p:spPr bwMode="auto">
          <a:xfrm>
            <a:off x="6196013" y="6486525"/>
            <a:ext cx="2947987" cy="369888"/>
          </a:xfrm>
          <a:prstGeom prst="rect">
            <a:avLst/>
          </a:prstGeom>
          <a:noFill/>
          <a:ln w="9525">
            <a:noFill/>
            <a:miter lim="800000"/>
            <a:headEnd/>
            <a:tailEnd/>
          </a:ln>
        </p:spPr>
        <p:txBody>
          <a:bodyPr wrap="none">
            <a:spAutoFit/>
          </a:bodyPr>
          <a:lstStyle/>
          <a:p>
            <a:pPr algn="r"/>
            <a:r>
              <a:rPr lang="tr-TR" b="1">
                <a:latin typeface="Calibri" pitchFamily="34" charset="0"/>
              </a:rPr>
              <a:t>beyler_beyi_2@hotmail.com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a:spLocks noChangeArrowheads="1"/>
          </p:cNvSpPr>
          <p:nvPr/>
        </p:nvSpPr>
        <p:spPr bwMode="auto">
          <a:xfrm>
            <a:off x="323850" y="981075"/>
            <a:ext cx="8424863" cy="4708525"/>
          </a:xfrm>
          <a:prstGeom prst="rect">
            <a:avLst/>
          </a:prstGeom>
          <a:noFill/>
          <a:ln w="9525">
            <a:solidFill>
              <a:srgbClr val="FF0000"/>
            </a:solidFill>
            <a:miter lim="800000"/>
            <a:headEnd/>
            <a:tailEnd/>
          </a:ln>
        </p:spPr>
        <p:txBody>
          <a:bodyPr>
            <a:spAutoFit/>
          </a:bodyPr>
          <a:lstStyle/>
          <a:p>
            <a:r>
              <a:rPr lang="tr-TR" sz="2000" b="1">
                <a:latin typeface="Calibri" pitchFamily="34" charset="0"/>
              </a:rPr>
              <a:t>	A) 21 Haziranda Güneş ekvatorun 23°27' kuzeyindeki Yengeç Dönencesine tam dik gelir. Bu tarihte Kuzey Yarımkürede yaz, Güney Yarımkürede kış hüküm sürmektedir.</a:t>
            </a:r>
            <a:br>
              <a:rPr lang="tr-TR" sz="2000" b="1">
                <a:latin typeface="Calibri" pitchFamily="34" charset="0"/>
              </a:rPr>
            </a:br>
            <a:r>
              <a:rPr lang="tr-TR" sz="2000" b="1">
                <a:latin typeface="Calibri" pitchFamily="34" charset="0"/>
              </a:rPr>
              <a:t/>
            </a:r>
            <a:br>
              <a:rPr lang="tr-TR" sz="2000" b="1">
                <a:latin typeface="Calibri" pitchFamily="34" charset="0"/>
              </a:rPr>
            </a:br>
            <a:r>
              <a:rPr lang="tr-TR" sz="2000" b="1">
                <a:latin typeface="Calibri" pitchFamily="34" charset="0"/>
              </a:rPr>
              <a:t>	B) 23 Eylülde Güneş ışınları bu kez Ekvatora dik gelir. Bu tarihte Güney Yarımkürede ilkbahar, Kuzey Yarımkürede sonbahar başlamıştır.</a:t>
            </a:r>
            <a:br>
              <a:rPr lang="tr-TR" sz="2000" b="1">
                <a:latin typeface="Calibri" pitchFamily="34" charset="0"/>
              </a:rPr>
            </a:br>
            <a:r>
              <a:rPr lang="tr-TR" sz="2000" b="1">
                <a:latin typeface="Calibri" pitchFamily="34" charset="0"/>
              </a:rPr>
              <a:t/>
            </a:r>
            <a:br>
              <a:rPr lang="tr-TR" sz="2000" b="1">
                <a:latin typeface="Calibri" pitchFamily="34" charset="0"/>
              </a:rPr>
            </a:br>
            <a:r>
              <a:rPr lang="tr-TR" sz="2000" b="1">
                <a:latin typeface="Calibri" pitchFamily="34" charset="0"/>
              </a:rPr>
              <a:t>	C) 21 aralıkta Güneş ışınları ekvatorun 23°27' güneyindeki Oğlak Dönencesine tam dik gelir. Bu sırada Güney Yarımkürede yaz, Kuzey Yarımkürede kış hüküm sürer.</a:t>
            </a:r>
            <a:br>
              <a:rPr lang="tr-TR" sz="2000" b="1">
                <a:latin typeface="Calibri" pitchFamily="34" charset="0"/>
              </a:rPr>
            </a:br>
            <a:r>
              <a:rPr lang="tr-TR" sz="2000" b="1">
                <a:latin typeface="Calibri" pitchFamily="34" charset="0"/>
              </a:rPr>
              <a:t/>
            </a:r>
            <a:br>
              <a:rPr lang="tr-TR" sz="2000" b="1">
                <a:latin typeface="Calibri" pitchFamily="34" charset="0"/>
              </a:rPr>
            </a:br>
            <a:r>
              <a:rPr lang="tr-TR" sz="2000" b="1">
                <a:latin typeface="Calibri" pitchFamily="34" charset="0"/>
              </a:rPr>
              <a:t>	D) Güneş ışınları bundan sonra tekrar kuzeye doğru çıkmaya başlar ve 21 Martta yine Ekvatora tam dik gelir. Bu tarihte Güney Yarımkürede sonbahar, Kuzey Yarımkürede ilkbahar başlar. Dünya bu hareketi sırasında 2 Ocakta Güneş'e en yakın, 2 Temmuzda ise en uzaktır.</a:t>
            </a:r>
          </a:p>
        </p:txBody>
      </p:sp>
      <p:sp>
        <p:nvSpPr>
          <p:cNvPr id="16386" name="Dikdörtgen 2"/>
          <p:cNvSpPr>
            <a:spLocks noChangeArrowheads="1"/>
          </p:cNvSpPr>
          <p:nvPr/>
        </p:nvSpPr>
        <p:spPr bwMode="auto">
          <a:xfrm>
            <a:off x="6196013" y="6486525"/>
            <a:ext cx="2947987" cy="369888"/>
          </a:xfrm>
          <a:prstGeom prst="rect">
            <a:avLst/>
          </a:prstGeom>
          <a:noFill/>
          <a:ln w="9525">
            <a:noFill/>
            <a:miter lim="800000"/>
            <a:headEnd/>
            <a:tailEnd/>
          </a:ln>
        </p:spPr>
        <p:txBody>
          <a:bodyPr wrap="none">
            <a:spAutoFit/>
          </a:bodyPr>
          <a:lstStyle/>
          <a:p>
            <a:pPr algn="r"/>
            <a:r>
              <a:rPr lang="tr-TR" b="1">
                <a:latin typeface="Calibri" pitchFamily="34" charset="0"/>
              </a:rPr>
              <a:t>beyler_beyi_2@hotmail.com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i.imgur.com/xcdOg.jpg"/>
          <p:cNvPicPr>
            <a:picLocks noChangeAspect="1" noChangeArrowheads="1"/>
          </p:cNvPicPr>
          <p:nvPr/>
        </p:nvPicPr>
        <p:blipFill>
          <a:blip r:embed="rId2"/>
          <a:srcRect/>
          <a:stretch>
            <a:fillRect/>
          </a:stretch>
        </p:blipFill>
        <p:spPr bwMode="auto">
          <a:xfrm>
            <a:off x="179388" y="1196975"/>
            <a:ext cx="8856662" cy="5111750"/>
          </a:xfrm>
          <a:prstGeom prst="rect">
            <a:avLst/>
          </a:prstGeom>
          <a:noFill/>
          <a:ln w="9525">
            <a:noFill/>
            <a:miter lim="800000"/>
            <a:headEnd/>
            <a:tailEnd/>
          </a:ln>
        </p:spPr>
      </p:pic>
      <p:sp>
        <p:nvSpPr>
          <p:cNvPr id="17410" name="Dikdörtgen 2"/>
          <p:cNvSpPr>
            <a:spLocks noChangeArrowheads="1"/>
          </p:cNvSpPr>
          <p:nvPr/>
        </p:nvSpPr>
        <p:spPr bwMode="auto">
          <a:xfrm>
            <a:off x="6196013" y="6486525"/>
            <a:ext cx="2947987" cy="369888"/>
          </a:xfrm>
          <a:prstGeom prst="rect">
            <a:avLst/>
          </a:prstGeom>
          <a:noFill/>
          <a:ln w="9525">
            <a:noFill/>
            <a:miter lim="800000"/>
            <a:headEnd/>
            <a:tailEnd/>
          </a:ln>
        </p:spPr>
        <p:txBody>
          <a:bodyPr wrap="none">
            <a:spAutoFit/>
          </a:bodyPr>
          <a:lstStyle/>
          <a:p>
            <a:pPr algn="r"/>
            <a:r>
              <a:rPr lang="tr-TR" b="1">
                <a:latin typeface="Calibri" pitchFamily="34" charset="0"/>
              </a:rPr>
              <a:t>beyler_beyi_2@hotmail.com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a:spLocks noChangeArrowheads="1"/>
          </p:cNvSpPr>
          <p:nvPr/>
        </p:nvSpPr>
        <p:spPr bwMode="auto">
          <a:xfrm>
            <a:off x="179388" y="107950"/>
            <a:ext cx="8785225" cy="400050"/>
          </a:xfrm>
          <a:prstGeom prst="rect">
            <a:avLst/>
          </a:prstGeom>
          <a:noFill/>
          <a:ln w="9525">
            <a:solidFill>
              <a:srgbClr val="FF0000"/>
            </a:solidFill>
            <a:miter lim="800000"/>
            <a:headEnd/>
            <a:tailEnd/>
          </a:ln>
        </p:spPr>
        <p:txBody>
          <a:bodyPr>
            <a:spAutoFit/>
          </a:bodyPr>
          <a:lstStyle/>
          <a:p>
            <a:r>
              <a:rPr lang="tr-TR" sz="2000" b="1">
                <a:solidFill>
                  <a:srgbClr val="FF0000"/>
                </a:solidFill>
                <a:latin typeface="Calibri" pitchFamily="34" charset="0"/>
              </a:rPr>
              <a:t>AÇIKLAMA:    </a:t>
            </a:r>
            <a:r>
              <a:rPr lang="tr-TR" sz="2000" b="1">
                <a:latin typeface="Calibri" pitchFamily="34" charset="0"/>
              </a:rPr>
              <a:t>Bir gün 24 saat, bir saat 60 dakika ve bir dakika 60 saniyedir.</a:t>
            </a:r>
          </a:p>
        </p:txBody>
      </p:sp>
      <p:sp>
        <p:nvSpPr>
          <p:cNvPr id="5" name="Metin kutusu 4"/>
          <p:cNvSpPr txBox="1">
            <a:spLocks noChangeArrowheads="1"/>
          </p:cNvSpPr>
          <p:nvPr/>
        </p:nvSpPr>
        <p:spPr bwMode="auto">
          <a:xfrm>
            <a:off x="179388" y="981075"/>
            <a:ext cx="8785225" cy="1016000"/>
          </a:xfrm>
          <a:prstGeom prst="rect">
            <a:avLst/>
          </a:prstGeom>
          <a:noFill/>
          <a:ln w="9525">
            <a:solidFill>
              <a:srgbClr val="FF0000"/>
            </a:solidFill>
            <a:miter lim="800000"/>
            <a:headEnd/>
            <a:tailEnd/>
          </a:ln>
        </p:spPr>
        <p:txBody>
          <a:bodyPr>
            <a:spAutoFit/>
          </a:bodyPr>
          <a:lstStyle/>
          <a:p>
            <a:r>
              <a:rPr lang="tr-TR" sz="2000" b="1">
                <a:solidFill>
                  <a:srgbClr val="FF0000"/>
                </a:solidFill>
                <a:latin typeface="Calibri" pitchFamily="34" charset="0"/>
              </a:rPr>
              <a:t>KİŞİSEL TARİH ÇİZGİM:</a:t>
            </a:r>
          </a:p>
          <a:p>
            <a:r>
              <a:rPr lang="tr-TR" sz="2000" b="1">
                <a:latin typeface="Calibri" pitchFamily="34" charset="0"/>
              </a:rPr>
              <a:t>	Bir kimsenin ,hayatını ilgilendiren olayları bir doğru üzerinde göstermesi ile oluşturduğu görsele ‘’Kişisel Tarih Çizgim’’ adı verilir.</a:t>
            </a:r>
          </a:p>
        </p:txBody>
      </p:sp>
      <p:cxnSp>
        <p:nvCxnSpPr>
          <p:cNvPr id="7" name="Düz Ok Bağlayıcısı 6"/>
          <p:cNvCxnSpPr/>
          <p:nvPr/>
        </p:nvCxnSpPr>
        <p:spPr>
          <a:xfrm>
            <a:off x="179388" y="3702050"/>
            <a:ext cx="8594725" cy="7938"/>
          </a:xfrm>
          <a:prstGeom prst="straightConnector1">
            <a:avLst/>
          </a:prstGeom>
          <a:ln w="508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9" name="Düz Bağlayıcı 8"/>
          <p:cNvCxnSpPr/>
          <p:nvPr/>
        </p:nvCxnSpPr>
        <p:spPr>
          <a:xfrm>
            <a:off x="717550" y="3573463"/>
            <a:ext cx="0" cy="28733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Düz Bağlayıcı 10"/>
          <p:cNvCxnSpPr/>
          <p:nvPr/>
        </p:nvCxnSpPr>
        <p:spPr>
          <a:xfrm>
            <a:off x="1679575" y="3525838"/>
            <a:ext cx="0" cy="28733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Düz Bağlayıcı 11"/>
          <p:cNvCxnSpPr/>
          <p:nvPr/>
        </p:nvCxnSpPr>
        <p:spPr>
          <a:xfrm>
            <a:off x="3492500" y="3563938"/>
            <a:ext cx="0" cy="28733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Düz Bağlayıcı 12"/>
          <p:cNvCxnSpPr/>
          <p:nvPr/>
        </p:nvCxnSpPr>
        <p:spPr>
          <a:xfrm>
            <a:off x="4572000" y="3557588"/>
            <a:ext cx="0" cy="28892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a:off x="5795963" y="3557588"/>
            <a:ext cx="0" cy="28892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a:off x="7380288" y="3557588"/>
            <a:ext cx="0" cy="28892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Metin kutusu 15"/>
          <p:cNvSpPr txBox="1">
            <a:spLocks noChangeArrowheads="1"/>
          </p:cNvSpPr>
          <p:nvPr/>
        </p:nvSpPr>
        <p:spPr bwMode="auto">
          <a:xfrm>
            <a:off x="238125" y="3894138"/>
            <a:ext cx="958850" cy="646112"/>
          </a:xfrm>
          <a:prstGeom prst="rect">
            <a:avLst/>
          </a:prstGeom>
          <a:noFill/>
          <a:ln w="9525">
            <a:noFill/>
            <a:miter lim="800000"/>
            <a:headEnd/>
            <a:tailEnd/>
          </a:ln>
        </p:spPr>
        <p:txBody>
          <a:bodyPr wrap="none">
            <a:spAutoFit/>
          </a:bodyPr>
          <a:lstStyle/>
          <a:p>
            <a:r>
              <a:rPr lang="tr-TR" b="1">
                <a:latin typeface="Calibri" pitchFamily="34" charset="0"/>
              </a:rPr>
              <a:t> Babam </a:t>
            </a:r>
          </a:p>
          <a:p>
            <a:r>
              <a:rPr lang="tr-TR" b="1">
                <a:latin typeface="Calibri" pitchFamily="34" charset="0"/>
              </a:rPr>
              <a:t>doğmuş</a:t>
            </a:r>
          </a:p>
        </p:txBody>
      </p:sp>
      <p:sp>
        <p:nvSpPr>
          <p:cNvPr id="17" name="Metin kutusu 16"/>
          <p:cNvSpPr txBox="1">
            <a:spLocks noChangeArrowheads="1"/>
          </p:cNvSpPr>
          <p:nvPr/>
        </p:nvSpPr>
        <p:spPr bwMode="auto">
          <a:xfrm>
            <a:off x="1208088" y="3860800"/>
            <a:ext cx="979487" cy="646113"/>
          </a:xfrm>
          <a:prstGeom prst="rect">
            <a:avLst/>
          </a:prstGeom>
          <a:noFill/>
          <a:ln w="9525">
            <a:noFill/>
            <a:miter lim="800000"/>
            <a:headEnd/>
            <a:tailEnd/>
          </a:ln>
        </p:spPr>
        <p:txBody>
          <a:bodyPr wrap="none">
            <a:spAutoFit/>
          </a:bodyPr>
          <a:lstStyle/>
          <a:p>
            <a:r>
              <a:rPr lang="tr-TR" b="1">
                <a:latin typeface="Calibri" pitchFamily="34" charset="0"/>
              </a:rPr>
              <a:t> Annem </a:t>
            </a:r>
          </a:p>
          <a:p>
            <a:r>
              <a:rPr lang="tr-TR" b="1">
                <a:latin typeface="Calibri" pitchFamily="34" charset="0"/>
              </a:rPr>
              <a:t>doğmuş</a:t>
            </a:r>
          </a:p>
        </p:txBody>
      </p:sp>
      <p:sp>
        <p:nvSpPr>
          <p:cNvPr id="18" name="Metin kutusu 17"/>
          <p:cNvSpPr txBox="1">
            <a:spLocks noChangeArrowheads="1"/>
          </p:cNvSpPr>
          <p:nvPr/>
        </p:nvSpPr>
        <p:spPr bwMode="auto">
          <a:xfrm>
            <a:off x="3013075" y="3897313"/>
            <a:ext cx="958850" cy="647700"/>
          </a:xfrm>
          <a:prstGeom prst="rect">
            <a:avLst/>
          </a:prstGeom>
          <a:noFill/>
          <a:ln w="9525">
            <a:noFill/>
            <a:miter lim="800000"/>
            <a:headEnd/>
            <a:tailEnd/>
          </a:ln>
        </p:spPr>
        <p:txBody>
          <a:bodyPr wrap="none">
            <a:spAutoFit/>
          </a:bodyPr>
          <a:lstStyle/>
          <a:p>
            <a:r>
              <a:rPr lang="tr-TR" b="1">
                <a:latin typeface="Calibri" pitchFamily="34" charset="0"/>
              </a:rPr>
              <a:t> Abim </a:t>
            </a:r>
          </a:p>
          <a:p>
            <a:r>
              <a:rPr lang="tr-TR" b="1">
                <a:latin typeface="Calibri" pitchFamily="34" charset="0"/>
              </a:rPr>
              <a:t>doğmuş</a:t>
            </a:r>
          </a:p>
        </p:txBody>
      </p:sp>
      <p:sp>
        <p:nvSpPr>
          <p:cNvPr id="19" name="Metin kutusu 18"/>
          <p:cNvSpPr txBox="1">
            <a:spLocks noChangeArrowheads="1"/>
          </p:cNvSpPr>
          <p:nvPr/>
        </p:nvSpPr>
        <p:spPr bwMode="auto">
          <a:xfrm>
            <a:off x="4092575" y="3832225"/>
            <a:ext cx="958850" cy="646113"/>
          </a:xfrm>
          <a:prstGeom prst="rect">
            <a:avLst/>
          </a:prstGeom>
          <a:noFill/>
          <a:ln w="9525">
            <a:noFill/>
            <a:miter lim="800000"/>
            <a:headEnd/>
            <a:tailEnd/>
          </a:ln>
        </p:spPr>
        <p:txBody>
          <a:bodyPr wrap="none">
            <a:spAutoFit/>
          </a:bodyPr>
          <a:lstStyle/>
          <a:p>
            <a:r>
              <a:rPr lang="tr-TR" b="1">
                <a:latin typeface="Calibri" pitchFamily="34" charset="0"/>
              </a:rPr>
              <a:t> Ben </a:t>
            </a:r>
          </a:p>
          <a:p>
            <a:r>
              <a:rPr lang="tr-TR" b="1">
                <a:latin typeface="Calibri" pitchFamily="34" charset="0"/>
              </a:rPr>
              <a:t>doğmuş</a:t>
            </a:r>
          </a:p>
        </p:txBody>
      </p:sp>
      <p:sp>
        <p:nvSpPr>
          <p:cNvPr id="20" name="Metin kutusu 19"/>
          <p:cNvSpPr txBox="1">
            <a:spLocks noChangeArrowheads="1"/>
          </p:cNvSpPr>
          <p:nvPr/>
        </p:nvSpPr>
        <p:spPr bwMode="auto">
          <a:xfrm>
            <a:off x="5316538" y="3905250"/>
            <a:ext cx="1262062" cy="647700"/>
          </a:xfrm>
          <a:prstGeom prst="rect">
            <a:avLst/>
          </a:prstGeom>
          <a:noFill/>
          <a:ln w="9525">
            <a:noFill/>
            <a:miter lim="800000"/>
            <a:headEnd/>
            <a:tailEnd/>
          </a:ln>
        </p:spPr>
        <p:txBody>
          <a:bodyPr wrap="none">
            <a:spAutoFit/>
          </a:bodyPr>
          <a:lstStyle/>
          <a:p>
            <a:r>
              <a:rPr lang="tr-TR" b="1">
                <a:latin typeface="Calibri" pitchFamily="34" charset="0"/>
              </a:rPr>
              <a:t>İlkokula</a:t>
            </a:r>
          </a:p>
          <a:p>
            <a:r>
              <a:rPr lang="tr-TR" b="1">
                <a:latin typeface="Calibri" pitchFamily="34" charset="0"/>
              </a:rPr>
              <a:t>başlamışım</a:t>
            </a:r>
          </a:p>
        </p:txBody>
      </p:sp>
      <p:sp>
        <p:nvSpPr>
          <p:cNvPr id="21" name="Metin kutusu 20"/>
          <p:cNvSpPr txBox="1">
            <a:spLocks noChangeArrowheads="1"/>
          </p:cNvSpPr>
          <p:nvPr/>
        </p:nvSpPr>
        <p:spPr bwMode="auto">
          <a:xfrm>
            <a:off x="6750050" y="3919538"/>
            <a:ext cx="1260475" cy="646112"/>
          </a:xfrm>
          <a:prstGeom prst="rect">
            <a:avLst/>
          </a:prstGeom>
          <a:noFill/>
          <a:ln w="9525">
            <a:noFill/>
            <a:miter lim="800000"/>
            <a:headEnd/>
            <a:tailEnd/>
          </a:ln>
        </p:spPr>
        <p:txBody>
          <a:bodyPr wrap="none">
            <a:spAutoFit/>
          </a:bodyPr>
          <a:lstStyle/>
          <a:p>
            <a:r>
              <a:rPr lang="tr-TR" b="1">
                <a:latin typeface="Calibri" pitchFamily="34" charset="0"/>
              </a:rPr>
              <a:t>Ortaokula</a:t>
            </a:r>
          </a:p>
          <a:p>
            <a:r>
              <a:rPr lang="tr-TR" b="1">
                <a:latin typeface="Calibri" pitchFamily="34" charset="0"/>
              </a:rPr>
              <a:t>başlamışım</a:t>
            </a:r>
          </a:p>
        </p:txBody>
      </p:sp>
      <p:sp>
        <p:nvSpPr>
          <p:cNvPr id="22" name="Metin kutusu 21"/>
          <p:cNvSpPr txBox="1">
            <a:spLocks noChangeArrowheads="1"/>
          </p:cNvSpPr>
          <p:nvPr/>
        </p:nvSpPr>
        <p:spPr bwMode="auto">
          <a:xfrm>
            <a:off x="390525" y="3186113"/>
            <a:ext cx="652463" cy="368300"/>
          </a:xfrm>
          <a:prstGeom prst="rect">
            <a:avLst/>
          </a:prstGeom>
          <a:noFill/>
          <a:ln w="9525">
            <a:noFill/>
            <a:miter lim="800000"/>
            <a:headEnd/>
            <a:tailEnd/>
          </a:ln>
        </p:spPr>
        <p:txBody>
          <a:bodyPr wrap="none">
            <a:spAutoFit/>
          </a:bodyPr>
          <a:lstStyle/>
          <a:p>
            <a:r>
              <a:rPr lang="tr-TR" b="1">
                <a:latin typeface="Calibri" pitchFamily="34" charset="0"/>
              </a:rPr>
              <a:t>1969</a:t>
            </a:r>
          </a:p>
        </p:txBody>
      </p:sp>
      <p:sp>
        <p:nvSpPr>
          <p:cNvPr id="23" name="Metin kutusu 22"/>
          <p:cNvSpPr txBox="1">
            <a:spLocks noChangeArrowheads="1"/>
          </p:cNvSpPr>
          <p:nvPr/>
        </p:nvSpPr>
        <p:spPr bwMode="auto">
          <a:xfrm>
            <a:off x="1352550" y="3155950"/>
            <a:ext cx="652463" cy="369888"/>
          </a:xfrm>
          <a:prstGeom prst="rect">
            <a:avLst/>
          </a:prstGeom>
          <a:noFill/>
          <a:ln w="9525">
            <a:noFill/>
            <a:miter lim="800000"/>
            <a:headEnd/>
            <a:tailEnd/>
          </a:ln>
        </p:spPr>
        <p:txBody>
          <a:bodyPr wrap="none">
            <a:spAutoFit/>
          </a:bodyPr>
          <a:lstStyle/>
          <a:p>
            <a:r>
              <a:rPr lang="tr-TR" b="1">
                <a:latin typeface="Calibri" pitchFamily="34" charset="0"/>
              </a:rPr>
              <a:t>1974</a:t>
            </a:r>
          </a:p>
        </p:txBody>
      </p:sp>
      <p:sp>
        <p:nvSpPr>
          <p:cNvPr id="24" name="Metin kutusu 23"/>
          <p:cNvSpPr txBox="1">
            <a:spLocks noChangeArrowheads="1"/>
          </p:cNvSpPr>
          <p:nvPr/>
        </p:nvSpPr>
        <p:spPr bwMode="auto">
          <a:xfrm>
            <a:off x="3171825" y="3187700"/>
            <a:ext cx="652463" cy="369888"/>
          </a:xfrm>
          <a:prstGeom prst="rect">
            <a:avLst/>
          </a:prstGeom>
          <a:noFill/>
          <a:ln w="9525">
            <a:noFill/>
            <a:miter lim="800000"/>
            <a:headEnd/>
            <a:tailEnd/>
          </a:ln>
        </p:spPr>
        <p:txBody>
          <a:bodyPr wrap="none">
            <a:spAutoFit/>
          </a:bodyPr>
          <a:lstStyle/>
          <a:p>
            <a:r>
              <a:rPr lang="tr-TR" b="1">
                <a:latin typeface="Calibri" pitchFamily="34" charset="0"/>
              </a:rPr>
              <a:t>1994</a:t>
            </a:r>
          </a:p>
        </p:txBody>
      </p:sp>
      <p:sp>
        <p:nvSpPr>
          <p:cNvPr id="25" name="Metin kutusu 24"/>
          <p:cNvSpPr txBox="1">
            <a:spLocks noChangeArrowheads="1"/>
          </p:cNvSpPr>
          <p:nvPr/>
        </p:nvSpPr>
        <p:spPr bwMode="auto">
          <a:xfrm>
            <a:off x="4244975" y="3155950"/>
            <a:ext cx="654050" cy="369888"/>
          </a:xfrm>
          <a:prstGeom prst="rect">
            <a:avLst/>
          </a:prstGeom>
          <a:noFill/>
          <a:ln w="9525">
            <a:noFill/>
            <a:miter lim="800000"/>
            <a:headEnd/>
            <a:tailEnd/>
          </a:ln>
        </p:spPr>
        <p:txBody>
          <a:bodyPr wrap="none">
            <a:spAutoFit/>
          </a:bodyPr>
          <a:lstStyle/>
          <a:p>
            <a:r>
              <a:rPr lang="tr-TR" b="1">
                <a:latin typeface="Calibri" pitchFamily="34" charset="0"/>
              </a:rPr>
              <a:t>1997</a:t>
            </a:r>
          </a:p>
        </p:txBody>
      </p:sp>
      <p:sp>
        <p:nvSpPr>
          <p:cNvPr id="26" name="Metin kutusu 25"/>
          <p:cNvSpPr txBox="1">
            <a:spLocks noChangeArrowheads="1"/>
          </p:cNvSpPr>
          <p:nvPr/>
        </p:nvSpPr>
        <p:spPr bwMode="auto">
          <a:xfrm>
            <a:off x="5470525" y="3155950"/>
            <a:ext cx="652463" cy="369888"/>
          </a:xfrm>
          <a:prstGeom prst="rect">
            <a:avLst/>
          </a:prstGeom>
          <a:noFill/>
          <a:ln w="9525">
            <a:noFill/>
            <a:miter lim="800000"/>
            <a:headEnd/>
            <a:tailEnd/>
          </a:ln>
        </p:spPr>
        <p:txBody>
          <a:bodyPr wrap="none">
            <a:spAutoFit/>
          </a:bodyPr>
          <a:lstStyle/>
          <a:p>
            <a:r>
              <a:rPr lang="tr-TR" b="1">
                <a:latin typeface="Calibri" pitchFamily="34" charset="0"/>
              </a:rPr>
              <a:t>2004</a:t>
            </a:r>
          </a:p>
        </p:txBody>
      </p:sp>
      <p:sp>
        <p:nvSpPr>
          <p:cNvPr id="28" name="Metin kutusu 27"/>
          <p:cNvSpPr txBox="1">
            <a:spLocks noChangeArrowheads="1"/>
          </p:cNvSpPr>
          <p:nvPr/>
        </p:nvSpPr>
        <p:spPr bwMode="auto">
          <a:xfrm>
            <a:off x="7053263" y="3155950"/>
            <a:ext cx="654050" cy="369888"/>
          </a:xfrm>
          <a:prstGeom prst="rect">
            <a:avLst/>
          </a:prstGeom>
          <a:noFill/>
          <a:ln w="9525">
            <a:noFill/>
            <a:miter lim="800000"/>
            <a:headEnd/>
            <a:tailEnd/>
          </a:ln>
        </p:spPr>
        <p:txBody>
          <a:bodyPr wrap="none">
            <a:spAutoFit/>
          </a:bodyPr>
          <a:lstStyle/>
          <a:p>
            <a:r>
              <a:rPr lang="tr-TR" b="1">
                <a:latin typeface="Calibri" pitchFamily="34" charset="0"/>
              </a:rPr>
              <a:t>2010</a:t>
            </a:r>
          </a:p>
        </p:txBody>
      </p:sp>
      <p:cxnSp>
        <p:nvCxnSpPr>
          <p:cNvPr id="29" name="Düz Bağlayıcı 28"/>
          <p:cNvCxnSpPr/>
          <p:nvPr/>
        </p:nvCxnSpPr>
        <p:spPr>
          <a:xfrm>
            <a:off x="2627313" y="3556000"/>
            <a:ext cx="0" cy="28892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Metin kutusu 29"/>
          <p:cNvSpPr txBox="1">
            <a:spLocks noChangeArrowheads="1"/>
          </p:cNvSpPr>
          <p:nvPr/>
        </p:nvSpPr>
        <p:spPr bwMode="auto">
          <a:xfrm>
            <a:off x="2108200" y="3919538"/>
            <a:ext cx="1038225" cy="923925"/>
          </a:xfrm>
          <a:prstGeom prst="rect">
            <a:avLst/>
          </a:prstGeom>
          <a:noFill/>
          <a:ln w="9525">
            <a:noFill/>
            <a:miter lim="800000"/>
            <a:headEnd/>
            <a:tailEnd/>
          </a:ln>
        </p:spPr>
        <p:txBody>
          <a:bodyPr wrap="none">
            <a:spAutoFit/>
          </a:bodyPr>
          <a:lstStyle/>
          <a:p>
            <a:r>
              <a:rPr lang="tr-TR" b="1">
                <a:latin typeface="Calibri" pitchFamily="34" charset="0"/>
              </a:rPr>
              <a:t> Annem </a:t>
            </a:r>
          </a:p>
          <a:p>
            <a:r>
              <a:rPr lang="tr-TR" b="1">
                <a:latin typeface="Calibri" pitchFamily="34" charset="0"/>
              </a:rPr>
              <a:t> Babam</a:t>
            </a:r>
          </a:p>
          <a:p>
            <a:r>
              <a:rPr lang="tr-TR" b="1">
                <a:latin typeface="Calibri" pitchFamily="34" charset="0"/>
              </a:rPr>
              <a:t>evlenmiş</a:t>
            </a:r>
          </a:p>
        </p:txBody>
      </p:sp>
      <p:sp>
        <p:nvSpPr>
          <p:cNvPr id="31" name="Metin kutusu 30"/>
          <p:cNvSpPr txBox="1">
            <a:spLocks noChangeArrowheads="1"/>
          </p:cNvSpPr>
          <p:nvPr/>
        </p:nvSpPr>
        <p:spPr bwMode="auto">
          <a:xfrm>
            <a:off x="2301875" y="3140075"/>
            <a:ext cx="652463" cy="369888"/>
          </a:xfrm>
          <a:prstGeom prst="rect">
            <a:avLst/>
          </a:prstGeom>
          <a:noFill/>
          <a:ln w="9525">
            <a:noFill/>
            <a:miter lim="800000"/>
            <a:headEnd/>
            <a:tailEnd/>
          </a:ln>
        </p:spPr>
        <p:txBody>
          <a:bodyPr wrap="none">
            <a:spAutoFit/>
          </a:bodyPr>
          <a:lstStyle/>
          <a:p>
            <a:r>
              <a:rPr lang="tr-TR" b="1">
                <a:latin typeface="Calibri" pitchFamily="34" charset="0"/>
              </a:rPr>
              <a:t>1991</a:t>
            </a:r>
          </a:p>
        </p:txBody>
      </p:sp>
      <p:sp>
        <p:nvSpPr>
          <p:cNvPr id="33" name="Metin kutusu 32"/>
          <p:cNvSpPr txBox="1">
            <a:spLocks noChangeArrowheads="1"/>
          </p:cNvSpPr>
          <p:nvPr/>
        </p:nvSpPr>
        <p:spPr bwMode="auto">
          <a:xfrm>
            <a:off x="8186738" y="2632075"/>
            <a:ext cx="777875" cy="922338"/>
          </a:xfrm>
          <a:prstGeom prst="rect">
            <a:avLst/>
          </a:prstGeom>
          <a:noFill/>
          <a:ln w="9525">
            <a:noFill/>
            <a:miter lim="800000"/>
            <a:headEnd/>
            <a:tailEnd/>
          </a:ln>
        </p:spPr>
        <p:txBody>
          <a:bodyPr wrap="none">
            <a:spAutoFit/>
          </a:bodyPr>
          <a:lstStyle/>
          <a:p>
            <a:r>
              <a:rPr lang="tr-TR" b="1">
                <a:latin typeface="Calibri" pitchFamily="34" charset="0"/>
              </a:rPr>
              <a:t>Kişisel</a:t>
            </a:r>
          </a:p>
          <a:p>
            <a:r>
              <a:rPr lang="tr-TR" b="1">
                <a:latin typeface="Calibri" pitchFamily="34" charset="0"/>
              </a:rPr>
              <a:t> Tarih </a:t>
            </a:r>
          </a:p>
          <a:p>
            <a:r>
              <a:rPr lang="tr-TR" b="1">
                <a:latin typeface="Calibri" pitchFamily="34" charset="0"/>
              </a:rPr>
              <a:t>Çizgisi</a:t>
            </a:r>
          </a:p>
        </p:txBody>
      </p:sp>
      <p:sp>
        <p:nvSpPr>
          <p:cNvPr id="18458" name="Metin kutusu 33"/>
          <p:cNvSpPr txBox="1">
            <a:spLocks noChangeArrowheads="1"/>
          </p:cNvSpPr>
          <p:nvPr/>
        </p:nvSpPr>
        <p:spPr bwMode="auto">
          <a:xfrm>
            <a:off x="238125" y="5229225"/>
            <a:ext cx="8726488" cy="1016000"/>
          </a:xfrm>
          <a:prstGeom prst="rect">
            <a:avLst/>
          </a:prstGeom>
          <a:noFill/>
          <a:ln w="9525">
            <a:solidFill>
              <a:srgbClr val="FF0000"/>
            </a:solidFill>
            <a:miter lim="800000"/>
            <a:headEnd/>
            <a:tailEnd/>
          </a:ln>
        </p:spPr>
        <p:txBody>
          <a:bodyPr>
            <a:spAutoFit/>
          </a:bodyPr>
          <a:lstStyle/>
          <a:p>
            <a:r>
              <a:rPr lang="tr-TR" sz="2000" b="1">
                <a:solidFill>
                  <a:srgbClr val="FF0000"/>
                </a:solidFill>
                <a:latin typeface="Calibri" pitchFamily="34" charset="0"/>
              </a:rPr>
              <a:t>ÖRNEK-1)  </a:t>
            </a:r>
            <a:r>
              <a:rPr lang="tr-TR" sz="2000" b="1">
                <a:latin typeface="Calibri" pitchFamily="34" charset="0"/>
              </a:rPr>
              <a:t>Yukardaki kişisel tarih çizgisine göre; Babam annemden kaç yaş büyüktür?</a:t>
            </a:r>
          </a:p>
          <a:p>
            <a:r>
              <a:rPr lang="tr-TR" sz="2000" b="1">
                <a:latin typeface="Calibri" pitchFamily="34" charset="0"/>
              </a:rPr>
              <a:t>		a) 4  	 b) 3 	  c) 5   	d) 2   </a:t>
            </a:r>
          </a:p>
        </p:txBody>
      </p:sp>
      <p:sp>
        <p:nvSpPr>
          <p:cNvPr id="35" name="Dikdörtgen 34"/>
          <p:cNvSpPr/>
          <p:nvPr/>
        </p:nvSpPr>
        <p:spPr>
          <a:xfrm>
            <a:off x="3971925" y="5876925"/>
            <a:ext cx="815975" cy="3683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dirty="0"/>
          </a:p>
        </p:txBody>
      </p:sp>
      <p:pic>
        <p:nvPicPr>
          <p:cNvPr id="3074" name="Picture 2"/>
          <p:cNvPicPr>
            <a:picLocks noChangeAspect="1" noChangeArrowheads="1"/>
          </p:cNvPicPr>
          <p:nvPr/>
        </p:nvPicPr>
        <p:blipFill>
          <a:blip r:embed="rId2"/>
          <a:srcRect/>
          <a:stretch>
            <a:fillRect/>
          </a:stretch>
        </p:blipFill>
        <p:spPr bwMode="auto">
          <a:xfrm>
            <a:off x="3560763" y="6381750"/>
            <a:ext cx="1685925" cy="371475"/>
          </a:xfrm>
          <a:prstGeom prst="rect">
            <a:avLst/>
          </a:prstGeom>
          <a:noFill/>
          <a:ln w="9525">
            <a:noFill/>
            <a:miter lim="800000"/>
            <a:headEnd/>
            <a:tailEnd/>
          </a:ln>
        </p:spPr>
      </p:pic>
      <p:sp>
        <p:nvSpPr>
          <p:cNvPr id="18461" name="Dikdörtgen 36"/>
          <p:cNvSpPr>
            <a:spLocks noChangeArrowheads="1"/>
          </p:cNvSpPr>
          <p:nvPr/>
        </p:nvSpPr>
        <p:spPr bwMode="auto">
          <a:xfrm>
            <a:off x="6196013" y="6486525"/>
            <a:ext cx="2947987" cy="369888"/>
          </a:xfrm>
          <a:prstGeom prst="rect">
            <a:avLst/>
          </a:prstGeom>
          <a:noFill/>
          <a:ln w="9525">
            <a:noFill/>
            <a:miter lim="800000"/>
            <a:headEnd/>
            <a:tailEnd/>
          </a:ln>
        </p:spPr>
        <p:txBody>
          <a:bodyPr wrap="none">
            <a:spAutoFit/>
          </a:bodyPr>
          <a:lstStyle/>
          <a:p>
            <a:pPr algn="r"/>
            <a:r>
              <a:rPr lang="tr-TR" b="1">
                <a:latin typeface="Calibri" pitchFamily="34" charset="0"/>
              </a:rPr>
              <a:t>beyler_beyi_2@hotmail.com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1000"/>
                                        <p:tgtEl>
                                          <p:spTgt spid="23"/>
                                        </p:tgtEl>
                                      </p:cBhvr>
                                    </p:animEffect>
                                    <p:anim calcmode="lin" valueType="num">
                                      <p:cBhvr>
                                        <p:cTn id="57" dur="1000" fill="hold"/>
                                        <p:tgtEl>
                                          <p:spTgt spid="23"/>
                                        </p:tgtEl>
                                        <p:attrNameLst>
                                          <p:attrName>ppt_x</p:attrName>
                                        </p:attrNameLst>
                                      </p:cBhvr>
                                      <p:tavLst>
                                        <p:tav tm="0">
                                          <p:val>
                                            <p:strVal val="#ppt_x"/>
                                          </p:val>
                                        </p:tav>
                                        <p:tav tm="100000">
                                          <p:val>
                                            <p:strVal val="#ppt_x"/>
                                          </p:val>
                                        </p:tav>
                                      </p:tavLst>
                                    </p:anim>
                                    <p:anim calcmode="lin" valueType="num">
                                      <p:cBhvr>
                                        <p:cTn id="5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anim calcmode="lin" valueType="num">
                                      <p:cBhvr>
                                        <p:cTn id="64" dur="1000" fill="hold"/>
                                        <p:tgtEl>
                                          <p:spTgt spid="17"/>
                                        </p:tgtEl>
                                        <p:attrNameLst>
                                          <p:attrName>ppt_x</p:attrName>
                                        </p:attrNameLst>
                                      </p:cBhvr>
                                      <p:tavLst>
                                        <p:tav tm="0">
                                          <p:val>
                                            <p:strVal val="#ppt_x"/>
                                          </p:val>
                                        </p:tav>
                                        <p:tav tm="100000">
                                          <p:val>
                                            <p:strVal val="#ppt_x"/>
                                          </p:val>
                                        </p:tav>
                                      </p:tavLst>
                                    </p:anim>
                                    <p:anim calcmode="lin" valueType="num">
                                      <p:cBhvr>
                                        <p:cTn id="6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1000"/>
                                        <p:tgtEl>
                                          <p:spTgt spid="29"/>
                                        </p:tgtEl>
                                      </p:cBhvr>
                                    </p:animEffect>
                                    <p:anim calcmode="lin" valueType="num">
                                      <p:cBhvr>
                                        <p:cTn id="71" dur="1000" fill="hold"/>
                                        <p:tgtEl>
                                          <p:spTgt spid="29"/>
                                        </p:tgtEl>
                                        <p:attrNameLst>
                                          <p:attrName>ppt_x</p:attrName>
                                        </p:attrNameLst>
                                      </p:cBhvr>
                                      <p:tavLst>
                                        <p:tav tm="0">
                                          <p:val>
                                            <p:strVal val="#ppt_x"/>
                                          </p:val>
                                        </p:tav>
                                        <p:tav tm="100000">
                                          <p:val>
                                            <p:strVal val="#ppt_x"/>
                                          </p:val>
                                        </p:tav>
                                      </p:tavLst>
                                    </p:anim>
                                    <p:anim calcmode="lin" valueType="num">
                                      <p:cBhvr>
                                        <p:cTn id="7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fade">
                                      <p:cBhvr>
                                        <p:cTn id="77" dur="1000"/>
                                        <p:tgtEl>
                                          <p:spTgt spid="31"/>
                                        </p:tgtEl>
                                      </p:cBhvr>
                                    </p:animEffect>
                                    <p:anim calcmode="lin" valueType="num">
                                      <p:cBhvr>
                                        <p:cTn id="78" dur="1000" fill="hold"/>
                                        <p:tgtEl>
                                          <p:spTgt spid="31"/>
                                        </p:tgtEl>
                                        <p:attrNameLst>
                                          <p:attrName>ppt_x</p:attrName>
                                        </p:attrNameLst>
                                      </p:cBhvr>
                                      <p:tavLst>
                                        <p:tav tm="0">
                                          <p:val>
                                            <p:strVal val="#ppt_x"/>
                                          </p:val>
                                        </p:tav>
                                        <p:tav tm="100000">
                                          <p:val>
                                            <p:strVal val="#ppt_x"/>
                                          </p:val>
                                        </p:tav>
                                      </p:tavLst>
                                    </p:anim>
                                    <p:anim calcmode="lin" valueType="num">
                                      <p:cBhvr>
                                        <p:cTn id="7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1000"/>
                                        <p:tgtEl>
                                          <p:spTgt spid="30"/>
                                        </p:tgtEl>
                                      </p:cBhvr>
                                    </p:animEffect>
                                    <p:anim calcmode="lin" valueType="num">
                                      <p:cBhvr>
                                        <p:cTn id="85" dur="1000" fill="hold"/>
                                        <p:tgtEl>
                                          <p:spTgt spid="30"/>
                                        </p:tgtEl>
                                        <p:attrNameLst>
                                          <p:attrName>ppt_x</p:attrName>
                                        </p:attrNameLst>
                                      </p:cBhvr>
                                      <p:tavLst>
                                        <p:tav tm="0">
                                          <p:val>
                                            <p:strVal val="#ppt_x"/>
                                          </p:val>
                                        </p:tav>
                                        <p:tav tm="100000">
                                          <p:val>
                                            <p:strVal val="#ppt_x"/>
                                          </p:val>
                                        </p:tav>
                                      </p:tavLst>
                                    </p:anim>
                                    <p:anim calcmode="lin" valueType="num">
                                      <p:cBhvr>
                                        <p:cTn id="8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fade">
                                      <p:cBhvr>
                                        <p:cTn id="91" dur="1000"/>
                                        <p:tgtEl>
                                          <p:spTgt spid="12"/>
                                        </p:tgtEl>
                                      </p:cBhvr>
                                    </p:animEffect>
                                    <p:anim calcmode="lin" valueType="num">
                                      <p:cBhvr>
                                        <p:cTn id="92" dur="1000" fill="hold"/>
                                        <p:tgtEl>
                                          <p:spTgt spid="12"/>
                                        </p:tgtEl>
                                        <p:attrNameLst>
                                          <p:attrName>ppt_x</p:attrName>
                                        </p:attrNameLst>
                                      </p:cBhvr>
                                      <p:tavLst>
                                        <p:tav tm="0">
                                          <p:val>
                                            <p:strVal val="#ppt_x"/>
                                          </p:val>
                                        </p:tav>
                                        <p:tav tm="100000">
                                          <p:val>
                                            <p:strVal val="#ppt_x"/>
                                          </p:val>
                                        </p:tav>
                                      </p:tavLst>
                                    </p:anim>
                                    <p:anim calcmode="lin" valueType="num">
                                      <p:cBhvr>
                                        <p:cTn id="9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24"/>
                                        </p:tgtEl>
                                        <p:attrNameLst>
                                          <p:attrName>style.visibility</p:attrName>
                                        </p:attrNameLst>
                                      </p:cBhvr>
                                      <p:to>
                                        <p:strVal val="visible"/>
                                      </p:to>
                                    </p:set>
                                    <p:animEffect transition="in" filter="fade">
                                      <p:cBhvr>
                                        <p:cTn id="98" dur="1000"/>
                                        <p:tgtEl>
                                          <p:spTgt spid="24"/>
                                        </p:tgtEl>
                                      </p:cBhvr>
                                    </p:animEffect>
                                    <p:anim calcmode="lin" valueType="num">
                                      <p:cBhvr>
                                        <p:cTn id="99" dur="1000" fill="hold"/>
                                        <p:tgtEl>
                                          <p:spTgt spid="24"/>
                                        </p:tgtEl>
                                        <p:attrNameLst>
                                          <p:attrName>ppt_x</p:attrName>
                                        </p:attrNameLst>
                                      </p:cBhvr>
                                      <p:tavLst>
                                        <p:tav tm="0">
                                          <p:val>
                                            <p:strVal val="#ppt_x"/>
                                          </p:val>
                                        </p:tav>
                                        <p:tav tm="100000">
                                          <p:val>
                                            <p:strVal val="#ppt_x"/>
                                          </p:val>
                                        </p:tav>
                                      </p:tavLst>
                                    </p:anim>
                                    <p:anim calcmode="lin" valueType="num">
                                      <p:cBhvr>
                                        <p:cTn id="10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fade">
                                      <p:cBhvr>
                                        <p:cTn id="105" dur="1000"/>
                                        <p:tgtEl>
                                          <p:spTgt spid="18"/>
                                        </p:tgtEl>
                                      </p:cBhvr>
                                    </p:animEffect>
                                    <p:anim calcmode="lin" valueType="num">
                                      <p:cBhvr>
                                        <p:cTn id="106" dur="1000" fill="hold"/>
                                        <p:tgtEl>
                                          <p:spTgt spid="18"/>
                                        </p:tgtEl>
                                        <p:attrNameLst>
                                          <p:attrName>ppt_x</p:attrName>
                                        </p:attrNameLst>
                                      </p:cBhvr>
                                      <p:tavLst>
                                        <p:tav tm="0">
                                          <p:val>
                                            <p:strVal val="#ppt_x"/>
                                          </p:val>
                                        </p:tav>
                                        <p:tav tm="100000">
                                          <p:val>
                                            <p:strVal val="#ppt_x"/>
                                          </p:val>
                                        </p:tav>
                                      </p:tavLst>
                                    </p:anim>
                                    <p:anim calcmode="lin" valueType="num">
                                      <p:cBhvr>
                                        <p:cTn id="10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nodeType="clickEffect">
                                  <p:stCondLst>
                                    <p:cond delay="0"/>
                                  </p:stCondLst>
                                  <p:childTnLst>
                                    <p:set>
                                      <p:cBhvr>
                                        <p:cTn id="111" dur="1" fill="hold">
                                          <p:stCondLst>
                                            <p:cond delay="0"/>
                                          </p:stCondLst>
                                        </p:cTn>
                                        <p:tgtEl>
                                          <p:spTgt spid="13"/>
                                        </p:tgtEl>
                                        <p:attrNameLst>
                                          <p:attrName>style.visibility</p:attrName>
                                        </p:attrNameLst>
                                      </p:cBhvr>
                                      <p:to>
                                        <p:strVal val="visible"/>
                                      </p:to>
                                    </p:set>
                                    <p:animEffect transition="in" filter="fade">
                                      <p:cBhvr>
                                        <p:cTn id="112" dur="1000"/>
                                        <p:tgtEl>
                                          <p:spTgt spid="13"/>
                                        </p:tgtEl>
                                      </p:cBhvr>
                                    </p:animEffect>
                                    <p:anim calcmode="lin" valueType="num">
                                      <p:cBhvr>
                                        <p:cTn id="113" dur="1000" fill="hold"/>
                                        <p:tgtEl>
                                          <p:spTgt spid="13"/>
                                        </p:tgtEl>
                                        <p:attrNameLst>
                                          <p:attrName>ppt_x</p:attrName>
                                        </p:attrNameLst>
                                      </p:cBhvr>
                                      <p:tavLst>
                                        <p:tav tm="0">
                                          <p:val>
                                            <p:strVal val="#ppt_x"/>
                                          </p:val>
                                        </p:tav>
                                        <p:tav tm="100000">
                                          <p:val>
                                            <p:strVal val="#ppt_x"/>
                                          </p:val>
                                        </p:tav>
                                      </p:tavLst>
                                    </p:anim>
                                    <p:anim calcmode="lin" valueType="num">
                                      <p:cBhvr>
                                        <p:cTn id="1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25"/>
                                        </p:tgtEl>
                                        <p:attrNameLst>
                                          <p:attrName>style.visibility</p:attrName>
                                        </p:attrNameLst>
                                      </p:cBhvr>
                                      <p:to>
                                        <p:strVal val="visible"/>
                                      </p:to>
                                    </p:set>
                                    <p:animEffect transition="in" filter="fade">
                                      <p:cBhvr>
                                        <p:cTn id="119" dur="1000"/>
                                        <p:tgtEl>
                                          <p:spTgt spid="25"/>
                                        </p:tgtEl>
                                      </p:cBhvr>
                                    </p:animEffect>
                                    <p:anim calcmode="lin" valueType="num">
                                      <p:cBhvr>
                                        <p:cTn id="120" dur="1000" fill="hold"/>
                                        <p:tgtEl>
                                          <p:spTgt spid="25"/>
                                        </p:tgtEl>
                                        <p:attrNameLst>
                                          <p:attrName>ppt_x</p:attrName>
                                        </p:attrNameLst>
                                      </p:cBhvr>
                                      <p:tavLst>
                                        <p:tav tm="0">
                                          <p:val>
                                            <p:strVal val="#ppt_x"/>
                                          </p:val>
                                        </p:tav>
                                        <p:tav tm="100000">
                                          <p:val>
                                            <p:strVal val="#ppt_x"/>
                                          </p:val>
                                        </p:tav>
                                      </p:tavLst>
                                    </p:anim>
                                    <p:anim calcmode="lin" valueType="num">
                                      <p:cBhvr>
                                        <p:cTn id="12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19"/>
                                        </p:tgtEl>
                                        <p:attrNameLst>
                                          <p:attrName>style.visibility</p:attrName>
                                        </p:attrNameLst>
                                      </p:cBhvr>
                                      <p:to>
                                        <p:strVal val="visible"/>
                                      </p:to>
                                    </p:set>
                                    <p:animEffect transition="in" filter="fade">
                                      <p:cBhvr>
                                        <p:cTn id="126" dur="1000"/>
                                        <p:tgtEl>
                                          <p:spTgt spid="19"/>
                                        </p:tgtEl>
                                      </p:cBhvr>
                                    </p:animEffect>
                                    <p:anim calcmode="lin" valueType="num">
                                      <p:cBhvr>
                                        <p:cTn id="127" dur="1000" fill="hold"/>
                                        <p:tgtEl>
                                          <p:spTgt spid="19"/>
                                        </p:tgtEl>
                                        <p:attrNameLst>
                                          <p:attrName>ppt_x</p:attrName>
                                        </p:attrNameLst>
                                      </p:cBhvr>
                                      <p:tavLst>
                                        <p:tav tm="0">
                                          <p:val>
                                            <p:strVal val="#ppt_x"/>
                                          </p:val>
                                        </p:tav>
                                        <p:tav tm="100000">
                                          <p:val>
                                            <p:strVal val="#ppt_x"/>
                                          </p:val>
                                        </p:tav>
                                      </p:tavLst>
                                    </p:anim>
                                    <p:anim calcmode="lin" valueType="num">
                                      <p:cBhvr>
                                        <p:cTn id="12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nodeType="clickEffect">
                                  <p:stCondLst>
                                    <p:cond delay="0"/>
                                  </p:stCondLst>
                                  <p:childTnLst>
                                    <p:set>
                                      <p:cBhvr>
                                        <p:cTn id="132" dur="1" fill="hold">
                                          <p:stCondLst>
                                            <p:cond delay="0"/>
                                          </p:stCondLst>
                                        </p:cTn>
                                        <p:tgtEl>
                                          <p:spTgt spid="14"/>
                                        </p:tgtEl>
                                        <p:attrNameLst>
                                          <p:attrName>style.visibility</p:attrName>
                                        </p:attrNameLst>
                                      </p:cBhvr>
                                      <p:to>
                                        <p:strVal val="visible"/>
                                      </p:to>
                                    </p:set>
                                    <p:animEffect transition="in" filter="fade">
                                      <p:cBhvr>
                                        <p:cTn id="133" dur="1000"/>
                                        <p:tgtEl>
                                          <p:spTgt spid="14"/>
                                        </p:tgtEl>
                                      </p:cBhvr>
                                    </p:animEffect>
                                    <p:anim calcmode="lin" valueType="num">
                                      <p:cBhvr>
                                        <p:cTn id="134" dur="1000" fill="hold"/>
                                        <p:tgtEl>
                                          <p:spTgt spid="14"/>
                                        </p:tgtEl>
                                        <p:attrNameLst>
                                          <p:attrName>ppt_x</p:attrName>
                                        </p:attrNameLst>
                                      </p:cBhvr>
                                      <p:tavLst>
                                        <p:tav tm="0">
                                          <p:val>
                                            <p:strVal val="#ppt_x"/>
                                          </p:val>
                                        </p:tav>
                                        <p:tav tm="100000">
                                          <p:val>
                                            <p:strVal val="#ppt_x"/>
                                          </p:val>
                                        </p:tav>
                                      </p:tavLst>
                                    </p:anim>
                                    <p:anim calcmode="lin" valueType="num">
                                      <p:cBhvr>
                                        <p:cTn id="1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grpId="0" nodeType="clickEffect">
                                  <p:stCondLst>
                                    <p:cond delay="0"/>
                                  </p:stCondLst>
                                  <p:childTnLst>
                                    <p:set>
                                      <p:cBhvr>
                                        <p:cTn id="139" dur="1" fill="hold">
                                          <p:stCondLst>
                                            <p:cond delay="0"/>
                                          </p:stCondLst>
                                        </p:cTn>
                                        <p:tgtEl>
                                          <p:spTgt spid="26"/>
                                        </p:tgtEl>
                                        <p:attrNameLst>
                                          <p:attrName>style.visibility</p:attrName>
                                        </p:attrNameLst>
                                      </p:cBhvr>
                                      <p:to>
                                        <p:strVal val="visible"/>
                                      </p:to>
                                    </p:set>
                                    <p:animEffect transition="in" filter="fade">
                                      <p:cBhvr>
                                        <p:cTn id="140" dur="1000"/>
                                        <p:tgtEl>
                                          <p:spTgt spid="26"/>
                                        </p:tgtEl>
                                      </p:cBhvr>
                                    </p:animEffect>
                                    <p:anim calcmode="lin" valueType="num">
                                      <p:cBhvr>
                                        <p:cTn id="141" dur="1000" fill="hold"/>
                                        <p:tgtEl>
                                          <p:spTgt spid="26"/>
                                        </p:tgtEl>
                                        <p:attrNameLst>
                                          <p:attrName>ppt_x</p:attrName>
                                        </p:attrNameLst>
                                      </p:cBhvr>
                                      <p:tavLst>
                                        <p:tav tm="0">
                                          <p:val>
                                            <p:strVal val="#ppt_x"/>
                                          </p:val>
                                        </p:tav>
                                        <p:tav tm="100000">
                                          <p:val>
                                            <p:strVal val="#ppt_x"/>
                                          </p:val>
                                        </p:tav>
                                      </p:tavLst>
                                    </p:anim>
                                    <p:anim calcmode="lin" valueType="num">
                                      <p:cBhvr>
                                        <p:cTn id="14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grpId="0" nodeType="clickEffect">
                                  <p:stCondLst>
                                    <p:cond delay="0"/>
                                  </p:stCondLst>
                                  <p:childTnLst>
                                    <p:set>
                                      <p:cBhvr>
                                        <p:cTn id="146" dur="1" fill="hold">
                                          <p:stCondLst>
                                            <p:cond delay="0"/>
                                          </p:stCondLst>
                                        </p:cTn>
                                        <p:tgtEl>
                                          <p:spTgt spid="20"/>
                                        </p:tgtEl>
                                        <p:attrNameLst>
                                          <p:attrName>style.visibility</p:attrName>
                                        </p:attrNameLst>
                                      </p:cBhvr>
                                      <p:to>
                                        <p:strVal val="visible"/>
                                      </p:to>
                                    </p:set>
                                    <p:animEffect transition="in" filter="fade">
                                      <p:cBhvr>
                                        <p:cTn id="147" dur="1000"/>
                                        <p:tgtEl>
                                          <p:spTgt spid="20"/>
                                        </p:tgtEl>
                                      </p:cBhvr>
                                    </p:animEffect>
                                    <p:anim calcmode="lin" valueType="num">
                                      <p:cBhvr>
                                        <p:cTn id="148" dur="1000" fill="hold"/>
                                        <p:tgtEl>
                                          <p:spTgt spid="20"/>
                                        </p:tgtEl>
                                        <p:attrNameLst>
                                          <p:attrName>ppt_x</p:attrName>
                                        </p:attrNameLst>
                                      </p:cBhvr>
                                      <p:tavLst>
                                        <p:tav tm="0">
                                          <p:val>
                                            <p:strVal val="#ppt_x"/>
                                          </p:val>
                                        </p:tav>
                                        <p:tav tm="100000">
                                          <p:val>
                                            <p:strVal val="#ppt_x"/>
                                          </p:val>
                                        </p:tav>
                                      </p:tavLst>
                                    </p:anim>
                                    <p:anim calcmode="lin" valueType="num">
                                      <p:cBhvr>
                                        <p:cTn id="14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0" fill="hold">
                      <p:stCondLst>
                        <p:cond delay="indefinite"/>
                      </p:stCondLst>
                      <p:childTnLst>
                        <p:par>
                          <p:cTn id="151" fill="hold">
                            <p:stCondLst>
                              <p:cond delay="0"/>
                            </p:stCondLst>
                            <p:childTnLst>
                              <p:par>
                                <p:cTn id="152" presetID="42" presetClass="entr" presetSubtype="0" fill="hold" nodeType="clickEffect">
                                  <p:stCondLst>
                                    <p:cond delay="0"/>
                                  </p:stCondLst>
                                  <p:childTnLst>
                                    <p:set>
                                      <p:cBhvr>
                                        <p:cTn id="153" dur="1" fill="hold">
                                          <p:stCondLst>
                                            <p:cond delay="0"/>
                                          </p:stCondLst>
                                        </p:cTn>
                                        <p:tgtEl>
                                          <p:spTgt spid="15"/>
                                        </p:tgtEl>
                                        <p:attrNameLst>
                                          <p:attrName>style.visibility</p:attrName>
                                        </p:attrNameLst>
                                      </p:cBhvr>
                                      <p:to>
                                        <p:strVal val="visible"/>
                                      </p:to>
                                    </p:set>
                                    <p:animEffect transition="in" filter="fade">
                                      <p:cBhvr>
                                        <p:cTn id="154" dur="1000"/>
                                        <p:tgtEl>
                                          <p:spTgt spid="15"/>
                                        </p:tgtEl>
                                      </p:cBhvr>
                                    </p:animEffect>
                                    <p:anim calcmode="lin" valueType="num">
                                      <p:cBhvr>
                                        <p:cTn id="155" dur="1000" fill="hold"/>
                                        <p:tgtEl>
                                          <p:spTgt spid="15"/>
                                        </p:tgtEl>
                                        <p:attrNameLst>
                                          <p:attrName>ppt_x</p:attrName>
                                        </p:attrNameLst>
                                      </p:cBhvr>
                                      <p:tavLst>
                                        <p:tav tm="0">
                                          <p:val>
                                            <p:strVal val="#ppt_x"/>
                                          </p:val>
                                        </p:tav>
                                        <p:tav tm="100000">
                                          <p:val>
                                            <p:strVal val="#ppt_x"/>
                                          </p:val>
                                        </p:tav>
                                      </p:tavLst>
                                    </p:anim>
                                    <p:anim calcmode="lin" valueType="num">
                                      <p:cBhvr>
                                        <p:cTn id="15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42" presetClass="entr" presetSubtype="0" fill="hold" grpId="0" nodeType="clickEffect">
                                  <p:stCondLst>
                                    <p:cond delay="0"/>
                                  </p:stCondLst>
                                  <p:childTnLst>
                                    <p:set>
                                      <p:cBhvr>
                                        <p:cTn id="160" dur="1" fill="hold">
                                          <p:stCondLst>
                                            <p:cond delay="0"/>
                                          </p:stCondLst>
                                        </p:cTn>
                                        <p:tgtEl>
                                          <p:spTgt spid="28"/>
                                        </p:tgtEl>
                                        <p:attrNameLst>
                                          <p:attrName>style.visibility</p:attrName>
                                        </p:attrNameLst>
                                      </p:cBhvr>
                                      <p:to>
                                        <p:strVal val="visible"/>
                                      </p:to>
                                    </p:set>
                                    <p:animEffect transition="in" filter="fade">
                                      <p:cBhvr>
                                        <p:cTn id="161" dur="1000"/>
                                        <p:tgtEl>
                                          <p:spTgt spid="28"/>
                                        </p:tgtEl>
                                      </p:cBhvr>
                                    </p:animEffect>
                                    <p:anim calcmode="lin" valueType="num">
                                      <p:cBhvr>
                                        <p:cTn id="162" dur="1000" fill="hold"/>
                                        <p:tgtEl>
                                          <p:spTgt spid="28"/>
                                        </p:tgtEl>
                                        <p:attrNameLst>
                                          <p:attrName>ppt_x</p:attrName>
                                        </p:attrNameLst>
                                      </p:cBhvr>
                                      <p:tavLst>
                                        <p:tav tm="0">
                                          <p:val>
                                            <p:strVal val="#ppt_x"/>
                                          </p:val>
                                        </p:tav>
                                        <p:tav tm="100000">
                                          <p:val>
                                            <p:strVal val="#ppt_x"/>
                                          </p:val>
                                        </p:tav>
                                      </p:tavLst>
                                    </p:anim>
                                    <p:anim calcmode="lin" valueType="num">
                                      <p:cBhvr>
                                        <p:cTn id="16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42" presetClass="entr" presetSubtype="0" fill="hold" grpId="0" nodeType="clickEffect">
                                  <p:stCondLst>
                                    <p:cond delay="0"/>
                                  </p:stCondLst>
                                  <p:childTnLst>
                                    <p:set>
                                      <p:cBhvr>
                                        <p:cTn id="167" dur="1" fill="hold">
                                          <p:stCondLst>
                                            <p:cond delay="0"/>
                                          </p:stCondLst>
                                        </p:cTn>
                                        <p:tgtEl>
                                          <p:spTgt spid="21"/>
                                        </p:tgtEl>
                                        <p:attrNameLst>
                                          <p:attrName>style.visibility</p:attrName>
                                        </p:attrNameLst>
                                      </p:cBhvr>
                                      <p:to>
                                        <p:strVal val="visible"/>
                                      </p:to>
                                    </p:set>
                                    <p:animEffect transition="in" filter="fade">
                                      <p:cBhvr>
                                        <p:cTn id="168" dur="1000"/>
                                        <p:tgtEl>
                                          <p:spTgt spid="21"/>
                                        </p:tgtEl>
                                      </p:cBhvr>
                                    </p:animEffect>
                                    <p:anim calcmode="lin" valueType="num">
                                      <p:cBhvr>
                                        <p:cTn id="169" dur="1000" fill="hold"/>
                                        <p:tgtEl>
                                          <p:spTgt spid="21"/>
                                        </p:tgtEl>
                                        <p:attrNameLst>
                                          <p:attrName>ppt_x</p:attrName>
                                        </p:attrNameLst>
                                      </p:cBhvr>
                                      <p:tavLst>
                                        <p:tav tm="0">
                                          <p:val>
                                            <p:strVal val="#ppt_x"/>
                                          </p:val>
                                        </p:tav>
                                        <p:tav tm="100000">
                                          <p:val>
                                            <p:strVal val="#ppt_x"/>
                                          </p:val>
                                        </p:tav>
                                      </p:tavLst>
                                    </p:anim>
                                    <p:anim calcmode="lin" valueType="num">
                                      <p:cBhvr>
                                        <p:cTn id="17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42" presetClass="entr" presetSubtype="0" fill="hold" grpId="0" nodeType="clickEffect">
                                  <p:stCondLst>
                                    <p:cond delay="0"/>
                                  </p:stCondLst>
                                  <p:childTnLst>
                                    <p:set>
                                      <p:cBhvr>
                                        <p:cTn id="174" dur="1" fill="hold">
                                          <p:stCondLst>
                                            <p:cond delay="0"/>
                                          </p:stCondLst>
                                        </p:cTn>
                                        <p:tgtEl>
                                          <p:spTgt spid="33"/>
                                        </p:tgtEl>
                                        <p:attrNameLst>
                                          <p:attrName>style.visibility</p:attrName>
                                        </p:attrNameLst>
                                      </p:cBhvr>
                                      <p:to>
                                        <p:strVal val="visible"/>
                                      </p:to>
                                    </p:set>
                                    <p:animEffect transition="in" filter="fade">
                                      <p:cBhvr>
                                        <p:cTn id="175" dur="1000"/>
                                        <p:tgtEl>
                                          <p:spTgt spid="33"/>
                                        </p:tgtEl>
                                      </p:cBhvr>
                                    </p:animEffect>
                                    <p:anim calcmode="lin" valueType="num">
                                      <p:cBhvr>
                                        <p:cTn id="176" dur="1000" fill="hold"/>
                                        <p:tgtEl>
                                          <p:spTgt spid="33"/>
                                        </p:tgtEl>
                                        <p:attrNameLst>
                                          <p:attrName>ppt_x</p:attrName>
                                        </p:attrNameLst>
                                      </p:cBhvr>
                                      <p:tavLst>
                                        <p:tav tm="0">
                                          <p:val>
                                            <p:strVal val="#ppt_x"/>
                                          </p:val>
                                        </p:tav>
                                        <p:tav tm="100000">
                                          <p:val>
                                            <p:strVal val="#ppt_x"/>
                                          </p:val>
                                        </p:tav>
                                      </p:tavLst>
                                    </p:anim>
                                    <p:anim calcmode="lin" valueType="num">
                                      <p:cBhvr>
                                        <p:cTn id="177"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78" fill="hold">
                      <p:stCondLst>
                        <p:cond delay="indefinite"/>
                      </p:stCondLst>
                      <p:childTnLst>
                        <p:par>
                          <p:cTn id="179" fill="hold">
                            <p:stCondLst>
                              <p:cond delay="0"/>
                            </p:stCondLst>
                            <p:childTnLst>
                              <p:par>
                                <p:cTn id="180" presetID="42" presetClass="entr" presetSubtype="0" fill="hold" nodeType="clickEffect">
                                  <p:stCondLst>
                                    <p:cond delay="0"/>
                                  </p:stCondLst>
                                  <p:childTnLst>
                                    <p:set>
                                      <p:cBhvr>
                                        <p:cTn id="181" dur="1" fill="hold">
                                          <p:stCondLst>
                                            <p:cond delay="0"/>
                                          </p:stCondLst>
                                        </p:cTn>
                                        <p:tgtEl>
                                          <p:spTgt spid="3074"/>
                                        </p:tgtEl>
                                        <p:attrNameLst>
                                          <p:attrName>style.visibility</p:attrName>
                                        </p:attrNameLst>
                                      </p:cBhvr>
                                      <p:to>
                                        <p:strVal val="visible"/>
                                      </p:to>
                                    </p:set>
                                    <p:animEffect transition="in" filter="fade">
                                      <p:cBhvr>
                                        <p:cTn id="182" dur="1000"/>
                                        <p:tgtEl>
                                          <p:spTgt spid="3074"/>
                                        </p:tgtEl>
                                      </p:cBhvr>
                                    </p:animEffect>
                                    <p:anim calcmode="lin" valueType="num">
                                      <p:cBhvr>
                                        <p:cTn id="183" dur="1000" fill="hold"/>
                                        <p:tgtEl>
                                          <p:spTgt spid="3074"/>
                                        </p:tgtEl>
                                        <p:attrNameLst>
                                          <p:attrName>ppt_x</p:attrName>
                                        </p:attrNameLst>
                                      </p:cBhvr>
                                      <p:tavLst>
                                        <p:tav tm="0">
                                          <p:val>
                                            <p:strVal val="#ppt_x"/>
                                          </p:val>
                                        </p:tav>
                                        <p:tav tm="100000">
                                          <p:val>
                                            <p:strVal val="#ppt_x"/>
                                          </p:val>
                                        </p:tav>
                                      </p:tavLst>
                                    </p:anim>
                                    <p:anim calcmode="lin" valueType="num">
                                      <p:cBhvr>
                                        <p:cTn id="184"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185" fill="hold">
                      <p:stCondLst>
                        <p:cond delay="indefinite"/>
                      </p:stCondLst>
                      <p:childTnLst>
                        <p:par>
                          <p:cTn id="186" fill="hold">
                            <p:stCondLst>
                              <p:cond delay="0"/>
                            </p:stCondLst>
                            <p:childTnLst>
                              <p:par>
                                <p:cTn id="187" presetID="42" presetClass="entr" presetSubtype="0" fill="hold" grpId="0" nodeType="clickEffect">
                                  <p:stCondLst>
                                    <p:cond delay="0"/>
                                  </p:stCondLst>
                                  <p:childTnLst>
                                    <p:set>
                                      <p:cBhvr>
                                        <p:cTn id="188" dur="1" fill="hold">
                                          <p:stCondLst>
                                            <p:cond delay="0"/>
                                          </p:stCondLst>
                                        </p:cTn>
                                        <p:tgtEl>
                                          <p:spTgt spid="35"/>
                                        </p:tgtEl>
                                        <p:attrNameLst>
                                          <p:attrName>style.visibility</p:attrName>
                                        </p:attrNameLst>
                                      </p:cBhvr>
                                      <p:to>
                                        <p:strVal val="visible"/>
                                      </p:to>
                                    </p:set>
                                    <p:animEffect transition="in" filter="fade">
                                      <p:cBhvr>
                                        <p:cTn id="189" dur="1000"/>
                                        <p:tgtEl>
                                          <p:spTgt spid="35"/>
                                        </p:tgtEl>
                                      </p:cBhvr>
                                    </p:animEffect>
                                    <p:anim calcmode="lin" valueType="num">
                                      <p:cBhvr>
                                        <p:cTn id="190" dur="1000" fill="hold"/>
                                        <p:tgtEl>
                                          <p:spTgt spid="35"/>
                                        </p:tgtEl>
                                        <p:attrNameLst>
                                          <p:attrName>ppt_x</p:attrName>
                                        </p:attrNameLst>
                                      </p:cBhvr>
                                      <p:tavLst>
                                        <p:tav tm="0">
                                          <p:val>
                                            <p:strVal val="#ppt_x"/>
                                          </p:val>
                                        </p:tav>
                                        <p:tav tm="100000">
                                          <p:val>
                                            <p:strVal val="#ppt_x"/>
                                          </p:val>
                                        </p:tav>
                                      </p:tavLst>
                                    </p:anim>
                                    <p:anim calcmode="lin" valueType="num">
                                      <p:cBhvr>
                                        <p:cTn id="19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6" grpId="0"/>
      <p:bldP spid="17" grpId="0"/>
      <p:bldP spid="18" grpId="0"/>
      <p:bldP spid="19" grpId="0"/>
      <p:bldP spid="20" grpId="0"/>
      <p:bldP spid="21" grpId="0"/>
      <p:bldP spid="22" grpId="0"/>
      <p:bldP spid="23" grpId="0"/>
      <p:bldP spid="24" grpId="0"/>
      <p:bldP spid="25" grpId="0"/>
      <p:bldP spid="26" grpId="0"/>
      <p:bldP spid="28" grpId="0"/>
      <p:bldP spid="30" grpId="0"/>
      <p:bldP spid="31" grpId="0"/>
      <p:bldP spid="33" grpId="0"/>
      <p:bldP spid="3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a:spLocks noChangeArrowheads="1"/>
          </p:cNvSpPr>
          <p:nvPr/>
        </p:nvSpPr>
        <p:spPr bwMode="auto">
          <a:xfrm>
            <a:off x="179388" y="107950"/>
            <a:ext cx="8785225" cy="1630363"/>
          </a:xfrm>
          <a:prstGeom prst="rect">
            <a:avLst/>
          </a:prstGeom>
          <a:noFill/>
          <a:ln w="9525">
            <a:solidFill>
              <a:srgbClr val="FF0000"/>
            </a:solidFill>
            <a:miter lim="800000"/>
            <a:headEnd/>
            <a:tailEnd/>
          </a:ln>
        </p:spPr>
        <p:txBody>
          <a:bodyPr>
            <a:spAutoFit/>
          </a:bodyPr>
          <a:lstStyle/>
          <a:p>
            <a:r>
              <a:rPr lang="tr-TR" sz="2000" b="1">
                <a:solidFill>
                  <a:srgbClr val="FF0000"/>
                </a:solidFill>
                <a:latin typeface="Calibri" pitchFamily="34" charset="0"/>
              </a:rPr>
              <a:t>MİLAT:</a:t>
            </a:r>
          </a:p>
          <a:p>
            <a:r>
              <a:rPr lang="tr-TR" sz="2000" b="1">
                <a:solidFill>
                  <a:srgbClr val="FF0000"/>
                </a:solidFill>
                <a:latin typeface="Calibri" pitchFamily="34" charset="0"/>
              </a:rPr>
              <a:t>	</a:t>
            </a:r>
            <a:r>
              <a:rPr lang="tr-TR" sz="2000" b="1">
                <a:latin typeface="Calibri" pitchFamily="34" charset="0"/>
              </a:rPr>
              <a:t>Hz İsa’nın doğumu, yıl olarak 0 (sıfır) olarak kabul edilir, sıfıra  milat denir. Bu tarihten (sıfırdan) önceki zamana milattan önce denir. Milattan önce MÖ biçiminde gösterilir. Hz İsa’nın doğumu ile günümüze kadar olan zamana milattan sonra denir. Milattan sonra MS biçiminde gösterilir.</a:t>
            </a:r>
          </a:p>
        </p:txBody>
      </p:sp>
      <p:cxnSp>
        <p:nvCxnSpPr>
          <p:cNvPr id="5" name="Düz Ok Bağlayıcısı 4"/>
          <p:cNvCxnSpPr/>
          <p:nvPr/>
        </p:nvCxnSpPr>
        <p:spPr>
          <a:xfrm>
            <a:off x="36513" y="4149725"/>
            <a:ext cx="8712200" cy="6350"/>
          </a:xfrm>
          <a:prstGeom prst="straightConnector1">
            <a:avLst/>
          </a:prstGeom>
          <a:ln w="508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 name="Düz Bağlayıcı 6"/>
          <p:cNvCxnSpPr/>
          <p:nvPr/>
        </p:nvCxnSpPr>
        <p:spPr>
          <a:xfrm>
            <a:off x="971550" y="4005263"/>
            <a:ext cx="0" cy="28733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Düz Bağlayıcı 7"/>
          <p:cNvCxnSpPr/>
          <p:nvPr/>
        </p:nvCxnSpPr>
        <p:spPr>
          <a:xfrm>
            <a:off x="3348038" y="4005263"/>
            <a:ext cx="0" cy="28733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Düz Bağlayıcı 8"/>
          <p:cNvCxnSpPr/>
          <p:nvPr/>
        </p:nvCxnSpPr>
        <p:spPr>
          <a:xfrm>
            <a:off x="5508625" y="4005263"/>
            <a:ext cx="0" cy="28733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a:off x="7308850" y="4005263"/>
            <a:ext cx="0" cy="28733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Metin kutusu 10"/>
          <p:cNvSpPr txBox="1">
            <a:spLocks noChangeArrowheads="1"/>
          </p:cNvSpPr>
          <p:nvPr/>
        </p:nvSpPr>
        <p:spPr bwMode="auto">
          <a:xfrm>
            <a:off x="644525" y="3635375"/>
            <a:ext cx="654050" cy="369888"/>
          </a:xfrm>
          <a:prstGeom prst="rect">
            <a:avLst/>
          </a:prstGeom>
          <a:noFill/>
          <a:ln w="9525">
            <a:noFill/>
            <a:miter lim="800000"/>
            <a:headEnd/>
            <a:tailEnd/>
          </a:ln>
        </p:spPr>
        <p:txBody>
          <a:bodyPr wrap="none">
            <a:spAutoFit/>
          </a:bodyPr>
          <a:lstStyle/>
          <a:p>
            <a:r>
              <a:rPr lang="tr-TR" b="1">
                <a:latin typeface="Calibri" pitchFamily="34" charset="0"/>
              </a:rPr>
              <a:t>3200</a:t>
            </a:r>
          </a:p>
        </p:txBody>
      </p:sp>
      <p:sp>
        <p:nvSpPr>
          <p:cNvPr id="12" name="Metin kutusu 11"/>
          <p:cNvSpPr txBox="1">
            <a:spLocks noChangeArrowheads="1"/>
          </p:cNvSpPr>
          <p:nvPr/>
        </p:nvSpPr>
        <p:spPr bwMode="auto">
          <a:xfrm>
            <a:off x="492125" y="4292600"/>
            <a:ext cx="1073150" cy="646113"/>
          </a:xfrm>
          <a:prstGeom prst="rect">
            <a:avLst/>
          </a:prstGeom>
          <a:noFill/>
          <a:ln w="9525">
            <a:noFill/>
            <a:miter lim="800000"/>
            <a:headEnd/>
            <a:tailEnd/>
          </a:ln>
        </p:spPr>
        <p:txBody>
          <a:bodyPr wrap="none">
            <a:spAutoFit/>
          </a:bodyPr>
          <a:lstStyle/>
          <a:p>
            <a:r>
              <a:rPr lang="tr-TR" b="1">
                <a:latin typeface="Calibri" pitchFamily="34" charset="0"/>
              </a:rPr>
              <a:t> Yazının</a:t>
            </a:r>
          </a:p>
          <a:p>
            <a:r>
              <a:rPr lang="tr-TR" b="1">
                <a:latin typeface="Calibri" pitchFamily="34" charset="0"/>
              </a:rPr>
              <a:t>bulunuşu</a:t>
            </a:r>
          </a:p>
        </p:txBody>
      </p:sp>
      <p:sp>
        <p:nvSpPr>
          <p:cNvPr id="13" name="Metin kutusu 12"/>
          <p:cNvSpPr txBox="1">
            <a:spLocks noChangeArrowheads="1"/>
          </p:cNvSpPr>
          <p:nvPr/>
        </p:nvSpPr>
        <p:spPr bwMode="auto">
          <a:xfrm>
            <a:off x="2555875" y="3635375"/>
            <a:ext cx="1728788" cy="369888"/>
          </a:xfrm>
          <a:prstGeom prst="rect">
            <a:avLst/>
          </a:prstGeom>
          <a:noFill/>
          <a:ln w="9525">
            <a:noFill/>
            <a:miter lim="800000"/>
            <a:headEnd/>
            <a:tailEnd/>
          </a:ln>
        </p:spPr>
        <p:txBody>
          <a:bodyPr>
            <a:spAutoFit/>
          </a:bodyPr>
          <a:lstStyle/>
          <a:p>
            <a:r>
              <a:rPr lang="tr-TR" b="1">
                <a:latin typeface="Calibri" pitchFamily="34" charset="0"/>
              </a:rPr>
              <a:t>MÖ----0----MS</a:t>
            </a:r>
          </a:p>
        </p:txBody>
      </p:sp>
      <p:sp>
        <p:nvSpPr>
          <p:cNvPr id="14" name="Metin kutusu 13"/>
          <p:cNvSpPr txBox="1">
            <a:spLocks noChangeArrowheads="1"/>
          </p:cNvSpPr>
          <p:nvPr/>
        </p:nvSpPr>
        <p:spPr bwMode="auto">
          <a:xfrm>
            <a:off x="2811463" y="4271963"/>
            <a:ext cx="1098550" cy="923925"/>
          </a:xfrm>
          <a:prstGeom prst="rect">
            <a:avLst/>
          </a:prstGeom>
          <a:noFill/>
          <a:ln w="9525">
            <a:noFill/>
            <a:miter lim="800000"/>
            <a:headEnd/>
            <a:tailEnd/>
          </a:ln>
        </p:spPr>
        <p:txBody>
          <a:bodyPr wrap="none">
            <a:spAutoFit/>
          </a:bodyPr>
          <a:lstStyle/>
          <a:p>
            <a:r>
              <a:rPr lang="tr-TR" b="1">
                <a:latin typeface="Calibri" pitchFamily="34" charset="0"/>
              </a:rPr>
              <a:t> (Milat)</a:t>
            </a:r>
          </a:p>
          <a:p>
            <a:r>
              <a:rPr lang="tr-TR" b="1">
                <a:latin typeface="Calibri" pitchFamily="34" charset="0"/>
              </a:rPr>
              <a:t>Hz İsa’nın</a:t>
            </a:r>
          </a:p>
          <a:p>
            <a:r>
              <a:rPr lang="tr-TR" b="1">
                <a:latin typeface="Calibri" pitchFamily="34" charset="0"/>
              </a:rPr>
              <a:t>doğumu</a:t>
            </a:r>
          </a:p>
        </p:txBody>
      </p:sp>
      <p:sp>
        <p:nvSpPr>
          <p:cNvPr id="15" name="Metin kutusu 14"/>
          <p:cNvSpPr txBox="1">
            <a:spLocks noChangeArrowheads="1"/>
          </p:cNvSpPr>
          <p:nvPr/>
        </p:nvSpPr>
        <p:spPr bwMode="auto">
          <a:xfrm>
            <a:off x="5181600" y="3603625"/>
            <a:ext cx="652463" cy="369888"/>
          </a:xfrm>
          <a:prstGeom prst="rect">
            <a:avLst/>
          </a:prstGeom>
          <a:noFill/>
          <a:ln w="9525">
            <a:noFill/>
            <a:miter lim="800000"/>
            <a:headEnd/>
            <a:tailEnd/>
          </a:ln>
        </p:spPr>
        <p:txBody>
          <a:bodyPr wrap="none">
            <a:spAutoFit/>
          </a:bodyPr>
          <a:lstStyle/>
          <a:p>
            <a:r>
              <a:rPr lang="tr-TR" b="1">
                <a:latin typeface="Calibri" pitchFamily="34" charset="0"/>
              </a:rPr>
              <a:t>1299</a:t>
            </a:r>
          </a:p>
        </p:txBody>
      </p:sp>
      <p:sp>
        <p:nvSpPr>
          <p:cNvPr id="16" name="Metin kutusu 15"/>
          <p:cNvSpPr txBox="1">
            <a:spLocks noChangeArrowheads="1"/>
          </p:cNvSpPr>
          <p:nvPr/>
        </p:nvSpPr>
        <p:spPr bwMode="auto">
          <a:xfrm>
            <a:off x="4957763" y="4271963"/>
            <a:ext cx="1163637" cy="923925"/>
          </a:xfrm>
          <a:prstGeom prst="rect">
            <a:avLst/>
          </a:prstGeom>
          <a:noFill/>
          <a:ln w="9525">
            <a:noFill/>
            <a:miter lim="800000"/>
            <a:headEnd/>
            <a:tailEnd/>
          </a:ln>
        </p:spPr>
        <p:txBody>
          <a:bodyPr wrap="none">
            <a:spAutoFit/>
          </a:bodyPr>
          <a:lstStyle/>
          <a:p>
            <a:r>
              <a:rPr lang="tr-TR" b="1">
                <a:latin typeface="Calibri" pitchFamily="34" charset="0"/>
              </a:rPr>
              <a:t> Osmanlı </a:t>
            </a:r>
          </a:p>
          <a:p>
            <a:r>
              <a:rPr lang="tr-TR" b="1">
                <a:latin typeface="Calibri" pitchFamily="34" charset="0"/>
              </a:rPr>
              <a:t>Devletinin</a:t>
            </a:r>
          </a:p>
          <a:p>
            <a:r>
              <a:rPr lang="tr-TR" b="1">
                <a:latin typeface="Calibri" pitchFamily="34" charset="0"/>
              </a:rPr>
              <a:t>Kuruluşu </a:t>
            </a:r>
          </a:p>
        </p:txBody>
      </p:sp>
      <p:sp>
        <p:nvSpPr>
          <p:cNvPr id="17" name="Metin kutusu 16"/>
          <p:cNvSpPr txBox="1">
            <a:spLocks noChangeArrowheads="1"/>
          </p:cNvSpPr>
          <p:nvPr/>
        </p:nvSpPr>
        <p:spPr bwMode="auto">
          <a:xfrm>
            <a:off x="6981825" y="3651250"/>
            <a:ext cx="652463" cy="368300"/>
          </a:xfrm>
          <a:prstGeom prst="rect">
            <a:avLst/>
          </a:prstGeom>
          <a:noFill/>
          <a:ln w="9525">
            <a:noFill/>
            <a:miter lim="800000"/>
            <a:headEnd/>
            <a:tailEnd/>
          </a:ln>
        </p:spPr>
        <p:txBody>
          <a:bodyPr wrap="none">
            <a:spAutoFit/>
          </a:bodyPr>
          <a:lstStyle/>
          <a:p>
            <a:r>
              <a:rPr lang="tr-TR" b="1">
                <a:latin typeface="Calibri" pitchFamily="34" charset="0"/>
              </a:rPr>
              <a:t>1923</a:t>
            </a:r>
          </a:p>
        </p:txBody>
      </p:sp>
      <p:sp>
        <p:nvSpPr>
          <p:cNvPr id="18" name="Metin kutusu 17"/>
          <p:cNvSpPr txBox="1">
            <a:spLocks noChangeArrowheads="1"/>
          </p:cNvSpPr>
          <p:nvPr/>
        </p:nvSpPr>
        <p:spPr bwMode="auto">
          <a:xfrm>
            <a:off x="6726238" y="4294188"/>
            <a:ext cx="1662112" cy="922337"/>
          </a:xfrm>
          <a:prstGeom prst="rect">
            <a:avLst/>
          </a:prstGeom>
          <a:noFill/>
          <a:ln w="9525">
            <a:noFill/>
            <a:miter lim="800000"/>
            <a:headEnd/>
            <a:tailEnd/>
          </a:ln>
        </p:spPr>
        <p:txBody>
          <a:bodyPr wrap="none">
            <a:spAutoFit/>
          </a:bodyPr>
          <a:lstStyle/>
          <a:p>
            <a:r>
              <a:rPr lang="tr-TR" b="1">
                <a:latin typeface="Calibri" pitchFamily="34" charset="0"/>
              </a:rPr>
              <a:t>Türkiye</a:t>
            </a:r>
          </a:p>
          <a:p>
            <a:r>
              <a:rPr lang="tr-TR" b="1">
                <a:latin typeface="Calibri" pitchFamily="34" charset="0"/>
              </a:rPr>
              <a:t>Cumhuriyetinin</a:t>
            </a:r>
          </a:p>
          <a:p>
            <a:r>
              <a:rPr lang="tr-TR" b="1">
                <a:latin typeface="Calibri" pitchFamily="34" charset="0"/>
              </a:rPr>
              <a:t>Kuruluşu</a:t>
            </a:r>
          </a:p>
        </p:txBody>
      </p:sp>
      <p:sp>
        <p:nvSpPr>
          <p:cNvPr id="19" name="Metin kutusu 18"/>
          <p:cNvSpPr txBox="1">
            <a:spLocks noChangeArrowheads="1"/>
          </p:cNvSpPr>
          <p:nvPr/>
        </p:nvSpPr>
        <p:spPr bwMode="auto">
          <a:xfrm>
            <a:off x="8174038" y="3325813"/>
            <a:ext cx="765175" cy="647700"/>
          </a:xfrm>
          <a:prstGeom prst="rect">
            <a:avLst/>
          </a:prstGeom>
          <a:noFill/>
          <a:ln w="9525">
            <a:noFill/>
            <a:miter lim="800000"/>
            <a:headEnd/>
            <a:tailEnd/>
          </a:ln>
        </p:spPr>
        <p:txBody>
          <a:bodyPr wrap="none">
            <a:spAutoFit/>
          </a:bodyPr>
          <a:lstStyle/>
          <a:p>
            <a:r>
              <a:rPr lang="tr-TR" b="1">
                <a:latin typeface="Calibri" pitchFamily="34" charset="0"/>
              </a:rPr>
              <a:t>Tarih </a:t>
            </a:r>
          </a:p>
          <a:p>
            <a:r>
              <a:rPr lang="tr-TR" b="1">
                <a:latin typeface="Calibri" pitchFamily="34" charset="0"/>
              </a:rPr>
              <a:t>Çizgisi</a:t>
            </a:r>
          </a:p>
        </p:txBody>
      </p:sp>
      <p:sp>
        <p:nvSpPr>
          <p:cNvPr id="19472" name="Dikdörtgen 19"/>
          <p:cNvSpPr>
            <a:spLocks noChangeArrowheads="1"/>
          </p:cNvSpPr>
          <p:nvPr/>
        </p:nvSpPr>
        <p:spPr bwMode="auto">
          <a:xfrm>
            <a:off x="6196013" y="6486525"/>
            <a:ext cx="2947987" cy="369888"/>
          </a:xfrm>
          <a:prstGeom prst="rect">
            <a:avLst/>
          </a:prstGeom>
          <a:noFill/>
          <a:ln w="9525">
            <a:noFill/>
            <a:miter lim="800000"/>
            <a:headEnd/>
            <a:tailEnd/>
          </a:ln>
        </p:spPr>
        <p:txBody>
          <a:bodyPr wrap="none">
            <a:spAutoFit/>
          </a:bodyPr>
          <a:lstStyle/>
          <a:p>
            <a:pPr algn="r"/>
            <a:r>
              <a:rPr lang="tr-TR" b="1">
                <a:latin typeface="Calibri" pitchFamily="34" charset="0"/>
              </a:rPr>
              <a:t>beyler_beyi_2@hotmail.com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1000"/>
                                        <p:tgtEl>
                                          <p:spTgt spid="9"/>
                                        </p:tgtEl>
                                      </p:cBhvr>
                                    </p:animEffect>
                                    <p:anim calcmode="lin" valueType="num">
                                      <p:cBhvr>
                                        <p:cTn id="64" dur="1000" fill="hold"/>
                                        <p:tgtEl>
                                          <p:spTgt spid="9"/>
                                        </p:tgtEl>
                                        <p:attrNameLst>
                                          <p:attrName>ppt_x</p:attrName>
                                        </p:attrNameLst>
                                      </p:cBhvr>
                                      <p:tavLst>
                                        <p:tav tm="0">
                                          <p:val>
                                            <p:strVal val="#ppt_x"/>
                                          </p:val>
                                        </p:tav>
                                        <p:tav tm="100000">
                                          <p:val>
                                            <p:strVal val="#ppt_x"/>
                                          </p:val>
                                        </p:tav>
                                      </p:tavLst>
                                    </p:anim>
                                    <p:anim calcmode="lin" valueType="num">
                                      <p:cBhvr>
                                        <p:cTn id="6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1000"/>
                                        <p:tgtEl>
                                          <p:spTgt spid="15"/>
                                        </p:tgtEl>
                                      </p:cBhvr>
                                    </p:animEffect>
                                    <p:anim calcmode="lin" valueType="num">
                                      <p:cBhvr>
                                        <p:cTn id="71" dur="1000" fill="hold"/>
                                        <p:tgtEl>
                                          <p:spTgt spid="15"/>
                                        </p:tgtEl>
                                        <p:attrNameLst>
                                          <p:attrName>ppt_x</p:attrName>
                                        </p:attrNameLst>
                                      </p:cBhvr>
                                      <p:tavLst>
                                        <p:tav tm="0">
                                          <p:val>
                                            <p:strVal val="#ppt_x"/>
                                          </p:val>
                                        </p:tav>
                                        <p:tav tm="100000">
                                          <p:val>
                                            <p:strVal val="#ppt_x"/>
                                          </p:val>
                                        </p:tav>
                                      </p:tavLst>
                                    </p:anim>
                                    <p:anim calcmode="lin" valueType="num">
                                      <p:cBhvr>
                                        <p:cTn id="7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1000"/>
                                        <p:tgtEl>
                                          <p:spTgt spid="16"/>
                                        </p:tgtEl>
                                      </p:cBhvr>
                                    </p:animEffect>
                                    <p:anim calcmode="lin" valueType="num">
                                      <p:cBhvr>
                                        <p:cTn id="78" dur="1000" fill="hold"/>
                                        <p:tgtEl>
                                          <p:spTgt spid="16"/>
                                        </p:tgtEl>
                                        <p:attrNameLst>
                                          <p:attrName>ppt_x</p:attrName>
                                        </p:attrNameLst>
                                      </p:cBhvr>
                                      <p:tavLst>
                                        <p:tav tm="0">
                                          <p:val>
                                            <p:strVal val="#ppt_x"/>
                                          </p:val>
                                        </p:tav>
                                        <p:tav tm="100000">
                                          <p:val>
                                            <p:strVal val="#ppt_x"/>
                                          </p:val>
                                        </p:tav>
                                      </p:tavLst>
                                    </p:anim>
                                    <p:anim calcmode="lin" valueType="num">
                                      <p:cBhvr>
                                        <p:cTn id="7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10"/>
                                        </p:tgtEl>
                                        <p:attrNameLst>
                                          <p:attrName>style.visibility</p:attrName>
                                        </p:attrNameLst>
                                      </p:cBhvr>
                                      <p:to>
                                        <p:strVal val="visible"/>
                                      </p:to>
                                    </p:set>
                                    <p:animEffect transition="in" filter="fade">
                                      <p:cBhvr>
                                        <p:cTn id="84" dur="1000"/>
                                        <p:tgtEl>
                                          <p:spTgt spid="10"/>
                                        </p:tgtEl>
                                      </p:cBhvr>
                                    </p:animEffect>
                                    <p:anim calcmode="lin" valueType="num">
                                      <p:cBhvr>
                                        <p:cTn id="85" dur="1000" fill="hold"/>
                                        <p:tgtEl>
                                          <p:spTgt spid="10"/>
                                        </p:tgtEl>
                                        <p:attrNameLst>
                                          <p:attrName>ppt_x</p:attrName>
                                        </p:attrNameLst>
                                      </p:cBhvr>
                                      <p:tavLst>
                                        <p:tav tm="0">
                                          <p:val>
                                            <p:strVal val="#ppt_x"/>
                                          </p:val>
                                        </p:tav>
                                        <p:tav tm="100000">
                                          <p:val>
                                            <p:strVal val="#ppt_x"/>
                                          </p:val>
                                        </p:tav>
                                      </p:tavLst>
                                    </p:anim>
                                    <p:anim calcmode="lin" valueType="num">
                                      <p:cBhvr>
                                        <p:cTn id="8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fade">
                                      <p:cBhvr>
                                        <p:cTn id="91" dur="1000"/>
                                        <p:tgtEl>
                                          <p:spTgt spid="17"/>
                                        </p:tgtEl>
                                      </p:cBhvr>
                                    </p:animEffect>
                                    <p:anim calcmode="lin" valueType="num">
                                      <p:cBhvr>
                                        <p:cTn id="92" dur="1000" fill="hold"/>
                                        <p:tgtEl>
                                          <p:spTgt spid="17"/>
                                        </p:tgtEl>
                                        <p:attrNameLst>
                                          <p:attrName>ppt_x</p:attrName>
                                        </p:attrNameLst>
                                      </p:cBhvr>
                                      <p:tavLst>
                                        <p:tav tm="0">
                                          <p:val>
                                            <p:strVal val="#ppt_x"/>
                                          </p:val>
                                        </p:tav>
                                        <p:tav tm="100000">
                                          <p:val>
                                            <p:strVal val="#ppt_x"/>
                                          </p:val>
                                        </p:tav>
                                      </p:tavLst>
                                    </p:anim>
                                    <p:anim calcmode="lin" valueType="num">
                                      <p:cBhvr>
                                        <p:cTn id="9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fade">
                                      <p:cBhvr>
                                        <p:cTn id="98" dur="1000"/>
                                        <p:tgtEl>
                                          <p:spTgt spid="18"/>
                                        </p:tgtEl>
                                      </p:cBhvr>
                                    </p:animEffect>
                                    <p:anim calcmode="lin" valueType="num">
                                      <p:cBhvr>
                                        <p:cTn id="99" dur="1000" fill="hold"/>
                                        <p:tgtEl>
                                          <p:spTgt spid="18"/>
                                        </p:tgtEl>
                                        <p:attrNameLst>
                                          <p:attrName>ppt_x</p:attrName>
                                        </p:attrNameLst>
                                      </p:cBhvr>
                                      <p:tavLst>
                                        <p:tav tm="0">
                                          <p:val>
                                            <p:strVal val="#ppt_x"/>
                                          </p:val>
                                        </p:tav>
                                        <p:tav tm="100000">
                                          <p:val>
                                            <p:strVal val="#ppt_x"/>
                                          </p:val>
                                        </p:tav>
                                      </p:tavLst>
                                    </p:anim>
                                    <p:anim calcmode="lin" valueType="num">
                                      <p:cBhvr>
                                        <p:cTn id="10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fade">
                                      <p:cBhvr>
                                        <p:cTn id="105" dur="1000"/>
                                        <p:tgtEl>
                                          <p:spTgt spid="19"/>
                                        </p:tgtEl>
                                      </p:cBhvr>
                                    </p:animEffect>
                                    <p:anim calcmode="lin" valueType="num">
                                      <p:cBhvr>
                                        <p:cTn id="106" dur="1000" fill="hold"/>
                                        <p:tgtEl>
                                          <p:spTgt spid="19"/>
                                        </p:tgtEl>
                                        <p:attrNameLst>
                                          <p:attrName>ppt_x</p:attrName>
                                        </p:attrNameLst>
                                      </p:cBhvr>
                                      <p:tavLst>
                                        <p:tav tm="0">
                                          <p:val>
                                            <p:strVal val="#ppt_x"/>
                                          </p:val>
                                        </p:tav>
                                        <p:tav tm="100000">
                                          <p:val>
                                            <p:strVal val="#ppt_x"/>
                                          </p:val>
                                        </p:tav>
                                      </p:tavLst>
                                    </p:anim>
                                    <p:anim calcmode="lin" valueType="num">
                                      <p:cBhvr>
                                        <p:cTn id="10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12" grpId="0"/>
      <p:bldP spid="13" grpId="0"/>
      <p:bldP spid="14" grpId="0"/>
      <p:bldP spid="15" grpId="0"/>
      <p:bldP spid="16" grpId="0"/>
      <p:bldP spid="17" grpId="0"/>
      <p:bldP spid="18"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a:spLocks noChangeArrowheads="1"/>
          </p:cNvSpPr>
          <p:nvPr/>
        </p:nvSpPr>
        <p:spPr bwMode="auto">
          <a:xfrm>
            <a:off x="179388" y="107950"/>
            <a:ext cx="8785225" cy="1154113"/>
          </a:xfrm>
          <a:prstGeom prst="rect">
            <a:avLst/>
          </a:prstGeom>
          <a:noFill/>
          <a:ln w="9525">
            <a:solidFill>
              <a:srgbClr val="FF0000"/>
            </a:solidFill>
            <a:miter lim="800000"/>
            <a:headEnd/>
            <a:tailEnd/>
          </a:ln>
        </p:spPr>
        <p:txBody>
          <a:bodyPr>
            <a:spAutoFit/>
          </a:bodyPr>
          <a:lstStyle/>
          <a:p>
            <a:r>
              <a:rPr lang="tr-TR" sz="2000" b="1">
                <a:solidFill>
                  <a:srgbClr val="FF0000"/>
                </a:solidFill>
                <a:latin typeface="Calibri" pitchFamily="34" charset="0"/>
              </a:rPr>
              <a:t>ÖRNEK:  </a:t>
            </a:r>
            <a:r>
              <a:rPr lang="tr-TR" sz="2000" b="1">
                <a:latin typeface="Calibri" pitchFamily="34" charset="0"/>
              </a:rPr>
              <a:t>Okula gitmek için saat 07.50 de evden ayrılan bir öğrenci saat 13.45 de eve dönmüştür. Bu öğrenci okul için ne kadar zaman ayırmıştır?</a:t>
            </a:r>
          </a:p>
          <a:p>
            <a:endParaRPr lang="tr-TR" sz="900" b="1">
              <a:latin typeface="Calibri" pitchFamily="34" charset="0"/>
            </a:endParaRPr>
          </a:p>
          <a:p>
            <a:r>
              <a:rPr lang="tr-TR" sz="2000" b="1">
                <a:latin typeface="Calibri" pitchFamily="34" charset="0"/>
              </a:rPr>
              <a:t>    a) 4 sat 50 dakika   b) 4 saat 45 dakika   c) 5 saat 55 dakika   d) 4 saat 35 dakika</a:t>
            </a:r>
          </a:p>
        </p:txBody>
      </p:sp>
      <p:sp>
        <p:nvSpPr>
          <p:cNvPr id="6" name="Dikdörtgen 5"/>
          <p:cNvSpPr/>
          <p:nvPr/>
        </p:nvSpPr>
        <p:spPr>
          <a:xfrm>
            <a:off x="4546600" y="765175"/>
            <a:ext cx="2112963" cy="49688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dirty="0"/>
          </a:p>
        </p:txBody>
      </p:sp>
      <p:sp>
        <p:nvSpPr>
          <p:cNvPr id="7" name="Metin kutusu 6"/>
          <p:cNvSpPr txBox="1">
            <a:spLocks noChangeArrowheads="1"/>
          </p:cNvSpPr>
          <p:nvPr/>
        </p:nvSpPr>
        <p:spPr bwMode="auto">
          <a:xfrm>
            <a:off x="1414463" y="1516063"/>
            <a:ext cx="6257925" cy="369887"/>
          </a:xfrm>
          <a:prstGeom prst="rect">
            <a:avLst/>
          </a:prstGeom>
          <a:noFill/>
          <a:ln w="9525">
            <a:noFill/>
            <a:miter lim="800000"/>
            <a:headEnd/>
            <a:tailEnd/>
          </a:ln>
        </p:spPr>
        <p:txBody>
          <a:bodyPr wrap="none">
            <a:spAutoFit/>
          </a:bodyPr>
          <a:lstStyle/>
          <a:p>
            <a:r>
              <a:rPr lang="tr-TR" b="1">
                <a:latin typeface="Calibri" pitchFamily="34" charset="0"/>
              </a:rPr>
              <a:t>Öğrencinin eve dönüş saatinden evden ayrılış saatini çıkaracağız.</a:t>
            </a:r>
          </a:p>
        </p:txBody>
      </p:sp>
      <p:pic>
        <p:nvPicPr>
          <p:cNvPr id="4098" name="Picture 2"/>
          <p:cNvPicPr>
            <a:picLocks noChangeAspect="1" noChangeArrowheads="1"/>
          </p:cNvPicPr>
          <p:nvPr/>
        </p:nvPicPr>
        <p:blipFill>
          <a:blip r:embed="rId2"/>
          <a:srcRect/>
          <a:stretch>
            <a:fillRect/>
          </a:stretch>
        </p:blipFill>
        <p:spPr bwMode="auto">
          <a:xfrm>
            <a:off x="1414463" y="2205038"/>
            <a:ext cx="5821362" cy="1079500"/>
          </a:xfrm>
          <a:prstGeom prst="rect">
            <a:avLst/>
          </a:prstGeom>
          <a:noFill/>
          <a:ln w="9525">
            <a:noFill/>
            <a:miter lim="800000"/>
            <a:headEnd/>
            <a:tailEnd/>
          </a:ln>
        </p:spPr>
      </p:pic>
      <p:sp>
        <p:nvSpPr>
          <p:cNvPr id="9" name="Metin kutusu 8"/>
          <p:cNvSpPr txBox="1">
            <a:spLocks noChangeArrowheads="1"/>
          </p:cNvSpPr>
          <p:nvPr/>
        </p:nvSpPr>
        <p:spPr bwMode="auto">
          <a:xfrm>
            <a:off x="153988" y="3257550"/>
            <a:ext cx="8785225" cy="1323975"/>
          </a:xfrm>
          <a:prstGeom prst="rect">
            <a:avLst/>
          </a:prstGeom>
          <a:noFill/>
          <a:ln w="9525">
            <a:solidFill>
              <a:srgbClr val="FF0000"/>
            </a:solidFill>
            <a:miter lim="800000"/>
            <a:headEnd/>
            <a:tailEnd/>
          </a:ln>
        </p:spPr>
        <p:txBody>
          <a:bodyPr>
            <a:spAutoFit/>
          </a:bodyPr>
          <a:lstStyle/>
          <a:p>
            <a:r>
              <a:rPr lang="tr-TR" sz="2000" b="1">
                <a:solidFill>
                  <a:srgbClr val="FF0000"/>
                </a:solidFill>
                <a:latin typeface="Calibri" pitchFamily="34" charset="0"/>
              </a:rPr>
              <a:t>ÖRNEK: </a:t>
            </a:r>
            <a:r>
              <a:rPr lang="tr-TR" sz="2000" b="1">
                <a:latin typeface="Calibri" pitchFamily="34" charset="0"/>
              </a:rPr>
              <a:t>Bugün hava çok güzel. Hiç bulut yok. Takvimde güneşin saat 06.53 de doğacağı ve saat 17.12 de batacağı yazılmış. Buna göre bugün güneşi ne kadar süre ile göreceğiz?</a:t>
            </a:r>
            <a:endParaRPr lang="tr-TR" sz="900" b="1">
              <a:latin typeface="Calibri" pitchFamily="34" charset="0"/>
            </a:endParaRPr>
          </a:p>
          <a:p>
            <a:r>
              <a:rPr lang="tr-TR" sz="2000" b="1">
                <a:latin typeface="Calibri" pitchFamily="34" charset="0"/>
              </a:rPr>
              <a:t>    a) 4 sat 50 dakika   b) 4 saat 45 dakika   c) 5 saat 55 dakika   d) 4 saat 35 dakika</a:t>
            </a:r>
          </a:p>
        </p:txBody>
      </p:sp>
      <p:sp>
        <p:nvSpPr>
          <p:cNvPr id="10" name="Metin kutusu 9"/>
          <p:cNvSpPr txBox="1">
            <a:spLocks noChangeArrowheads="1"/>
          </p:cNvSpPr>
          <p:nvPr/>
        </p:nvSpPr>
        <p:spPr bwMode="auto">
          <a:xfrm>
            <a:off x="1411288" y="4800600"/>
            <a:ext cx="5726112" cy="369888"/>
          </a:xfrm>
          <a:prstGeom prst="rect">
            <a:avLst/>
          </a:prstGeom>
          <a:noFill/>
          <a:ln w="9525">
            <a:noFill/>
            <a:miter lim="800000"/>
            <a:headEnd/>
            <a:tailEnd/>
          </a:ln>
        </p:spPr>
        <p:txBody>
          <a:bodyPr wrap="none">
            <a:spAutoFit/>
          </a:bodyPr>
          <a:lstStyle/>
          <a:p>
            <a:r>
              <a:rPr lang="tr-TR" b="1">
                <a:latin typeface="Calibri" pitchFamily="34" charset="0"/>
              </a:rPr>
              <a:t>Güneşin batış saatinden ,güneşin doğuş saatini çıkaracağız.</a:t>
            </a:r>
          </a:p>
        </p:txBody>
      </p:sp>
      <p:pic>
        <p:nvPicPr>
          <p:cNvPr id="4099" name="Picture 3"/>
          <p:cNvPicPr>
            <a:picLocks noChangeAspect="1" noChangeArrowheads="1"/>
          </p:cNvPicPr>
          <p:nvPr/>
        </p:nvPicPr>
        <p:blipFill>
          <a:blip r:embed="rId3"/>
          <a:srcRect/>
          <a:stretch>
            <a:fillRect/>
          </a:stretch>
        </p:blipFill>
        <p:spPr bwMode="auto">
          <a:xfrm>
            <a:off x="1565275" y="5300663"/>
            <a:ext cx="5956300" cy="1152525"/>
          </a:xfrm>
          <a:prstGeom prst="rect">
            <a:avLst/>
          </a:prstGeom>
          <a:noFill/>
          <a:ln w="9525">
            <a:noFill/>
            <a:miter lim="800000"/>
            <a:headEnd/>
            <a:tailEnd/>
          </a:ln>
        </p:spPr>
      </p:pic>
      <p:sp>
        <p:nvSpPr>
          <p:cNvPr id="20488" name="Dikdörtgen 11"/>
          <p:cNvSpPr>
            <a:spLocks noChangeArrowheads="1"/>
          </p:cNvSpPr>
          <p:nvPr/>
        </p:nvSpPr>
        <p:spPr bwMode="auto">
          <a:xfrm>
            <a:off x="6196013" y="6486525"/>
            <a:ext cx="2947987" cy="369888"/>
          </a:xfrm>
          <a:prstGeom prst="rect">
            <a:avLst/>
          </a:prstGeom>
          <a:noFill/>
          <a:ln w="9525">
            <a:noFill/>
            <a:miter lim="800000"/>
            <a:headEnd/>
            <a:tailEnd/>
          </a:ln>
        </p:spPr>
        <p:txBody>
          <a:bodyPr wrap="none">
            <a:spAutoFit/>
          </a:bodyPr>
          <a:lstStyle/>
          <a:p>
            <a:pPr algn="r"/>
            <a:r>
              <a:rPr lang="tr-TR" b="1">
                <a:latin typeface="Calibri" pitchFamily="34" charset="0"/>
              </a:rPr>
              <a:t>beyler_beyi_2@hotmail.com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098"/>
                                        </p:tgtEl>
                                        <p:attrNameLst>
                                          <p:attrName>style.visibility</p:attrName>
                                        </p:attrNameLst>
                                      </p:cBhvr>
                                      <p:to>
                                        <p:strVal val="visible"/>
                                      </p:to>
                                    </p:set>
                                    <p:animEffect transition="in" filter="fade">
                                      <p:cBhvr>
                                        <p:cTn id="21" dur="1000"/>
                                        <p:tgtEl>
                                          <p:spTgt spid="4098"/>
                                        </p:tgtEl>
                                      </p:cBhvr>
                                    </p:animEffect>
                                    <p:anim calcmode="lin" valueType="num">
                                      <p:cBhvr>
                                        <p:cTn id="22" dur="1000" fill="hold"/>
                                        <p:tgtEl>
                                          <p:spTgt spid="4098"/>
                                        </p:tgtEl>
                                        <p:attrNameLst>
                                          <p:attrName>ppt_x</p:attrName>
                                        </p:attrNameLst>
                                      </p:cBhvr>
                                      <p:tavLst>
                                        <p:tav tm="0">
                                          <p:val>
                                            <p:strVal val="#ppt_x"/>
                                          </p:val>
                                        </p:tav>
                                        <p:tav tm="100000">
                                          <p:val>
                                            <p:strVal val="#ppt_x"/>
                                          </p:val>
                                        </p:tav>
                                      </p:tavLst>
                                    </p:anim>
                                    <p:anim calcmode="lin" valueType="num">
                                      <p:cBhvr>
                                        <p:cTn id="23"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099"/>
                                        </p:tgtEl>
                                        <p:attrNameLst>
                                          <p:attrName>style.visibility</p:attrName>
                                        </p:attrNameLst>
                                      </p:cBhvr>
                                      <p:to>
                                        <p:strVal val="visible"/>
                                      </p:to>
                                    </p:set>
                                    <p:animEffect transition="in" filter="fade">
                                      <p:cBhvr>
                                        <p:cTn id="49" dur="1000"/>
                                        <p:tgtEl>
                                          <p:spTgt spid="4099"/>
                                        </p:tgtEl>
                                      </p:cBhvr>
                                    </p:animEffect>
                                    <p:anim calcmode="lin" valueType="num">
                                      <p:cBhvr>
                                        <p:cTn id="50" dur="1000" fill="hold"/>
                                        <p:tgtEl>
                                          <p:spTgt spid="4099"/>
                                        </p:tgtEl>
                                        <p:attrNameLst>
                                          <p:attrName>ppt_x</p:attrName>
                                        </p:attrNameLst>
                                      </p:cBhvr>
                                      <p:tavLst>
                                        <p:tav tm="0">
                                          <p:val>
                                            <p:strVal val="#ppt_x"/>
                                          </p:val>
                                        </p:tav>
                                        <p:tav tm="100000">
                                          <p:val>
                                            <p:strVal val="#ppt_x"/>
                                          </p:val>
                                        </p:tav>
                                      </p:tavLst>
                                    </p:anim>
                                    <p:anim calcmode="lin" valueType="num">
                                      <p:cBhvr>
                                        <p:cTn id="51" dur="1000" fill="hold"/>
                                        <p:tgtEl>
                                          <p:spTgt spid="40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9" grpId="0" animBg="1"/>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a:spLocks noChangeArrowheads="1"/>
          </p:cNvSpPr>
          <p:nvPr/>
        </p:nvSpPr>
        <p:spPr bwMode="auto">
          <a:xfrm>
            <a:off x="2627313" y="549275"/>
            <a:ext cx="3781425" cy="922338"/>
          </a:xfrm>
          <a:prstGeom prst="rect">
            <a:avLst/>
          </a:prstGeom>
          <a:noFill/>
          <a:ln w="9525">
            <a:solidFill>
              <a:srgbClr val="FF0000"/>
            </a:solidFill>
            <a:miter lim="800000"/>
            <a:headEnd/>
            <a:tailEnd/>
          </a:ln>
        </p:spPr>
        <p:txBody>
          <a:bodyPr wrap="none">
            <a:spAutoFit/>
          </a:bodyPr>
          <a:lstStyle/>
          <a:p>
            <a:r>
              <a:rPr lang="tr-TR" sz="5400" b="1">
                <a:latin typeface="Calibri" pitchFamily="34" charset="0"/>
              </a:rPr>
              <a:t>HAZIRLAYAN</a:t>
            </a:r>
          </a:p>
        </p:txBody>
      </p:sp>
      <p:sp>
        <p:nvSpPr>
          <p:cNvPr id="5" name="Metin kutusu 4"/>
          <p:cNvSpPr txBox="1">
            <a:spLocks noChangeArrowheads="1"/>
          </p:cNvSpPr>
          <p:nvPr/>
        </p:nvSpPr>
        <p:spPr bwMode="auto">
          <a:xfrm>
            <a:off x="233363" y="4408488"/>
            <a:ext cx="8713787" cy="1816100"/>
          </a:xfrm>
          <a:prstGeom prst="rect">
            <a:avLst/>
          </a:prstGeom>
          <a:noFill/>
          <a:ln w="9525">
            <a:solidFill>
              <a:srgbClr val="FF0000"/>
            </a:solidFill>
            <a:miter lim="800000"/>
            <a:headEnd/>
            <a:tailEnd/>
          </a:ln>
        </p:spPr>
        <p:txBody>
          <a:bodyPr>
            <a:spAutoFit/>
          </a:bodyPr>
          <a:lstStyle/>
          <a:p>
            <a:r>
              <a:rPr lang="tr-TR" sz="2800" b="1">
                <a:latin typeface="Calibri" pitchFamily="34" charset="0"/>
              </a:rPr>
              <a:t>ÖMER ASKERDEN</a:t>
            </a:r>
          </a:p>
          <a:p>
            <a:r>
              <a:rPr lang="tr-TR" sz="2800" b="1">
                <a:latin typeface="Calibri" pitchFamily="34" charset="0"/>
              </a:rPr>
              <a:t>PİRİ MEHMET PAŞA ORTAOKULU</a:t>
            </a:r>
          </a:p>
          <a:p>
            <a:r>
              <a:rPr lang="tr-TR" sz="2800" b="1">
                <a:latin typeface="Calibri" pitchFamily="34" charset="0"/>
              </a:rPr>
              <a:t>UZMAN İLKÖĞRETİM MATEMATİK  ÖĞRETMENİ</a:t>
            </a:r>
          </a:p>
          <a:p>
            <a:pPr algn="r"/>
            <a:r>
              <a:rPr lang="tr-TR" sz="2800" b="1">
                <a:latin typeface="Calibri" pitchFamily="34" charset="0"/>
              </a:rPr>
              <a:t>beyler_beyi_2@hotmail.com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119</TotalTime>
  <Words>600</Words>
  <Application>Microsoft Office PowerPoint</Application>
  <PresentationFormat>Ekran Gösterisi (4:3)</PresentationFormat>
  <Paragraphs>95</Paragraphs>
  <Slides>9</Slides>
  <Notes>0</Notes>
  <HiddenSlides>0</HiddenSlides>
  <MMClips>0</MMClips>
  <ScaleCrop>false</ScaleCrop>
  <HeadingPairs>
    <vt:vector size="6" baseType="variant">
      <vt:variant>
        <vt:lpstr>Kullanılan Yazı Tipleri</vt:lpstr>
      </vt:variant>
      <vt:variant>
        <vt:i4>2</vt:i4>
      </vt:variant>
      <vt:variant>
        <vt:lpstr>Tasarım Şablonu</vt:lpstr>
      </vt:variant>
      <vt:variant>
        <vt:i4>1</vt:i4>
      </vt:variant>
      <vt:variant>
        <vt:lpstr>Slayt Başlıkları</vt:lpstr>
      </vt:variant>
      <vt:variant>
        <vt:i4>9</vt:i4>
      </vt:variant>
    </vt:vector>
  </HeadingPairs>
  <TitlesOfParts>
    <vt:vector size="12" baseType="lpstr">
      <vt:lpstr>Calibri</vt:lpstr>
      <vt:lpstr>Arial</vt:lpstr>
      <vt:lpstr>Ofis Teması</vt:lpstr>
      <vt:lpstr>Slayt 1</vt:lpstr>
      <vt:lpstr>Slayt 2</vt:lpstr>
      <vt:lpstr>Slayt 3</vt:lpstr>
      <vt:lpstr>Slayt 4</vt:lpstr>
      <vt:lpstr>Slayt 5</vt:lpstr>
      <vt:lpstr>Slayt 6</vt:lpstr>
      <vt:lpstr>Slayt 7</vt:lpstr>
      <vt:lpstr>Slayt 8</vt:lpstr>
      <vt:lpstr>Slayt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heronmatematik@hotmail.com</dc:creator>
  <cp:keywords>www.sorubak.com</cp:keywords>
  <dc:description>www.sorubak.com</dc:description>
  <cp:lastModifiedBy>edanur</cp:lastModifiedBy>
  <cp:revision>35</cp:revision>
  <dcterms:created xsi:type="dcterms:W3CDTF">2012-11-25T18:29:56Z</dcterms:created>
  <dcterms:modified xsi:type="dcterms:W3CDTF">2012-12-19T19:02:25Z</dcterms:modified>
  <cp:category>www.sorubak.com</cp:category>
</cp:coreProperties>
</file>