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8" r:id="rId13"/>
  </p:sldIdLst>
  <p:sldSz cx="9144000" cy="6858000" type="screen4x3"/>
  <p:notesSz cx="6858000" cy="9144000"/>
  <p:defaultTextStyle>
    <a:defPPr>
      <a:defRPr lang="tr-T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396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20.wmf"/><Relationship Id="rId2" Type="http://schemas.openxmlformats.org/officeDocument/2006/relationships/image" Target="../media/image19.wmf"/><Relationship Id="rId1" Type="http://schemas.openxmlformats.org/officeDocument/2006/relationships/image" Target="../media/image18.wmf"/><Relationship Id="rId4" Type="http://schemas.openxmlformats.org/officeDocument/2006/relationships/image" Target="../media/image21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416271-64C6-44F4-BBFD-2A3AA513579C}" type="datetimeFigureOut">
              <a:rPr lang="tr-TR"/>
              <a:pPr>
                <a:defRPr/>
              </a:pPr>
              <a:t>09.12.2012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9358E7-56DD-4550-B616-09A483BB295B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0FB887-F789-46B5-B06F-7BEB4B94BFE8}" type="datetimeFigureOut">
              <a:rPr lang="tr-TR"/>
              <a:pPr>
                <a:defRPr/>
              </a:pPr>
              <a:t>09.12.2012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03742A-6FCF-4A66-8D96-CCC95AD8DBC8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F90675-2E56-423E-B7CF-98D9CD39F7D3}" type="datetimeFigureOut">
              <a:rPr lang="tr-TR"/>
              <a:pPr>
                <a:defRPr/>
              </a:pPr>
              <a:t>09.12.2012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668615-659B-47DF-918B-FC5ECD5B8860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608DCD-1BEE-4D9C-A726-ECA02F74C180}" type="datetimeFigureOut">
              <a:rPr lang="tr-TR"/>
              <a:pPr>
                <a:defRPr/>
              </a:pPr>
              <a:t>09.12.2012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F49A82-3485-4295-ACE2-1E286B71877E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DC9683-640F-4995-AD08-315133CF5C4E}" type="datetimeFigureOut">
              <a:rPr lang="tr-TR"/>
              <a:pPr>
                <a:defRPr/>
              </a:pPr>
              <a:t>09.12.2012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4B9E5E-4A5F-498D-9662-2B5E312601E7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0E8299-1B98-4BA0-80BE-7315125E9CE5}" type="datetimeFigureOut">
              <a:rPr lang="tr-TR"/>
              <a:pPr>
                <a:defRPr/>
              </a:pPr>
              <a:t>09.12.2012</a:t>
            </a:fld>
            <a:endParaRPr lang="tr-TR"/>
          </a:p>
        </p:txBody>
      </p:sp>
      <p:sp>
        <p:nvSpPr>
          <p:cNvPr id="6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E6D43A-DE48-4B79-8B37-450BA11763A0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5956AA-8E2C-4762-AAAD-8C1D5BEE0F25}" type="datetimeFigureOut">
              <a:rPr lang="tr-TR"/>
              <a:pPr>
                <a:defRPr/>
              </a:pPr>
              <a:t>09.12.2012</a:t>
            </a:fld>
            <a:endParaRPr lang="tr-TR"/>
          </a:p>
        </p:txBody>
      </p:sp>
      <p:sp>
        <p:nvSpPr>
          <p:cNvPr id="8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9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90EF71-7A92-4EBF-85DC-86BEC8A82777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FDE9FF-11E7-4030-ADDC-6C9DF42C447A}" type="datetimeFigureOut">
              <a:rPr lang="tr-TR"/>
              <a:pPr>
                <a:defRPr/>
              </a:pPr>
              <a:t>09.12.2012</a:t>
            </a:fld>
            <a:endParaRPr lang="tr-TR"/>
          </a:p>
        </p:txBody>
      </p:sp>
      <p:sp>
        <p:nvSpPr>
          <p:cNvPr id="4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5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F16725-2877-433C-A2B0-690AAD901A60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658DE3-3F9D-4036-BEA5-EDDBCC2893A4}" type="datetimeFigureOut">
              <a:rPr lang="tr-TR"/>
              <a:pPr>
                <a:defRPr/>
              </a:pPr>
              <a:t>09.12.2012</a:t>
            </a:fld>
            <a:endParaRPr lang="tr-TR"/>
          </a:p>
        </p:txBody>
      </p:sp>
      <p:sp>
        <p:nvSpPr>
          <p:cNvPr id="3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4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AD940F-BC72-4B0D-9820-2CDC0010A31A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9CEEFD-52B0-436C-998F-6723E71D5082}" type="datetimeFigureOut">
              <a:rPr lang="tr-TR"/>
              <a:pPr>
                <a:defRPr/>
              </a:pPr>
              <a:t>09.12.2012</a:t>
            </a:fld>
            <a:endParaRPr lang="tr-TR"/>
          </a:p>
        </p:txBody>
      </p:sp>
      <p:sp>
        <p:nvSpPr>
          <p:cNvPr id="6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A903F0-88F6-4B1F-9D8F-F89BE4E0B5EF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tr-TR" noProof="0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F37A82-0383-48AC-B0CB-AC3B41734E70}" type="datetimeFigureOut">
              <a:rPr lang="tr-TR"/>
              <a:pPr>
                <a:defRPr/>
              </a:pPr>
              <a:t>09.12.2012</a:t>
            </a:fld>
            <a:endParaRPr lang="tr-TR"/>
          </a:p>
        </p:txBody>
      </p:sp>
      <p:sp>
        <p:nvSpPr>
          <p:cNvPr id="6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2E36F5-4794-49E8-801C-EC9A61F289D9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Başlık Yer Tutucusu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başlık stili için tıklatın</a:t>
            </a:r>
          </a:p>
        </p:txBody>
      </p:sp>
      <p:sp>
        <p:nvSpPr>
          <p:cNvPr id="1027" name="Metin Yer Tutucusu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22C2BE3-8171-4386-96AC-47A5EF8B81B8}" type="datetimeFigureOut">
              <a:rPr lang="tr-TR"/>
              <a:pPr>
                <a:defRPr/>
              </a:pPr>
              <a:t>09.12.2012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E7FAF91-F87B-4CDD-8CCE-6F74D5F20C75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sorubak.com/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5.bin"/><Relationship Id="rId5" Type="http://schemas.openxmlformats.org/officeDocument/2006/relationships/oleObject" Target="../embeddings/oleObject4.bin"/><Relationship Id="rId4" Type="http://schemas.openxmlformats.org/officeDocument/2006/relationships/oleObject" Target="../embeddings/oleObject3.bin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1568450" y="260350"/>
            <a:ext cx="5942013" cy="2570163"/>
          </a:xfrm>
          <a:prstGeom prst="rect">
            <a:avLst/>
          </a:prstGeom>
          <a:solidFill>
            <a:srgbClr val="FFCC99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tr-TR" sz="7200" b="1">
                <a:latin typeface="Calibri" pitchFamily="34" charset="0"/>
              </a:rPr>
              <a:t>KAR VE ZARAR </a:t>
            </a:r>
          </a:p>
          <a:p>
            <a:pPr algn="ctr"/>
            <a:r>
              <a:rPr lang="tr-TR" sz="7200" b="1">
                <a:latin typeface="Calibri" pitchFamily="34" charset="0"/>
              </a:rPr>
              <a:t>HESAPLARI</a:t>
            </a:r>
            <a:endParaRPr lang="tr-TR" sz="7200" b="1"/>
          </a:p>
          <a:p>
            <a:pPr algn="ctr"/>
            <a:r>
              <a:rPr lang="tr-TR" b="1">
                <a:hlinkClick r:id="rId2"/>
              </a:rPr>
              <a:t>www.sorubak.com</a:t>
            </a:r>
            <a:r>
              <a:rPr lang="tr-TR" b="1"/>
              <a:t> </a:t>
            </a:r>
          </a:p>
        </p:txBody>
      </p:sp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107950" y="4149725"/>
            <a:ext cx="8928100" cy="2184400"/>
          </a:xfrm>
          <a:prstGeom prst="rect">
            <a:avLst/>
          </a:prstGeom>
          <a:solidFill>
            <a:srgbClr val="FFCC99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r-TR" sz="3600" b="1">
                <a:latin typeface="Calibri" pitchFamily="34" charset="0"/>
              </a:rPr>
              <a:t>ÖMER ASKERDEN</a:t>
            </a:r>
          </a:p>
          <a:p>
            <a:r>
              <a:rPr lang="tr-TR" sz="3600" b="1">
                <a:latin typeface="Calibri" pitchFamily="34" charset="0"/>
              </a:rPr>
              <a:t>PİRİ MEHMET PAŞA ORTAOKULU</a:t>
            </a:r>
          </a:p>
          <a:p>
            <a:r>
              <a:rPr lang="tr-TR" sz="3200" b="1">
                <a:latin typeface="Calibri" pitchFamily="34" charset="0"/>
              </a:rPr>
              <a:t>UZMAN İLKÖĞRETİM MATEMATİK ÖĞRETMENİ</a:t>
            </a:r>
          </a:p>
          <a:p>
            <a:pPr algn="r"/>
            <a:r>
              <a:rPr lang="tr-TR" sz="3200" b="1">
                <a:latin typeface="Calibri" pitchFamily="34" charset="0"/>
              </a:rPr>
              <a:t>beyler_beyi_2@hotmail.com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179388" y="66675"/>
            <a:ext cx="8785225" cy="10160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tr-TR" altLang="zh-CN" sz="2000" b="1">
                <a:solidFill>
                  <a:srgbClr val="FF3300"/>
                </a:solidFill>
                <a:latin typeface="Calibri" pitchFamily="34" charset="0"/>
              </a:rPr>
              <a:t>İSKONTO (İNDİRİM) HESAPLARI:</a:t>
            </a:r>
            <a:endParaRPr lang="tr-TR" altLang="zh-CN" sz="2000">
              <a:solidFill>
                <a:srgbClr val="FF3300"/>
              </a:solidFill>
              <a:latin typeface="Calibri" pitchFamily="34" charset="0"/>
            </a:endParaRPr>
          </a:p>
          <a:p>
            <a:r>
              <a:rPr lang="tr-TR" altLang="zh-CN" sz="2000" b="1">
                <a:latin typeface="Calibri" pitchFamily="34" charset="0"/>
              </a:rPr>
              <a:t>	Bazı durumlarda alınan mallar normal satış fiyatından daha düşük fiyatla satılır. Buna iskonto yani indirim denir.</a:t>
            </a:r>
          </a:p>
        </p:txBody>
      </p:sp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179388" y="1425575"/>
            <a:ext cx="8785225" cy="1154113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tr-TR" altLang="zh-CN" sz="2000" b="1">
                <a:solidFill>
                  <a:srgbClr val="FF3300"/>
                </a:solidFill>
                <a:latin typeface="Calibri" pitchFamily="34" charset="0"/>
              </a:rPr>
              <a:t>ÖRNEK-1:</a:t>
            </a:r>
            <a:r>
              <a:rPr lang="tr-TR" altLang="zh-CN" sz="2000" b="1">
                <a:latin typeface="Calibri" pitchFamily="34" charset="0"/>
              </a:rPr>
              <a:t> 80 TL ye satılan bir mal % 20 iskonto ile satılıyor. Yeni satış fiyatı kaç TL dir? 		</a:t>
            </a:r>
          </a:p>
          <a:p>
            <a:endParaRPr lang="tr-TR" altLang="zh-CN" sz="900" b="1">
              <a:latin typeface="Calibri" pitchFamily="34" charset="0"/>
            </a:endParaRPr>
          </a:p>
          <a:p>
            <a:r>
              <a:rPr lang="tr-TR" altLang="zh-CN" sz="2000" b="1">
                <a:latin typeface="Calibri" pitchFamily="34" charset="0"/>
              </a:rPr>
              <a:t>	a)64  		b)48 		 c)76  		d)56</a:t>
            </a:r>
            <a:r>
              <a:rPr lang="tr-TR" altLang="zh-CN" sz="2000">
                <a:latin typeface="Calibri" pitchFamily="34" charset="0"/>
              </a:rPr>
              <a:t> </a:t>
            </a:r>
          </a:p>
        </p:txBody>
      </p:sp>
      <p:pic>
        <p:nvPicPr>
          <p:cNvPr id="4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05100" y="2781300"/>
            <a:ext cx="3733800" cy="1258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Dikdörtgen 4"/>
          <p:cNvSpPr/>
          <p:nvPr/>
        </p:nvSpPr>
        <p:spPr>
          <a:xfrm>
            <a:off x="827088" y="2071688"/>
            <a:ext cx="1192212" cy="5080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6" name="Rectangle 8"/>
          <p:cNvSpPr>
            <a:spLocks noChangeArrowheads="1"/>
          </p:cNvSpPr>
          <p:nvPr/>
        </p:nvSpPr>
        <p:spPr bwMode="auto">
          <a:xfrm>
            <a:off x="179388" y="4221163"/>
            <a:ext cx="8785225" cy="1154112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tr-TR" altLang="zh-CN" sz="2000" b="1">
                <a:solidFill>
                  <a:srgbClr val="FF3300"/>
                </a:solidFill>
                <a:latin typeface="Calibri" pitchFamily="34" charset="0"/>
              </a:rPr>
              <a:t>ÖRNEK-2:</a:t>
            </a:r>
            <a:r>
              <a:rPr lang="tr-TR" altLang="zh-CN" sz="2000" b="1">
                <a:latin typeface="Calibri" pitchFamily="34" charset="0"/>
              </a:rPr>
              <a:t> 120 TL ye satılan bir mal % 30 iskonto ile satılıyor. Yeni satış fiyatı kaç TL dir?		</a:t>
            </a:r>
          </a:p>
          <a:p>
            <a:endParaRPr lang="tr-TR" altLang="zh-CN" sz="900" b="1">
              <a:latin typeface="Calibri" pitchFamily="34" charset="0"/>
            </a:endParaRPr>
          </a:p>
          <a:p>
            <a:r>
              <a:rPr lang="tr-TR" altLang="zh-CN" sz="2000" b="1">
                <a:latin typeface="Calibri" pitchFamily="34" charset="0"/>
              </a:rPr>
              <a:t>	a)67		  b)84  		c)96		 d)52</a:t>
            </a:r>
            <a:r>
              <a:rPr lang="tr-TR" altLang="zh-CN" sz="2000">
                <a:latin typeface="Calibri" pitchFamily="34" charset="0"/>
              </a:rPr>
              <a:t> </a:t>
            </a:r>
          </a:p>
        </p:txBody>
      </p:sp>
      <p:pic>
        <p:nvPicPr>
          <p:cNvPr id="7" name="Picture 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87450" y="5392738"/>
            <a:ext cx="3810000" cy="1290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Dikdörtgen 7"/>
          <p:cNvSpPr/>
          <p:nvPr/>
        </p:nvSpPr>
        <p:spPr>
          <a:xfrm>
            <a:off x="2843213" y="4867275"/>
            <a:ext cx="1192212" cy="5080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23560" name="Dikdörtgen 8"/>
          <p:cNvSpPr>
            <a:spLocks noChangeArrowheads="1"/>
          </p:cNvSpPr>
          <p:nvPr/>
        </p:nvSpPr>
        <p:spPr bwMode="auto">
          <a:xfrm>
            <a:off x="5175250" y="6396038"/>
            <a:ext cx="388143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tr-TR" sz="2400" b="1">
                <a:solidFill>
                  <a:srgbClr val="FF0000"/>
                </a:solidFill>
                <a:latin typeface="Calibri" pitchFamily="34" charset="0"/>
              </a:rPr>
              <a:t>beyler_beyi_2@hotmail.com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5" grpId="0" animBg="1"/>
      <p:bldP spid="6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1"/>
          <p:cNvSpPr>
            <a:spLocks noChangeArrowheads="1"/>
          </p:cNvSpPr>
          <p:nvPr/>
        </p:nvSpPr>
        <p:spPr bwMode="auto">
          <a:xfrm>
            <a:off x="165100" y="188913"/>
            <a:ext cx="8785225" cy="1322387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tr-TR" altLang="zh-CN" sz="2000" b="1">
                <a:solidFill>
                  <a:srgbClr val="FF3300"/>
                </a:solidFill>
                <a:latin typeface="Calibri" pitchFamily="34" charset="0"/>
              </a:rPr>
              <a:t>ÖRNEK-3:</a:t>
            </a:r>
            <a:r>
              <a:rPr lang="tr-TR" altLang="zh-CN" sz="2000">
                <a:latin typeface="Calibri" pitchFamily="34" charset="0"/>
              </a:rPr>
              <a:t> </a:t>
            </a:r>
            <a:r>
              <a:rPr lang="tr-TR" altLang="zh-CN" sz="2000" b="1">
                <a:latin typeface="Calibri" pitchFamily="34" charset="0"/>
              </a:rPr>
              <a:t>180 TL ye satılan bir mal %20 indirim ile satılıyor. Yeni satış fiyatı kaç TL dir?	</a:t>
            </a:r>
          </a:p>
          <a:p>
            <a:endParaRPr lang="tr-TR" altLang="zh-CN" sz="2000" b="1">
              <a:latin typeface="Calibri" pitchFamily="34" charset="0"/>
            </a:endParaRPr>
          </a:p>
          <a:p>
            <a:r>
              <a:rPr lang="tr-TR" altLang="zh-CN" sz="2000" b="1">
                <a:latin typeface="Calibri" pitchFamily="34" charset="0"/>
              </a:rPr>
              <a:t>	a)144		  b)148 		 c)176 		 d)156</a:t>
            </a:r>
          </a:p>
        </p:txBody>
      </p:sp>
      <p:graphicFrame>
        <p:nvGraphicFramePr>
          <p:cNvPr id="3" name="Object 64"/>
          <p:cNvGraphicFramePr>
            <a:graphicFrameLocks noChangeAspect="1"/>
          </p:cNvGraphicFramePr>
          <p:nvPr/>
        </p:nvGraphicFramePr>
        <p:xfrm>
          <a:off x="395288" y="2060575"/>
          <a:ext cx="4618037" cy="719138"/>
        </p:xfrm>
        <a:graphic>
          <a:graphicData uri="http://schemas.openxmlformats.org/presentationml/2006/ole">
            <p:oleObj spid="_x0000_s5184" name="Denklem" r:id="rId3" imgW="2527300" imgH="393700" progId="Equation.3">
              <p:embed/>
            </p:oleObj>
          </a:graphicData>
        </a:graphic>
      </p:graphicFrame>
      <p:graphicFrame>
        <p:nvGraphicFramePr>
          <p:cNvPr id="4" name="Object 65"/>
          <p:cNvGraphicFramePr>
            <a:graphicFrameLocks noChangeAspect="1"/>
          </p:cNvGraphicFramePr>
          <p:nvPr/>
        </p:nvGraphicFramePr>
        <p:xfrm>
          <a:off x="5219700" y="2060575"/>
          <a:ext cx="3505200" cy="719138"/>
        </p:xfrm>
        <a:graphic>
          <a:graphicData uri="http://schemas.openxmlformats.org/presentationml/2006/ole">
            <p:oleObj spid="_x0000_s5185" name="Denklem" r:id="rId4" imgW="1916868" imgH="393529" progId="Equation.3">
              <p:embed/>
            </p:oleObj>
          </a:graphicData>
        </a:graphic>
      </p:graphicFrame>
      <p:sp>
        <p:nvSpPr>
          <p:cNvPr id="5" name="Dikdörtgen 4"/>
          <p:cNvSpPr/>
          <p:nvPr/>
        </p:nvSpPr>
        <p:spPr>
          <a:xfrm>
            <a:off x="827088" y="1004888"/>
            <a:ext cx="1192212" cy="5080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6" name="Rectangle 11"/>
          <p:cNvSpPr>
            <a:spLocks noChangeArrowheads="1"/>
          </p:cNvSpPr>
          <p:nvPr/>
        </p:nvSpPr>
        <p:spPr bwMode="auto">
          <a:xfrm>
            <a:off x="138113" y="3284538"/>
            <a:ext cx="8785225" cy="1323975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tr-TR" altLang="zh-CN" sz="2000" b="1">
                <a:solidFill>
                  <a:srgbClr val="FF3300"/>
                </a:solidFill>
                <a:latin typeface="Calibri" pitchFamily="34" charset="0"/>
              </a:rPr>
              <a:t>ÖRNEK-4:</a:t>
            </a:r>
            <a:r>
              <a:rPr lang="tr-TR" altLang="zh-CN" sz="2000">
                <a:latin typeface="Calibri" pitchFamily="34" charset="0"/>
              </a:rPr>
              <a:t> </a:t>
            </a:r>
            <a:r>
              <a:rPr lang="tr-TR" altLang="zh-CN" sz="2000" b="1">
                <a:latin typeface="Calibri" pitchFamily="34" charset="0"/>
              </a:rPr>
              <a:t>300 TL ye satılan bir mal % 30 indirim ile satılıyor. Yeni satış fiyatı kaç TL dir?	</a:t>
            </a:r>
          </a:p>
          <a:p>
            <a:endParaRPr lang="tr-TR" altLang="zh-CN" sz="2000" b="1">
              <a:latin typeface="Calibri" pitchFamily="34" charset="0"/>
            </a:endParaRPr>
          </a:p>
          <a:p>
            <a:r>
              <a:rPr lang="tr-TR" altLang="zh-CN" sz="2000" b="1">
                <a:latin typeface="Calibri" pitchFamily="34" charset="0"/>
              </a:rPr>
              <a:t>	a)124		  b)138 		 c)126 		 d)176</a:t>
            </a:r>
          </a:p>
        </p:txBody>
      </p:sp>
      <p:graphicFrame>
        <p:nvGraphicFramePr>
          <p:cNvPr id="7" name="Object 66"/>
          <p:cNvGraphicFramePr>
            <a:graphicFrameLocks noChangeAspect="1"/>
          </p:cNvGraphicFramePr>
          <p:nvPr/>
        </p:nvGraphicFramePr>
        <p:xfrm>
          <a:off x="165100" y="5013325"/>
          <a:ext cx="4618038" cy="719138"/>
        </p:xfrm>
        <a:graphic>
          <a:graphicData uri="http://schemas.openxmlformats.org/presentationml/2006/ole">
            <p:oleObj spid="_x0000_s5186" name="Denklem" r:id="rId5" imgW="2527200" imgH="393480" progId="Equation.3">
              <p:embed/>
            </p:oleObj>
          </a:graphicData>
        </a:graphic>
      </p:graphicFrame>
      <p:graphicFrame>
        <p:nvGraphicFramePr>
          <p:cNvPr id="8" name="Object 67"/>
          <p:cNvGraphicFramePr>
            <a:graphicFrameLocks noChangeAspect="1"/>
          </p:cNvGraphicFramePr>
          <p:nvPr/>
        </p:nvGraphicFramePr>
        <p:xfrm>
          <a:off x="5292725" y="5013325"/>
          <a:ext cx="3508375" cy="719138"/>
        </p:xfrm>
        <a:graphic>
          <a:graphicData uri="http://schemas.openxmlformats.org/presentationml/2006/ole">
            <p:oleObj spid="_x0000_s5187" name="Denklem" r:id="rId6" imgW="1917360" imgH="393480" progId="Equation.3">
              <p:embed/>
            </p:oleObj>
          </a:graphicData>
        </a:graphic>
      </p:graphicFrame>
      <p:sp>
        <p:nvSpPr>
          <p:cNvPr id="9" name="Dikdörtgen 8"/>
          <p:cNvSpPr/>
          <p:nvPr/>
        </p:nvSpPr>
        <p:spPr>
          <a:xfrm>
            <a:off x="4557713" y="4100513"/>
            <a:ext cx="1190625" cy="5080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5192" name="Dikdörtgen 9"/>
          <p:cNvSpPr>
            <a:spLocks noChangeArrowheads="1"/>
          </p:cNvSpPr>
          <p:nvPr/>
        </p:nvSpPr>
        <p:spPr bwMode="auto">
          <a:xfrm>
            <a:off x="5175250" y="6396038"/>
            <a:ext cx="388143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tr-TR" sz="2400" b="1">
                <a:solidFill>
                  <a:srgbClr val="FF0000"/>
                </a:solidFill>
                <a:latin typeface="Calibri" pitchFamily="34" charset="0"/>
              </a:rPr>
              <a:t>beyler_beyi_2@hotmail.com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6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2051050" y="260350"/>
            <a:ext cx="4975225" cy="1200150"/>
          </a:xfrm>
          <a:prstGeom prst="rect">
            <a:avLst/>
          </a:prstGeom>
          <a:solidFill>
            <a:srgbClr val="FFCC99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tr-TR" sz="7200" b="1">
                <a:latin typeface="Calibri" pitchFamily="34" charset="0"/>
              </a:rPr>
              <a:t>HAZIRLAYAN</a:t>
            </a:r>
          </a:p>
        </p:txBody>
      </p:sp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107950" y="4149725"/>
            <a:ext cx="8928100" cy="2184400"/>
          </a:xfrm>
          <a:prstGeom prst="rect">
            <a:avLst/>
          </a:prstGeom>
          <a:solidFill>
            <a:srgbClr val="FFCC99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r-TR" sz="3600" b="1">
                <a:latin typeface="Calibri" pitchFamily="34" charset="0"/>
              </a:rPr>
              <a:t>ÖMER ASKERDEN</a:t>
            </a:r>
          </a:p>
          <a:p>
            <a:r>
              <a:rPr lang="tr-TR" sz="3600" b="1">
                <a:latin typeface="Calibri" pitchFamily="34" charset="0"/>
              </a:rPr>
              <a:t>PİRİ MEHMET PAŞA ORTAOKULU</a:t>
            </a:r>
          </a:p>
          <a:p>
            <a:r>
              <a:rPr lang="tr-TR" sz="3200" b="1">
                <a:latin typeface="Calibri" pitchFamily="34" charset="0"/>
              </a:rPr>
              <a:t>UZMAN İLKÖĞRETİM MATEMATİK ÖĞRETMENİ</a:t>
            </a:r>
          </a:p>
          <a:p>
            <a:pPr algn="r"/>
            <a:r>
              <a:rPr lang="tr-TR" sz="3200" b="1">
                <a:latin typeface="Calibri" pitchFamily="34" charset="0"/>
              </a:rPr>
              <a:t>beyler_beyi_2@hotmail.com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138113" y="188913"/>
            <a:ext cx="8785225" cy="3446462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tr-TR" altLang="zh-CN" sz="2000" b="1">
                <a:solidFill>
                  <a:srgbClr val="FF3300"/>
                </a:solidFill>
                <a:latin typeface="Calibri" pitchFamily="34" charset="0"/>
              </a:rPr>
              <a:t>KÂR HESAPLARI:</a:t>
            </a:r>
          </a:p>
          <a:p>
            <a:endParaRPr lang="tr-TR" altLang="zh-CN" sz="2000" b="1">
              <a:solidFill>
                <a:srgbClr val="FF3300"/>
              </a:solidFill>
              <a:latin typeface="Calibri" pitchFamily="34" charset="0"/>
            </a:endParaRPr>
          </a:p>
          <a:p>
            <a:r>
              <a:rPr lang="tr-TR" altLang="zh-CN" sz="2000" b="1">
                <a:solidFill>
                  <a:srgbClr val="FF3300"/>
                </a:solidFill>
                <a:latin typeface="Calibri" pitchFamily="34" charset="0"/>
              </a:rPr>
              <a:t>ALIŞ FİYATI:</a:t>
            </a:r>
            <a:r>
              <a:rPr lang="tr-TR" altLang="zh-CN" sz="2000" b="1">
                <a:latin typeface="Calibri" pitchFamily="34" charset="0"/>
              </a:rPr>
              <a:t> Alınan mal için ödenen paraya denir.</a:t>
            </a:r>
          </a:p>
          <a:p>
            <a:endParaRPr lang="tr-TR" altLang="zh-CN" sz="2000" b="1">
              <a:latin typeface="Calibri" pitchFamily="34" charset="0"/>
            </a:endParaRPr>
          </a:p>
          <a:p>
            <a:r>
              <a:rPr lang="tr-TR" altLang="zh-CN" sz="2000" b="1">
                <a:solidFill>
                  <a:srgbClr val="FF3300"/>
                </a:solidFill>
                <a:latin typeface="Calibri" pitchFamily="34" charset="0"/>
              </a:rPr>
              <a:t>MALOLUŞ FİYATI:</a:t>
            </a:r>
            <a:r>
              <a:rPr lang="tr-TR" altLang="zh-CN" sz="2000" b="1">
                <a:latin typeface="Calibri" pitchFamily="34" charset="0"/>
              </a:rPr>
              <a:t> Alış fiyatına masrafların eklenmesi ile oluşan fiyata mal oluş fiyatı ve maliyet fiyatı denir.</a:t>
            </a:r>
          </a:p>
          <a:p>
            <a:endParaRPr lang="tr-TR" altLang="zh-CN" sz="2000" b="1">
              <a:latin typeface="Calibri" pitchFamily="34" charset="0"/>
            </a:endParaRPr>
          </a:p>
          <a:p>
            <a:r>
              <a:rPr lang="tr-TR" altLang="zh-CN" sz="2000" b="1">
                <a:solidFill>
                  <a:srgbClr val="FF3300"/>
                </a:solidFill>
                <a:latin typeface="Calibri" pitchFamily="34" charset="0"/>
              </a:rPr>
              <a:t>SATIŞ FİYATI:</a:t>
            </a:r>
            <a:r>
              <a:rPr lang="tr-TR" altLang="zh-CN" sz="2000" b="1">
                <a:latin typeface="Calibri" pitchFamily="34" charset="0"/>
              </a:rPr>
              <a:t> Maliyet fiyatına kârın eklenmesi ile oluşan fiyata denir.</a:t>
            </a:r>
          </a:p>
          <a:p>
            <a:endParaRPr lang="tr-TR" altLang="zh-CN" sz="2000">
              <a:latin typeface="Calibri" pitchFamily="34" charset="0"/>
            </a:endParaRPr>
          </a:p>
          <a:p>
            <a:r>
              <a:rPr lang="tr-TR" altLang="zh-CN" sz="2000" b="1">
                <a:solidFill>
                  <a:srgbClr val="FF3300"/>
                </a:solidFill>
                <a:latin typeface="Calibri" pitchFamily="34" charset="0"/>
              </a:rPr>
              <a:t>AÇIKLAMA:</a:t>
            </a:r>
            <a:r>
              <a:rPr lang="tr-TR" altLang="zh-CN" sz="2000" b="1">
                <a:latin typeface="Calibri" pitchFamily="34" charset="0"/>
              </a:rPr>
              <a:t> Kâr hesapları doğru orantı ile çözülür.</a:t>
            </a:r>
            <a:endParaRPr lang="tr-TR" altLang="zh-CN" sz="2000" b="1">
              <a:solidFill>
                <a:srgbClr val="FF3300"/>
              </a:solidFill>
              <a:latin typeface="Calibri" pitchFamily="34" charset="0"/>
            </a:endParaRPr>
          </a:p>
          <a:p>
            <a:r>
              <a:rPr lang="tr-TR" altLang="zh-CN" sz="2000">
                <a:solidFill>
                  <a:srgbClr val="FF3300"/>
                </a:solidFill>
                <a:latin typeface="Calibri" pitchFamily="34" charset="0"/>
              </a:rPr>
              <a:t> </a:t>
            </a:r>
          </a:p>
        </p:txBody>
      </p:sp>
      <p:sp>
        <p:nvSpPr>
          <p:cNvPr id="3" name="Rectangle 7"/>
          <p:cNvSpPr>
            <a:spLocks noChangeArrowheads="1"/>
          </p:cNvSpPr>
          <p:nvPr/>
        </p:nvSpPr>
        <p:spPr bwMode="auto">
          <a:xfrm>
            <a:off x="131763" y="3860800"/>
            <a:ext cx="8780462" cy="10160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/>
            <a:ext uri="{AF507438-7753-43E0-B8FC-AC1667EBCBE1}"/>
          </a:extLst>
        </p:spPr>
        <p:txBody>
          <a:bodyPr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altLang="zh-CN" sz="2000" b="1" dirty="0">
                <a:solidFill>
                  <a:srgbClr val="FF3300"/>
                </a:solidFill>
                <a:latin typeface="+mn-lt"/>
                <a:cs typeface="+mn-cs"/>
              </a:rPr>
              <a:t>ÖRNEK-1:</a:t>
            </a:r>
            <a:r>
              <a:rPr lang="tr-TR" altLang="zh-CN" sz="2000" b="1" dirty="0">
                <a:latin typeface="+mn-lt"/>
                <a:cs typeface="+mn-cs"/>
              </a:rPr>
              <a:t> 60 </a:t>
            </a:r>
            <a:r>
              <a:rPr lang="tr-TR" altLang="zh-CN" sz="2000" b="1" dirty="0" err="1">
                <a:latin typeface="+mn-lt"/>
                <a:cs typeface="+mn-cs"/>
              </a:rPr>
              <a:t>TL’na</a:t>
            </a:r>
            <a:r>
              <a:rPr lang="tr-TR" altLang="zh-CN" sz="2000" b="1" dirty="0">
                <a:latin typeface="+mn-lt"/>
                <a:cs typeface="+mn-cs"/>
              </a:rPr>
              <a:t> alınan bir Palto </a:t>
            </a:r>
            <a:r>
              <a:rPr lang="tr-TR" altLang="zh-CN" sz="2000" b="1" dirty="0">
                <a:latin typeface="+mn-lt"/>
                <a:cs typeface="+mn-cs"/>
              </a:rPr>
              <a:t>% 30 </a:t>
            </a:r>
            <a:r>
              <a:rPr lang="tr-TR" altLang="zh-CN" sz="2000" b="1" dirty="0">
                <a:latin typeface="+mn-lt"/>
                <a:cs typeface="+mn-cs"/>
              </a:rPr>
              <a:t>kâr ile kaç TL ye satılır</a:t>
            </a:r>
            <a:r>
              <a:rPr lang="tr-TR" altLang="zh-CN" sz="2000" b="1" dirty="0">
                <a:latin typeface="+mn-lt"/>
                <a:cs typeface="+mn-cs"/>
              </a:rPr>
              <a:t>?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tr-TR" altLang="zh-CN" sz="2000" dirty="0">
              <a:latin typeface="+mn-lt"/>
              <a:cs typeface="+mn-cs"/>
            </a:endParaRPr>
          </a:p>
          <a:p>
            <a:pPr indent="449263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altLang="zh-CN" sz="2000" b="1" dirty="0">
                <a:latin typeface="+mn-lt"/>
                <a:cs typeface="+mn-cs"/>
              </a:rPr>
              <a:t>	</a:t>
            </a:r>
            <a:r>
              <a:rPr lang="tr-TR" altLang="zh-CN" sz="2000" b="1" dirty="0">
                <a:latin typeface="+mn-lt"/>
                <a:cs typeface="+mn-cs"/>
              </a:rPr>
              <a:t>a)42  		b)72  		c)78  		d)84</a:t>
            </a:r>
            <a:r>
              <a:rPr lang="tr-TR" altLang="zh-CN" sz="2000" dirty="0">
                <a:latin typeface="+mn-lt"/>
                <a:cs typeface="+mn-cs"/>
              </a:rPr>
              <a:t> </a:t>
            </a:r>
            <a:endParaRPr lang="tr-TR" altLang="zh-CN" sz="2000" dirty="0">
              <a:latin typeface="+mn-lt"/>
              <a:cs typeface="+mn-cs"/>
            </a:endParaRPr>
          </a:p>
        </p:txBody>
      </p:sp>
      <p:pic>
        <p:nvPicPr>
          <p:cNvPr id="4" name="Picture 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9475" y="5013325"/>
            <a:ext cx="4495800" cy="173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Dikdörtgen 4"/>
          <p:cNvSpPr/>
          <p:nvPr/>
        </p:nvSpPr>
        <p:spPr>
          <a:xfrm>
            <a:off x="4530725" y="4368800"/>
            <a:ext cx="977900" cy="5080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14341" name="Dikdörtgen 5"/>
          <p:cNvSpPr>
            <a:spLocks noChangeArrowheads="1"/>
          </p:cNvSpPr>
          <p:nvPr/>
        </p:nvSpPr>
        <p:spPr bwMode="auto">
          <a:xfrm>
            <a:off x="5897563" y="6424613"/>
            <a:ext cx="32670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tr-TR" sz="2000" b="1">
                <a:solidFill>
                  <a:srgbClr val="FF0000"/>
                </a:solidFill>
                <a:latin typeface="Calibri" pitchFamily="34" charset="0"/>
              </a:rPr>
              <a:t>beyler_beyi_2@hotmail.com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177800" y="115888"/>
            <a:ext cx="8785225" cy="10160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tr-TR" altLang="zh-CN" sz="2000" b="1">
                <a:solidFill>
                  <a:srgbClr val="FF3300"/>
                </a:solidFill>
                <a:latin typeface="Calibri" pitchFamily="34" charset="0"/>
              </a:rPr>
              <a:t>ÖRNEK-2:</a:t>
            </a:r>
            <a:r>
              <a:rPr lang="tr-TR" altLang="zh-CN" sz="2000" b="1">
                <a:latin typeface="Calibri" pitchFamily="34" charset="0"/>
              </a:rPr>
              <a:t> 24  Türk Lirasına alınan bir gömlek % 25 kâr ile kaç Türk lirasına satılır?</a:t>
            </a:r>
          </a:p>
          <a:p>
            <a:endParaRPr lang="tr-TR" altLang="zh-CN" sz="2000" b="1">
              <a:latin typeface="Calibri" pitchFamily="34" charset="0"/>
            </a:endParaRPr>
          </a:p>
          <a:p>
            <a:r>
              <a:rPr lang="tr-TR" altLang="zh-CN" sz="2000" b="1">
                <a:latin typeface="Calibri" pitchFamily="34" charset="0"/>
              </a:rPr>
              <a:t>		a)30		  b)18  		c)32 		 d)36</a:t>
            </a:r>
          </a:p>
        </p:txBody>
      </p:sp>
      <p:pic>
        <p:nvPicPr>
          <p:cNvPr id="3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19250" y="1484313"/>
            <a:ext cx="5341938" cy="165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Dikdörtgen 3"/>
          <p:cNvSpPr/>
          <p:nvPr/>
        </p:nvSpPr>
        <p:spPr>
          <a:xfrm>
            <a:off x="1908175" y="627063"/>
            <a:ext cx="977900" cy="5080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177800" y="3284538"/>
            <a:ext cx="8785225" cy="1323975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tr-TR" altLang="zh-CN" sz="2000" b="1">
                <a:solidFill>
                  <a:srgbClr val="FF3300"/>
                </a:solidFill>
                <a:latin typeface="Calibri" pitchFamily="34" charset="0"/>
              </a:rPr>
              <a:t>ÖRNEK-3:</a:t>
            </a:r>
            <a:r>
              <a:rPr lang="tr-TR" altLang="zh-CN" sz="2000" b="1">
                <a:latin typeface="Calibri" pitchFamily="34" charset="0"/>
              </a:rPr>
              <a:t> % 40 kâr ile 11,2  Türk lirasına satılan ayakkabının mal oluş fiyatı kaç  Türk lirasıdır? 		</a:t>
            </a:r>
          </a:p>
          <a:p>
            <a:endParaRPr lang="tr-TR" altLang="zh-CN" sz="2000" b="1">
              <a:latin typeface="Calibri" pitchFamily="34" charset="0"/>
            </a:endParaRPr>
          </a:p>
          <a:p>
            <a:r>
              <a:rPr lang="tr-TR" altLang="zh-CN" sz="2000" b="1">
                <a:latin typeface="Calibri" pitchFamily="34" charset="0"/>
              </a:rPr>
              <a:t>		a)9 		 b)7		 c)10 		 d)8</a:t>
            </a:r>
            <a:r>
              <a:rPr lang="tr-TR" altLang="zh-CN" sz="2000">
                <a:latin typeface="Calibri" pitchFamily="34" charset="0"/>
              </a:rPr>
              <a:t> </a:t>
            </a:r>
          </a:p>
        </p:txBody>
      </p:sp>
      <p:pic>
        <p:nvPicPr>
          <p:cNvPr id="6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08175" y="4797425"/>
            <a:ext cx="4945063" cy="1655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Dikdörtgen 6"/>
          <p:cNvSpPr/>
          <p:nvPr/>
        </p:nvSpPr>
        <p:spPr>
          <a:xfrm>
            <a:off x="7308850" y="4100513"/>
            <a:ext cx="977900" cy="5080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15367" name="Dikdörtgen 7"/>
          <p:cNvSpPr>
            <a:spLocks noChangeArrowheads="1"/>
          </p:cNvSpPr>
          <p:nvPr/>
        </p:nvSpPr>
        <p:spPr bwMode="auto">
          <a:xfrm>
            <a:off x="5897563" y="6424613"/>
            <a:ext cx="32670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tr-TR" sz="2000" b="1">
                <a:solidFill>
                  <a:srgbClr val="FF0000"/>
                </a:solidFill>
                <a:latin typeface="Calibri" pitchFamily="34" charset="0"/>
              </a:rPr>
              <a:t>beyler_beyi_2@hotmail.com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"/>
          <p:cNvSpPr>
            <a:spLocks noChangeArrowheads="1"/>
          </p:cNvSpPr>
          <p:nvPr/>
        </p:nvSpPr>
        <p:spPr bwMode="auto">
          <a:xfrm>
            <a:off x="158750" y="188913"/>
            <a:ext cx="8858250" cy="922337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92075"/>
            <a:r>
              <a:rPr lang="tr-TR" altLang="zh-CN" b="1">
                <a:solidFill>
                  <a:srgbClr val="FF3300"/>
                </a:solidFill>
                <a:latin typeface="Calibri" pitchFamily="34" charset="0"/>
              </a:rPr>
              <a:t>ÖRNEK-4:</a:t>
            </a:r>
            <a:r>
              <a:rPr lang="tr-TR" altLang="zh-CN" b="1">
                <a:latin typeface="Calibri" pitchFamily="34" charset="0"/>
              </a:rPr>
              <a:t> % 25 kâr ile 10 Türk lirasına satılan bir eşofmanın maliyet fiyatı kaç Türk lirasıdır?		</a:t>
            </a:r>
          </a:p>
          <a:p>
            <a:pPr indent="92075"/>
            <a:r>
              <a:rPr lang="tr-TR" altLang="zh-CN" b="1">
                <a:latin typeface="Calibri" pitchFamily="34" charset="0"/>
              </a:rPr>
              <a:t>	a)6  		b)8  		c) 9		 d)5</a:t>
            </a:r>
            <a:r>
              <a:rPr lang="tr-TR" altLang="zh-CN">
                <a:latin typeface="Calibri" pitchFamily="34" charset="0"/>
              </a:rPr>
              <a:t> </a:t>
            </a:r>
          </a:p>
        </p:txBody>
      </p:sp>
      <p:pic>
        <p:nvPicPr>
          <p:cNvPr id="3" name="Picture 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46325" y="1341438"/>
            <a:ext cx="4486275" cy="143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Dikdörtgen 3"/>
          <p:cNvSpPr/>
          <p:nvPr/>
        </p:nvSpPr>
        <p:spPr>
          <a:xfrm>
            <a:off x="2700338" y="604838"/>
            <a:ext cx="977900" cy="50641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158750" y="2924175"/>
            <a:ext cx="8858250" cy="1323975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tr-TR" altLang="zh-CN" sz="2000" b="1">
                <a:solidFill>
                  <a:srgbClr val="FF3300"/>
                </a:solidFill>
                <a:latin typeface="Calibri" pitchFamily="34" charset="0"/>
              </a:rPr>
              <a:t>ÖRNEK-5:</a:t>
            </a:r>
            <a:r>
              <a:rPr lang="tr-TR" altLang="zh-CN" sz="2000" b="1">
                <a:latin typeface="Calibri" pitchFamily="34" charset="0"/>
              </a:rPr>
              <a:t> 13  Türk lirasına alınan bir eldiven 15,6  Türk lirasına satılıyor. Bu satıştan % de kaç kâr elde edilmiştir?</a:t>
            </a:r>
            <a:r>
              <a:rPr lang="tr-TR" altLang="zh-CN" sz="2000">
                <a:latin typeface="Calibri" pitchFamily="34" charset="0"/>
              </a:rPr>
              <a:t> 	</a:t>
            </a:r>
          </a:p>
          <a:p>
            <a:endParaRPr lang="tr-TR" altLang="zh-CN" sz="2000" b="1">
              <a:latin typeface="Calibri" pitchFamily="34" charset="0"/>
            </a:endParaRPr>
          </a:p>
          <a:p>
            <a:r>
              <a:rPr lang="tr-TR" altLang="zh-CN" sz="2000" b="1">
                <a:latin typeface="Calibri" pitchFamily="34" charset="0"/>
              </a:rPr>
              <a:t>	a)16 		 b)60 		c)20		  d)32</a:t>
            </a:r>
          </a:p>
        </p:txBody>
      </p:sp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00338" y="4473575"/>
            <a:ext cx="4445000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Dikdörtgen 6"/>
          <p:cNvSpPr/>
          <p:nvPr/>
        </p:nvSpPr>
        <p:spPr>
          <a:xfrm>
            <a:off x="4587875" y="3740150"/>
            <a:ext cx="977900" cy="5080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16391" name="Dikdörtgen 7"/>
          <p:cNvSpPr>
            <a:spLocks noChangeArrowheads="1"/>
          </p:cNvSpPr>
          <p:nvPr/>
        </p:nvSpPr>
        <p:spPr bwMode="auto">
          <a:xfrm>
            <a:off x="5897563" y="6424613"/>
            <a:ext cx="32670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tr-TR" sz="2000" b="1">
                <a:solidFill>
                  <a:srgbClr val="FF0000"/>
                </a:solidFill>
                <a:latin typeface="Calibri" pitchFamily="34" charset="0"/>
              </a:rPr>
              <a:t>beyler_beyi_2@hotmail.com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ChangeArrowheads="1"/>
          </p:cNvSpPr>
          <p:nvPr/>
        </p:nvSpPr>
        <p:spPr bwMode="auto">
          <a:xfrm>
            <a:off x="163513" y="188913"/>
            <a:ext cx="8856662" cy="120015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tr-TR" altLang="zh-CN" b="1">
                <a:solidFill>
                  <a:srgbClr val="FF3300"/>
                </a:solidFill>
                <a:latin typeface="Calibri" pitchFamily="34" charset="0"/>
              </a:rPr>
              <a:t>ÖRNEK-6:</a:t>
            </a:r>
            <a:r>
              <a:rPr lang="tr-TR" altLang="zh-CN" b="1">
                <a:latin typeface="Calibri" pitchFamily="34" charset="0"/>
              </a:rPr>
              <a:t> 21 Türk lirasına alınan bir gömlek, 27,3 Türk lirasına satılıyor. Bu satıştan % ‘de kaç kâr elde edilmiştir?</a:t>
            </a:r>
          </a:p>
          <a:p>
            <a:endParaRPr lang="tr-TR" altLang="zh-CN" b="1">
              <a:latin typeface="Calibri" pitchFamily="34" charset="0"/>
            </a:endParaRPr>
          </a:p>
          <a:p>
            <a:r>
              <a:rPr lang="tr-TR" altLang="zh-CN" b="1">
                <a:latin typeface="Calibri" pitchFamily="34" charset="0"/>
              </a:rPr>
              <a:t>	a)30		 b)40 		c)20 		d)25</a:t>
            </a:r>
          </a:p>
        </p:txBody>
      </p:sp>
      <p:pic>
        <p:nvPicPr>
          <p:cNvPr id="3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84438" y="1628775"/>
            <a:ext cx="4111625" cy="1871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Dikdörtgen 3"/>
          <p:cNvSpPr/>
          <p:nvPr/>
        </p:nvSpPr>
        <p:spPr>
          <a:xfrm>
            <a:off x="900113" y="896938"/>
            <a:ext cx="977900" cy="5080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5" name="Rectangle 8"/>
          <p:cNvSpPr>
            <a:spLocks noChangeArrowheads="1"/>
          </p:cNvSpPr>
          <p:nvPr/>
        </p:nvSpPr>
        <p:spPr bwMode="auto">
          <a:xfrm>
            <a:off x="163513" y="3592513"/>
            <a:ext cx="8856662" cy="1322387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tr-TR" altLang="zh-CN" sz="2000" b="1">
                <a:solidFill>
                  <a:srgbClr val="FF3300"/>
                </a:solidFill>
                <a:latin typeface="Calibri" pitchFamily="34" charset="0"/>
              </a:rPr>
              <a:t>ÖRNEK-7:</a:t>
            </a:r>
            <a:r>
              <a:rPr lang="tr-TR" altLang="zh-CN" sz="2000">
                <a:latin typeface="Calibri" pitchFamily="34" charset="0"/>
              </a:rPr>
              <a:t> </a:t>
            </a:r>
            <a:r>
              <a:rPr lang="tr-TR" altLang="zh-CN" sz="2000" b="1">
                <a:latin typeface="Calibri" pitchFamily="34" charset="0"/>
              </a:rPr>
              <a:t>12 Türk lirasına alınan bir pantolon %25 kâr ile Kaç Türk lirasına satılır?		</a:t>
            </a:r>
          </a:p>
          <a:p>
            <a:endParaRPr lang="tr-TR" altLang="zh-CN" sz="2000" b="1">
              <a:latin typeface="Calibri" pitchFamily="34" charset="0"/>
            </a:endParaRPr>
          </a:p>
          <a:p>
            <a:r>
              <a:rPr lang="tr-TR" altLang="zh-CN" sz="2000" b="1">
                <a:latin typeface="Calibri" pitchFamily="34" charset="0"/>
              </a:rPr>
              <a:t>		a)16 		 b)14 		 c)15		  d)18</a:t>
            </a:r>
          </a:p>
        </p:txBody>
      </p:sp>
      <p:pic>
        <p:nvPicPr>
          <p:cNvPr id="6" name="Picture 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84438" y="4987925"/>
            <a:ext cx="3887787" cy="180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Dikdörtgen 6"/>
          <p:cNvSpPr/>
          <p:nvPr/>
        </p:nvSpPr>
        <p:spPr>
          <a:xfrm>
            <a:off x="5508625" y="4406900"/>
            <a:ext cx="977900" cy="5080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17415" name="Dikdörtgen 7"/>
          <p:cNvSpPr>
            <a:spLocks noChangeArrowheads="1"/>
          </p:cNvSpPr>
          <p:nvPr/>
        </p:nvSpPr>
        <p:spPr bwMode="auto">
          <a:xfrm>
            <a:off x="5897563" y="6424613"/>
            <a:ext cx="32670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tr-TR" sz="2000" b="1">
                <a:solidFill>
                  <a:srgbClr val="FF0000"/>
                </a:solidFill>
                <a:latin typeface="Calibri" pitchFamily="34" charset="0"/>
              </a:rPr>
              <a:t>beyler_beyi_2@hotmail.com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115888" y="115888"/>
            <a:ext cx="8920162" cy="1477962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tr-TR" altLang="zh-CN" b="1">
                <a:solidFill>
                  <a:srgbClr val="FF3300"/>
                </a:solidFill>
                <a:latin typeface="Calibri" pitchFamily="34" charset="0"/>
              </a:rPr>
              <a:t>ZARAR HESAPLARI:</a:t>
            </a:r>
          </a:p>
          <a:p>
            <a:endParaRPr lang="tr-TR" altLang="zh-CN" b="1">
              <a:solidFill>
                <a:srgbClr val="FF3300"/>
              </a:solidFill>
              <a:latin typeface="Calibri" pitchFamily="34" charset="0"/>
            </a:endParaRPr>
          </a:p>
          <a:p>
            <a:r>
              <a:rPr lang="tr-TR" altLang="zh-CN" b="1">
                <a:solidFill>
                  <a:srgbClr val="FF3300"/>
                </a:solidFill>
                <a:latin typeface="Calibri" pitchFamily="34" charset="0"/>
              </a:rPr>
              <a:t>SATIŞ FİYATI:</a:t>
            </a:r>
            <a:r>
              <a:rPr lang="tr-TR" altLang="zh-CN" b="1">
                <a:latin typeface="Calibri" pitchFamily="34" charset="0"/>
              </a:rPr>
              <a:t> Maliyet fiyatından (Mal oluş fiyatından)  zarar çıkarılır.</a:t>
            </a:r>
          </a:p>
          <a:p>
            <a:endParaRPr lang="tr-TR" altLang="zh-CN" b="1">
              <a:latin typeface="Calibri" pitchFamily="34" charset="0"/>
            </a:endParaRPr>
          </a:p>
          <a:p>
            <a:r>
              <a:rPr lang="tr-TR" altLang="zh-CN" b="1">
                <a:solidFill>
                  <a:srgbClr val="FF3300"/>
                </a:solidFill>
                <a:latin typeface="Calibri" pitchFamily="34" charset="0"/>
              </a:rPr>
              <a:t>AÇIKLAMA</a:t>
            </a:r>
            <a:r>
              <a:rPr lang="tr-TR" altLang="zh-CN" b="1">
                <a:latin typeface="Calibri" pitchFamily="34" charset="0"/>
              </a:rPr>
              <a:t>: Zarar hesapları doğru orantı ile çözülür.</a:t>
            </a:r>
            <a:endParaRPr lang="tr-TR" altLang="zh-CN">
              <a:solidFill>
                <a:srgbClr val="FF3300"/>
              </a:solidFill>
              <a:latin typeface="Calibri" pitchFamily="34" charset="0"/>
            </a:endParaRPr>
          </a:p>
        </p:txBody>
      </p:sp>
      <p:sp>
        <p:nvSpPr>
          <p:cNvPr id="3" name="Rectangle 7"/>
          <p:cNvSpPr>
            <a:spLocks noChangeArrowheads="1"/>
          </p:cNvSpPr>
          <p:nvPr/>
        </p:nvSpPr>
        <p:spPr bwMode="auto">
          <a:xfrm>
            <a:off x="115888" y="1795463"/>
            <a:ext cx="8920162" cy="1154112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tr-TR" altLang="zh-CN" sz="2000" b="1">
                <a:solidFill>
                  <a:srgbClr val="FF3300"/>
                </a:solidFill>
                <a:latin typeface="Calibri" pitchFamily="34" charset="0"/>
              </a:rPr>
              <a:t>ÖRNEK-1:</a:t>
            </a:r>
            <a:r>
              <a:rPr lang="tr-TR" altLang="zh-CN" sz="2000" b="1">
                <a:latin typeface="Calibri" pitchFamily="34" charset="0"/>
              </a:rPr>
              <a:t> 20 Türk lirasına alınan bir dolmakalem %30 zarar ile kaç Türk lirasına satılır?		</a:t>
            </a:r>
          </a:p>
          <a:p>
            <a:endParaRPr lang="tr-TR" altLang="zh-CN" sz="900" b="1">
              <a:latin typeface="Calibri" pitchFamily="34" charset="0"/>
            </a:endParaRPr>
          </a:p>
          <a:p>
            <a:r>
              <a:rPr lang="tr-TR" altLang="zh-CN" sz="2000" b="1">
                <a:latin typeface="Calibri" pitchFamily="34" charset="0"/>
              </a:rPr>
              <a:t>	a)17  		b)16 		c)14  		d)13</a:t>
            </a:r>
            <a:r>
              <a:rPr lang="tr-TR" altLang="zh-CN" sz="2000">
                <a:latin typeface="Calibri" pitchFamily="34" charset="0"/>
              </a:rPr>
              <a:t> </a:t>
            </a:r>
          </a:p>
        </p:txBody>
      </p:sp>
      <p:sp>
        <p:nvSpPr>
          <p:cNvPr id="5" name="Dikdörtgen 4"/>
          <p:cNvSpPr/>
          <p:nvPr/>
        </p:nvSpPr>
        <p:spPr>
          <a:xfrm>
            <a:off x="4543425" y="2441575"/>
            <a:ext cx="977900" cy="5080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6" name="Rectangle 8"/>
          <p:cNvSpPr>
            <a:spLocks noChangeArrowheads="1"/>
          </p:cNvSpPr>
          <p:nvPr/>
        </p:nvSpPr>
        <p:spPr bwMode="auto">
          <a:xfrm>
            <a:off x="139700" y="4508500"/>
            <a:ext cx="8921750" cy="1093788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tr-TR" altLang="zh-CN" b="1">
                <a:solidFill>
                  <a:srgbClr val="FF3300"/>
                </a:solidFill>
                <a:latin typeface="Calibri" pitchFamily="34" charset="0"/>
              </a:rPr>
              <a:t>ÖRNEK-2:</a:t>
            </a:r>
            <a:r>
              <a:rPr lang="tr-TR" altLang="zh-CN" b="1">
                <a:latin typeface="Calibri" pitchFamily="34" charset="0"/>
              </a:rPr>
              <a:t> 12 000 Yeni Türk lirasına alınan bir Renault megan % 4 zarar ile kaç Yeni Türk lirasına satılır?		</a:t>
            </a:r>
          </a:p>
          <a:p>
            <a:endParaRPr lang="tr-TR" altLang="zh-CN" sz="900" b="1">
              <a:latin typeface="Calibri" pitchFamily="34" charset="0"/>
            </a:endParaRPr>
          </a:p>
          <a:p>
            <a:r>
              <a:rPr lang="tr-TR" altLang="zh-CN" b="1">
                <a:latin typeface="Calibri" pitchFamily="34" charset="0"/>
              </a:rPr>
              <a:t>	a)1 200  		b)2 400  		c)3 600  		d)11 520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8" y="5697538"/>
            <a:ext cx="6453187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Dikdörtgen 7"/>
          <p:cNvSpPr/>
          <p:nvPr/>
        </p:nvSpPr>
        <p:spPr>
          <a:xfrm>
            <a:off x="6372225" y="5097463"/>
            <a:ext cx="1368425" cy="5080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08175" y="3141663"/>
            <a:ext cx="4859338" cy="107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40" name="Dikdörtgen 9"/>
          <p:cNvSpPr>
            <a:spLocks noChangeArrowheads="1"/>
          </p:cNvSpPr>
          <p:nvPr/>
        </p:nvSpPr>
        <p:spPr bwMode="auto">
          <a:xfrm>
            <a:off x="5897563" y="6424613"/>
            <a:ext cx="32670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tr-TR" sz="2000" b="1">
                <a:solidFill>
                  <a:srgbClr val="FF0000"/>
                </a:solidFill>
                <a:latin typeface="Calibri" pitchFamily="34" charset="0"/>
              </a:rPr>
              <a:t>beyler_beyi_2@hotmail.com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5" grpId="0" animBg="1"/>
      <p:bldP spid="6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187325" y="188913"/>
            <a:ext cx="8785225" cy="10160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tr-TR" altLang="zh-CN" sz="2000" b="1">
                <a:solidFill>
                  <a:srgbClr val="FF3300"/>
                </a:solidFill>
                <a:latin typeface="Calibri" pitchFamily="34" charset="0"/>
              </a:rPr>
              <a:t>ÖRNEK-3:</a:t>
            </a:r>
            <a:r>
              <a:rPr lang="tr-TR" altLang="zh-CN" sz="2000" b="1">
                <a:latin typeface="Calibri" pitchFamily="34" charset="0"/>
              </a:rPr>
              <a:t> %40 zarar ile 2,4 TL ye satılan bir malın maliyet fiyatı kaç TL dir?</a:t>
            </a:r>
            <a:endParaRPr lang="tr-TR" altLang="zh-CN" sz="2000">
              <a:latin typeface="Calibri" pitchFamily="34" charset="0"/>
            </a:endParaRPr>
          </a:p>
          <a:p>
            <a:r>
              <a:rPr lang="tr-TR" altLang="zh-CN" sz="2000" b="1">
                <a:latin typeface="Calibri" pitchFamily="34" charset="0"/>
              </a:rPr>
              <a:t>		</a:t>
            </a:r>
          </a:p>
          <a:p>
            <a:r>
              <a:rPr lang="tr-TR" altLang="zh-CN" sz="2000" b="1">
                <a:latin typeface="Calibri" pitchFamily="34" charset="0"/>
              </a:rPr>
              <a:t>	a) 6 		 b) 4  		c) 8 		 d) 12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46288" y="1844675"/>
            <a:ext cx="4349750" cy="100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Dikdörtgen 3"/>
          <p:cNvSpPr/>
          <p:nvPr/>
        </p:nvSpPr>
        <p:spPr>
          <a:xfrm>
            <a:off x="2771775" y="727075"/>
            <a:ext cx="977900" cy="50641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184150" y="3165475"/>
            <a:ext cx="8785225" cy="1323975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tr-TR" altLang="zh-CN" sz="2000" b="1">
                <a:solidFill>
                  <a:srgbClr val="FF3300"/>
                </a:solidFill>
                <a:latin typeface="Calibri" pitchFamily="34" charset="0"/>
              </a:rPr>
              <a:t>ÖRNEK-4:</a:t>
            </a:r>
            <a:r>
              <a:rPr lang="tr-TR" altLang="zh-CN" sz="2000" b="1">
                <a:latin typeface="Calibri" pitchFamily="34" charset="0"/>
              </a:rPr>
              <a:t> 2,5 TL ye alınan bir mal 2,1 TL ye satılıyor. Bu satıştaki zarar oranı % de kaçtır?		</a:t>
            </a:r>
          </a:p>
          <a:p>
            <a:endParaRPr lang="tr-TR" altLang="zh-CN" sz="2000" b="1">
              <a:latin typeface="Calibri" pitchFamily="34" charset="0"/>
            </a:endParaRPr>
          </a:p>
          <a:p>
            <a:r>
              <a:rPr lang="tr-TR" altLang="zh-CN" sz="2000" b="1">
                <a:latin typeface="Calibri" pitchFamily="34" charset="0"/>
              </a:rPr>
              <a:t>	a)32  		b)64 		 c)16  		d)8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03350" y="5032375"/>
            <a:ext cx="7183438" cy="1136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Dikdörtgen 6"/>
          <p:cNvSpPr/>
          <p:nvPr/>
        </p:nvSpPr>
        <p:spPr>
          <a:xfrm>
            <a:off x="4595813" y="3981450"/>
            <a:ext cx="977900" cy="5080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19463" name="Dikdörtgen 7"/>
          <p:cNvSpPr>
            <a:spLocks noChangeArrowheads="1"/>
          </p:cNvSpPr>
          <p:nvPr/>
        </p:nvSpPr>
        <p:spPr bwMode="auto">
          <a:xfrm>
            <a:off x="5897563" y="6424613"/>
            <a:ext cx="32670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tr-TR" sz="2000" b="1">
                <a:solidFill>
                  <a:srgbClr val="FF0000"/>
                </a:solidFill>
                <a:latin typeface="Calibri" pitchFamily="34" charset="0"/>
              </a:rPr>
              <a:t>beyler_beyi_2@hotmail.com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"/>
          <p:cNvSpPr>
            <a:spLocks noChangeArrowheads="1"/>
          </p:cNvSpPr>
          <p:nvPr/>
        </p:nvSpPr>
        <p:spPr bwMode="auto">
          <a:xfrm>
            <a:off x="179388" y="188913"/>
            <a:ext cx="8785225" cy="1322387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tr-TR" altLang="zh-CN" sz="2000" b="1">
                <a:solidFill>
                  <a:srgbClr val="FF3300"/>
                </a:solidFill>
                <a:latin typeface="Calibri" pitchFamily="34" charset="0"/>
              </a:rPr>
              <a:t>ÖRNEK-5)</a:t>
            </a:r>
            <a:r>
              <a:rPr lang="tr-TR" altLang="zh-CN" sz="2000" b="1">
                <a:latin typeface="Calibri" pitchFamily="34" charset="0"/>
              </a:rPr>
              <a:t> 40  Türk lirasına alınan bir dolma kalem % 20 zarar ile kaç  Türk lirasına satılır?		</a:t>
            </a:r>
          </a:p>
          <a:p>
            <a:endParaRPr lang="tr-TR" altLang="zh-CN" sz="2000" b="1">
              <a:latin typeface="Calibri" pitchFamily="34" charset="0"/>
            </a:endParaRPr>
          </a:p>
          <a:p>
            <a:r>
              <a:rPr lang="tr-TR" altLang="zh-CN" sz="2000" b="1">
                <a:latin typeface="Calibri" pitchFamily="34" charset="0"/>
              </a:rPr>
              <a:t>	a) 54  		b) 48  		c) 32  		d) 44</a:t>
            </a:r>
            <a:r>
              <a:rPr lang="tr-TR" altLang="zh-CN" sz="2000">
                <a:latin typeface="Calibri" pitchFamily="34" charset="0"/>
              </a:rPr>
              <a:t> </a:t>
            </a:r>
          </a:p>
        </p:txBody>
      </p:sp>
      <p:pic>
        <p:nvPicPr>
          <p:cNvPr id="3" name="Picture 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84438" y="1773238"/>
            <a:ext cx="4198937" cy="158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179388" y="3306763"/>
            <a:ext cx="8785225" cy="10160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tr-TR" altLang="zh-CN" sz="2000" b="1">
                <a:solidFill>
                  <a:srgbClr val="FF3300"/>
                </a:solidFill>
                <a:latin typeface="Calibri" pitchFamily="34" charset="0"/>
              </a:rPr>
              <a:t>KOMİSYON HESAPLARI:</a:t>
            </a:r>
            <a:endParaRPr lang="tr-TR" altLang="zh-CN" sz="2000">
              <a:solidFill>
                <a:srgbClr val="FF3300"/>
              </a:solidFill>
              <a:latin typeface="Calibri" pitchFamily="34" charset="0"/>
            </a:endParaRPr>
          </a:p>
          <a:p>
            <a:r>
              <a:rPr lang="tr-TR" altLang="zh-CN" sz="2000" b="1">
                <a:latin typeface="Calibri" pitchFamily="34" charset="0"/>
              </a:rPr>
              <a:t>	Bir malın alım ve satımına aracılık eden kişiye komisyoncu, bu iş için ödenen paraya da komisyon denir.</a:t>
            </a: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179388" y="4449763"/>
            <a:ext cx="8785225" cy="1322387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tr-TR" altLang="zh-CN" sz="2000" b="1">
                <a:solidFill>
                  <a:srgbClr val="FF3300"/>
                </a:solidFill>
                <a:latin typeface="Calibri" pitchFamily="34" charset="0"/>
              </a:rPr>
              <a:t>ÖRNEK-1:</a:t>
            </a:r>
            <a:r>
              <a:rPr lang="tr-TR" altLang="zh-CN" sz="2000" b="1">
                <a:latin typeface="Calibri" pitchFamily="34" charset="0"/>
              </a:rPr>
              <a:t> Bir komisyoncu 36 TL ye sattığı bir maldan % 2 komisyon almaktadır. Komisyoncunun aldığı komisyon kaç TL dir?</a:t>
            </a:r>
            <a:endParaRPr lang="tr-TR" altLang="zh-CN" sz="2000">
              <a:latin typeface="Calibri" pitchFamily="34" charset="0"/>
            </a:endParaRPr>
          </a:p>
          <a:p>
            <a:r>
              <a:rPr lang="tr-TR" altLang="zh-CN" sz="2000" b="1">
                <a:latin typeface="Calibri" pitchFamily="34" charset="0"/>
              </a:rPr>
              <a:t>	</a:t>
            </a:r>
          </a:p>
          <a:p>
            <a:r>
              <a:rPr lang="tr-TR" altLang="zh-CN" sz="2000" b="1">
                <a:latin typeface="Calibri" pitchFamily="34" charset="0"/>
              </a:rPr>
              <a:t>	a)0,72  		b)0,65  		c)0,85 		 d)0,75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5650" y="5875338"/>
            <a:ext cx="5092700" cy="90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Dikdörtgen 6"/>
          <p:cNvSpPr/>
          <p:nvPr/>
        </p:nvSpPr>
        <p:spPr>
          <a:xfrm>
            <a:off x="4595813" y="1004888"/>
            <a:ext cx="977900" cy="50641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8" name="Dikdörtgen 7"/>
          <p:cNvSpPr/>
          <p:nvPr/>
        </p:nvSpPr>
        <p:spPr>
          <a:xfrm>
            <a:off x="971550" y="5270500"/>
            <a:ext cx="977900" cy="5080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20488" name="Dikdörtgen 8"/>
          <p:cNvSpPr>
            <a:spLocks noChangeArrowheads="1"/>
          </p:cNvSpPr>
          <p:nvPr/>
        </p:nvSpPr>
        <p:spPr bwMode="auto">
          <a:xfrm>
            <a:off x="5897563" y="6424613"/>
            <a:ext cx="32670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tr-TR" sz="2000" b="1">
                <a:solidFill>
                  <a:srgbClr val="FF0000"/>
                </a:solidFill>
                <a:latin typeface="Calibri" pitchFamily="34" charset="0"/>
              </a:rPr>
              <a:t>beyler_beyi_2@hotmail.com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ChangeArrowheads="1"/>
          </p:cNvSpPr>
          <p:nvPr/>
        </p:nvSpPr>
        <p:spPr bwMode="auto">
          <a:xfrm>
            <a:off x="107950" y="46038"/>
            <a:ext cx="8928100" cy="120015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tr-TR" altLang="zh-CN" b="1">
                <a:solidFill>
                  <a:srgbClr val="FF3300"/>
                </a:solidFill>
              </a:rPr>
              <a:t>ÖRNEK-2:</a:t>
            </a:r>
            <a:r>
              <a:rPr lang="tr-TR" altLang="zh-CN" b="1"/>
              <a:t> Bir komisyoncu sattığı bir maldan %2 komisyon ile 24 TL komisyon almaktadır. Bu malın satış fiyatı kaç TL dir?</a:t>
            </a:r>
          </a:p>
          <a:p>
            <a:endParaRPr lang="tr-TR" altLang="zh-CN"/>
          </a:p>
          <a:p>
            <a:r>
              <a:rPr lang="tr-TR" altLang="zh-CN" b="1"/>
              <a:t>	a)2400 		 b)600  		c)300 		 d)1200</a:t>
            </a:r>
          </a:p>
        </p:txBody>
      </p:sp>
      <p:pic>
        <p:nvPicPr>
          <p:cNvPr id="3" name="Picture 1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27325" y="1700213"/>
            <a:ext cx="3689350" cy="138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Dikdörtgen 3"/>
          <p:cNvSpPr/>
          <p:nvPr/>
        </p:nvSpPr>
        <p:spPr>
          <a:xfrm>
            <a:off x="6477000" y="750888"/>
            <a:ext cx="1190625" cy="5080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107950" y="3362325"/>
            <a:ext cx="8928100" cy="1093788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92075"/>
            <a:r>
              <a:rPr lang="tr-TR" altLang="zh-CN" b="1">
                <a:solidFill>
                  <a:srgbClr val="FF3300"/>
                </a:solidFill>
              </a:rPr>
              <a:t>ÖRNEK-3:</a:t>
            </a:r>
            <a:r>
              <a:rPr lang="tr-TR" altLang="zh-CN"/>
              <a:t> </a:t>
            </a:r>
            <a:r>
              <a:rPr lang="tr-TR" altLang="zh-CN" b="1"/>
              <a:t>Bir komisyoncu sattığı bir maldan %3 komisyon ile 15 TL komisyon almaktadır. Bu malın satış fiyatı kaç TL dir?</a:t>
            </a:r>
          </a:p>
          <a:p>
            <a:pPr indent="92075"/>
            <a:endParaRPr lang="tr-TR" altLang="zh-CN" sz="900"/>
          </a:p>
          <a:p>
            <a:pPr indent="92075"/>
            <a:r>
              <a:rPr lang="tr-TR" altLang="zh-CN" b="1"/>
              <a:t>	a)500 		 b)600 		 c)300		  d)400</a:t>
            </a:r>
          </a:p>
        </p:txBody>
      </p:sp>
      <p:graphicFrame>
        <p:nvGraphicFramePr>
          <p:cNvPr id="6" name="Object 22"/>
          <p:cNvGraphicFramePr>
            <a:graphicFrameLocks noChangeAspect="1"/>
          </p:cNvGraphicFramePr>
          <p:nvPr/>
        </p:nvGraphicFramePr>
        <p:xfrm>
          <a:off x="2411413" y="5157788"/>
          <a:ext cx="4949825" cy="935037"/>
        </p:xfrm>
        <a:graphic>
          <a:graphicData uri="http://schemas.openxmlformats.org/presentationml/2006/ole">
            <p:oleObj spid="_x0000_s4118" name="Denklem" r:id="rId4" imgW="2082800" imgH="393700" progId="Equation.3">
              <p:embed/>
            </p:oleObj>
          </a:graphicData>
        </a:graphic>
      </p:graphicFrame>
      <p:sp>
        <p:nvSpPr>
          <p:cNvPr id="7" name="Dikdörtgen 6"/>
          <p:cNvSpPr/>
          <p:nvPr/>
        </p:nvSpPr>
        <p:spPr>
          <a:xfrm>
            <a:off x="971550" y="3948113"/>
            <a:ext cx="1192213" cy="5080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4124" name="Dikdörtgen 7"/>
          <p:cNvSpPr>
            <a:spLocks noChangeArrowheads="1"/>
          </p:cNvSpPr>
          <p:nvPr/>
        </p:nvSpPr>
        <p:spPr bwMode="auto">
          <a:xfrm>
            <a:off x="5175250" y="6396038"/>
            <a:ext cx="388143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tr-TR" sz="2400" b="1">
                <a:solidFill>
                  <a:srgbClr val="FF0000"/>
                </a:solidFill>
                <a:latin typeface="Calibri" pitchFamily="34" charset="0"/>
              </a:rPr>
              <a:t>beyler_beyi_2@hotmail.com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7" grpId="0" animBg="1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53</TotalTime>
  <Words>538</Words>
  <Application>Microsoft Office PowerPoint</Application>
  <PresentationFormat>Ekran Gösterisi (4:3)</PresentationFormat>
  <Paragraphs>97</Paragraphs>
  <Slides>12</Slides>
  <Notes>0</Notes>
  <HiddenSlides>0</HiddenSlides>
  <MMClips>0</MMClips>
  <ScaleCrop>false</ScaleCrop>
  <HeadingPairs>
    <vt:vector size="8" baseType="variant">
      <vt:variant>
        <vt:lpstr>Kullanılan Yazı Tipleri</vt:lpstr>
      </vt:variant>
      <vt:variant>
        <vt:i4>3</vt:i4>
      </vt:variant>
      <vt:variant>
        <vt:lpstr>Tasarım Şablonu</vt:lpstr>
      </vt:variant>
      <vt:variant>
        <vt:i4>1</vt:i4>
      </vt:variant>
      <vt:variant>
        <vt:lpstr>Katıştırılmış OLE Hizmet Programları</vt:lpstr>
      </vt:variant>
      <vt:variant>
        <vt:i4>1</vt:i4>
      </vt:variant>
      <vt:variant>
        <vt:lpstr>Slayt Başlıkları</vt:lpstr>
      </vt:variant>
      <vt:variant>
        <vt:i4>12</vt:i4>
      </vt:variant>
    </vt:vector>
  </HeadingPairs>
  <TitlesOfParts>
    <vt:vector size="17" baseType="lpstr">
      <vt:lpstr>Calibri</vt:lpstr>
      <vt:lpstr>Arial</vt:lpstr>
      <vt:lpstr>宋体</vt:lpstr>
      <vt:lpstr>Ofis Teması</vt:lpstr>
      <vt:lpstr>Denklem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OMER HAYYAM</dc:creator>
  <cp:lastModifiedBy>edanur</cp:lastModifiedBy>
  <cp:revision>37</cp:revision>
  <dcterms:created xsi:type="dcterms:W3CDTF">2012-11-24T06:13:32Z</dcterms:created>
  <dcterms:modified xsi:type="dcterms:W3CDTF">2012-12-09T18:46:13Z</dcterms:modified>
</cp:coreProperties>
</file>