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38" autoAdjust="0"/>
  </p:normalViewPr>
  <p:slideViewPr>
    <p:cSldViewPr>
      <p:cViewPr varScale="1">
        <p:scale>
          <a:sx n="67" d="100"/>
          <a:sy n="67" d="100"/>
        </p:scale>
        <p:origin x="-39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E5D36C30-0FED-4150-B076-DBBD576C177E}" type="datetimeFigureOut">
              <a:rPr lang="tr-TR"/>
              <a:pPr>
                <a:defRPr/>
              </a:pPr>
              <a:t>09.12.2012</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B98935AC-2F22-420F-B5F5-7130005B9766}"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14A26509-3844-481F-8182-977E44B96FC7}" type="datetimeFigureOut">
              <a:rPr lang="tr-TR"/>
              <a:pPr>
                <a:defRPr/>
              </a:pPr>
              <a:t>09.12.2012</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068F7468-5E61-4AA4-A842-2438338D244C}"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096064A4-34B5-488D-83C4-3F298E88250A}" type="datetimeFigureOut">
              <a:rPr lang="tr-TR"/>
              <a:pPr>
                <a:defRPr/>
              </a:pPr>
              <a:t>09.12.2012</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4FE9700F-DAED-4207-9533-6EC6233989C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6634764E-13DD-4E9D-85B6-0EA0AD3AECFB}" type="datetimeFigureOut">
              <a:rPr lang="tr-TR"/>
              <a:pPr>
                <a:defRPr/>
              </a:pPr>
              <a:t>09.12.2012</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50F888C9-2541-43AD-9A4B-B214DB13930B}"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18B2CAEF-2F8B-42EA-87D9-8C7B778697EB}" type="datetimeFigureOut">
              <a:rPr lang="tr-TR"/>
              <a:pPr>
                <a:defRPr/>
              </a:pPr>
              <a:t>09.12.2012</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277401F5-781E-410B-92E3-C46F9D65E3BA}"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17DA72CD-C143-4F5D-A8AE-6FAEC8B8271F}" type="datetimeFigureOut">
              <a:rPr lang="tr-TR"/>
              <a:pPr>
                <a:defRPr/>
              </a:pPr>
              <a:t>09.12.2012</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E6CBD4A9-B0CD-4D0D-B160-6B447E95FBE4}"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45BEE69F-313D-4601-9E77-08121435CF21}" type="datetimeFigureOut">
              <a:rPr lang="tr-TR"/>
              <a:pPr>
                <a:defRPr/>
              </a:pPr>
              <a:t>09.12.2012</a:t>
            </a:fld>
            <a:endParaRPr lang="tr-TR"/>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EC80F3DB-AA44-4619-8159-34C1BCA2799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3F93DA12-DA57-4AD1-AF66-FE5A8D28480A}" type="datetimeFigureOut">
              <a:rPr lang="tr-TR"/>
              <a:pPr>
                <a:defRPr/>
              </a:pPr>
              <a:t>09.12.2012</a:t>
            </a:fld>
            <a:endParaRPr lang="tr-TR"/>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CCF5F6E7-A3DE-4732-8EE6-E6B65E1851FE}"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A6659F8E-466E-4AF0-B8AD-A17F2E7E8550}" type="datetimeFigureOut">
              <a:rPr lang="tr-TR"/>
              <a:pPr>
                <a:defRPr/>
              </a:pPr>
              <a:t>09.12.2012</a:t>
            </a:fld>
            <a:endParaRPr lang="tr-TR"/>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DAA79184-564C-420F-A027-0E1C730AFBAE}"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E557255F-BD0B-48D8-A61F-26A04AD2AF6D}" type="datetimeFigureOut">
              <a:rPr lang="tr-TR"/>
              <a:pPr>
                <a:defRPr/>
              </a:pPr>
              <a:t>09.12.2012</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71D1535B-D5A5-4725-AD47-DF39EF49CAC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7AB5E4F1-4625-442B-B0C3-4DCC80076EE1}" type="datetimeFigureOut">
              <a:rPr lang="tr-TR"/>
              <a:pPr>
                <a:defRPr/>
              </a:pPr>
              <a:t>09.12.2012</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C38A9590-7648-4CAC-9072-84BFEEDAB060}"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99BA185-25A6-4E34-8B09-BF1599F99DD3}" type="datetimeFigureOut">
              <a:rPr lang="tr-TR"/>
              <a:pPr>
                <a:defRPr/>
              </a:pPr>
              <a:t>09.12.2012</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67E36BC-DC64-4A1A-BA0D-191D9C0807EA}"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116013" y="549275"/>
            <a:ext cx="6227762" cy="1200150"/>
          </a:xfrm>
          <a:prstGeom prst="rect">
            <a:avLst/>
          </a:prstGeom>
          <a:solidFill>
            <a:schemeClr val="accent6">
              <a:lumMod val="20000"/>
              <a:lumOff val="80000"/>
            </a:schemeClr>
          </a:solidFill>
          <a:ln>
            <a:solidFill>
              <a:srgbClr val="FF0000"/>
            </a:solidFill>
          </a:ln>
        </p:spPr>
        <p:txBody>
          <a:bodyPr wrap="none">
            <a:spAutoFit/>
          </a:bodyPr>
          <a:lstStyle/>
          <a:p>
            <a:pPr fontAlgn="auto">
              <a:spcBef>
                <a:spcPts val="0"/>
              </a:spcBef>
              <a:spcAft>
                <a:spcPts val="0"/>
              </a:spcAft>
              <a:defRPr/>
            </a:pPr>
            <a:r>
              <a:rPr lang="tr-TR" sz="7200" b="1" dirty="0">
                <a:latin typeface="+mn-lt"/>
                <a:cs typeface="+mn-cs"/>
              </a:rPr>
              <a:t>FAİZ HESAPLARI</a:t>
            </a:r>
            <a:endParaRPr lang="tr-TR" sz="7200" b="1" dirty="0">
              <a:latin typeface="+mn-lt"/>
              <a:cs typeface="+mn-cs"/>
            </a:endParaRPr>
          </a:p>
        </p:txBody>
      </p:sp>
      <p:sp>
        <p:nvSpPr>
          <p:cNvPr id="5" name="Metin kutusu 4"/>
          <p:cNvSpPr txBox="1"/>
          <p:nvPr/>
        </p:nvSpPr>
        <p:spPr>
          <a:xfrm>
            <a:off x="195263" y="4656138"/>
            <a:ext cx="8785225" cy="2062162"/>
          </a:xfrm>
          <a:prstGeom prst="rect">
            <a:avLst/>
          </a:prstGeom>
          <a:solidFill>
            <a:schemeClr val="accent6">
              <a:lumMod val="20000"/>
              <a:lumOff val="80000"/>
            </a:schemeClr>
          </a:solidFill>
          <a:ln>
            <a:solidFill>
              <a:srgbClr val="FF0000"/>
            </a:solidFill>
          </a:ln>
        </p:spPr>
        <p:txBody>
          <a:bodyPr>
            <a:spAutoFit/>
          </a:bodyPr>
          <a:lstStyle/>
          <a:p>
            <a:pPr fontAlgn="auto">
              <a:spcBef>
                <a:spcPts val="0"/>
              </a:spcBef>
              <a:spcAft>
                <a:spcPts val="0"/>
              </a:spcAft>
              <a:defRPr/>
            </a:pPr>
            <a:r>
              <a:rPr lang="tr-TR" sz="3200" b="1" dirty="0">
                <a:latin typeface="+mn-lt"/>
                <a:cs typeface="+mn-cs"/>
              </a:rPr>
              <a:t>ÖMER ASKERDEN</a:t>
            </a:r>
          </a:p>
          <a:p>
            <a:pPr fontAlgn="auto">
              <a:spcBef>
                <a:spcPts val="0"/>
              </a:spcBef>
              <a:spcAft>
                <a:spcPts val="0"/>
              </a:spcAft>
              <a:defRPr/>
            </a:pPr>
            <a:r>
              <a:rPr lang="tr-TR" sz="3200" b="1" dirty="0">
                <a:latin typeface="+mn-lt"/>
                <a:cs typeface="+mn-cs"/>
              </a:rPr>
              <a:t>PİRİ MEHMET PAŞA ORTAOKULU</a:t>
            </a:r>
          </a:p>
          <a:p>
            <a:pPr fontAlgn="auto">
              <a:spcBef>
                <a:spcPts val="0"/>
              </a:spcBef>
              <a:spcAft>
                <a:spcPts val="0"/>
              </a:spcAft>
              <a:defRPr/>
            </a:pPr>
            <a:r>
              <a:rPr lang="tr-TR" sz="3200" b="1" dirty="0">
                <a:latin typeface="+mn-lt"/>
                <a:cs typeface="+mn-cs"/>
              </a:rPr>
              <a:t>UZMAN İLKÖĞRETİM MATEMATİK ÖĞRETMENİ </a:t>
            </a:r>
          </a:p>
          <a:p>
            <a:pPr algn="r" fontAlgn="auto">
              <a:spcBef>
                <a:spcPts val="0"/>
              </a:spcBef>
              <a:spcAft>
                <a:spcPts val="0"/>
              </a:spcAft>
              <a:defRPr/>
            </a:pPr>
            <a:r>
              <a:rPr lang="tr-TR" sz="3200" b="1" dirty="0">
                <a:latin typeface="+mn-lt"/>
                <a:cs typeface="+mn-cs"/>
              </a:rPr>
              <a:t>beyler_beyi_2@hotmail.com</a:t>
            </a:r>
            <a:endParaRPr lang="tr-TR" sz="3200" b="1"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9"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11"/>
          <p:cNvSpPr>
            <a:spLocks noChangeArrowheads="1"/>
          </p:cNvSpPr>
          <p:nvPr/>
        </p:nvSpPr>
        <p:spPr bwMode="auto">
          <a:xfrm>
            <a:off x="179388" y="115888"/>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ÖRNEK-1:</a:t>
            </a:r>
            <a:r>
              <a:rPr lang="tr-TR" sz="2000" b="1">
                <a:latin typeface="Calibri" pitchFamily="34" charset="0"/>
              </a:rPr>
              <a:t> 9 TL % 36 faiz oranı ile 40 günde kaç TL faiz getirir?</a:t>
            </a:r>
            <a:endParaRPr lang="tr-TR" sz="2000">
              <a:latin typeface="Calibri" pitchFamily="34" charset="0"/>
            </a:endParaRPr>
          </a:p>
          <a:p>
            <a:r>
              <a:rPr lang="tr-TR" sz="2000" b="1">
                <a:latin typeface="Calibri" pitchFamily="34" charset="0"/>
              </a:rPr>
              <a:t>		</a:t>
            </a:r>
          </a:p>
          <a:p>
            <a:r>
              <a:rPr lang="tr-TR" sz="2000" b="1">
                <a:latin typeface="Calibri" pitchFamily="34" charset="0"/>
              </a:rPr>
              <a:t>	a) 0,26  		b) 0,36  		c) 0,42  		d) 0,68</a:t>
            </a:r>
          </a:p>
        </p:txBody>
      </p:sp>
      <p:pic>
        <p:nvPicPr>
          <p:cNvPr id="4" name="Picture 12"/>
          <p:cNvPicPr>
            <a:picLocks noChangeAspect="1" noChangeArrowheads="1"/>
          </p:cNvPicPr>
          <p:nvPr/>
        </p:nvPicPr>
        <p:blipFill>
          <a:blip r:embed="rId3"/>
          <a:srcRect/>
          <a:stretch>
            <a:fillRect/>
          </a:stretch>
        </p:blipFill>
        <p:spPr bwMode="auto">
          <a:xfrm>
            <a:off x="1076325" y="1844675"/>
            <a:ext cx="6705600" cy="901700"/>
          </a:xfrm>
          <a:prstGeom prst="rect">
            <a:avLst/>
          </a:prstGeom>
          <a:noFill/>
          <a:ln w="9525">
            <a:noFill/>
            <a:miter lim="800000"/>
            <a:headEnd/>
            <a:tailEnd/>
          </a:ln>
        </p:spPr>
      </p:pic>
      <p:sp>
        <p:nvSpPr>
          <p:cNvPr id="5" name="Dikdörtgen 4"/>
          <p:cNvSpPr/>
          <p:nvPr/>
        </p:nvSpPr>
        <p:spPr>
          <a:xfrm>
            <a:off x="2916238" y="623888"/>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4"/>
          <p:cNvSpPr>
            <a:spLocks noChangeArrowheads="1"/>
          </p:cNvSpPr>
          <p:nvPr/>
        </p:nvSpPr>
        <p:spPr bwMode="auto">
          <a:xfrm>
            <a:off x="179388" y="3357563"/>
            <a:ext cx="8785225" cy="1014412"/>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ÖRNEK-2:</a:t>
            </a:r>
            <a:r>
              <a:rPr lang="tr-TR" sz="2000" b="1">
                <a:latin typeface="Calibri" pitchFamily="34" charset="0"/>
              </a:rPr>
              <a:t>  % 72 faiz oranı ile 20 günde 160 TL faiz getiren anapara kaç TL dir?</a:t>
            </a:r>
            <a:endParaRPr lang="tr-TR" sz="2000">
              <a:latin typeface="Calibri" pitchFamily="34" charset="0"/>
            </a:endParaRPr>
          </a:p>
          <a:p>
            <a:r>
              <a:rPr lang="tr-TR" sz="2000" b="1">
                <a:latin typeface="Calibri" pitchFamily="34" charset="0"/>
              </a:rPr>
              <a:t>		</a:t>
            </a:r>
          </a:p>
          <a:p>
            <a:r>
              <a:rPr lang="tr-TR" sz="2000" b="1">
                <a:latin typeface="Calibri" pitchFamily="34" charset="0"/>
              </a:rPr>
              <a:t>	a)6 000  		b)8 000  		c)2 000  		d)5 000</a:t>
            </a:r>
          </a:p>
        </p:txBody>
      </p:sp>
      <p:graphicFrame>
        <p:nvGraphicFramePr>
          <p:cNvPr id="7" name="Object 20"/>
          <p:cNvGraphicFramePr>
            <a:graphicFrameLocks noChangeAspect="1"/>
          </p:cNvGraphicFramePr>
          <p:nvPr/>
        </p:nvGraphicFramePr>
        <p:xfrm>
          <a:off x="1341438" y="4941888"/>
          <a:ext cx="6461125" cy="935037"/>
        </p:xfrm>
        <a:graphic>
          <a:graphicData uri="http://schemas.openxmlformats.org/presentationml/2006/ole">
            <p:oleObj spid="_x0000_s2068" name="Denklem" r:id="rId4" imgW="2692400" imgH="393700" progId="Equation.3">
              <p:embed/>
            </p:oleObj>
          </a:graphicData>
        </a:graphic>
      </p:graphicFrame>
      <p:sp>
        <p:nvSpPr>
          <p:cNvPr id="8" name="Dikdörtgen 7"/>
          <p:cNvSpPr/>
          <p:nvPr/>
        </p:nvSpPr>
        <p:spPr>
          <a:xfrm>
            <a:off x="4572000" y="3867150"/>
            <a:ext cx="1306513" cy="5064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ppt_x</p:attrName>
                                        </p:attrNameLst>
                                      </p:cBhvr>
                                      <p:tavLst>
                                        <p:tav tm="0">
                                          <p:val>
                                            <p:strVal val="#ppt_x-.2"/>
                                          </p:val>
                                        </p:tav>
                                        <p:tav tm="100000">
                                          <p:val>
                                            <p:strVal val="#ppt_x"/>
                                          </p:val>
                                        </p:tav>
                                      </p:tavLst>
                                    </p:anim>
                                    <p:anim calcmode="lin" valueType="num">
                                      <p:cBhvr>
                                        <p:cTn id="4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5"/>
          <p:cNvSpPr>
            <a:spLocks noChangeArrowheads="1"/>
          </p:cNvSpPr>
          <p:nvPr/>
        </p:nvSpPr>
        <p:spPr bwMode="auto">
          <a:xfrm>
            <a:off x="179388" y="1889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ÖRNEK-3:</a:t>
            </a:r>
            <a:r>
              <a:rPr lang="tr-TR" sz="2000" b="1">
                <a:latin typeface="Calibri" pitchFamily="34" charset="0"/>
              </a:rPr>
              <a:t>  72 TL % 30 faiz oranı ile 24 TL faizi kaç günde getirir?</a:t>
            </a:r>
            <a:endParaRPr lang="tr-TR" sz="2000">
              <a:latin typeface="Calibri" pitchFamily="34" charset="0"/>
            </a:endParaRPr>
          </a:p>
          <a:p>
            <a:r>
              <a:rPr lang="tr-TR" sz="2000" b="1">
                <a:latin typeface="Calibri" pitchFamily="34" charset="0"/>
              </a:rPr>
              <a:t>		</a:t>
            </a:r>
          </a:p>
          <a:p>
            <a:r>
              <a:rPr lang="tr-TR" sz="2000" b="1">
                <a:latin typeface="Calibri" pitchFamily="34" charset="0"/>
              </a:rPr>
              <a:t>	a) 200  		b) 300  		c) 100  		d) 400</a:t>
            </a:r>
          </a:p>
        </p:txBody>
      </p:sp>
      <p:pic>
        <p:nvPicPr>
          <p:cNvPr id="4" name="Picture 7"/>
          <p:cNvPicPr>
            <a:picLocks noChangeAspect="1" noChangeArrowheads="1"/>
          </p:cNvPicPr>
          <p:nvPr/>
        </p:nvPicPr>
        <p:blipFill>
          <a:blip r:embed="rId2"/>
          <a:srcRect/>
          <a:stretch>
            <a:fillRect/>
          </a:stretch>
        </p:blipFill>
        <p:spPr bwMode="auto">
          <a:xfrm>
            <a:off x="993775" y="2060575"/>
            <a:ext cx="6934200" cy="895350"/>
          </a:xfrm>
          <a:prstGeom prst="rect">
            <a:avLst/>
          </a:prstGeom>
          <a:noFill/>
          <a:ln w="9525">
            <a:noFill/>
            <a:miter lim="800000"/>
            <a:headEnd/>
            <a:tailEnd/>
          </a:ln>
        </p:spPr>
      </p:pic>
      <p:sp>
        <p:nvSpPr>
          <p:cNvPr id="5" name="Dikdörtgen 4"/>
          <p:cNvSpPr/>
          <p:nvPr/>
        </p:nvSpPr>
        <p:spPr>
          <a:xfrm>
            <a:off x="6372225" y="696913"/>
            <a:ext cx="130651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6"/>
          <p:cNvSpPr>
            <a:spLocks noChangeArrowheads="1"/>
          </p:cNvSpPr>
          <p:nvPr/>
        </p:nvSpPr>
        <p:spPr bwMode="auto">
          <a:xfrm>
            <a:off x="179388" y="3297238"/>
            <a:ext cx="8785225" cy="1014412"/>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ÖRNEK-4:</a:t>
            </a:r>
            <a:r>
              <a:rPr lang="tr-TR" sz="2000" b="1">
                <a:latin typeface="Calibri" pitchFamily="34" charset="0"/>
              </a:rPr>
              <a:t>  4 TL 120 günde 0,24 TL faizi % de kaç faiz oranı ile getirir?</a:t>
            </a:r>
            <a:endParaRPr lang="tr-TR" sz="2000">
              <a:latin typeface="Calibri" pitchFamily="34" charset="0"/>
            </a:endParaRPr>
          </a:p>
          <a:p>
            <a:r>
              <a:rPr lang="tr-TR" sz="2000" b="1">
                <a:latin typeface="Calibri" pitchFamily="34" charset="0"/>
              </a:rPr>
              <a:t>		</a:t>
            </a:r>
          </a:p>
          <a:p>
            <a:r>
              <a:rPr lang="tr-TR" sz="2000" b="1">
                <a:latin typeface="Calibri" pitchFamily="34" charset="0"/>
              </a:rPr>
              <a:t>	a) 22		  b) 18		  c) 24		  d) 36</a:t>
            </a:r>
            <a:endParaRPr lang="tr-TR" sz="2000">
              <a:latin typeface="Calibri" pitchFamily="34" charset="0"/>
            </a:endParaRPr>
          </a:p>
        </p:txBody>
      </p:sp>
      <p:pic>
        <p:nvPicPr>
          <p:cNvPr id="7" name="Picture 8"/>
          <p:cNvPicPr>
            <a:picLocks noChangeAspect="1" noChangeArrowheads="1"/>
          </p:cNvPicPr>
          <p:nvPr/>
        </p:nvPicPr>
        <p:blipFill>
          <a:blip r:embed="rId3"/>
          <a:srcRect/>
          <a:stretch>
            <a:fillRect/>
          </a:stretch>
        </p:blipFill>
        <p:spPr bwMode="auto">
          <a:xfrm>
            <a:off x="1163638" y="5029200"/>
            <a:ext cx="6477000" cy="950913"/>
          </a:xfrm>
          <a:prstGeom prst="rect">
            <a:avLst/>
          </a:prstGeom>
          <a:noFill/>
          <a:ln w="9525">
            <a:noFill/>
            <a:miter lim="800000"/>
            <a:headEnd/>
            <a:tailEnd/>
          </a:ln>
        </p:spPr>
      </p:pic>
      <p:sp>
        <p:nvSpPr>
          <p:cNvPr id="8" name="Dikdörtgen 7"/>
          <p:cNvSpPr/>
          <p:nvPr/>
        </p:nvSpPr>
        <p:spPr>
          <a:xfrm>
            <a:off x="2627313" y="3803650"/>
            <a:ext cx="1308100"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4"/>
          <p:cNvSpPr>
            <a:spLocks noChangeArrowheads="1"/>
          </p:cNvSpPr>
          <p:nvPr/>
        </p:nvSpPr>
        <p:spPr bwMode="auto">
          <a:xfrm>
            <a:off x="179388" y="125413"/>
            <a:ext cx="8785225" cy="1323975"/>
          </a:xfrm>
          <a:prstGeom prst="rect">
            <a:avLst/>
          </a:prstGeom>
          <a:noFill/>
          <a:ln w="9525">
            <a:solidFill>
              <a:srgbClr val="FF0000"/>
            </a:solidFill>
            <a:miter lim="800000"/>
            <a:headEnd/>
            <a:tailEnd/>
          </a:ln>
        </p:spPr>
        <p:txBody>
          <a:bodyPr anchor="ctr">
            <a:spAutoFit/>
          </a:bodyPr>
          <a:lstStyle/>
          <a:p>
            <a:r>
              <a:rPr lang="tr-TR" altLang="zh-CN" sz="2000" b="1">
                <a:solidFill>
                  <a:srgbClr val="FF3300"/>
                </a:solidFill>
                <a:latin typeface="Calibri" pitchFamily="34" charset="0"/>
              </a:rPr>
              <a:t>BİLEŞİK FAİZ :</a:t>
            </a:r>
            <a:endParaRPr lang="tr-TR" altLang="zh-CN" sz="2000">
              <a:solidFill>
                <a:srgbClr val="FF3300"/>
              </a:solidFill>
              <a:latin typeface="Calibri" pitchFamily="34" charset="0"/>
            </a:endParaRPr>
          </a:p>
          <a:p>
            <a:r>
              <a:rPr lang="tr-TR" altLang="zh-CN" sz="2000" b="1">
                <a:latin typeface="Calibri" pitchFamily="34" charset="0"/>
              </a:rPr>
              <a:t>	Bileşik faizde, her yılın faizi anaparaya eklenerek yeni bir anapara oluşur. Bir sonraki yıl bu anapara üzerinden faiz hesaplanır. Buna bileşik faiz denir. Bileşik faizde faizin faizi hesaplanır.</a:t>
            </a:r>
          </a:p>
        </p:txBody>
      </p:sp>
      <p:sp>
        <p:nvSpPr>
          <p:cNvPr id="4" name="Rectangle 5"/>
          <p:cNvSpPr>
            <a:spLocks noChangeArrowheads="1"/>
          </p:cNvSpPr>
          <p:nvPr/>
        </p:nvSpPr>
        <p:spPr bwMode="auto">
          <a:xfrm>
            <a:off x="179388" y="1657350"/>
            <a:ext cx="8785225" cy="1016000"/>
          </a:xfrm>
          <a:prstGeom prst="rect">
            <a:avLst/>
          </a:prstGeom>
          <a:noFill/>
          <a:ln w="9525">
            <a:solidFill>
              <a:srgbClr val="FF0000"/>
            </a:solidFill>
            <a:miter lim="800000"/>
            <a:headEnd/>
            <a:tailEnd/>
          </a:ln>
        </p:spPr>
        <p:txBody>
          <a:bodyPr anchor="ctr">
            <a:spAutoFit/>
          </a:bodyPr>
          <a:lstStyle/>
          <a:p>
            <a:r>
              <a:rPr lang="tr-TR" altLang="zh-CN" sz="2000" b="1">
                <a:solidFill>
                  <a:srgbClr val="FF3300"/>
                </a:solidFill>
                <a:latin typeface="Calibri" pitchFamily="34" charset="0"/>
              </a:rPr>
              <a:t>ÖRNEK-1:</a:t>
            </a:r>
            <a:r>
              <a:rPr lang="tr-TR" altLang="zh-CN" sz="2000" b="1">
                <a:latin typeface="Calibri" pitchFamily="34" charset="0"/>
              </a:rPr>
              <a:t> 300 TL %20 faiz oranı ile 2 yıllığına bileşik faize veriliyor. Buna göre, kaç TL faiz getirir?</a:t>
            </a:r>
            <a:r>
              <a:rPr lang="tr-TR" altLang="zh-CN" sz="2000">
                <a:latin typeface="Calibri" pitchFamily="34" charset="0"/>
              </a:rPr>
              <a:t> 	</a:t>
            </a:r>
          </a:p>
          <a:p>
            <a:r>
              <a:rPr lang="tr-TR" altLang="zh-CN" sz="2000" b="1">
                <a:latin typeface="Calibri" pitchFamily="34" charset="0"/>
              </a:rPr>
              <a:t>	           a)132	   b)248		c)76 		d)48</a:t>
            </a:r>
            <a:endParaRPr lang="tr-TR" altLang="zh-CN" sz="2000">
              <a:latin typeface="Calibri" pitchFamily="34" charset="0"/>
            </a:endParaRPr>
          </a:p>
        </p:txBody>
      </p:sp>
      <p:pic>
        <p:nvPicPr>
          <p:cNvPr id="5" name="Picture 6"/>
          <p:cNvPicPr>
            <a:picLocks noChangeAspect="1" noChangeArrowheads="1"/>
          </p:cNvPicPr>
          <p:nvPr/>
        </p:nvPicPr>
        <p:blipFill>
          <a:blip r:embed="rId2"/>
          <a:srcRect/>
          <a:stretch>
            <a:fillRect/>
          </a:stretch>
        </p:blipFill>
        <p:spPr bwMode="auto">
          <a:xfrm>
            <a:off x="169863" y="3284538"/>
            <a:ext cx="4327525" cy="2592387"/>
          </a:xfrm>
          <a:prstGeom prst="rect">
            <a:avLst/>
          </a:prstGeom>
          <a:noFill/>
          <a:ln w="9525">
            <a:noFill/>
            <a:miter lim="800000"/>
            <a:headEnd/>
            <a:tailEnd/>
          </a:ln>
        </p:spPr>
      </p:pic>
      <p:pic>
        <p:nvPicPr>
          <p:cNvPr id="6" name="Picture 7"/>
          <p:cNvPicPr>
            <a:picLocks noChangeAspect="1" noChangeArrowheads="1"/>
          </p:cNvPicPr>
          <p:nvPr/>
        </p:nvPicPr>
        <p:blipFill>
          <a:blip r:embed="rId3"/>
          <a:srcRect/>
          <a:stretch>
            <a:fillRect/>
          </a:stretch>
        </p:blipFill>
        <p:spPr bwMode="auto">
          <a:xfrm>
            <a:off x="4578350" y="3284538"/>
            <a:ext cx="4537075" cy="2305050"/>
          </a:xfrm>
          <a:prstGeom prst="rect">
            <a:avLst/>
          </a:prstGeom>
          <a:noFill/>
          <a:ln w="9525">
            <a:noFill/>
            <a:miter lim="800000"/>
            <a:headEnd/>
            <a:tailEnd/>
          </a:ln>
        </p:spPr>
      </p:pic>
      <p:sp>
        <p:nvSpPr>
          <p:cNvPr id="7" name="Dikdörtgen 6"/>
          <p:cNvSpPr/>
          <p:nvPr/>
        </p:nvSpPr>
        <p:spPr>
          <a:xfrm>
            <a:off x="1695450" y="2165350"/>
            <a:ext cx="93186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4"/>
          <p:cNvSpPr>
            <a:spLocks noChangeArrowheads="1"/>
          </p:cNvSpPr>
          <p:nvPr/>
        </p:nvSpPr>
        <p:spPr bwMode="auto">
          <a:xfrm>
            <a:off x="179388" y="82550"/>
            <a:ext cx="8785225" cy="1322388"/>
          </a:xfrm>
          <a:prstGeom prst="rect">
            <a:avLst/>
          </a:prstGeom>
          <a:noFill/>
          <a:ln w="9525">
            <a:solidFill>
              <a:srgbClr val="FF0000"/>
            </a:solidFill>
            <a:miter lim="800000"/>
            <a:headEnd/>
            <a:tailEnd/>
          </a:ln>
        </p:spPr>
        <p:txBody>
          <a:bodyPr anchor="ctr">
            <a:spAutoFit/>
          </a:bodyPr>
          <a:lstStyle/>
          <a:p>
            <a:r>
              <a:rPr lang="tr-TR" altLang="zh-CN" sz="2000" b="1">
                <a:solidFill>
                  <a:srgbClr val="FF3300"/>
                </a:solidFill>
                <a:latin typeface="Calibri" pitchFamily="34" charset="0"/>
              </a:rPr>
              <a:t>BASİT FAİZ :</a:t>
            </a:r>
            <a:endParaRPr lang="tr-TR" altLang="zh-CN" sz="2000">
              <a:solidFill>
                <a:srgbClr val="FF3300"/>
              </a:solidFill>
              <a:latin typeface="Calibri" pitchFamily="34" charset="0"/>
            </a:endParaRPr>
          </a:p>
          <a:p>
            <a:r>
              <a:rPr lang="tr-TR" altLang="zh-CN" sz="2000" b="1">
                <a:latin typeface="Calibri" pitchFamily="34" charset="0"/>
              </a:rPr>
              <a:t>	Basit faizde, bankaya yatan anaparanın faizi her yıl anaparaya eklenmez. Bir sonraki yılda faiz hesabı ilk yatan anapara üzerinden yapılır. Buna basit faiz denir. Basit faizde faizin faizi hesaplanmaz. Yani anaparaya katılmaz.</a:t>
            </a:r>
          </a:p>
        </p:txBody>
      </p:sp>
      <p:sp>
        <p:nvSpPr>
          <p:cNvPr id="4" name="Rectangle 5"/>
          <p:cNvSpPr>
            <a:spLocks noChangeArrowheads="1"/>
          </p:cNvSpPr>
          <p:nvPr/>
        </p:nvSpPr>
        <p:spPr bwMode="auto">
          <a:xfrm>
            <a:off x="179388" y="1684338"/>
            <a:ext cx="8785225" cy="923925"/>
          </a:xfrm>
          <a:prstGeom prst="rect">
            <a:avLst/>
          </a:prstGeom>
          <a:noFill/>
          <a:ln w="9525">
            <a:solidFill>
              <a:srgbClr val="FF0000"/>
            </a:solidFill>
            <a:miter lim="800000"/>
            <a:headEnd/>
            <a:tailEnd/>
          </a:ln>
        </p:spPr>
        <p:txBody>
          <a:bodyPr anchor="ctr">
            <a:spAutoFit/>
          </a:bodyPr>
          <a:lstStyle/>
          <a:p>
            <a:r>
              <a:rPr lang="tr-TR" altLang="zh-CN" b="1">
                <a:solidFill>
                  <a:srgbClr val="FF3300"/>
                </a:solidFill>
                <a:latin typeface="Calibri" pitchFamily="34" charset="0"/>
              </a:rPr>
              <a:t>ÖRNEK-1:</a:t>
            </a:r>
            <a:r>
              <a:rPr lang="tr-TR" altLang="zh-CN" b="1">
                <a:latin typeface="Calibri" pitchFamily="34" charset="0"/>
              </a:rPr>
              <a:t>  300 TL  % 20 faiz oranı ile 2 yılda kaç TL faiz getirir?   (Basit faiz ile veriliyor.)</a:t>
            </a:r>
            <a:endParaRPr lang="tr-TR" altLang="zh-CN">
              <a:latin typeface="Calibri" pitchFamily="34" charset="0"/>
            </a:endParaRPr>
          </a:p>
          <a:p>
            <a:endParaRPr lang="tr-TR" altLang="zh-CN" b="1">
              <a:latin typeface="Calibri" pitchFamily="34" charset="0"/>
            </a:endParaRPr>
          </a:p>
          <a:p>
            <a:r>
              <a:rPr lang="tr-TR" altLang="zh-CN" b="1">
                <a:latin typeface="Calibri" pitchFamily="34" charset="0"/>
              </a:rPr>
              <a:t>	a)100  		b)120 		 c)140 		 d)160</a:t>
            </a:r>
          </a:p>
        </p:txBody>
      </p:sp>
      <p:pic>
        <p:nvPicPr>
          <p:cNvPr id="5" name="Picture 6"/>
          <p:cNvPicPr>
            <a:picLocks noChangeAspect="1" noChangeArrowheads="1"/>
          </p:cNvPicPr>
          <p:nvPr/>
        </p:nvPicPr>
        <p:blipFill>
          <a:blip r:embed="rId3"/>
          <a:srcRect/>
          <a:stretch>
            <a:fillRect/>
          </a:stretch>
        </p:blipFill>
        <p:spPr bwMode="auto">
          <a:xfrm>
            <a:off x="1692275" y="2819400"/>
            <a:ext cx="4953000" cy="839788"/>
          </a:xfrm>
          <a:prstGeom prst="rect">
            <a:avLst/>
          </a:prstGeom>
          <a:noFill/>
          <a:ln w="9525">
            <a:noFill/>
            <a:miter lim="800000"/>
            <a:headEnd/>
            <a:tailEnd/>
          </a:ln>
        </p:spPr>
      </p:pic>
      <p:sp>
        <p:nvSpPr>
          <p:cNvPr id="6" name="Dikdörtgen 5"/>
          <p:cNvSpPr/>
          <p:nvPr/>
        </p:nvSpPr>
        <p:spPr>
          <a:xfrm>
            <a:off x="2555875" y="2100263"/>
            <a:ext cx="130651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7" name="Rectangle 8"/>
          <p:cNvSpPr>
            <a:spLocks noChangeArrowheads="1"/>
          </p:cNvSpPr>
          <p:nvPr/>
        </p:nvSpPr>
        <p:spPr bwMode="auto">
          <a:xfrm>
            <a:off x="179388" y="3959225"/>
            <a:ext cx="8785225" cy="922338"/>
          </a:xfrm>
          <a:prstGeom prst="rect">
            <a:avLst/>
          </a:prstGeom>
          <a:noFill/>
          <a:ln w="9525">
            <a:solidFill>
              <a:srgbClr val="FF0000"/>
            </a:solidFill>
            <a:miter lim="800000"/>
            <a:headEnd/>
            <a:tailEnd/>
          </a:ln>
        </p:spPr>
        <p:txBody>
          <a:bodyPr anchor="ctr">
            <a:spAutoFit/>
          </a:bodyPr>
          <a:lstStyle/>
          <a:p>
            <a:r>
              <a:rPr lang="tr-TR" altLang="zh-CN" b="1">
                <a:solidFill>
                  <a:srgbClr val="FF3300"/>
                </a:solidFill>
                <a:latin typeface="Calibri" pitchFamily="34" charset="0"/>
              </a:rPr>
              <a:t>ÖRNEK-2:</a:t>
            </a:r>
            <a:r>
              <a:rPr lang="tr-TR" altLang="zh-CN" b="1">
                <a:latin typeface="Calibri" pitchFamily="34" charset="0"/>
              </a:rPr>
              <a:t>  600 TL  % 30 faiz oranı ile 3 yılda kaç TL faiz getirir?   (Basit faiz ile veriliyor.)</a:t>
            </a:r>
            <a:endParaRPr lang="tr-TR" altLang="zh-CN">
              <a:latin typeface="Calibri" pitchFamily="34" charset="0"/>
            </a:endParaRPr>
          </a:p>
          <a:p>
            <a:r>
              <a:rPr lang="tr-TR" altLang="zh-CN" b="1">
                <a:latin typeface="Calibri" pitchFamily="34" charset="0"/>
              </a:rPr>
              <a:t>	</a:t>
            </a:r>
          </a:p>
          <a:p>
            <a:r>
              <a:rPr lang="tr-TR" altLang="zh-CN" b="1">
                <a:latin typeface="Calibri" pitchFamily="34" charset="0"/>
              </a:rPr>
              <a:t>	a) 240  		b) 180  		c) 360  		d) 540</a:t>
            </a:r>
          </a:p>
        </p:txBody>
      </p:sp>
      <p:graphicFrame>
        <p:nvGraphicFramePr>
          <p:cNvPr id="8" name="Object 15"/>
          <p:cNvGraphicFramePr>
            <a:graphicFrameLocks noChangeAspect="1"/>
          </p:cNvGraphicFramePr>
          <p:nvPr/>
        </p:nvGraphicFramePr>
        <p:xfrm>
          <a:off x="2073275" y="5445125"/>
          <a:ext cx="4191000" cy="777875"/>
        </p:xfrm>
        <a:graphic>
          <a:graphicData uri="http://schemas.openxmlformats.org/presentationml/2006/ole">
            <p:oleObj spid="_x0000_s3087" name="Denklem" r:id="rId4" imgW="2120900" imgH="393700" progId="Equation.3">
              <p:embed/>
            </p:oleObj>
          </a:graphicData>
        </a:graphic>
      </p:graphicFrame>
      <p:sp>
        <p:nvSpPr>
          <p:cNvPr id="9" name="Dikdörtgen 8"/>
          <p:cNvSpPr/>
          <p:nvPr/>
        </p:nvSpPr>
        <p:spPr>
          <a:xfrm>
            <a:off x="6242050" y="4373563"/>
            <a:ext cx="130651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19250" y="549275"/>
            <a:ext cx="4976813" cy="1200150"/>
          </a:xfrm>
          <a:prstGeom prst="rect">
            <a:avLst/>
          </a:prstGeom>
          <a:solidFill>
            <a:schemeClr val="accent6">
              <a:lumMod val="20000"/>
              <a:lumOff val="80000"/>
            </a:schemeClr>
          </a:solidFill>
          <a:ln>
            <a:solidFill>
              <a:srgbClr val="FF0000"/>
            </a:solidFill>
          </a:ln>
        </p:spPr>
        <p:txBody>
          <a:bodyPr wrap="none">
            <a:spAutoFit/>
          </a:bodyPr>
          <a:lstStyle/>
          <a:p>
            <a:pPr fontAlgn="auto">
              <a:spcBef>
                <a:spcPts val="0"/>
              </a:spcBef>
              <a:spcAft>
                <a:spcPts val="0"/>
              </a:spcAft>
              <a:defRPr/>
            </a:pPr>
            <a:r>
              <a:rPr lang="tr-TR" sz="7200" b="1" dirty="0">
                <a:latin typeface="+mn-lt"/>
                <a:cs typeface="+mn-cs"/>
              </a:rPr>
              <a:t>HAZIRLAYAN</a:t>
            </a:r>
            <a:endParaRPr lang="tr-TR" sz="7200" b="1" dirty="0">
              <a:latin typeface="+mn-lt"/>
              <a:cs typeface="+mn-cs"/>
            </a:endParaRPr>
          </a:p>
        </p:txBody>
      </p:sp>
      <p:sp>
        <p:nvSpPr>
          <p:cNvPr id="5" name="Metin kutusu 4"/>
          <p:cNvSpPr txBox="1"/>
          <p:nvPr/>
        </p:nvSpPr>
        <p:spPr>
          <a:xfrm>
            <a:off x="195263" y="4614863"/>
            <a:ext cx="8785225" cy="2051050"/>
          </a:xfrm>
          <a:prstGeom prst="rect">
            <a:avLst/>
          </a:prstGeom>
          <a:solidFill>
            <a:schemeClr val="accent6">
              <a:lumMod val="20000"/>
              <a:lumOff val="80000"/>
            </a:schemeClr>
          </a:solidFill>
          <a:ln>
            <a:solidFill>
              <a:srgbClr val="FF0000"/>
            </a:solidFill>
          </a:ln>
        </p:spPr>
        <p:txBody>
          <a:bodyPr>
            <a:spAutoFit/>
          </a:bodyPr>
          <a:lstStyle/>
          <a:p>
            <a:r>
              <a:rPr lang="tr-TR" sz="3200" b="1">
                <a:latin typeface="Calibri" pitchFamily="34" charset="0"/>
              </a:rPr>
              <a:t>ÖMER ASKERDEN</a:t>
            </a:r>
            <a:r>
              <a:rPr lang="tr-TR" sz="3200" b="1"/>
              <a:t> </a:t>
            </a:r>
            <a:r>
              <a:rPr lang="tr-TR" b="1">
                <a:hlinkClick r:id="rId2"/>
              </a:rPr>
              <a:t>www.sorubak.com</a:t>
            </a:r>
            <a:r>
              <a:rPr lang="tr-TR" b="1"/>
              <a:t> </a:t>
            </a:r>
            <a:endParaRPr lang="tr-TR" sz="3200" b="1"/>
          </a:p>
          <a:p>
            <a:r>
              <a:rPr lang="tr-TR" sz="3200" b="1">
                <a:latin typeface="Calibri" pitchFamily="34" charset="0"/>
              </a:rPr>
              <a:t>PİRİ MEHMET PAŞA ORTAOKULU</a:t>
            </a:r>
          </a:p>
          <a:p>
            <a:r>
              <a:rPr lang="tr-TR" sz="3200" b="1">
                <a:latin typeface="Calibri" pitchFamily="34" charset="0"/>
              </a:rPr>
              <a:t>UZMAN İLKÖĞRETİM MATEMATİK ÖĞRETMENİ </a:t>
            </a:r>
          </a:p>
          <a:p>
            <a:pPr algn="r"/>
            <a:r>
              <a:rPr lang="tr-TR" sz="3200"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2"/>
          <p:cNvSpPr>
            <a:spLocks noChangeArrowheads="1"/>
          </p:cNvSpPr>
          <p:nvPr/>
        </p:nvSpPr>
        <p:spPr bwMode="auto">
          <a:xfrm>
            <a:off x="114300" y="842963"/>
            <a:ext cx="8856663" cy="5016500"/>
          </a:xfrm>
          <a:prstGeom prst="rect">
            <a:avLst/>
          </a:prstGeom>
          <a:noFill/>
          <a:ln w="9525">
            <a:solidFill>
              <a:srgbClr val="FF0000"/>
            </a:solidFill>
            <a:miter lim="800000"/>
            <a:headEnd/>
            <a:tailEnd/>
          </a:ln>
        </p:spPr>
        <p:txBody>
          <a:bodyPr anchor="ctr">
            <a:spAutoFit/>
          </a:bodyPr>
          <a:lstStyle/>
          <a:p>
            <a:pPr algn="ctr"/>
            <a:r>
              <a:rPr lang="tr-TR" altLang="zh-CN" sz="2000" b="1" u="sng">
                <a:solidFill>
                  <a:srgbClr val="FF3300"/>
                </a:solidFill>
                <a:latin typeface="Calibri" pitchFamily="34" charset="0"/>
              </a:rPr>
              <a:t>FAİZ HESAPLARI:</a:t>
            </a:r>
          </a:p>
          <a:p>
            <a:endParaRPr lang="tr-TR" altLang="zh-CN" sz="2000" b="1">
              <a:solidFill>
                <a:srgbClr val="FF3300"/>
              </a:solidFill>
              <a:latin typeface="Calibri" pitchFamily="34" charset="0"/>
            </a:endParaRPr>
          </a:p>
          <a:p>
            <a:r>
              <a:rPr lang="tr-TR" sz="2000" b="1" u="sng">
                <a:solidFill>
                  <a:srgbClr val="FF3300"/>
                </a:solidFill>
                <a:latin typeface="Calibri" pitchFamily="34" charset="0"/>
              </a:rPr>
              <a:t>FAİZ :</a:t>
            </a:r>
            <a:endParaRPr lang="tr-TR" sz="2000" u="sng">
              <a:solidFill>
                <a:srgbClr val="FF3300"/>
              </a:solidFill>
              <a:latin typeface="Calibri" pitchFamily="34" charset="0"/>
            </a:endParaRPr>
          </a:p>
          <a:p>
            <a:r>
              <a:rPr lang="tr-TR" sz="2000" b="1">
                <a:latin typeface="Calibri" pitchFamily="34" charset="0"/>
              </a:rPr>
              <a:t>	Borç olarak alınan paraya karşılık ödenen fazla paraya faiz denir. Faiz büyük “F” harfi ile gösterilir.</a:t>
            </a:r>
          </a:p>
          <a:p>
            <a:endParaRPr lang="tr-TR" sz="2000" b="1">
              <a:solidFill>
                <a:srgbClr val="FF3300"/>
              </a:solidFill>
              <a:latin typeface="Calibri" pitchFamily="34" charset="0"/>
            </a:endParaRPr>
          </a:p>
          <a:p>
            <a:r>
              <a:rPr lang="tr-TR" sz="2000" b="1" u="sng">
                <a:solidFill>
                  <a:srgbClr val="FF3300"/>
                </a:solidFill>
                <a:latin typeface="Calibri" pitchFamily="34" charset="0"/>
              </a:rPr>
              <a:t>ANAPARA (KAPİTAL) :</a:t>
            </a:r>
            <a:endParaRPr lang="tr-TR" sz="2000" u="sng">
              <a:solidFill>
                <a:srgbClr val="FF3300"/>
              </a:solidFill>
              <a:latin typeface="Calibri" pitchFamily="34" charset="0"/>
            </a:endParaRPr>
          </a:p>
          <a:p>
            <a:r>
              <a:rPr lang="tr-TR" sz="2000" b="1">
                <a:latin typeface="Calibri" pitchFamily="34" charset="0"/>
              </a:rPr>
              <a:t>	Faiz almak için verilen paraya anapara veya kapital denir. Büyük “A” veya büyük “K” harfi ile gösterilir.</a:t>
            </a:r>
          </a:p>
          <a:p>
            <a:r>
              <a:rPr lang="tr-TR" sz="2000" b="1" u="sng">
                <a:solidFill>
                  <a:srgbClr val="FF3300"/>
                </a:solidFill>
                <a:latin typeface="Calibri" pitchFamily="34" charset="0"/>
              </a:rPr>
              <a:t>ZAMAN :</a:t>
            </a:r>
            <a:endParaRPr lang="tr-TR" sz="2000" u="sng">
              <a:solidFill>
                <a:srgbClr val="FF3300"/>
              </a:solidFill>
              <a:latin typeface="Calibri" pitchFamily="34" charset="0"/>
            </a:endParaRPr>
          </a:p>
          <a:p>
            <a:r>
              <a:rPr lang="tr-TR" sz="2000" b="1">
                <a:latin typeface="Calibri" pitchFamily="34" charset="0"/>
              </a:rPr>
              <a:t>	Anaparanın faizde kaldığı süreye denir. Küçük “t” harfi ile gösterilir. Bir yıl 12 ay ve 360 gün olarak faiz hesaplarında alınır.1 ay ise 30 gün olarak alınır.</a:t>
            </a:r>
          </a:p>
          <a:p>
            <a:endParaRPr lang="tr-TR" sz="2000" b="1">
              <a:solidFill>
                <a:srgbClr val="FF3300"/>
              </a:solidFill>
              <a:latin typeface="Calibri" pitchFamily="34" charset="0"/>
            </a:endParaRPr>
          </a:p>
          <a:p>
            <a:r>
              <a:rPr lang="tr-TR" sz="2000" b="1" u="sng">
                <a:solidFill>
                  <a:srgbClr val="FF3300"/>
                </a:solidFill>
                <a:latin typeface="Calibri" pitchFamily="34" charset="0"/>
              </a:rPr>
              <a:t>FAİZ ORANI :</a:t>
            </a:r>
            <a:endParaRPr lang="tr-TR" sz="2000" u="sng">
              <a:solidFill>
                <a:srgbClr val="FF3300"/>
              </a:solidFill>
              <a:latin typeface="Calibri" pitchFamily="34" charset="0"/>
            </a:endParaRPr>
          </a:p>
          <a:p>
            <a:r>
              <a:rPr lang="tr-TR" sz="2000" b="1">
                <a:latin typeface="Calibri" pitchFamily="34" charset="0"/>
              </a:rPr>
              <a:t>	100 TL nın bir yılda getirdiği faizin yüzde olarak yazılışına denir. Faiz oranı (faiz fiyatı veya faiz yüzdesi) küçük “n” harfi ile gösterilir.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4"/>
          <p:cNvSpPr>
            <a:spLocks noChangeArrowheads="1"/>
          </p:cNvSpPr>
          <p:nvPr/>
        </p:nvSpPr>
        <p:spPr bwMode="auto">
          <a:xfrm>
            <a:off x="179388" y="1381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A) YILLIK FAİZ HESABI:</a:t>
            </a:r>
            <a:endParaRPr lang="tr-TR" sz="2000">
              <a:solidFill>
                <a:srgbClr val="FF3300"/>
              </a:solidFill>
              <a:latin typeface="Calibri" pitchFamily="34" charset="0"/>
            </a:endParaRPr>
          </a:p>
          <a:p>
            <a:r>
              <a:rPr lang="tr-TR" sz="2000" b="1">
                <a:latin typeface="Calibri" pitchFamily="34" charset="0"/>
              </a:rPr>
              <a:t>	Anapara, zaman ve faiz oranı çarpılır. Çarpım 100 ile bölünür.(Faiz yüzdesinin 100’üne bölünür.)</a:t>
            </a:r>
          </a:p>
        </p:txBody>
      </p:sp>
      <p:pic>
        <p:nvPicPr>
          <p:cNvPr id="4" name="Picture 5"/>
          <p:cNvPicPr>
            <a:picLocks noChangeAspect="1" noChangeArrowheads="1"/>
          </p:cNvPicPr>
          <p:nvPr/>
        </p:nvPicPr>
        <p:blipFill>
          <a:blip r:embed="rId2"/>
          <a:srcRect/>
          <a:stretch>
            <a:fillRect/>
          </a:stretch>
        </p:blipFill>
        <p:spPr bwMode="auto">
          <a:xfrm>
            <a:off x="784225" y="1773238"/>
            <a:ext cx="2560638" cy="1295400"/>
          </a:xfrm>
          <a:prstGeom prst="rect">
            <a:avLst/>
          </a:prstGeom>
          <a:noFill/>
          <a:ln w="9525">
            <a:noFill/>
            <a:miter lim="800000"/>
            <a:headEnd/>
            <a:tailEnd/>
          </a:ln>
        </p:spPr>
      </p:pic>
      <p:pic>
        <p:nvPicPr>
          <p:cNvPr id="5" name="Picture 6"/>
          <p:cNvPicPr>
            <a:picLocks noChangeAspect="1" noChangeArrowheads="1"/>
          </p:cNvPicPr>
          <p:nvPr/>
        </p:nvPicPr>
        <p:blipFill>
          <a:blip r:embed="rId3"/>
          <a:srcRect/>
          <a:stretch>
            <a:fillRect/>
          </a:stretch>
        </p:blipFill>
        <p:spPr bwMode="auto">
          <a:xfrm>
            <a:off x="657225" y="4151313"/>
            <a:ext cx="2687638" cy="1246187"/>
          </a:xfrm>
          <a:prstGeom prst="rect">
            <a:avLst/>
          </a:prstGeom>
          <a:noFill/>
          <a:ln w="9525">
            <a:noFill/>
            <a:miter lim="800000"/>
            <a:headEnd/>
            <a:tailEnd/>
          </a:ln>
        </p:spPr>
      </p:pic>
      <p:pic>
        <p:nvPicPr>
          <p:cNvPr id="6" name="Picture 8"/>
          <p:cNvPicPr>
            <a:picLocks noChangeAspect="1" noChangeArrowheads="1"/>
          </p:cNvPicPr>
          <p:nvPr/>
        </p:nvPicPr>
        <p:blipFill>
          <a:blip r:embed="rId4"/>
          <a:srcRect/>
          <a:stretch>
            <a:fillRect/>
          </a:stretch>
        </p:blipFill>
        <p:spPr bwMode="auto">
          <a:xfrm>
            <a:off x="5097463" y="1773238"/>
            <a:ext cx="2705100" cy="1295400"/>
          </a:xfrm>
          <a:prstGeom prst="rect">
            <a:avLst/>
          </a:prstGeom>
          <a:noFill/>
          <a:ln w="9525">
            <a:noFill/>
            <a:miter lim="800000"/>
            <a:headEnd/>
            <a:tailEnd/>
          </a:ln>
        </p:spPr>
      </p:pic>
      <p:pic>
        <p:nvPicPr>
          <p:cNvPr id="7" name="Picture 9"/>
          <p:cNvPicPr>
            <a:picLocks noChangeAspect="1" noChangeArrowheads="1"/>
          </p:cNvPicPr>
          <p:nvPr/>
        </p:nvPicPr>
        <p:blipFill>
          <a:blip r:embed="rId5"/>
          <a:srcRect/>
          <a:stretch>
            <a:fillRect/>
          </a:stretch>
        </p:blipFill>
        <p:spPr bwMode="auto">
          <a:xfrm>
            <a:off x="5121275" y="4110038"/>
            <a:ext cx="2681288" cy="1317625"/>
          </a:xfrm>
          <a:prstGeom prst="rect">
            <a:avLst/>
          </a:prstGeom>
          <a:noFill/>
          <a:ln w="9525">
            <a:noFill/>
            <a:miter lim="800000"/>
            <a:headEnd/>
            <a:tailEnd/>
          </a:ln>
        </p:spPr>
      </p:pic>
      <p:pic>
        <p:nvPicPr>
          <p:cNvPr id="8" name="Picture 7"/>
          <p:cNvPicPr>
            <a:picLocks noChangeAspect="1" noChangeArrowheads="1"/>
          </p:cNvPicPr>
          <p:nvPr/>
        </p:nvPicPr>
        <p:blipFill>
          <a:blip r:embed="rId6"/>
          <a:srcRect/>
          <a:stretch>
            <a:fillRect/>
          </a:stretch>
        </p:blipFill>
        <p:spPr bwMode="auto">
          <a:xfrm>
            <a:off x="2341563" y="5889625"/>
            <a:ext cx="3178175" cy="925513"/>
          </a:xfrm>
          <a:prstGeom prst="rect">
            <a:avLst/>
          </a:prstGeom>
          <a:noFill/>
          <a:ln w="9525">
            <a:noFill/>
            <a:miter lim="800000"/>
            <a:headEnd/>
            <a:tailEnd/>
          </a:ln>
        </p:spPr>
      </p:pic>
      <p:sp>
        <p:nvSpPr>
          <p:cNvPr id="9" name="Metin kutusu 8"/>
          <p:cNvSpPr txBox="1">
            <a:spLocks noChangeArrowheads="1"/>
          </p:cNvSpPr>
          <p:nvPr/>
        </p:nvSpPr>
        <p:spPr bwMode="auto">
          <a:xfrm>
            <a:off x="1482725" y="1373188"/>
            <a:ext cx="1317625" cy="400050"/>
          </a:xfrm>
          <a:prstGeom prst="rect">
            <a:avLst/>
          </a:prstGeom>
          <a:noFill/>
          <a:ln w="9525">
            <a:noFill/>
            <a:miter lim="800000"/>
            <a:headEnd/>
            <a:tailEnd/>
          </a:ln>
        </p:spPr>
        <p:txBody>
          <a:bodyPr wrap="none">
            <a:spAutoFit/>
          </a:bodyPr>
          <a:lstStyle/>
          <a:p>
            <a:r>
              <a:rPr lang="tr-TR" sz="2000" b="1">
                <a:latin typeface="Calibri" pitchFamily="34" charset="0"/>
              </a:rPr>
              <a:t>Faiz bulma</a:t>
            </a:r>
          </a:p>
        </p:txBody>
      </p:sp>
      <p:sp>
        <p:nvSpPr>
          <p:cNvPr id="10" name="Metin kutusu 9"/>
          <p:cNvSpPr txBox="1">
            <a:spLocks noChangeArrowheads="1"/>
          </p:cNvSpPr>
          <p:nvPr/>
        </p:nvSpPr>
        <p:spPr bwMode="auto">
          <a:xfrm>
            <a:off x="974725" y="3709988"/>
            <a:ext cx="2051050" cy="400050"/>
          </a:xfrm>
          <a:prstGeom prst="rect">
            <a:avLst/>
          </a:prstGeom>
          <a:noFill/>
          <a:ln w="9525">
            <a:noFill/>
            <a:miter lim="800000"/>
            <a:headEnd/>
            <a:tailEnd/>
          </a:ln>
        </p:spPr>
        <p:txBody>
          <a:bodyPr wrap="none">
            <a:spAutoFit/>
          </a:bodyPr>
          <a:lstStyle/>
          <a:p>
            <a:r>
              <a:rPr lang="tr-TR" sz="2000" b="1">
                <a:latin typeface="Calibri" pitchFamily="34" charset="0"/>
              </a:rPr>
              <a:t>Anaparayı  bulma</a:t>
            </a:r>
          </a:p>
        </p:txBody>
      </p:sp>
      <p:sp>
        <p:nvSpPr>
          <p:cNvPr id="11" name="Metin kutusu 10"/>
          <p:cNvSpPr txBox="1">
            <a:spLocks noChangeArrowheads="1"/>
          </p:cNvSpPr>
          <p:nvPr/>
        </p:nvSpPr>
        <p:spPr bwMode="auto">
          <a:xfrm>
            <a:off x="5360988" y="1373188"/>
            <a:ext cx="2125662" cy="400050"/>
          </a:xfrm>
          <a:prstGeom prst="rect">
            <a:avLst/>
          </a:prstGeom>
          <a:noFill/>
          <a:ln w="9525">
            <a:noFill/>
            <a:miter lim="800000"/>
            <a:headEnd/>
            <a:tailEnd/>
          </a:ln>
        </p:spPr>
        <p:txBody>
          <a:bodyPr wrap="none">
            <a:spAutoFit/>
          </a:bodyPr>
          <a:lstStyle/>
          <a:p>
            <a:r>
              <a:rPr lang="tr-TR" sz="2000" b="1">
                <a:latin typeface="Calibri" pitchFamily="34" charset="0"/>
              </a:rPr>
              <a:t>Faiz oranını bulma</a:t>
            </a:r>
          </a:p>
        </p:txBody>
      </p:sp>
      <p:sp>
        <p:nvSpPr>
          <p:cNvPr id="12" name="Metin kutusu 11"/>
          <p:cNvSpPr txBox="1">
            <a:spLocks noChangeArrowheads="1"/>
          </p:cNvSpPr>
          <p:nvPr/>
        </p:nvSpPr>
        <p:spPr bwMode="auto">
          <a:xfrm>
            <a:off x="5584825" y="3732213"/>
            <a:ext cx="1755775" cy="400050"/>
          </a:xfrm>
          <a:prstGeom prst="rect">
            <a:avLst/>
          </a:prstGeom>
          <a:noFill/>
          <a:ln w="9525">
            <a:noFill/>
            <a:miter lim="800000"/>
            <a:headEnd/>
            <a:tailEnd/>
          </a:ln>
        </p:spPr>
        <p:txBody>
          <a:bodyPr wrap="none">
            <a:spAutoFit/>
          </a:bodyPr>
          <a:lstStyle/>
          <a:p>
            <a:r>
              <a:rPr lang="tr-TR" sz="2000" b="1">
                <a:latin typeface="Calibri" pitchFamily="34" charset="0"/>
              </a:rPr>
              <a:t>Zamanı  bulma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1000" fill="hold"/>
                                        <p:tgtEl>
                                          <p:spTgt spid="6"/>
                                        </p:tgtEl>
                                        <p:attrNameLst>
                                          <p:attrName>ppt_x</p:attrName>
                                        </p:attrNameLst>
                                      </p:cBhvr>
                                      <p:tavLst>
                                        <p:tav tm="0">
                                          <p:val>
                                            <p:strVal val="#ppt_x-.2"/>
                                          </p:val>
                                        </p:tav>
                                        <p:tav tm="100000">
                                          <p:val>
                                            <p:strVal val="#ppt_x"/>
                                          </p:val>
                                        </p:tav>
                                      </p:tavLst>
                                    </p:anim>
                                    <p:anim calcmode="lin" valueType="num">
                                      <p:cBhvr>
                                        <p:cTn id="5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ppt_x</p:attrName>
                                        </p:attrNameLst>
                                      </p:cBhvr>
                                      <p:tavLst>
                                        <p:tav tm="0">
                                          <p:val>
                                            <p:strVal val="#ppt_x-.2"/>
                                          </p:val>
                                        </p:tav>
                                        <p:tav tm="100000">
                                          <p:val>
                                            <p:strVal val="#ppt_x"/>
                                          </p:val>
                                        </p:tav>
                                      </p:tavLst>
                                    </p:anim>
                                    <p:anim calcmode="lin" valueType="num">
                                      <p:cBhvr>
                                        <p:cTn id="6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65" dur="10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1000" fill="hold"/>
                                        <p:tgtEl>
                                          <p:spTgt spid="8"/>
                                        </p:tgtEl>
                                        <p:attrNameLst>
                                          <p:attrName>ppt_x</p:attrName>
                                        </p:attrNameLst>
                                      </p:cBhvr>
                                      <p:tavLst>
                                        <p:tav tm="0">
                                          <p:val>
                                            <p:strVal val="#ppt_x-.2"/>
                                          </p:val>
                                        </p:tav>
                                        <p:tav tm="100000">
                                          <p:val>
                                            <p:strVal val="#ppt_x"/>
                                          </p:val>
                                        </p:tav>
                                      </p:tavLst>
                                    </p:anim>
                                    <p:anim calcmode="lin" valueType="num">
                                      <p:cBhvr>
                                        <p:cTn id="7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7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10"/>
          <p:cNvSpPr>
            <a:spLocks noChangeArrowheads="1"/>
          </p:cNvSpPr>
          <p:nvPr/>
        </p:nvSpPr>
        <p:spPr bwMode="auto">
          <a:xfrm>
            <a:off x="153988" y="2143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ÖRNEK-1:</a:t>
            </a:r>
            <a:r>
              <a:rPr lang="tr-TR" sz="2000" b="1">
                <a:latin typeface="Calibri" pitchFamily="34" charset="0"/>
              </a:rPr>
              <a:t>  200 TL % 40 faiz oranı ile 2 yılda kaç TL faiz getirir?</a:t>
            </a:r>
          </a:p>
          <a:p>
            <a:endParaRPr lang="tr-TR" sz="2000">
              <a:latin typeface="Calibri" pitchFamily="34" charset="0"/>
            </a:endParaRPr>
          </a:p>
          <a:p>
            <a:r>
              <a:rPr lang="tr-TR" sz="2000" b="1">
                <a:latin typeface="Calibri" pitchFamily="34" charset="0"/>
              </a:rPr>
              <a:t>	a)120  		b)160  		c)240  		d)320</a:t>
            </a:r>
          </a:p>
        </p:txBody>
      </p:sp>
      <p:pic>
        <p:nvPicPr>
          <p:cNvPr id="4" name="Picture 11"/>
          <p:cNvPicPr>
            <a:picLocks noChangeAspect="1" noChangeArrowheads="1"/>
          </p:cNvPicPr>
          <p:nvPr/>
        </p:nvPicPr>
        <p:blipFill>
          <a:blip r:embed="rId2"/>
          <a:srcRect/>
          <a:stretch>
            <a:fillRect/>
          </a:stretch>
        </p:blipFill>
        <p:spPr bwMode="auto">
          <a:xfrm>
            <a:off x="1042988" y="1993900"/>
            <a:ext cx="6248400" cy="900113"/>
          </a:xfrm>
          <a:prstGeom prst="rect">
            <a:avLst/>
          </a:prstGeom>
          <a:noFill/>
          <a:ln w="9525">
            <a:noFill/>
            <a:miter lim="800000"/>
            <a:headEnd/>
            <a:tailEnd/>
          </a:ln>
        </p:spPr>
      </p:pic>
      <p:sp>
        <p:nvSpPr>
          <p:cNvPr id="5" name="Dikdörtgen 4"/>
          <p:cNvSpPr/>
          <p:nvPr/>
        </p:nvSpPr>
        <p:spPr>
          <a:xfrm>
            <a:off x="2771775" y="722313"/>
            <a:ext cx="100806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4"/>
          <p:cNvSpPr>
            <a:spLocks noChangeArrowheads="1"/>
          </p:cNvSpPr>
          <p:nvPr/>
        </p:nvSpPr>
        <p:spPr bwMode="auto">
          <a:xfrm>
            <a:off x="153988" y="3500438"/>
            <a:ext cx="8734425" cy="1016000"/>
          </a:xfrm>
          <a:prstGeom prst="rect">
            <a:avLst/>
          </a:prstGeom>
          <a:noFill/>
          <a:ln w="9525">
            <a:solidFill>
              <a:srgbClr val="FF0000"/>
            </a:solidFill>
            <a:miter lim="800000"/>
            <a:headEnd/>
            <a:tailEnd/>
          </a:ln>
          <a:effectLst/>
          <a:extLst>
            <a:ext uri="{909E8E84-426E-40DD-AFC4-6F175D3DCCD1}"/>
            <a:ext uri="{AF507438-7753-43E0-B8FC-AC1667EBCBE1}"/>
          </a:extLst>
        </p:spPr>
        <p:txBody>
          <a:bodyPr anchor="ctr">
            <a:spAutoFit/>
          </a:bodyPr>
          <a:lstStyle/>
          <a:p>
            <a:pPr fontAlgn="auto">
              <a:spcBef>
                <a:spcPts val="0"/>
              </a:spcBef>
              <a:spcAft>
                <a:spcPts val="0"/>
              </a:spcAft>
              <a:defRPr/>
            </a:pPr>
            <a:r>
              <a:rPr lang="tr-TR" sz="2000" b="1" dirty="0">
                <a:solidFill>
                  <a:srgbClr val="FF3300"/>
                </a:solidFill>
                <a:latin typeface="+mn-lt"/>
                <a:cs typeface="+mn-cs"/>
              </a:rPr>
              <a:t>ÖRNEK-2:</a:t>
            </a:r>
            <a:r>
              <a:rPr lang="tr-TR" sz="2000" b="1" dirty="0">
                <a:latin typeface="+mn-lt"/>
                <a:cs typeface="+mn-cs"/>
              </a:rPr>
              <a:t> </a:t>
            </a:r>
            <a:r>
              <a:rPr lang="tr-TR" sz="2000" b="1" dirty="0">
                <a:latin typeface="+mn-lt"/>
                <a:cs typeface="+mn-cs"/>
              </a:rPr>
              <a:t> % </a:t>
            </a:r>
            <a:r>
              <a:rPr lang="tr-TR" sz="2000" b="1" dirty="0">
                <a:latin typeface="+mn-lt"/>
                <a:cs typeface="+mn-cs"/>
              </a:rPr>
              <a:t>42 faiz oranı ile 2 yılda 4,2 TL faiz getiren anapara kaç TL </a:t>
            </a:r>
            <a:r>
              <a:rPr lang="tr-TR" sz="2000" b="1" dirty="0" err="1">
                <a:latin typeface="+mn-lt"/>
                <a:cs typeface="+mn-cs"/>
              </a:rPr>
              <a:t>dir</a:t>
            </a:r>
            <a:r>
              <a:rPr lang="tr-TR" sz="2000" b="1" dirty="0">
                <a:latin typeface="+mn-lt"/>
                <a:cs typeface="+mn-cs"/>
              </a:rPr>
              <a:t>?</a:t>
            </a:r>
            <a:endParaRPr lang="tr-TR" sz="2000" dirty="0">
              <a:latin typeface="+mn-lt"/>
              <a:cs typeface="+mn-cs"/>
            </a:endParaRPr>
          </a:p>
          <a:p>
            <a:pPr indent="449263" fontAlgn="auto">
              <a:spcBef>
                <a:spcPts val="0"/>
              </a:spcBef>
              <a:spcAft>
                <a:spcPts val="0"/>
              </a:spcAft>
              <a:defRPr/>
            </a:pPr>
            <a:r>
              <a:rPr lang="tr-TR" sz="2000" b="1" dirty="0">
                <a:latin typeface="+mn-lt"/>
                <a:cs typeface="+mn-cs"/>
              </a:rPr>
              <a:t>		</a:t>
            </a:r>
            <a:endParaRPr lang="tr-TR" sz="2000" b="1" dirty="0">
              <a:latin typeface="+mn-lt"/>
              <a:cs typeface="+mn-cs"/>
            </a:endParaRPr>
          </a:p>
          <a:p>
            <a:pPr indent="449263" fontAlgn="auto">
              <a:spcBef>
                <a:spcPts val="0"/>
              </a:spcBef>
              <a:spcAft>
                <a:spcPts val="0"/>
              </a:spcAft>
              <a:defRPr/>
            </a:pPr>
            <a:r>
              <a:rPr lang="tr-TR" sz="2000" b="1" dirty="0">
                <a:latin typeface="+mn-lt"/>
                <a:cs typeface="+mn-cs"/>
              </a:rPr>
              <a:t>	</a:t>
            </a:r>
            <a:r>
              <a:rPr lang="tr-TR" sz="2000" b="1" dirty="0">
                <a:latin typeface="+mn-lt"/>
                <a:cs typeface="+mn-cs"/>
              </a:rPr>
              <a:t>a)5  		b)10  		c)6  		d)7</a:t>
            </a:r>
            <a:endParaRPr lang="tr-TR" sz="2000" b="1" dirty="0">
              <a:latin typeface="+mn-lt"/>
              <a:cs typeface="+mn-cs"/>
            </a:endParaRPr>
          </a:p>
        </p:txBody>
      </p:sp>
      <p:sp>
        <p:nvSpPr>
          <p:cNvPr id="8" name="Dikdörtgen 7"/>
          <p:cNvSpPr/>
          <p:nvPr/>
        </p:nvSpPr>
        <p:spPr>
          <a:xfrm>
            <a:off x="827088" y="4008438"/>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pic>
        <p:nvPicPr>
          <p:cNvPr id="9" name="Picture 9"/>
          <p:cNvPicPr>
            <a:picLocks noChangeAspect="1" noChangeArrowheads="1"/>
          </p:cNvPicPr>
          <p:nvPr/>
        </p:nvPicPr>
        <p:blipFill>
          <a:blip r:embed="rId3"/>
          <a:srcRect/>
          <a:stretch>
            <a:fillRect/>
          </a:stretch>
        </p:blipFill>
        <p:spPr bwMode="auto">
          <a:xfrm>
            <a:off x="1187450" y="5051425"/>
            <a:ext cx="6324600" cy="912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9"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pic>
        <p:nvPicPr>
          <p:cNvPr id="3" name="Picture 8"/>
          <p:cNvPicPr>
            <a:picLocks noChangeAspect="1" noChangeArrowheads="1"/>
          </p:cNvPicPr>
          <p:nvPr/>
        </p:nvPicPr>
        <p:blipFill>
          <a:blip r:embed="rId3"/>
          <a:srcRect/>
          <a:stretch>
            <a:fillRect/>
          </a:stretch>
        </p:blipFill>
        <p:spPr bwMode="auto">
          <a:xfrm>
            <a:off x="755650" y="2060575"/>
            <a:ext cx="6934200" cy="881063"/>
          </a:xfrm>
          <a:prstGeom prst="rect">
            <a:avLst/>
          </a:prstGeom>
          <a:noFill/>
          <a:ln w="9525">
            <a:noFill/>
            <a:miter lim="800000"/>
            <a:headEnd/>
            <a:tailEnd/>
          </a:ln>
        </p:spPr>
      </p:pic>
      <p:sp>
        <p:nvSpPr>
          <p:cNvPr id="4" name="Rectangle 5"/>
          <p:cNvSpPr>
            <a:spLocks noChangeArrowheads="1"/>
          </p:cNvSpPr>
          <p:nvPr/>
        </p:nvSpPr>
        <p:spPr bwMode="auto">
          <a:xfrm>
            <a:off x="179388" y="115888"/>
            <a:ext cx="8856662" cy="1323975"/>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ÖRNEK-3:</a:t>
            </a:r>
            <a:r>
              <a:rPr lang="tr-TR" sz="2000" b="1">
                <a:latin typeface="Calibri" pitchFamily="34" charset="0"/>
              </a:rPr>
              <a:t> Bankaya yatırılan 1,6 TL 3 yılda 1,2 TL faizi yüzde kaç faiz oranı ile getirir?</a:t>
            </a:r>
            <a:r>
              <a:rPr lang="tr-TR" sz="2000">
                <a:latin typeface="Calibri" pitchFamily="34" charset="0"/>
              </a:rPr>
              <a:t> 	</a:t>
            </a:r>
            <a:r>
              <a:rPr lang="tr-TR" sz="2000" b="1">
                <a:latin typeface="Calibri" pitchFamily="34" charset="0"/>
              </a:rPr>
              <a:t>	</a:t>
            </a:r>
          </a:p>
          <a:p>
            <a:endParaRPr lang="tr-TR" sz="2000" b="1">
              <a:latin typeface="Calibri" pitchFamily="34" charset="0"/>
            </a:endParaRPr>
          </a:p>
          <a:p>
            <a:r>
              <a:rPr lang="tr-TR" sz="2000" b="1">
                <a:latin typeface="Calibri" pitchFamily="34" charset="0"/>
              </a:rPr>
              <a:t>	a) 20  		b) 30  		c) 25  		d) 35</a:t>
            </a:r>
          </a:p>
        </p:txBody>
      </p:sp>
      <p:sp>
        <p:nvSpPr>
          <p:cNvPr id="5" name="Dikdörtgen 4"/>
          <p:cNvSpPr/>
          <p:nvPr/>
        </p:nvSpPr>
        <p:spPr>
          <a:xfrm>
            <a:off x="4608513" y="931863"/>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5"/>
          <p:cNvSpPr>
            <a:spLocks noChangeArrowheads="1"/>
          </p:cNvSpPr>
          <p:nvPr/>
        </p:nvSpPr>
        <p:spPr bwMode="auto">
          <a:xfrm>
            <a:off x="179388" y="3429000"/>
            <a:ext cx="8856662" cy="1323975"/>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ÖRNEK-3:</a:t>
            </a:r>
            <a:r>
              <a:rPr lang="tr-TR" sz="2000" b="1">
                <a:latin typeface="Calibri" pitchFamily="34" charset="0"/>
              </a:rPr>
              <a:t> Bankaya yatırılan 48  TL 3 yılda 36 TL faizi yüzde kaç faiz oranı ile getirir?</a:t>
            </a:r>
            <a:r>
              <a:rPr lang="tr-TR" sz="2000">
                <a:latin typeface="Calibri" pitchFamily="34" charset="0"/>
              </a:rPr>
              <a:t> 	</a:t>
            </a:r>
            <a:r>
              <a:rPr lang="tr-TR" sz="2000" b="1">
                <a:latin typeface="Calibri" pitchFamily="34" charset="0"/>
              </a:rPr>
              <a:t>	</a:t>
            </a:r>
          </a:p>
          <a:p>
            <a:endParaRPr lang="tr-TR" sz="2000" b="1">
              <a:latin typeface="Calibri" pitchFamily="34" charset="0"/>
            </a:endParaRPr>
          </a:p>
          <a:p>
            <a:r>
              <a:rPr lang="tr-TR" sz="2000" b="1">
                <a:latin typeface="Calibri" pitchFamily="34" charset="0"/>
              </a:rPr>
              <a:t>	a) 20  		b) 30  		c) 25  		d) 35</a:t>
            </a:r>
          </a:p>
        </p:txBody>
      </p:sp>
      <p:graphicFrame>
        <p:nvGraphicFramePr>
          <p:cNvPr id="7" name="Object 12"/>
          <p:cNvGraphicFramePr>
            <a:graphicFrameLocks noChangeAspect="1"/>
          </p:cNvGraphicFramePr>
          <p:nvPr/>
        </p:nvGraphicFramePr>
        <p:xfrm>
          <a:off x="2674938" y="5445125"/>
          <a:ext cx="2986087" cy="777875"/>
        </p:xfrm>
        <a:graphic>
          <a:graphicData uri="http://schemas.openxmlformats.org/presentationml/2006/ole">
            <p:oleObj spid="_x0000_s4108" name="Denklem" r:id="rId4" imgW="1511280" imgH="393480" progId="Equation.3">
              <p:embed/>
            </p:oleObj>
          </a:graphicData>
        </a:graphic>
      </p:graphicFrame>
      <p:sp>
        <p:nvSpPr>
          <p:cNvPr id="8" name="Dikdörtgen 7"/>
          <p:cNvSpPr/>
          <p:nvPr/>
        </p:nvSpPr>
        <p:spPr>
          <a:xfrm>
            <a:off x="4589463" y="4259263"/>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4"/>
          <p:cNvSpPr>
            <a:spLocks noChangeArrowheads="1"/>
          </p:cNvSpPr>
          <p:nvPr/>
        </p:nvSpPr>
        <p:spPr bwMode="auto">
          <a:xfrm>
            <a:off x="179388" y="66675"/>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B) AYLIK FAİZ HESABI:</a:t>
            </a:r>
            <a:endParaRPr lang="tr-TR" sz="2000">
              <a:solidFill>
                <a:srgbClr val="FF3300"/>
              </a:solidFill>
              <a:latin typeface="Calibri" pitchFamily="34" charset="0"/>
            </a:endParaRPr>
          </a:p>
          <a:p>
            <a:r>
              <a:rPr lang="tr-TR" sz="2000" b="1">
                <a:latin typeface="Calibri" pitchFamily="34" charset="0"/>
              </a:rPr>
              <a:t>	Anapara, zaman ve faiz oranı çarpılır. Çarpım   12 AY. 100=1200  ile bölünür.</a:t>
            </a:r>
          </a:p>
        </p:txBody>
      </p:sp>
      <p:pic>
        <p:nvPicPr>
          <p:cNvPr id="4" name="Picture 5"/>
          <p:cNvPicPr>
            <a:picLocks noChangeAspect="1" noChangeArrowheads="1"/>
          </p:cNvPicPr>
          <p:nvPr/>
        </p:nvPicPr>
        <p:blipFill>
          <a:blip r:embed="rId2"/>
          <a:srcRect/>
          <a:stretch>
            <a:fillRect/>
          </a:stretch>
        </p:blipFill>
        <p:spPr bwMode="auto">
          <a:xfrm>
            <a:off x="419100" y="1773238"/>
            <a:ext cx="3065463" cy="1387475"/>
          </a:xfrm>
          <a:prstGeom prst="rect">
            <a:avLst/>
          </a:prstGeom>
          <a:noFill/>
          <a:ln w="9525">
            <a:noFill/>
            <a:miter lim="800000"/>
            <a:headEnd/>
            <a:tailEnd/>
          </a:ln>
        </p:spPr>
      </p:pic>
      <p:pic>
        <p:nvPicPr>
          <p:cNvPr id="5" name="Picture 7"/>
          <p:cNvPicPr>
            <a:picLocks noChangeAspect="1" noChangeArrowheads="1"/>
          </p:cNvPicPr>
          <p:nvPr/>
        </p:nvPicPr>
        <p:blipFill>
          <a:blip r:embed="rId3"/>
          <a:srcRect/>
          <a:stretch>
            <a:fillRect/>
          </a:stretch>
        </p:blipFill>
        <p:spPr bwMode="auto">
          <a:xfrm>
            <a:off x="395288" y="4221163"/>
            <a:ext cx="3065462" cy="1441450"/>
          </a:xfrm>
          <a:prstGeom prst="rect">
            <a:avLst/>
          </a:prstGeom>
          <a:noFill/>
          <a:ln w="9525">
            <a:noFill/>
            <a:miter lim="800000"/>
            <a:headEnd/>
            <a:tailEnd/>
          </a:ln>
        </p:spPr>
      </p:pic>
      <p:pic>
        <p:nvPicPr>
          <p:cNvPr id="6" name="Picture 8"/>
          <p:cNvPicPr>
            <a:picLocks noChangeAspect="1" noChangeArrowheads="1"/>
          </p:cNvPicPr>
          <p:nvPr/>
        </p:nvPicPr>
        <p:blipFill>
          <a:blip r:embed="rId4"/>
          <a:srcRect/>
          <a:stretch>
            <a:fillRect/>
          </a:stretch>
        </p:blipFill>
        <p:spPr bwMode="auto">
          <a:xfrm>
            <a:off x="5380038" y="1893888"/>
            <a:ext cx="3048000" cy="1387475"/>
          </a:xfrm>
          <a:prstGeom prst="rect">
            <a:avLst/>
          </a:prstGeom>
          <a:noFill/>
          <a:ln w="9525">
            <a:noFill/>
            <a:miter lim="800000"/>
            <a:headEnd/>
            <a:tailEnd/>
          </a:ln>
        </p:spPr>
      </p:pic>
      <p:pic>
        <p:nvPicPr>
          <p:cNvPr id="7" name="Picture 9"/>
          <p:cNvPicPr>
            <a:picLocks noChangeAspect="1" noChangeArrowheads="1"/>
          </p:cNvPicPr>
          <p:nvPr/>
        </p:nvPicPr>
        <p:blipFill>
          <a:blip r:embed="rId5"/>
          <a:srcRect/>
          <a:stretch>
            <a:fillRect/>
          </a:stretch>
        </p:blipFill>
        <p:spPr bwMode="auto">
          <a:xfrm>
            <a:off x="5364163" y="4133850"/>
            <a:ext cx="3168650" cy="1516063"/>
          </a:xfrm>
          <a:prstGeom prst="rect">
            <a:avLst/>
          </a:prstGeom>
          <a:noFill/>
          <a:ln w="9525">
            <a:noFill/>
            <a:miter lim="800000"/>
            <a:headEnd/>
            <a:tailEnd/>
          </a:ln>
        </p:spPr>
      </p:pic>
      <p:pic>
        <p:nvPicPr>
          <p:cNvPr id="8" name="Picture 6"/>
          <p:cNvPicPr>
            <a:picLocks noChangeAspect="1" noChangeArrowheads="1"/>
          </p:cNvPicPr>
          <p:nvPr/>
        </p:nvPicPr>
        <p:blipFill>
          <a:blip r:embed="rId6"/>
          <a:srcRect/>
          <a:stretch>
            <a:fillRect/>
          </a:stretch>
        </p:blipFill>
        <p:spPr bwMode="auto">
          <a:xfrm>
            <a:off x="2962275" y="5754688"/>
            <a:ext cx="2895600" cy="1008062"/>
          </a:xfrm>
          <a:prstGeom prst="rect">
            <a:avLst/>
          </a:prstGeom>
          <a:noFill/>
          <a:ln w="9525">
            <a:noFill/>
            <a:miter lim="800000"/>
            <a:headEnd/>
            <a:tailEnd/>
          </a:ln>
        </p:spPr>
      </p:pic>
      <p:sp>
        <p:nvSpPr>
          <p:cNvPr id="9" name="Metin kutusu 8"/>
          <p:cNvSpPr txBox="1">
            <a:spLocks noChangeArrowheads="1"/>
          </p:cNvSpPr>
          <p:nvPr/>
        </p:nvSpPr>
        <p:spPr bwMode="auto">
          <a:xfrm>
            <a:off x="1470025" y="1373188"/>
            <a:ext cx="1317625" cy="400050"/>
          </a:xfrm>
          <a:prstGeom prst="rect">
            <a:avLst/>
          </a:prstGeom>
          <a:noFill/>
          <a:ln w="9525">
            <a:noFill/>
            <a:miter lim="800000"/>
            <a:headEnd/>
            <a:tailEnd/>
          </a:ln>
        </p:spPr>
        <p:txBody>
          <a:bodyPr wrap="none">
            <a:spAutoFit/>
          </a:bodyPr>
          <a:lstStyle/>
          <a:p>
            <a:r>
              <a:rPr lang="tr-TR" sz="2000" b="1">
                <a:latin typeface="Calibri" pitchFamily="34" charset="0"/>
              </a:rPr>
              <a:t>Faiz bulma</a:t>
            </a:r>
          </a:p>
        </p:txBody>
      </p:sp>
      <p:sp>
        <p:nvSpPr>
          <p:cNvPr id="10" name="Metin kutusu 9"/>
          <p:cNvSpPr txBox="1">
            <a:spLocks noChangeArrowheads="1"/>
          </p:cNvSpPr>
          <p:nvPr/>
        </p:nvSpPr>
        <p:spPr bwMode="auto">
          <a:xfrm>
            <a:off x="903288" y="3844925"/>
            <a:ext cx="2049462" cy="400050"/>
          </a:xfrm>
          <a:prstGeom prst="rect">
            <a:avLst/>
          </a:prstGeom>
          <a:noFill/>
          <a:ln w="9525">
            <a:noFill/>
            <a:miter lim="800000"/>
            <a:headEnd/>
            <a:tailEnd/>
          </a:ln>
        </p:spPr>
        <p:txBody>
          <a:bodyPr wrap="none">
            <a:spAutoFit/>
          </a:bodyPr>
          <a:lstStyle/>
          <a:p>
            <a:r>
              <a:rPr lang="tr-TR" sz="2000" b="1">
                <a:latin typeface="Calibri" pitchFamily="34" charset="0"/>
              </a:rPr>
              <a:t>Anaparayı  bulma</a:t>
            </a:r>
          </a:p>
        </p:txBody>
      </p:sp>
      <p:sp>
        <p:nvSpPr>
          <p:cNvPr id="11" name="Metin kutusu 10"/>
          <p:cNvSpPr txBox="1">
            <a:spLocks noChangeArrowheads="1"/>
          </p:cNvSpPr>
          <p:nvPr/>
        </p:nvSpPr>
        <p:spPr bwMode="auto">
          <a:xfrm>
            <a:off x="5842000" y="1403350"/>
            <a:ext cx="2125663" cy="400050"/>
          </a:xfrm>
          <a:prstGeom prst="rect">
            <a:avLst/>
          </a:prstGeom>
          <a:noFill/>
          <a:ln w="9525">
            <a:noFill/>
            <a:miter lim="800000"/>
            <a:headEnd/>
            <a:tailEnd/>
          </a:ln>
        </p:spPr>
        <p:txBody>
          <a:bodyPr wrap="none">
            <a:spAutoFit/>
          </a:bodyPr>
          <a:lstStyle/>
          <a:p>
            <a:r>
              <a:rPr lang="tr-TR" sz="2000" b="1">
                <a:latin typeface="Calibri" pitchFamily="34" charset="0"/>
              </a:rPr>
              <a:t>Faiz oranını bulma</a:t>
            </a:r>
          </a:p>
        </p:txBody>
      </p:sp>
      <p:sp>
        <p:nvSpPr>
          <p:cNvPr id="12" name="Metin kutusu 11"/>
          <p:cNvSpPr txBox="1">
            <a:spLocks noChangeArrowheads="1"/>
          </p:cNvSpPr>
          <p:nvPr/>
        </p:nvSpPr>
        <p:spPr bwMode="auto">
          <a:xfrm>
            <a:off x="6208713" y="3732213"/>
            <a:ext cx="1755775" cy="400050"/>
          </a:xfrm>
          <a:prstGeom prst="rect">
            <a:avLst/>
          </a:prstGeom>
          <a:noFill/>
          <a:ln w="9525">
            <a:noFill/>
            <a:miter lim="800000"/>
            <a:headEnd/>
            <a:tailEnd/>
          </a:ln>
        </p:spPr>
        <p:txBody>
          <a:bodyPr wrap="none">
            <a:spAutoFit/>
          </a:bodyPr>
          <a:lstStyle/>
          <a:p>
            <a:r>
              <a:rPr lang="tr-TR" sz="2000" b="1">
                <a:latin typeface="Calibri" pitchFamily="34" charset="0"/>
              </a:rPr>
              <a:t>Zamanı  bulma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1000" fill="hold"/>
                                        <p:tgtEl>
                                          <p:spTgt spid="6"/>
                                        </p:tgtEl>
                                        <p:attrNameLst>
                                          <p:attrName>ppt_x</p:attrName>
                                        </p:attrNameLst>
                                      </p:cBhvr>
                                      <p:tavLst>
                                        <p:tav tm="0">
                                          <p:val>
                                            <p:strVal val="#ppt_x-.2"/>
                                          </p:val>
                                        </p:tav>
                                        <p:tav tm="100000">
                                          <p:val>
                                            <p:strVal val="#ppt_x"/>
                                          </p:val>
                                        </p:tav>
                                      </p:tavLst>
                                    </p:anim>
                                    <p:anim calcmode="lin" valueType="num">
                                      <p:cBhvr>
                                        <p:cTn id="5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ppt_x</p:attrName>
                                        </p:attrNameLst>
                                      </p:cBhvr>
                                      <p:tavLst>
                                        <p:tav tm="0">
                                          <p:val>
                                            <p:strVal val="#ppt_x-.2"/>
                                          </p:val>
                                        </p:tav>
                                        <p:tav tm="100000">
                                          <p:val>
                                            <p:strVal val="#ppt_x"/>
                                          </p:val>
                                        </p:tav>
                                      </p:tavLst>
                                    </p:anim>
                                    <p:anim calcmode="lin" valueType="num">
                                      <p:cBhvr>
                                        <p:cTn id="6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65" dur="10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1000" fill="hold"/>
                                        <p:tgtEl>
                                          <p:spTgt spid="8"/>
                                        </p:tgtEl>
                                        <p:attrNameLst>
                                          <p:attrName>ppt_x</p:attrName>
                                        </p:attrNameLst>
                                      </p:cBhvr>
                                      <p:tavLst>
                                        <p:tav tm="0">
                                          <p:val>
                                            <p:strVal val="#ppt_x-.2"/>
                                          </p:val>
                                        </p:tav>
                                        <p:tav tm="100000">
                                          <p:val>
                                            <p:strVal val="#ppt_x"/>
                                          </p:val>
                                        </p:tav>
                                      </p:tavLst>
                                    </p:anim>
                                    <p:anim calcmode="lin" valueType="num">
                                      <p:cBhvr>
                                        <p:cTn id="7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7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10"/>
          <p:cNvSpPr>
            <a:spLocks noChangeArrowheads="1"/>
          </p:cNvSpPr>
          <p:nvPr/>
        </p:nvSpPr>
        <p:spPr bwMode="auto">
          <a:xfrm>
            <a:off x="130175" y="1889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ÖRNEK-1:</a:t>
            </a:r>
            <a:r>
              <a:rPr lang="tr-TR" sz="2000" b="1">
                <a:latin typeface="Calibri" pitchFamily="34" charset="0"/>
              </a:rPr>
              <a:t> 8 TL % 48 faiz oranı ile 4 ayda kaç TL faiz getirir?</a:t>
            </a:r>
          </a:p>
          <a:p>
            <a:r>
              <a:rPr lang="tr-TR" sz="2000" b="1">
                <a:latin typeface="Calibri" pitchFamily="34" charset="0"/>
              </a:rPr>
              <a:t>		</a:t>
            </a:r>
          </a:p>
          <a:p>
            <a:r>
              <a:rPr lang="tr-TR" sz="2000" b="1">
                <a:latin typeface="Calibri" pitchFamily="34" charset="0"/>
              </a:rPr>
              <a:t>	a) 1,89  		b) 2,45  		c) 3,67  		d) 1,28</a:t>
            </a:r>
          </a:p>
        </p:txBody>
      </p:sp>
      <p:pic>
        <p:nvPicPr>
          <p:cNvPr id="4" name="Picture 11"/>
          <p:cNvPicPr>
            <a:picLocks noChangeAspect="1" noChangeArrowheads="1"/>
          </p:cNvPicPr>
          <p:nvPr/>
        </p:nvPicPr>
        <p:blipFill>
          <a:blip r:embed="rId2"/>
          <a:srcRect/>
          <a:stretch>
            <a:fillRect/>
          </a:stretch>
        </p:blipFill>
        <p:spPr bwMode="auto">
          <a:xfrm>
            <a:off x="311150" y="1706563"/>
            <a:ext cx="8470900" cy="871537"/>
          </a:xfrm>
          <a:prstGeom prst="rect">
            <a:avLst/>
          </a:prstGeom>
          <a:noFill/>
          <a:ln w="9525">
            <a:noFill/>
            <a:miter lim="800000"/>
            <a:headEnd/>
            <a:tailEnd/>
          </a:ln>
        </p:spPr>
      </p:pic>
      <p:sp>
        <p:nvSpPr>
          <p:cNvPr id="5" name="Dikdörtgen 4"/>
          <p:cNvSpPr/>
          <p:nvPr/>
        </p:nvSpPr>
        <p:spPr>
          <a:xfrm>
            <a:off x="6503988" y="696913"/>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5"/>
          <p:cNvSpPr>
            <a:spLocks noChangeArrowheads="1"/>
          </p:cNvSpPr>
          <p:nvPr/>
        </p:nvSpPr>
        <p:spPr bwMode="auto">
          <a:xfrm>
            <a:off x="166688" y="3141663"/>
            <a:ext cx="8759825" cy="1014412"/>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ÖRNEK-2: </a:t>
            </a:r>
            <a:r>
              <a:rPr lang="tr-TR" sz="2000" b="1">
                <a:latin typeface="Calibri" pitchFamily="34" charset="0"/>
              </a:rPr>
              <a:t> % 28 faiz oranı ile 3 ayda 5,6 TL faiz getiren anapara kaç TL dir?</a:t>
            </a:r>
            <a:endParaRPr lang="tr-TR" sz="2000">
              <a:latin typeface="Calibri" pitchFamily="34" charset="0"/>
            </a:endParaRPr>
          </a:p>
          <a:p>
            <a:r>
              <a:rPr lang="tr-TR" sz="2000" b="1">
                <a:latin typeface="Calibri" pitchFamily="34" charset="0"/>
              </a:rPr>
              <a:t>		</a:t>
            </a:r>
          </a:p>
          <a:p>
            <a:r>
              <a:rPr lang="tr-TR" sz="2000" b="1">
                <a:latin typeface="Calibri" pitchFamily="34" charset="0"/>
              </a:rPr>
              <a:t>	a)80 		b)120		 c)150 		d)100</a:t>
            </a:r>
          </a:p>
        </p:txBody>
      </p:sp>
      <p:pic>
        <p:nvPicPr>
          <p:cNvPr id="7" name="Picture 6"/>
          <p:cNvPicPr>
            <a:picLocks noChangeAspect="1" noChangeArrowheads="1"/>
          </p:cNvPicPr>
          <p:nvPr/>
        </p:nvPicPr>
        <p:blipFill>
          <a:blip r:embed="rId3"/>
          <a:srcRect/>
          <a:stretch>
            <a:fillRect/>
          </a:stretch>
        </p:blipFill>
        <p:spPr bwMode="auto">
          <a:xfrm>
            <a:off x="538163" y="4797425"/>
            <a:ext cx="7832725" cy="984250"/>
          </a:xfrm>
          <a:prstGeom prst="rect">
            <a:avLst/>
          </a:prstGeom>
          <a:noFill/>
          <a:ln w="9525">
            <a:noFill/>
            <a:miter lim="800000"/>
            <a:headEnd/>
            <a:tailEnd/>
          </a:ln>
        </p:spPr>
      </p:pic>
      <p:sp>
        <p:nvSpPr>
          <p:cNvPr id="8" name="Dikdörtgen 7"/>
          <p:cNvSpPr/>
          <p:nvPr/>
        </p:nvSpPr>
        <p:spPr>
          <a:xfrm>
            <a:off x="971550" y="3648075"/>
            <a:ext cx="100806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8"/>
          <p:cNvSpPr>
            <a:spLocks noChangeArrowheads="1"/>
          </p:cNvSpPr>
          <p:nvPr/>
        </p:nvSpPr>
        <p:spPr bwMode="auto">
          <a:xfrm>
            <a:off x="179388" y="1889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ÖRNEK-3:</a:t>
            </a:r>
            <a:r>
              <a:rPr lang="tr-TR" sz="2000" b="1">
                <a:latin typeface="Calibri" pitchFamily="34" charset="0"/>
              </a:rPr>
              <a:t>  60 TL  % 48 faiz oranı ile 7,2 TL faizi kaç ayda getirir?</a:t>
            </a:r>
            <a:endParaRPr lang="tr-TR" sz="2000">
              <a:latin typeface="Calibri" pitchFamily="34" charset="0"/>
            </a:endParaRPr>
          </a:p>
          <a:p>
            <a:r>
              <a:rPr lang="tr-TR" sz="2000" b="1">
                <a:latin typeface="Calibri" pitchFamily="34" charset="0"/>
              </a:rPr>
              <a:t>		</a:t>
            </a:r>
          </a:p>
          <a:p>
            <a:r>
              <a:rPr lang="tr-TR" sz="2000" b="1">
                <a:latin typeface="Calibri" pitchFamily="34" charset="0"/>
              </a:rPr>
              <a:t>	a) 1  		b) 3 		 c) 4  		d) 6</a:t>
            </a:r>
          </a:p>
        </p:txBody>
      </p:sp>
      <p:pic>
        <p:nvPicPr>
          <p:cNvPr id="4" name="Picture 10"/>
          <p:cNvPicPr>
            <a:picLocks noChangeAspect="1" noChangeArrowheads="1"/>
          </p:cNvPicPr>
          <p:nvPr/>
        </p:nvPicPr>
        <p:blipFill>
          <a:blip r:embed="rId2"/>
          <a:srcRect/>
          <a:stretch>
            <a:fillRect/>
          </a:stretch>
        </p:blipFill>
        <p:spPr bwMode="auto">
          <a:xfrm>
            <a:off x="1547813" y="1916113"/>
            <a:ext cx="6324600" cy="887412"/>
          </a:xfrm>
          <a:prstGeom prst="rect">
            <a:avLst/>
          </a:prstGeom>
          <a:noFill/>
          <a:ln w="9525">
            <a:noFill/>
            <a:miter lim="800000"/>
            <a:headEnd/>
            <a:tailEnd/>
          </a:ln>
        </p:spPr>
      </p:pic>
      <p:sp>
        <p:nvSpPr>
          <p:cNvPr id="5" name="Dikdörtgen 4"/>
          <p:cNvSpPr/>
          <p:nvPr/>
        </p:nvSpPr>
        <p:spPr>
          <a:xfrm>
            <a:off x="2700338" y="701675"/>
            <a:ext cx="1008062"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Rectangle 9"/>
          <p:cNvSpPr>
            <a:spLocks noChangeArrowheads="1"/>
          </p:cNvSpPr>
          <p:nvPr/>
        </p:nvSpPr>
        <p:spPr bwMode="auto">
          <a:xfrm>
            <a:off x="209550" y="3284538"/>
            <a:ext cx="87725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ÖRNEK-4:</a:t>
            </a:r>
            <a:r>
              <a:rPr lang="tr-TR" sz="2000" b="1">
                <a:latin typeface="Calibri" pitchFamily="34" charset="0"/>
              </a:rPr>
              <a:t> 40 TL 8 ayda 4,8 TL faizi % de kaç faiz oranı ile getirir?</a:t>
            </a:r>
            <a:endParaRPr lang="tr-TR" sz="2000">
              <a:latin typeface="Calibri" pitchFamily="34" charset="0"/>
            </a:endParaRPr>
          </a:p>
          <a:p>
            <a:r>
              <a:rPr lang="tr-TR" sz="2000" b="1">
                <a:latin typeface="Calibri" pitchFamily="34" charset="0"/>
              </a:rPr>
              <a:t>		</a:t>
            </a:r>
          </a:p>
          <a:p>
            <a:r>
              <a:rPr lang="tr-TR" sz="2000" b="1">
                <a:latin typeface="Calibri" pitchFamily="34" charset="0"/>
              </a:rPr>
              <a:t>	a) 46  		b) 32  		c) 18  		d) 27</a:t>
            </a:r>
          </a:p>
        </p:txBody>
      </p:sp>
      <p:sp>
        <p:nvSpPr>
          <p:cNvPr id="8" name="Dikdörtgen 7"/>
          <p:cNvSpPr/>
          <p:nvPr/>
        </p:nvSpPr>
        <p:spPr>
          <a:xfrm>
            <a:off x="4667250" y="3792538"/>
            <a:ext cx="1008063" cy="5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pic>
        <p:nvPicPr>
          <p:cNvPr id="1026" name="Picture 2"/>
          <p:cNvPicPr>
            <a:picLocks noChangeAspect="1" noChangeArrowheads="1"/>
          </p:cNvPicPr>
          <p:nvPr/>
        </p:nvPicPr>
        <p:blipFill>
          <a:blip r:embed="rId3"/>
          <a:srcRect/>
          <a:stretch>
            <a:fillRect/>
          </a:stretch>
        </p:blipFill>
        <p:spPr bwMode="auto">
          <a:xfrm>
            <a:off x="1703388" y="4652963"/>
            <a:ext cx="5737225" cy="14398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000"/>
                                        <p:tgtEl>
                                          <p:spTgt spid="1026"/>
                                        </p:tgtEl>
                                      </p:cBhvr>
                                    </p:animEffect>
                                    <p:anim calcmode="lin" valueType="num">
                                      <p:cBhvr>
                                        <p:cTn id="36" dur="1000" fill="hold"/>
                                        <p:tgtEl>
                                          <p:spTgt spid="1026"/>
                                        </p:tgtEl>
                                        <p:attrNameLst>
                                          <p:attrName>ppt_x</p:attrName>
                                        </p:attrNameLst>
                                      </p:cBhvr>
                                      <p:tavLst>
                                        <p:tav tm="0">
                                          <p:val>
                                            <p:strVal val="#ppt_x"/>
                                          </p:val>
                                        </p:tav>
                                        <p:tav tm="100000">
                                          <p:val>
                                            <p:strVal val="#ppt_x"/>
                                          </p:val>
                                        </p:tav>
                                      </p:tavLst>
                                    </p:anim>
                                    <p:anim calcmode="lin" valueType="num">
                                      <p:cBhvr>
                                        <p:cTn id="3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Dikdörtgen 1"/>
          <p:cNvSpPr>
            <a:spLocks noChangeArrowheads="1"/>
          </p:cNvSpPr>
          <p:nvPr/>
        </p:nvSpPr>
        <p:spPr bwMode="auto">
          <a:xfrm>
            <a:off x="5878513" y="6457950"/>
            <a:ext cx="3268662" cy="400050"/>
          </a:xfrm>
          <a:prstGeom prst="rect">
            <a:avLst/>
          </a:prstGeom>
          <a:noFill/>
          <a:ln w="9525">
            <a:noFill/>
            <a:miter lim="800000"/>
            <a:headEnd/>
            <a:tailEnd/>
          </a:ln>
        </p:spPr>
        <p:txBody>
          <a:bodyPr wrap="none">
            <a:spAutoFit/>
          </a:bodyPr>
          <a:lstStyle/>
          <a:p>
            <a:pPr algn="r"/>
            <a:r>
              <a:rPr lang="tr-TR" sz="2000" b="1">
                <a:solidFill>
                  <a:srgbClr val="FF0000"/>
                </a:solidFill>
                <a:latin typeface="Calibri" pitchFamily="34" charset="0"/>
              </a:rPr>
              <a:t>beyler_beyi_2@hotmail.com</a:t>
            </a:r>
          </a:p>
        </p:txBody>
      </p:sp>
      <p:sp>
        <p:nvSpPr>
          <p:cNvPr id="3" name="Rectangle 4"/>
          <p:cNvSpPr>
            <a:spLocks noChangeArrowheads="1"/>
          </p:cNvSpPr>
          <p:nvPr/>
        </p:nvSpPr>
        <p:spPr bwMode="auto">
          <a:xfrm>
            <a:off x="250825" y="138113"/>
            <a:ext cx="8785225" cy="1016000"/>
          </a:xfrm>
          <a:prstGeom prst="rect">
            <a:avLst/>
          </a:prstGeom>
          <a:noFill/>
          <a:ln w="9525">
            <a:solidFill>
              <a:srgbClr val="FF0000"/>
            </a:solidFill>
            <a:miter lim="800000"/>
            <a:headEnd/>
            <a:tailEnd/>
          </a:ln>
        </p:spPr>
        <p:txBody>
          <a:bodyPr anchor="ctr">
            <a:spAutoFit/>
          </a:bodyPr>
          <a:lstStyle/>
          <a:p>
            <a:r>
              <a:rPr lang="tr-TR" sz="2000" b="1">
                <a:solidFill>
                  <a:srgbClr val="FF3300"/>
                </a:solidFill>
                <a:latin typeface="Calibri" pitchFamily="34" charset="0"/>
              </a:rPr>
              <a:t>C) GÜNLÜK FAİZ HESABI:</a:t>
            </a:r>
            <a:endParaRPr lang="tr-TR" sz="2000">
              <a:solidFill>
                <a:srgbClr val="FF3300"/>
              </a:solidFill>
              <a:latin typeface="Calibri" pitchFamily="34" charset="0"/>
            </a:endParaRPr>
          </a:p>
          <a:p>
            <a:r>
              <a:rPr lang="tr-TR" sz="2000" b="1">
                <a:latin typeface="Calibri" pitchFamily="34" charset="0"/>
              </a:rPr>
              <a:t>	Anapara, zaman ve faiz oranı çarpılır. Çarpım 360 gün. 100=36 000 ile bölünür.</a:t>
            </a:r>
          </a:p>
        </p:txBody>
      </p:sp>
      <p:pic>
        <p:nvPicPr>
          <p:cNvPr id="4" name="Picture 5"/>
          <p:cNvPicPr>
            <a:picLocks noChangeAspect="1" noChangeArrowheads="1"/>
          </p:cNvPicPr>
          <p:nvPr/>
        </p:nvPicPr>
        <p:blipFill>
          <a:blip r:embed="rId2"/>
          <a:srcRect/>
          <a:stretch>
            <a:fillRect/>
          </a:stretch>
        </p:blipFill>
        <p:spPr bwMode="auto">
          <a:xfrm>
            <a:off x="827088" y="1773238"/>
            <a:ext cx="2881312" cy="1171575"/>
          </a:xfrm>
          <a:prstGeom prst="rect">
            <a:avLst/>
          </a:prstGeom>
          <a:noFill/>
          <a:ln w="9525">
            <a:noFill/>
            <a:miter lim="800000"/>
            <a:headEnd/>
            <a:tailEnd/>
          </a:ln>
        </p:spPr>
      </p:pic>
      <p:sp>
        <p:nvSpPr>
          <p:cNvPr id="5" name="Metin kutusu 4"/>
          <p:cNvSpPr txBox="1">
            <a:spLocks noChangeArrowheads="1"/>
          </p:cNvSpPr>
          <p:nvPr/>
        </p:nvSpPr>
        <p:spPr bwMode="auto">
          <a:xfrm>
            <a:off x="1470025" y="1373188"/>
            <a:ext cx="1317625" cy="400050"/>
          </a:xfrm>
          <a:prstGeom prst="rect">
            <a:avLst/>
          </a:prstGeom>
          <a:noFill/>
          <a:ln w="9525">
            <a:noFill/>
            <a:miter lim="800000"/>
            <a:headEnd/>
            <a:tailEnd/>
          </a:ln>
        </p:spPr>
        <p:txBody>
          <a:bodyPr wrap="none">
            <a:spAutoFit/>
          </a:bodyPr>
          <a:lstStyle/>
          <a:p>
            <a:r>
              <a:rPr lang="tr-TR" sz="2000" b="1">
                <a:latin typeface="Calibri" pitchFamily="34" charset="0"/>
              </a:rPr>
              <a:t>Faiz bulma</a:t>
            </a:r>
          </a:p>
        </p:txBody>
      </p:sp>
      <p:pic>
        <p:nvPicPr>
          <p:cNvPr id="6" name="Picture 8"/>
          <p:cNvPicPr>
            <a:picLocks noChangeAspect="1" noChangeArrowheads="1"/>
          </p:cNvPicPr>
          <p:nvPr/>
        </p:nvPicPr>
        <p:blipFill>
          <a:blip r:embed="rId3"/>
          <a:srcRect/>
          <a:stretch>
            <a:fillRect/>
          </a:stretch>
        </p:blipFill>
        <p:spPr bwMode="auto">
          <a:xfrm>
            <a:off x="795338" y="4437063"/>
            <a:ext cx="2913062" cy="1231900"/>
          </a:xfrm>
          <a:prstGeom prst="rect">
            <a:avLst/>
          </a:prstGeom>
          <a:noFill/>
          <a:ln w="9525">
            <a:noFill/>
            <a:miter lim="800000"/>
            <a:headEnd/>
            <a:tailEnd/>
          </a:ln>
        </p:spPr>
      </p:pic>
      <p:sp>
        <p:nvSpPr>
          <p:cNvPr id="7" name="Metin kutusu 6"/>
          <p:cNvSpPr txBox="1">
            <a:spLocks noChangeArrowheads="1"/>
          </p:cNvSpPr>
          <p:nvPr/>
        </p:nvSpPr>
        <p:spPr bwMode="auto">
          <a:xfrm>
            <a:off x="1103313" y="4037013"/>
            <a:ext cx="2051050" cy="400050"/>
          </a:xfrm>
          <a:prstGeom prst="rect">
            <a:avLst/>
          </a:prstGeom>
          <a:noFill/>
          <a:ln w="9525">
            <a:noFill/>
            <a:miter lim="800000"/>
            <a:headEnd/>
            <a:tailEnd/>
          </a:ln>
        </p:spPr>
        <p:txBody>
          <a:bodyPr wrap="none">
            <a:spAutoFit/>
          </a:bodyPr>
          <a:lstStyle/>
          <a:p>
            <a:r>
              <a:rPr lang="tr-TR" sz="2000" b="1">
                <a:latin typeface="Calibri" pitchFamily="34" charset="0"/>
              </a:rPr>
              <a:t>Anaparayı  bulma</a:t>
            </a:r>
          </a:p>
        </p:txBody>
      </p:sp>
      <p:pic>
        <p:nvPicPr>
          <p:cNvPr id="8" name="Picture 9"/>
          <p:cNvPicPr>
            <a:picLocks noChangeAspect="1" noChangeArrowheads="1"/>
          </p:cNvPicPr>
          <p:nvPr/>
        </p:nvPicPr>
        <p:blipFill>
          <a:blip r:embed="rId4"/>
          <a:srcRect/>
          <a:stretch>
            <a:fillRect/>
          </a:stretch>
        </p:blipFill>
        <p:spPr bwMode="auto">
          <a:xfrm>
            <a:off x="5292725" y="1781175"/>
            <a:ext cx="2971800" cy="1200150"/>
          </a:xfrm>
          <a:prstGeom prst="rect">
            <a:avLst/>
          </a:prstGeom>
          <a:noFill/>
          <a:ln w="9525">
            <a:noFill/>
            <a:miter lim="800000"/>
            <a:headEnd/>
            <a:tailEnd/>
          </a:ln>
        </p:spPr>
      </p:pic>
      <p:sp>
        <p:nvSpPr>
          <p:cNvPr id="9" name="Metin kutusu 8"/>
          <p:cNvSpPr txBox="1">
            <a:spLocks noChangeArrowheads="1"/>
          </p:cNvSpPr>
          <p:nvPr/>
        </p:nvSpPr>
        <p:spPr bwMode="auto">
          <a:xfrm>
            <a:off x="5715000" y="1382713"/>
            <a:ext cx="2125663" cy="400050"/>
          </a:xfrm>
          <a:prstGeom prst="rect">
            <a:avLst/>
          </a:prstGeom>
          <a:noFill/>
          <a:ln w="9525">
            <a:noFill/>
            <a:miter lim="800000"/>
            <a:headEnd/>
            <a:tailEnd/>
          </a:ln>
        </p:spPr>
        <p:txBody>
          <a:bodyPr wrap="none">
            <a:spAutoFit/>
          </a:bodyPr>
          <a:lstStyle/>
          <a:p>
            <a:r>
              <a:rPr lang="tr-TR" sz="2000" b="1">
                <a:latin typeface="Calibri" pitchFamily="34" charset="0"/>
              </a:rPr>
              <a:t>Faiz oranını bulma</a:t>
            </a:r>
          </a:p>
        </p:txBody>
      </p:sp>
      <p:pic>
        <p:nvPicPr>
          <p:cNvPr id="10" name="Picture 10"/>
          <p:cNvPicPr>
            <a:picLocks noChangeAspect="1" noChangeArrowheads="1"/>
          </p:cNvPicPr>
          <p:nvPr/>
        </p:nvPicPr>
        <p:blipFill>
          <a:blip r:embed="rId5"/>
          <a:srcRect/>
          <a:stretch>
            <a:fillRect/>
          </a:stretch>
        </p:blipFill>
        <p:spPr bwMode="auto">
          <a:xfrm>
            <a:off x="5319713" y="4437063"/>
            <a:ext cx="3048000" cy="1274762"/>
          </a:xfrm>
          <a:prstGeom prst="rect">
            <a:avLst/>
          </a:prstGeom>
          <a:noFill/>
          <a:ln w="9525">
            <a:noFill/>
            <a:miter lim="800000"/>
            <a:headEnd/>
            <a:tailEnd/>
          </a:ln>
        </p:spPr>
      </p:pic>
      <p:sp>
        <p:nvSpPr>
          <p:cNvPr id="11" name="Metin kutusu 10"/>
          <p:cNvSpPr txBox="1">
            <a:spLocks noChangeArrowheads="1"/>
          </p:cNvSpPr>
          <p:nvPr/>
        </p:nvSpPr>
        <p:spPr bwMode="auto">
          <a:xfrm>
            <a:off x="5964238" y="4116388"/>
            <a:ext cx="1757362" cy="400050"/>
          </a:xfrm>
          <a:prstGeom prst="rect">
            <a:avLst/>
          </a:prstGeom>
          <a:noFill/>
          <a:ln w="9525">
            <a:noFill/>
            <a:miter lim="800000"/>
            <a:headEnd/>
            <a:tailEnd/>
          </a:ln>
        </p:spPr>
        <p:txBody>
          <a:bodyPr wrap="none">
            <a:spAutoFit/>
          </a:bodyPr>
          <a:lstStyle/>
          <a:p>
            <a:r>
              <a:rPr lang="tr-TR" sz="2000" b="1">
                <a:latin typeface="Calibri" pitchFamily="34" charset="0"/>
              </a:rPr>
              <a:t>Zamanı  bulma</a:t>
            </a:r>
          </a:p>
        </p:txBody>
      </p:sp>
      <p:pic>
        <p:nvPicPr>
          <p:cNvPr id="12" name="Picture 6"/>
          <p:cNvPicPr>
            <a:picLocks noChangeAspect="1" noChangeArrowheads="1"/>
          </p:cNvPicPr>
          <p:nvPr/>
        </p:nvPicPr>
        <p:blipFill>
          <a:blip r:embed="rId6"/>
          <a:srcRect/>
          <a:stretch>
            <a:fillRect/>
          </a:stretch>
        </p:blipFill>
        <p:spPr bwMode="auto">
          <a:xfrm>
            <a:off x="3500438" y="5778500"/>
            <a:ext cx="2286000" cy="679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ppt_x</p:attrName>
                                        </p:attrNameLst>
                                      </p:cBhvr>
                                      <p:tavLst>
                                        <p:tav tm="0">
                                          <p:val>
                                            <p:strVal val="#ppt_x-.2"/>
                                          </p:val>
                                        </p:tav>
                                        <p:tav tm="100000">
                                          <p:val>
                                            <p:strVal val="#ppt_x"/>
                                          </p:val>
                                        </p:tav>
                                      </p:tavLst>
                                    </p:anim>
                                    <p:anim calcmode="lin" valueType="num">
                                      <p:cBhvr>
                                        <p:cTn id="5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1000" fill="hold"/>
                                        <p:tgtEl>
                                          <p:spTgt spid="10"/>
                                        </p:tgtEl>
                                        <p:attrNameLst>
                                          <p:attrName>ppt_x</p:attrName>
                                        </p:attrNameLst>
                                      </p:cBhvr>
                                      <p:tavLst>
                                        <p:tav tm="0">
                                          <p:val>
                                            <p:strVal val="#ppt_x-.2"/>
                                          </p:val>
                                        </p:tav>
                                        <p:tav tm="100000">
                                          <p:val>
                                            <p:strVal val="#ppt_x"/>
                                          </p:val>
                                        </p:tav>
                                      </p:tavLst>
                                    </p:anim>
                                    <p:anim calcmode="lin" valueType="num">
                                      <p:cBhvr>
                                        <p:cTn id="6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1000" fill="hold"/>
                                        <p:tgtEl>
                                          <p:spTgt spid="12"/>
                                        </p:tgtEl>
                                        <p:attrNameLst>
                                          <p:attrName>ppt_x</p:attrName>
                                        </p:attrNameLst>
                                      </p:cBhvr>
                                      <p:tavLst>
                                        <p:tav tm="0">
                                          <p:val>
                                            <p:strVal val="#ppt_x-.2"/>
                                          </p:val>
                                        </p:tav>
                                        <p:tav tm="100000">
                                          <p:val>
                                            <p:strVal val="#ppt_x"/>
                                          </p:val>
                                        </p:tav>
                                      </p:tavLst>
                                    </p:anim>
                                    <p:anim calcmode="lin" valueType="num">
                                      <p:cBhvr>
                                        <p:cTn id="7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P spid="9" grpId="0"/>
      <p:bldP spid="11"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593</Words>
  <Application>Microsoft Office PowerPoint</Application>
  <PresentationFormat>Ekran Gösterisi (4:3)</PresentationFormat>
  <Paragraphs>100</Paragraphs>
  <Slides>14</Slides>
  <Notes>0</Notes>
  <HiddenSlides>0</HiddenSlides>
  <MMClips>0</MMClips>
  <ScaleCrop>false</ScaleCrop>
  <HeadingPairs>
    <vt:vector size="8" baseType="variant">
      <vt:variant>
        <vt:lpstr>Kullanılan Yazı Tipleri</vt:lpstr>
      </vt:variant>
      <vt:variant>
        <vt:i4>3</vt:i4>
      </vt:variant>
      <vt:variant>
        <vt:lpstr>Tasarım Şablonu</vt:lpstr>
      </vt:variant>
      <vt:variant>
        <vt:i4>1</vt:i4>
      </vt:variant>
      <vt:variant>
        <vt:lpstr>Katıştırılmış OLE Hizmet Programları</vt:lpstr>
      </vt:variant>
      <vt:variant>
        <vt:i4>1</vt:i4>
      </vt:variant>
      <vt:variant>
        <vt:lpstr>Slayt Başlıkları</vt:lpstr>
      </vt:variant>
      <vt:variant>
        <vt:i4>14</vt:i4>
      </vt:variant>
    </vt:vector>
  </HeadingPairs>
  <TitlesOfParts>
    <vt:vector size="19" baseType="lpstr">
      <vt:lpstr>Calibri</vt:lpstr>
      <vt:lpstr>Arial</vt:lpstr>
      <vt:lpstr>宋体</vt:lpstr>
      <vt:lpstr>Ofis Teması</vt:lpstr>
      <vt:lpstr>Denklem</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OMER HAYYAM</dc:creator>
  <cp:lastModifiedBy>edanur</cp:lastModifiedBy>
  <cp:revision>38</cp:revision>
  <dcterms:created xsi:type="dcterms:W3CDTF">2012-11-24T07:58:17Z</dcterms:created>
  <dcterms:modified xsi:type="dcterms:W3CDTF">2012-12-09T18:41:06Z</dcterms:modified>
</cp:coreProperties>
</file>