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58" r:id="rId13"/>
    <p:sldId id="260" r:id="rId14"/>
    <p:sldId id="259" r:id="rId15"/>
    <p:sldId id="269" r:id="rId16"/>
    <p:sldId id="274" r:id="rId17"/>
    <p:sldId id="275" r:id="rId18"/>
    <p:sldId id="273" r:id="rId19"/>
    <p:sldId id="272" r:id="rId20"/>
    <p:sldId id="271" r:id="rId21"/>
    <p:sldId id="270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8" r:id="rId32"/>
    <p:sldId id="287" r:id="rId33"/>
    <p:sldId id="286" r:id="rId34"/>
    <p:sldId id="291" r:id="rId35"/>
    <p:sldId id="290" r:id="rId36"/>
    <p:sldId id="289" r:id="rId37"/>
    <p:sldId id="292" r:id="rId38"/>
    <p:sldId id="297" r:id="rId39"/>
    <p:sldId id="296" r:id="rId40"/>
    <p:sldId id="295" r:id="rId41"/>
    <p:sldId id="294" r:id="rId42"/>
    <p:sldId id="293" r:id="rId43"/>
    <p:sldId id="302" r:id="rId44"/>
    <p:sldId id="303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8EcG7GFkhtFqQWXr7jSeqQ==" hashData="NC0V524Zc2fzbDFtZfvG59C6UU0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9979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5790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7870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8165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4808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467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487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0198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862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747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8303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83D17-14AB-406D-BC63-3AAFD66026AF}" type="datetimeFigureOut">
              <a:rPr lang="tr-TR" smtClean="0"/>
              <a:t>22.11.2012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9BC44-B07D-4BF2-8ACF-57C17856F2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204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8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2.png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3.png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8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46.wmf"/><Relationship Id="rId4" Type="http://schemas.openxmlformats.org/officeDocument/2006/relationships/oleObject" Target="../embeddings/oleObject42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8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0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60.wmf"/><Relationship Id="rId4" Type="http://schemas.openxmlformats.org/officeDocument/2006/relationships/oleObject" Target="../embeddings/oleObject50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8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74.wmf"/><Relationship Id="rId4" Type="http://schemas.openxmlformats.org/officeDocument/2006/relationships/oleObject" Target="../embeddings/oleObject63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75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7200" dirty="0" smtClean="0"/>
              <a:t>ORANTI ÇEŞİTLERİ</a:t>
            </a:r>
            <a:endParaRPr lang="tr-TR" sz="7200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107504" y="4221088"/>
            <a:ext cx="8856984" cy="20162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r-TR" sz="4000" b="1" dirty="0" smtClean="0"/>
          </a:p>
          <a:p>
            <a:pPr algn="l"/>
            <a:r>
              <a:rPr lang="tr-TR" sz="4000" b="1" dirty="0" smtClean="0"/>
              <a:t>ÖMER ASKERDEN</a:t>
            </a:r>
          </a:p>
          <a:p>
            <a:pPr algn="l"/>
            <a:r>
              <a:rPr lang="tr-TR" sz="4000" b="1" dirty="0" smtClean="0"/>
              <a:t>PİRİ MEHMET PAŞA ORTAOKULU</a:t>
            </a:r>
          </a:p>
          <a:p>
            <a:pPr algn="l"/>
            <a:r>
              <a:rPr lang="tr-TR" sz="3500" b="1" dirty="0" smtClean="0"/>
              <a:t>UZMAN İLKÖĞRETİM MATEMATİK ÖĞRETMENİ</a:t>
            </a:r>
          </a:p>
          <a:p>
            <a:pPr algn="r"/>
            <a:r>
              <a:rPr lang="tr-TR" sz="3500" b="1" dirty="0" smtClean="0"/>
              <a:t>beyler_beyi_2@hotmail.com</a:t>
            </a:r>
          </a:p>
          <a:p>
            <a:pPr algn="l"/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8183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79512" y="188640"/>
            <a:ext cx="8856984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12)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24 İşçi 96 parça iş yaparsa, aynı güçteki 4 işçi kaç parça iş yapar?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a)16 		 b)36  		c)12  		d)24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256652"/>
              </p:ext>
            </p:extLst>
          </p:nvPr>
        </p:nvGraphicFramePr>
        <p:xfrm>
          <a:off x="1619672" y="1484784"/>
          <a:ext cx="5581147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9" name="Denklem" r:id="rId3" imgW="2349360" imgH="393480" progId="Equation.3">
                  <p:embed/>
                </p:oleObj>
              </mc:Choice>
              <mc:Fallback>
                <p:oleObj name="Denklem" r:id="rId3" imgW="234936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484784"/>
                        <a:ext cx="5581147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899592" y="631721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9089" y="2996952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13)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 Litre benzin ile 400 kilometre yol alan bir otomobil,3 litre benzin ile kaç kilometre yol alır?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a)100		  b)50  		c)150 		 d)75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567736"/>
              </p:ext>
            </p:extLst>
          </p:nvPr>
        </p:nvGraphicFramePr>
        <p:xfrm>
          <a:off x="1547664" y="4797152"/>
          <a:ext cx="5690894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" name="Denklem" r:id="rId5" imgW="1828800" imgH="393700" progId="Equation.3">
                  <p:embed/>
                </p:oleObj>
              </mc:Choice>
              <mc:Fallback>
                <p:oleObj name="Denklem" r:id="rId5" imgW="18288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797152"/>
                        <a:ext cx="5690894" cy="1224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608004" y="3717032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192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07504" y="188640"/>
            <a:ext cx="8928992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14)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Bir araba 2 saatte 220 km yol alıyor. Aynı araba 5 saatte kaç km yol alır?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a)440  		b)330  		c)550  		d)660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304823"/>
              </p:ext>
            </p:extLst>
          </p:nvPr>
        </p:nvGraphicFramePr>
        <p:xfrm>
          <a:off x="2267743" y="1700808"/>
          <a:ext cx="4680521" cy="959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2" name="Denklem" r:id="rId3" imgW="1917360" imgH="393480" progId="Equation.3">
                  <p:embed/>
                </p:oleObj>
              </mc:Choice>
              <mc:Fallback>
                <p:oleObj name="Denklem" r:id="rId3" imgW="191736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3" y="1700808"/>
                        <a:ext cx="4680521" cy="9599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4608004" y="631721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07504" y="3292475"/>
            <a:ext cx="8928992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15) Saatte 90 km yol alan bir otomobil 450 km yolu kaç saatte alır?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3 		 b)5 		 c)4		  d)6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232469"/>
              </p:ext>
            </p:extLst>
          </p:nvPr>
        </p:nvGraphicFramePr>
        <p:xfrm>
          <a:off x="2212011" y="4797152"/>
          <a:ext cx="4791986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3" name="Denklem" r:id="rId5" imgW="1638000" imgH="393480" progId="Equation.3">
                  <p:embed/>
                </p:oleObj>
              </mc:Choice>
              <mc:Fallback>
                <p:oleObj name="Denklem" r:id="rId5" imgW="163800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011" y="4797152"/>
                        <a:ext cx="4791986" cy="1152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699792" y="3762504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792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54321" y="188640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16)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 kg boya ile 15 m</a:t>
            </a:r>
            <a:r>
              <a:rPr kumimoji="0" lang="tr-TR" sz="1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’lik duvar boyanırsa,105 m</a:t>
            </a:r>
            <a:r>
              <a:rPr kumimoji="0" lang="tr-TR" sz="1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duvar için ne kadar boya gerekir?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   	 a)21  		 b)17  		c)24  		 d)16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080416"/>
              </p:ext>
            </p:extLst>
          </p:nvPr>
        </p:nvGraphicFramePr>
        <p:xfrm>
          <a:off x="2069302" y="1844824"/>
          <a:ext cx="4955013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4" name="Denklem" r:id="rId3" imgW="2463480" imgH="393480" progId="Equation.3">
                  <p:embed/>
                </p:oleObj>
              </mc:Choice>
              <mc:Fallback>
                <p:oleObj name="Denklem" r:id="rId3" imgW="246348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9302" y="1844824"/>
                        <a:ext cx="4955013" cy="79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1115616" y="618638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4321" y="3356992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17) 10 kg yaş üzümden 6 kg üzüm suyu elde edilirse 30 kg üzüm suyu kaç kg üzümden elde edilir?    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a)70  		 b)60  		c)40   		d)50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539130"/>
              </p:ext>
            </p:extLst>
          </p:nvPr>
        </p:nvGraphicFramePr>
        <p:xfrm>
          <a:off x="2555776" y="5229200"/>
          <a:ext cx="4536504" cy="1018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5" name="Denklem" r:id="rId5" imgW="1752480" imgH="393480" progId="Equation.3">
                  <p:embed/>
                </p:oleObj>
              </mc:Choice>
              <mc:Fallback>
                <p:oleObj name="Denklem" r:id="rId5" imgW="175248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229200"/>
                        <a:ext cx="4536504" cy="1018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6372200" y="4077072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634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07504" y="188640"/>
            <a:ext cx="8856984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18)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 günde 60 m kumaş dokuyan bir tezgâh 12 günde kaç m kumaş dokur?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a)360  		b)300  		c)240		  d)200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23663"/>
              </p:ext>
            </p:extLst>
          </p:nvPr>
        </p:nvGraphicFramePr>
        <p:xfrm>
          <a:off x="2195736" y="1556792"/>
          <a:ext cx="475217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6" name="Denklem" r:id="rId3" imgW="1854000" imgH="393480" progId="Equation.3">
                  <p:embed/>
                </p:oleObj>
              </mc:Choice>
              <mc:Fallback>
                <p:oleObj name="Denklem" r:id="rId3" imgW="185400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556792"/>
                        <a:ext cx="4752172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4644008" y="631721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50015" y="309306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19) Bir işçi günde 9 saat çalışarak günde 15 parça işi bitiriyor. Aynı işçi günde 6 saat çalışarak kaç parça işi bitirir?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a)12  		b)10  		c)15  		d)20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379869"/>
              </p:ext>
            </p:extLst>
          </p:nvPr>
        </p:nvGraphicFramePr>
        <p:xfrm>
          <a:off x="2464306" y="4869160"/>
          <a:ext cx="4359403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7" name="Denklem" r:id="rId5" imgW="1701720" imgH="393480" progId="Equation.3">
                  <p:embed/>
                </p:oleObj>
              </mc:Choice>
              <mc:Fallback>
                <p:oleObj name="Denklem" r:id="rId5" imgW="170172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4306" y="4869160"/>
                        <a:ext cx="4359403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699792" y="3813140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63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20) 8 kilogram sütten 6 kilogram peynir elde ediliyor.75 kilogram peynir elde etmek için kaç kilogram süte ihtiyaç vardır?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a)100 		 b)175  		c)125  		d)150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68464"/>
              </p:ext>
            </p:extLst>
          </p:nvPr>
        </p:nvGraphicFramePr>
        <p:xfrm>
          <a:off x="2335291" y="1628800"/>
          <a:ext cx="4473417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8" name="Denklem" r:id="rId3" imgW="1879560" imgH="393480" progId="Equation.3">
                  <p:embed/>
                </p:oleObj>
              </mc:Choice>
              <mc:Fallback>
                <p:oleObj name="Denklem" r:id="rId3" imgW="187956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5291" y="1628800"/>
                        <a:ext cx="4473417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971600" y="908720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8675" y="2924944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21) a sayısı b+2 ile doğru orantılı olarak değişiyor. a=8 iken b=4 olduğuna göre, a=16 iken b=? Kaç olur?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a)15  		b)20  		c)10  		d)14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840473"/>
              </p:ext>
            </p:extLst>
          </p:nvPr>
        </p:nvGraphicFramePr>
        <p:xfrm>
          <a:off x="2042806" y="4437112"/>
          <a:ext cx="5058387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9" name="Denklem" r:id="rId5" imgW="1968480" imgH="812520" progId="Equation.3">
                  <p:embed/>
                </p:oleObj>
              </mc:Choice>
              <mc:Fallback>
                <p:oleObj name="Denklem" r:id="rId5" imgW="1968480" imgH="8125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2806" y="4437112"/>
                        <a:ext cx="5058387" cy="20882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578896" y="3645024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943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76064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2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X+1 sayısı ile Y-2 sayısı doğru orantılıdır. X=4 iken Y=12 dir.X=6 iken Y=? Kaçtır?				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a)14  		b)18  		c)20  		d)16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235149"/>
              </p:ext>
            </p:extLst>
          </p:nvPr>
        </p:nvGraphicFramePr>
        <p:xfrm>
          <a:off x="1583582" y="1628800"/>
          <a:ext cx="5969940" cy="1872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0" name="Denklem" r:id="rId3" imgW="2755800" imgH="863280" progId="Equation.3">
                  <p:embed/>
                </p:oleObj>
              </mc:Choice>
              <mc:Fallback>
                <p:oleObj name="Denklem" r:id="rId3" imgW="2755800" imgH="8632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3582" y="1628800"/>
                        <a:ext cx="5969940" cy="1872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6444208" y="908720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48321" y="3645024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3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X sayısı Y+7 ile doğru orantılı olarak değişiyor. X=11 iken Y=3 olduğuna göre, X=33 iken Y=? Kaç olur?            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3"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a)26  		b)45  		c)23  		d)13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038984"/>
              </p:ext>
            </p:extLst>
          </p:nvPr>
        </p:nvGraphicFramePr>
        <p:xfrm>
          <a:off x="2370697" y="5075238"/>
          <a:ext cx="4073512" cy="167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1" name="Denklem" r:id="rId5" imgW="2108160" imgH="863280" progId="Equation.3">
                  <p:embed/>
                </p:oleObj>
              </mc:Choice>
              <mc:Fallback>
                <p:oleObj name="Denklem" r:id="rId5" imgW="2108160" imgH="8632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697" y="5075238"/>
                        <a:ext cx="4073512" cy="16732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4540809" y="4365104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948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2322" y="188640"/>
            <a:ext cx="8928992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4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X sayısı Y+5 ile doğru orantılı olarak değişiyor. X=10 iken Y=7 olduğuna göre, X=15 iken Y=? Kaç olur?             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a)14  		b)9  		c)18 		 d)13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678016"/>
              </p:ext>
            </p:extLst>
          </p:nvPr>
        </p:nvGraphicFramePr>
        <p:xfrm>
          <a:off x="1996631" y="1556792"/>
          <a:ext cx="5587361" cy="18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0" name="Denklem" r:id="rId3" imgW="2679480" imgH="863280" progId="Equation.3">
                  <p:embed/>
                </p:oleObj>
              </mc:Choice>
              <mc:Fallback>
                <p:oleObj name="Denklem" r:id="rId3" imgW="2679480" imgH="8632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6631" y="1556792"/>
                        <a:ext cx="5587361" cy="18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6372200" y="908720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02322" y="3861048"/>
            <a:ext cx="8928992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/>
              <a:t>25) </a:t>
            </a:r>
            <a:r>
              <a:rPr lang="tr-TR" b="1" dirty="0"/>
              <a:t>X sayısı Y+2 ile doğru orantılı olarak değişiyor. X=7 iken Y=5 olduğuna göre, X=11 iken Y=? Kaç olur? </a:t>
            </a:r>
            <a:endParaRPr lang="tr-TR" dirty="0"/>
          </a:p>
          <a:p>
            <a:r>
              <a:rPr lang="tr-TR" b="1" dirty="0" smtClean="0"/>
              <a:t>	a) 6  		b) 13  		c) 9  		d) 10</a:t>
            </a:r>
            <a:endParaRPr lang="tr-TR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643308"/>
              </p:ext>
            </p:extLst>
          </p:nvPr>
        </p:nvGraphicFramePr>
        <p:xfrm>
          <a:off x="2573338" y="4941888"/>
          <a:ext cx="4051300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1" name="Denklem" r:id="rId5" imgW="1942920" imgH="863280" progId="Equation.3">
                  <p:embed/>
                </p:oleObj>
              </mc:Choice>
              <mc:Fallback>
                <p:oleObj name="Denklem" r:id="rId5" imgW="1942920" imgH="8632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3338" y="4941888"/>
                        <a:ext cx="4051300" cy="180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566818" y="4296917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745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55616" y="2611800"/>
            <a:ext cx="822052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sz="8000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B)TERS ORANTI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val="104183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7235" y="116632"/>
            <a:ext cx="8784976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B)TERS ORANTI: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İki çokluktan biri artarken diğeri de aynı oranda azalıyorsa, biri azalırken diğeri de aynı oranda artıyorsa böyle çokluklara ters orantılı çokluklar denir.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Ters orantılı çokluklarda paralel çarpımlar birbirine eşittir.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35" y="2132856"/>
            <a:ext cx="41148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441960"/>
              </p:ext>
            </p:extLst>
          </p:nvPr>
        </p:nvGraphicFramePr>
        <p:xfrm>
          <a:off x="1358172" y="4725144"/>
          <a:ext cx="1812925" cy="199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5" name="Denklem" r:id="rId4" imgW="774360" imgH="850680" progId="Equation.3">
                  <p:embed/>
                </p:oleObj>
              </mc:Choice>
              <mc:Fallback>
                <p:oleObj name="Denklem" r:id="rId4" imgW="774360" imgH="8506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172" y="4725144"/>
                        <a:ext cx="1812925" cy="199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85243"/>
            <a:ext cx="40957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299264"/>
              </p:ext>
            </p:extLst>
          </p:nvPr>
        </p:nvGraphicFramePr>
        <p:xfrm>
          <a:off x="6444208" y="5229200"/>
          <a:ext cx="160020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" name="Denklem" r:id="rId7" imgW="711000" imgH="634680" progId="Equation.3">
                  <p:embed/>
                </p:oleObj>
              </mc:Choice>
              <mc:Fallback>
                <p:oleObj name="Denklem" r:id="rId7" imgW="711000" imgH="6346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5229200"/>
                        <a:ext cx="1600200" cy="142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705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512" y="116632"/>
            <a:ext cx="8784976" cy="6413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ÖRNEK-1:</a:t>
            </a: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İşçi sayısı artarken gün sayısı azalırsa veya İşçi sayısı azalırken gün sayısı artarsa bu ters orantı olur.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9057" name="Group 3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729282"/>
              </p:ext>
            </p:extLst>
          </p:nvPr>
        </p:nvGraphicFramePr>
        <p:xfrm>
          <a:off x="971599" y="980728"/>
          <a:ext cx="7416825" cy="5852160"/>
        </p:xfrm>
        <a:graphic>
          <a:graphicData uri="http://schemas.openxmlformats.org/drawingml/2006/table">
            <a:tbl>
              <a:tblPr/>
              <a:tblGrid>
                <a:gridCol w="2092247"/>
                <a:gridCol w="1556308"/>
                <a:gridCol w="2211962"/>
                <a:gridCol w="1556308"/>
              </a:tblGrid>
              <a:tr h="35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İş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çi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İş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çi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7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İş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çi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Artarken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azal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r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İş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çi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Azal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rken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artar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9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Ters Orantı 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Ters Orantı </a:t>
                      </a:r>
                      <a:endParaRPr kumimoji="0" lang="tr-T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57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55617" y="2611801"/>
            <a:ext cx="8248831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6600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A)DOĞRU </a:t>
            </a:r>
            <a:r>
              <a:rPr lang="tr-TR" sz="6600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ORANTI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3410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Bir işçi günde 9 saat çalışarak bir işi 10 günde bitiriyor. Aynı işçi günde 6 saat çalışarak işi kaç saatte bitirir?	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a)20  		b)12  		c)15  		d)20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769314"/>
              </p:ext>
            </p:extLst>
          </p:nvPr>
        </p:nvGraphicFramePr>
        <p:xfrm>
          <a:off x="2267744" y="1772816"/>
          <a:ext cx="5162159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" name="Denklem" r:id="rId3" imgW="1714320" imgH="406080" progId="Equation.3">
                  <p:embed/>
                </p:oleObj>
              </mc:Choice>
              <mc:Fallback>
                <p:oleObj name="Denklem" r:id="rId3" imgW="1714320" imgH="4060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772816"/>
                        <a:ext cx="5162159" cy="1224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4572000" y="98072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80329" y="3453100"/>
            <a:ext cx="8784159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2) Aynı musluklardan 4 tanesi açıldığında bir havuz 15 saatte dolmaktadır.6 musluk birlikte açılırsa aynı havuz kaç saatte dolar?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a)6  		b)10  		c)12 		 d)15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839031"/>
              </p:ext>
            </p:extLst>
          </p:nvPr>
        </p:nvGraphicFramePr>
        <p:xfrm>
          <a:off x="2055233" y="5013176"/>
          <a:ext cx="5601238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1" name="Denklem" r:id="rId5" imgW="1663560" imgH="406080" progId="Equation.3">
                  <p:embed/>
                </p:oleObj>
              </mc:Choice>
              <mc:Fallback>
                <p:oleObj name="Denklem" r:id="rId5" imgW="1663560" imgH="406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5233" y="5013176"/>
                        <a:ext cx="5601238" cy="1368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771800" y="424518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45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79512" y="116632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Saatteki hızı 50 km olan tren bir yolu 24 saatte gitmektedir. Saatteki hızı 300 km olan uçak, aynı yolu kaç saatte alır?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a)4   		b)5  		c)6  		 d)7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421127"/>
              </p:ext>
            </p:extLst>
          </p:nvPr>
        </p:nvGraphicFramePr>
        <p:xfrm>
          <a:off x="1331640" y="2132856"/>
          <a:ext cx="6827416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8" name="Denklem" r:id="rId3" imgW="2108160" imgH="177480" progId="Equation.3">
                  <p:embed/>
                </p:oleObj>
              </mc:Choice>
              <mc:Fallback>
                <p:oleObj name="Denklem" r:id="rId3" imgW="2108160" imgH="177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132856"/>
                        <a:ext cx="6827416" cy="5760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899592" y="908720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58705" y="3501008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Bir kilimi, 12 kişi 30 günde dokuyorsa,9 işçi aynı kilimi kaç günde dokur?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a)30 		b)35 		c)40  		d)45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507800"/>
              </p:ext>
            </p:extLst>
          </p:nvPr>
        </p:nvGraphicFramePr>
        <p:xfrm>
          <a:off x="1331640" y="4869160"/>
          <a:ext cx="6207384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9" name="Denklem" r:id="rId5" imgW="1752480" imgH="406080" progId="Equation.3">
                  <p:embed/>
                </p:oleObj>
              </mc:Choice>
              <mc:Fallback>
                <p:oleObj name="Denklem" r:id="rId5" imgW="1752480" imgH="4060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869160"/>
                        <a:ext cx="6207384" cy="14401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716016" y="4016097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689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43956" y="18864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5)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 musluk bir havuzu 12 saatte dolduruyor.  Aynı musluklardan 4 tanesi bu havuzu kaç saatte doldurur?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a)8    		b)9 		  c)7		   d)6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881093"/>
              </p:ext>
            </p:extLst>
          </p:nvPr>
        </p:nvGraphicFramePr>
        <p:xfrm>
          <a:off x="2195735" y="1628800"/>
          <a:ext cx="4815125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0" name="Denklem" r:id="rId3" imgW="1600200" imgH="406400" progId="Equation.3">
                  <p:embed/>
                </p:oleObj>
              </mc:Choice>
              <mc:Fallback>
                <p:oleObj name="Denklem" r:id="rId3" imgW="1600200" imgH="40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5" y="1628800"/>
                        <a:ext cx="4815125" cy="1224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43956" y="306896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6) 6 Traktör bir tarlayı 16 günde sürerse, aynı tarlayı aynı güçteki 2 traktör kaç günde sürer?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a)36  		b)72 		 c)54		  d)48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31417"/>
              </p:ext>
            </p:extLst>
          </p:nvPr>
        </p:nvGraphicFramePr>
        <p:xfrm>
          <a:off x="2267743" y="4797152"/>
          <a:ext cx="5091033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1" name="Denklem" r:id="rId5" imgW="1688760" imgH="406080" progId="Equation.3">
                  <p:embed/>
                </p:oleObj>
              </mc:Choice>
              <mc:Fallback>
                <p:oleObj name="Denklem" r:id="rId5" imgW="1688760" imgH="406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3" y="4797152"/>
                        <a:ext cx="5091033" cy="1224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2699792" y="98072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588224" y="386104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308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7) 12 işçi bir bahçeyi 24 günde çapalarsa, aynı tarlayı aynı güçteki 16 işçi kaç günde çapalar?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a)18  		b)32 		 c)36		  d)42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764991"/>
              </p:ext>
            </p:extLst>
          </p:nvPr>
        </p:nvGraphicFramePr>
        <p:xfrm>
          <a:off x="1979712" y="1772816"/>
          <a:ext cx="6072675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3" name="Denklem" r:id="rId3" imgW="1904760" imgH="406080" progId="Equation.3">
                  <p:embed/>
                </p:oleObj>
              </mc:Choice>
              <mc:Fallback>
                <p:oleObj name="Denklem" r:id="rId3" imgW="1904760" imgH="4060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772816"/>
                        <a:ext cx="6072675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1979712" y="98072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64764" y="342900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8)  6 Traktör bir tarlayı 12 günde sürerse, aynı tarlayı 3 traktör kaç günde sürer?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a)16  		b)36  		c)24  		d)18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912714"/>
              </p:ext>
            </p:extLst>
          </p:nvPr>
        </p:nvGraphicFramePr>
        <p:xfrm>
          <a:off x="2123728" y="5085184"/>
          <a:ext cx="5597758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4" name="Denklem" r:id="rId5" imgW="1663560" imgH="406080" progId="Equation.3">
                  <p:embed/>
                </p:oleObj>
              </mc:Choice>
              <mc:Fallback>
                <p:oleObj name="Denklem" r:id="rId5" imgW="1663560" imgH="4060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085184"/>
                        <a:ext cx="5597758" cy="1368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5580112" y="422108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73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00359" y="226328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9) 4 musluk bir havuzu 20 saatte dolduruyor. Aynı havuzu 5 musluk kaç saatte doldurur?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a)12  		b)16		  c)18		  d)8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259042"/>
              </p:ext>
            </p:extLst>
          </p:nvPr>
        </p:nvGraphicFramePr>
        <p:xfrm>
          <a:off x="2339752" y="1772816"/>
          <a:ext cx="5268002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2" name="Denklem" r:id="rId3" imgW="1650960" imgH="406080" progId="Equation.3">
                  <p:embed/>
                </p:oleObj>
              </mc:Choice>
              <mc:Fallback>
                <p:oleObj name="Denklem" r:id="rId3" imgW="1650960" imgH="4060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772816"/>
                        <a:ext cx="5268002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2843808" y="1002087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00359" y="342900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10) 6 işçi bir bahçeyi 8 günde çapalarsa, aynı bahçeyi 12 iççi kaç günde çapalar?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a)4  		b)3 		 c)6  		d)2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291490"/>
              </p:ext>
            </p:extLst>
          </p:nvPr>
        </p:nvGraphicFramePr>
        <p:xfrm>
          <a:off x="2267744" y="4941168"/>
          <a:ext cx="5624876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3" name="Denklem" r:id="rId5" imgW="1765080" imgH="406080" progId="Equation.3">
                  <p:embed/>
                </p:oleObj>
              </mc:Choice>
              <mc:Fallback>
                <p:oleObj name="Denklem" r:id="rId5" imgW="1765080" imgH="406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941168"/>
                        <a:ext cx="5624876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899592" y="422108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77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11) 5 Kamyon Bir miktar toprağı 6 günde taşırsa, aynı toprağı 15 kamyon kaç saatte taşır?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a)4  		b)1 		 c)2  		d)3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002825"/>
              </p:ext>
            </p:extLst>
          </p:nvPr>
        </p:nvGraphicFramePr>
        <p:xfrm>
          <a:off x="1093172" y="2060848"/>
          <a:ext cx="6957656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3" name="Denklem" r:id="rId3" imgW="2781000" imgH="431640" progId="Equation.3">
                  <p:embed/>
                </p:oleObj>
              </mc:Choice>
              <mc:Fallback>
                <p:oleObj name="Denklem" r:id="rId3" imgW="278100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172" y="2060848"/>
                        <a:ext cx="6957656" cy="10801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4716016" y="98072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79512" y="3862894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12)Bir miktar para 24 ve 18 yaşlarındaki iki kardeşe yaşları ile ters orantılı olarak dağıtılıyor. Paraları arasındaki fark 180  TL ise 18 yaşındaki kaç lira alır?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a)540  		b)440 		c)340  		d)640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433600"/>
              </p:ext>
            </p:extLst>
          </p:nvPr>
        </p:nvGraphicFramePr>
        <p:xfrm>
          <a:off x="683568" y="5733256"/>
          <a:ext cx="7506289" cy="533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4" name="Denklem" r:id="rId5" imgW="2501640" imgH="177480" progId="Equation.3">
                  <p:embed/>
                </p:oleObj>
              </mc:Choice>
              <mc:Fallback>
                <p:oleObj name="Denklem" r:id="rId5" imgW="250164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733256"/>
                        <a:ext cx="7506289" cy="5338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1043608" y="4662519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769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179512" y="260648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13) 440 Türk Lirası 10 ve 12 yaşlarındaki iki kardeşe yaşları ile ters orantılı olarak dağıtılırsa; 10 yaşındaki kaç lira alır?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a)400 		 b)120 		 c)200 		  d)240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7" name="Object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2107"/>
            <a:ext cx="7416823" cy="49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788024" y="1052736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9512" y="3173611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14)  X+3 sayısı ile Y+1 sayısı ters orantılı olarak değişiyor.  X=3  iken  Y=5 olduğuna göre,  X=6  iken  Y=?  Kaç olur?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 		b)5 		 c)2  		d)3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47049"/>
              </p:ext>
            </p:extLst>
          </p:nvPr>
        </p:nvGraphicFramePr>
        <p:xfrm>
          <a:off x="539552" y="5085184"/>
          <a:ext cx="8120414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9" name="Denklem" r:id="rId4" imgW="3746160" imgH="431640" progId="Equation.3">
                  <p:embed/>
                </p:oleObj>
              </mc:Choice>
              <mc:Fallback>
                <p:oleObj name="Denklem" r:id="rId4" imgW="374616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085184"/>
                        <a:ext cx="8120414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6372200" y="3965699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49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68251" y="116632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15) X sayısı ile y+2 sayısı ters orantılı olarak değişiyor. X=10 iken Y=8 olduğuna göre, y=2 iken x=? Kaç olur?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a)10  		b)25  		c)12 		 d)14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870230"/>
              </p:ext>
            </p:extLst>
          </p:nvPr>
        </p:nvGraphicFramePr>
        <p:xfrm>
          <a:off x="1115615" y="1556792"/>
          <a:ext cx="6617799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2" name="Denklem" r:id="rId3" imgW="2666880" imgH="406080" progId="Equation.3">
                  <p:embed/>
                </p:oleObj>
              </mc:Choice>
              <mc:Fallback>
                <p:oleObj name="Denklem" r:id="rId3" imgW="2666880" imgH="406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5" y="1556792"/>
                        <a:ext cx="6617799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2843808" y="908720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76981" y="3140968"/>
            <a:ext cx="877624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16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a+1 sayısı ile b–3 sayısı ters orantılı olarak değişiyor. a=11 iken b=6 olduğuna göre, b=15 iken a=? Kaç olur?	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16"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a)15  		b)35  		c)2 		d)1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156251"/>
              </p:ext>
            </p:extLst>
          </p:nvPr>
        </p:nvGraphicFramePr>
        <p:xfrm>
          <a:off x="467544" y="5157192"/>
          <a:ext cx="7902788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3" name="Denklem" r:id="rId5" imgW="3644640" imgH="431640" progId="Equation.3">
                  <p:embed/>
                </p:oleObj>
              </mc:Choice>
              <mc:Fallback>
                <p:oleObj name="Denklem" r:id="rId5" imgW="364464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157192"/>
                        <a:ext cx="7902788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552049" y="3933056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241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17) X+3 sayısı ile Y+1 sayısı ters orantılı olarak değişiyor. X=2 iken Y=3 olduğuna göre, X=7 iken Y=? Kaç olur?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a)0  		b)5  		c)2  		d)1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047436"/>
              </p:ext>
            </p:extLst>
          </p:nvPr>
        </p:nvGraphicFramePr>
        <p:xfrm>
          <a:off x="498259" y="1772816"/>
          <a:ext cx="814748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7" name="Denklem" r:id="rId3" imgW="3759120" imgH="431640" progId="Equation.3">
                  <p:embed/>
                </p:oleObj>
              </mc:Choice>
              <mc:Fallback>
                <p:oleObj name="Denklem" r:id="rId3" imgW="3759120" imgH="431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259" y="1772816"/>
                        <a:ext cx="8147482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6444208" y="990713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87304" y="3212976"/>
            <a:ext cx="8777183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/>
              <a:t>18)  X </a:t>
            </a:r>
            <a:r>
              <a:rPr lang="tr-TR" b="1" dirty="0"/>
              <a:t>ile Y ters orantılı olarak değişiyor. X=6 iken Y=10 ise, X=5 iken Y=? Kaçtır</a:t>
            </a:r>
            <a:r>
              <a:rPr lang="tr-TR" b="1" dirty="0" smtClean="0"/>
              <a:t>?</a:t>
            </a:r>
          </a:p>
          <a:p>
            <a:endParaRPr lang="tr-TR" dirty="0"/>
          </a:p>
          <a:p>
            <a:r>
              <a:rPr lang="tr-TR" b="1" dirty="0"/>
              <a:t>	a</a:t>
            </a:r>
            <a:r>
              <a:rPr lang="tr-TR" b="1" dirty="0" smtClean="0"/>
              <a:t>) 18  		b) 12  		c) 24 		 </a:t>
            </a:r>
            <a:r>
              <a:rPr lang="tr-TR" b="1" dirty="0"/>
              <a:t>d</a:t>
            </a:r>
            <a:r>
              <a:rPr lang="tr-TR" b="1" dirty="0" smtClean="0"/>
              <a:t>) 8</a:t>
            </a:r>
            <a:endParaRPr lang="tr-TR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451752"/>
              </p:ext>
            </p:extLst>
          </p:nvPr>
        </p:nvGraphicFramePr>
        <p:xfrm>
          <a:off x="2210282" y="4509120"/>
          <a:ext cx="4233926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8" name="Denklem" r:id="rId5" imgW="1409400" imgH="431640" progId="Equation.3">
                  <p:embed/>
                </p:oleObj>
              </mc:Choice>
              <mc:Fallback>
                <p:oleObj name="Denklem" r:id="rId5" imgW="1409400" imgH="4316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0282" y="4509120"/>
                        <a:ext cx="4233926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771800" y="3775084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280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42508" y="2359913"/>
            <a:ext cx="6821098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 DOĞRU VE TERS ORANTI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BİRLİKTE VERİLİRSE: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7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7044" y="327139"/>
            <a:ext cx="8889451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A)DOĞRU ORANTI: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İki çokluktan biri artarken diğeri de aynı oranda artıyorsa, Biri azalırken diğeri de aynı oranda azalıyorsa böyle orantılara doğru orantılı çokluklar denir. 	Doğru orantılı çokluklarda çapraz çarpımlar birbirine eşittir.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4" y="2060847"/>
            <a:ext cx="43148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/>
        </p:nvGraphicFramePr>
        <p:xfrm>
          <a:off x="1143000" y="4876800"/>
          <a:ext cx="2819400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" name="Denklem" r:id="rId4" imgW="1218960" imgH="583920" progId="Equation.3">
                  <p:embed/>
                </p:oleObj>
              </mc:Choice>
              <mc:Fallback>
                <p:oleObj name="Denklem" r:id="rId4" imgW="1218960" imgH="5839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876800"/>
                        <a:ext cx="2819400" cy="135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45" y="2063405"/>
            <a:ext cx="42862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/>
        </p:nvGraphicFramePr>
        <p:xfrm>
          <a:off x="5486400" y="4876800"/>
          <a:ext cx="3048000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6" name="Denklem" r:id="rId7" imgW="1422360" imgH="583920" progId="Equation.3">
                  <p:embed/>
                </p:oleObj>
              </mc:Choice>
              <mc:Fallback>
                <p:oleObj name="Denklem" r:id="rId7" imgW="1422360" imgH="58392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876800"/>
                        <a:ext cx="3048000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59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00" y="685800"/>
            <a:ext cx="85344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15616" y="188640"/>
            <a:ext cx="6115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zh-CN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C) DOĞRU VE TERS ORANTI BİRLİKTE VERİLİRSE:</a:t>
            </a:r>
            <a:endParaRPr kumimoji="0" lang="tr-TR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226" y="1942749"/>
            <a:ext cx="3355779" cy="115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0297" y="3105972"/>
            <a:ext cx="8708205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 sayısı b–1 sayısı ile doğru, a–2 sayısı ile ters orantılı olarak değişiyor. a=4 iken b=5 olduğuna göre, a=3 iken b=? Kaç olur?	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a)3,5  		b)3,5 		 c)2,5  		d)4,5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650629"/>
              </p:ext>
            </p:extLst>
          </p:nvPr>
        </p:nvGraphicFramePr>
        <p:xfrm>
          <a:off x="2417379" y="4509120"/>
          <a:ext cx="5126193" cy="208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7" name="Denklem" r:id="rId5" imgW="2590560" imgH="1054080" progId="Equation.3">
                  <p:embed/>
                </p:oleObj>
              </mc:Choice>
              <mc:Fallback>
                <p:oleObj name="Denklem" r:id="rId5" imgW="2590560" imgH="10540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7379" y="4509120"/>
                        <a:ext cx="5126193" cy="208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4788024" y="3910666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75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214171" y="260648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 sayısı b+2 sayısı ile doğru, a–2 sayısı ile ters orantılı olarak değişiyor. a=3 iken b=2 olduğuna göre, a=6  iken b=? Kaç olur?   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endParaRPr lang="tr-TR" b="1" dirty="0" smtClean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a)30 		 b)20 		 c)50 		 d)40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757979"/>
              </p:ext>
            </p:extLst>
          </p:nvPr>
        </p:nvGraphicFramePr>
        <p:xfrm>
          <a:off x="1418661" y="1700808"/>
          <a:ext cx="5529603" cy="1734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6" name="Denklem" r:id="rId3" imgW="2590560" imgH="812520" progId="Equation.3">
                  <p:embed/>
                </p:oleObj>
              </mc:Choice>
              <mc:Fallback>
                <p:oleObj name="Denklem" r:id="rId3" imgW="2590560" imgH="8125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8661" y="1700808"/>
                        <a:ext cx="5529603" cy="17349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1043608" y="1052736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43688" y="3573016"/>
            <a:ext cx="878497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/>
              <a:t>3) </a:t>
            </a:r>
            <a:r>
              <a:rPr lang="tr-TR" b="1" dirty="0"/>
              <a:t>X sayısı Y sayısı ile doğru c sayısı ile ters orantılı olarak değişiyor. X=3 iken </a:t>
            </a:r>
            <a:r>
              <a:rPr lang="tr-TR" b="1" dirty="0" smtClean="0"/>
              <a:t>Y=5 ve </a:t>
            </a:r>
            <a:r>
              <a:rPr lang="tr-TR" b="1" dirty="0"/>
              <a:t>c=8 olduğuna göre, </a:t>
            </a:r>
            <a:r>
              <a:rPr lang="tr-TR" b="1" dirty="0" smtClean="0"/>
              <a:t>X=10 </a:t>
            </a:r>
            <a:r>
              <a:rPr lang="tr-TR" b="1" dirty="0"/>
              <a:t>iken  c=6 ise, Y=? Kaç olur?</a:t>
            </a:r>
            <a:endParaRPr lang="tr-TR" dirty="0"/>
          </a:p>
          <a:p>
            <a:r>
              <a:rPr lang="tr-TR" b="1" dirty="0"/>
              <a:t>	</a:t>
            </a:r>
            <a:r>
              <a:rPr lang="tr-TR" b="1" dirty="0" smtClean="0"/>
              <a:t>a) 12  		b) 15  		c) 10  		d) 16</a:t>
            </a:r>
            <a:endParaRPr lang="tr-TR" dirty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110343"/>
              </p:ext>
            </p:extLst>
          </p:nvPr>
        </p:nvGraphicFramePr>
        <p:xfrm>
          <a:off x="2168525" y="4743450"/>
          <a:ext cx="4146550" cy="184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7" name="Denklem" r:id="rId5" imgW="1942920" imgH="863280" progId="Equation.3">
                  <p:embed/>
                </p:oleObj>
              </mc:Choice>
              <mc:Fallback>
                <p:oleObj name="Denklem" r:id="rId5" imgW="1942920" imgH="8632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4743450"/>
                        <a:ext cx="4146550" cy="184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6516216" y="4079159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540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1043608" y="2852936"/>
            <a:ext cx="684076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zh-CN" sz="54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C) BİLEŞİK ORANTI</a:t>
            </a:r>
            <a:endParaRPr kumimoji="0" lang="tr-TR" altLang="zh-CN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77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28600" y="228600"/>
            <a:ext cx="8735888" cy="6413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D) BİLEŞİK ORANTI: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En az 3 orandan oluşan eşitliğe bileşik orantı denir. Bileşik orantıda;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638" y="2060848"/>
            <a:ext cx="6438727" cy="125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131840" y="4437112"/>
            <a:ext cx="2392325" cy="366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Formülü uygulanır.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132" y="5589240"/>
            <a:ext cx="8735887" cy="6413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AÇIKLAMA: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Bir soru da bir işi dendiğinde 1.yapılan iş ve 2.yapılan iş değerleri 1 olarak alınır. Paylar eşit olduğundan payda da eşit olur.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21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7504" y="116632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8 işçi günde 6 saat çalışarak bir işi 10 günde bitiriyor. Aynı işi aynı hızla çalışan 6 işçi günde 5 saat çalışarak kaç günde bitirir?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a)8  		b)32  		c)16  		d)24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1988840"/>
            <a:ext cx="5544616" cy="94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544626" y="908720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96283" y="3356992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ÖRNEK-2: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10 işçi 3 günde 600 metre küplük havuzu kazabiliyor.12 işçi 2400 metre küplük havuzu kaç günde kazar?             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a)3  		b)4  		c)15  		d)10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25" y="5076984"/>
            <a:ext cx="6258024" cy="96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6444208" y="4149080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45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504" y="122149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ÖRNEK-3: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6 kamyon 2 günde 120 m</a:t>
            </a:r>
            <a:r>
              <a:rPr kumimoji="0" lang="tr-TR" sz="1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kum taşıyor. Aynı türdeki kaç kamyon 400 m</a:t>
            </a:r>
            <a:r>
              <a:rPr kumimoji="0" lang="tr-TR" sz="1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kumu 5 günde taşıyabilir?       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8  		b) 10  		c) 12		  d) 6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164" y="1676932"/>
            <a:ext cx="600566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971600" y="919020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9129" y="3149511"/>
            <a:ext cx="8835359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ÖRNEK-4: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9 işçinin günde 12 saat çalışarak 15 günde bitirdiği bir işi 60 işçi günde kaç saat çalışarak bu işi 9 günde bitirir?     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18  		b) 3  		c) 15  		d) 20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9792" y="3941599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86788"/>
              </p:ext>
            </p:extLst>
          </p:nvPr>
        </p:nvGraphicFramePr>
        <p:xfrm>
          <a:off x="1403648" y="4941168"/>
          <a:ext cx="5629609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" name="Denklem" r:id="rId4" imgW="2387600" imgH="584200" progId="Equation.3">
                  <p:embed/>
                </p:oleObj>
              </mc:Choice>
              <mc:Fallback>
                <p:oleObj name="Denklem" r:id="rId4" imgW="2387600" imgH="584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4941168"/>
                        <a:ext cx="5629609" cy="13681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998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504" y="18864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ÖRNEK-5)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35 Kişilik bir ekip, günde 8 saat çalışarak, bir işi 90 günde bitiriyor. Aynı şartlarda kaç işçi günde 10 saat çalışarak, bu işi 60 günde bitirir?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45 		 b) 32  		c) 35  		d) 42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658421"/>
              </p:ext>
            </p:extLst>
          </p:nvPr>
        </p:nvGraphicFramePr>
        <p:xfrm>
          <a:off x="1511749" y="1700808"/>
          <a:ext cx="6048494" cy="1553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4" name="Denklem" r:id="rId3" imgW="2273040" imgH="583920" progId="Equation.3">
                  <p:embed/>
                </p:oleObj>
              </mc:Choice>
              <mc:Fallback>
                <p:oleObj name="Denklem" r:id="rId3" imgW="2273040" imgH="583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749" y="1700808"/>
                        <a:ext cx="6048494" cy="15530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6516216" y="980728"/>
            <a:ext cx="864096" cy="408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4056" y="3501008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ÖRNEK-6)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12 işçi bir işi günde 6 saat çalışarak 72 günde yaparsa, 24 işçi günde 8 saat çalışarak aynı işi kaç günde yapar?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27  		b) 21  		c) 18  		d) 12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360161"/>
              </p:ext>
            </p:extLst>
          </p:nvPr>
        </p:nvGraphicFramePr>
        <p:xfrm>
          <a:off x="1835696" y="5013176"/>
          <a:ext cx="5977163" cy="1546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5" name="Denklem" r:id="rId5" imgW="2260440" imgH="583920" progId="Equation.3">
                  <p:embed/>
                </p:oleObj>
              </mc:Choice>
              <mc:Fallback>
                <p:oleObj name="Denklem" r:id="rId5" imgW="2260440" imgH="5839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5013176"/>
                        <a:ext cx="5977163" cy="15468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971600" y="4271136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666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42263" y="18864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ÖRNEK-7)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9 işçi 45 hektarlık bir tarlayı 6 gün çalışarak çapalıyor. Aynı şartlarda, 7 işçinin, 105 hektarlık tarlayı kaç günde çapalar?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a)16  		b)24 		 c)18 		 d)20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742971"/>
              </p:ext>
            </p:extLst>
          </p:nvPr>
        </p:nvGraphicFramePr>
        <p:xfrm>
          <a:off x="971600" y="1844824"/>
          <a:ext cx="6437607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0" name="Denklem" r:id="rId3" imgW="2514600" imgH="393480" progId="Equation.3">
                  <p:embed/>
                </p:oleObj>
              </mc:Choice>
              <mc:Fallback>
                <p:oleObj name="Denklem" r:id="rId3" imgW="251460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844824"/>
                        <a:ext cx="6437607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4716016" y="958768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42263" y="3356992"/>
            <a:ext cx="8855231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ÖRNEK-8)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8 işçi 200 metre karelik duvarı 10 günde boyuyor.10 işçi 1600 metre karelik duvarı kaç günde boyar?  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a)54  		b)64  		c)32 		 d)84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480518"/>
              </p:ext>
            </p:extLst>
          </p:nvPr>
        </p:nvGraphicFramePr>
        <p:xfrm>
          <a:off x="2297632" y="4869160"/>
          <a:ext cx="4544491" cy="1650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1" name="Denklem" r:id="rId5" imgW="1612800" imgH="583920" progId="Equation.3">
                  <p:embed/>
                </p:oleObj>
              </mc:Choice>
              <mc:Fallback>
                <p:oleObj name="Denklem" r:id="rId5" imgW="1612800" imgH="58392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7632" y="4869160"/>
                        <a:ext cx="4544491" cy="16501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2771800" y="4127120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264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504" y="18864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ÖRNEK-9)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12 işçi bir işi günde 6 saat çalışarak 72 günde yaparsa, 24 işçi günde 8 saat çalışarak aynı işi kaç günde yapar?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a)27  		b)21 		 c)18 		 d)12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812544"/>
              </p:ext>
            </p:extLst>
          </p:nvPr>
        </p:nvGraphicFramePr>
        <p:xfrm>
          <a:off x="1364277" y="1700808"/>
          <a:ext cx="6343438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9" name="Denklem" r:id="rId3" imgW="2476440" imgH="393480" progId="Equation.3">
                  <p:embed/>
                </p:oleObj>
              </mc:Choice>
              <mc:Fallback>
                <p:oleObj name="Denklem" r:id="rId3" imgW="247644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277" y="1700808"/>
                        <a:ext cx="6343438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27494" y="3501008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ÖRNEK-10)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5 sıvacı 450 metre kare duvarı 2 günde sıvıyor.8 sıvacının 720 metre kare duvarı birlikte kaç günde sıvadığını bulunuz?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a)6  		b)4  		c)3 		 d)2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735895"/>
              </p:ext>
            </p:extLst>
          </p:nvPr>
        </p:nvGraphicFramePr>
        <p:xfrm>
          <a:off x="1979711" y="5301208"/>
          <a:ext cx="5262979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0" name="Denklem" r:id="rId5" imgW="1917360" imgH="393480" progId="Equation.3">
                  <p:embed/>
                </p:oleObj>
              </mc:Choice>
              <mc:Fallback>
                <p:oleObj name="Denklem" r:id="rId5" imgW="191736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1" y="5301208"/>
                        <a:ext cx="5262979" cy="10801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971600" y="958768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444208" y="4271136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023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79512" y="260648"/>
            <a:ext cx="8712968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ÖRNEK-11)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200 kilo gram pamuktan 90 santimetre eninde 100 metre kumaş dokunuyor.1 ton pamuktan 100 santimetre eninde kaç metre kumaş dokunur?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a)250  		b)550  		c)450  		d)350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484071"/>
              </p:ext>
            </p:extLst>
          </p:nvPr>
        </p:nvGraphicFramePr>
        <p:xfrm>
          <a:off x="1367644" y="1844824"/>
          <a:ext cx="6336704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9" name="Denklem" r:id="rId3" imgW="2311200" imgH="393480" progId="Equation.3">
                  <p:embed/>
                </p:oleObj>
              </mc:Choice>
              <mc:Fallback>
                <p:oleObj name="Denklem" r:id="rId3" imgW="231120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7644" y="1844824"/>
                        <a:ext cx="6336704" cy="10801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4716016" y="1030776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48321" y="3365535"/>
            <a:ext cx="8712968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ÖRNEK-12)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İş güçleri eşit 2 traktör ile 4 günde 200 dekar yer sürülüyor. Aynı traktörlerin 6 tanesi ile 3 günde kaç dekar yer sürülür?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 a)350  		b)450  		c)550 		 d)650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527002"/>
              </p:ext>
            </p:extLst>
          </p:nvPr>
        </p:nvGraphicFramePr>
        <p:xfrm>
          <a:off x="1379013" y="5013176"/>
          <a:ext cx="6313965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0" name="Denklem" r:id="rId5" imgW="2031840" imgH="393480" progId="Equation.3">
                  <p:embed/>
                </p:oleObj>
              </mc:Choice>
              <mc:Fallback>
                <p:oleObj name="Denklem" r:id="rId5" imgW="203184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013" y="5013176"/>
                        <a:ext cx="6313965" cy="1224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843808" y="4135663"/>
            <a:ext cx="86409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740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512" y="188640"/>
            <a:ext cx="8784976" cy="6413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ÖRNEK-1:</a:t>
            </a: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Gün sayısı artarken ekmek sayısı da artarsa veya Gün sayısı azalırken ekmek sayısı da azalırsa bu orantı doğru orantı olur.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6905" name="Group 2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251932"/>
              </p:ext>
            </p:extLst>
          </p:nvPr>
        </p:nvGraphicFramePr>
        <p:xfrm>
          <a:off x="381000" y="1340768"/>
          <a:ext cx="8382000" cy="4958716"/>
        </p:xfrm>
        <a:graphic>
          <a:graphicData uri="http://schemas.openxmlformats.org/drawingml/2006/table">
            <a:tbl>
              <a:tblPr/>
              <a:tblGrid>
                <a:gridCol w="2095500"/>
                <a:gridCol w="2095500"/>
                <a:gridCol w="2095500"/>
                <a:gridCol w="2095500"/>
              </a:tblGrid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Ekmek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Ekmek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…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…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15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15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18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9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7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6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…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…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3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artarken 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Ekmek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da artar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Gün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azal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rken 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Ekmek say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da azal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imSun" pitchFamily="2" charset="-122"/>
                          <a:cs typeface="Arial" pitchFamily="34" charset="0"/>
                        </a:rPr>
                        <a:t>ı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r.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Doğru Orantı</a:t>
                      </a:r>
                      <a:endParaRPr kumimoji="0" lang="tr-T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Doğru Orantı</a:t>
                      </a:r>
                      <a:endParaRPr kumimoji="0" lang="tr-T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624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705" y="188640"/>
            <a:ext cx="8884707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ÖRNEK-13)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Yatılı bir okulda 120 öğrenci 15 gün de 1260 ekmek yiyor.180 öğrenci 20 günde kaç ekmek yer?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a)3420 		 b)3260 		 c)3780 		 d)2520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047658"/>
              </p:ext>
            </p:extLst>
          </p:nvPr>
        </p:nvGraphicFramePr>
        <p:xfrm>
          <a:off x="1039553" y="1700808"/>
          <a:ext cx="7111009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6" name="Denklem" r:id="rId3" imgW="2590560" imgH="393480" progId="Equation.3">
                  <p:embed/>
                </p:oleObj>
              </mc:Choice>
              <mc:Fallback>
                <p:oleObj name="Denklem" r:id="rId3" imgW="25905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553" y="1700808"/>
                        <a:ext cx="7111009" cy="10801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6372200" y="958768"/>
            <a:ext cx="1512168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2704" y="3284984"/>
            <a:ext cx="8884707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ÖRNEK-14)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13 işçi 150 metre kaldırımı 5 günde yaparsa, aynı hızla çalışan 4 işçi 240 metre kaldırımı kaç günde yapar?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a)24  		b)26  		c)28		  d)12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517850"/>
              </p:ext>
            </p:extLst>
          </p:nvPr>
        </p:nvGraphicFramePr>
        <p:xfrm>
          <a:off x="1115616" y="5013176"/>
          <a:ext cx="7532066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7" name="Denklem" r:id="rId5" imgW="2743200" imgH="393480" progId="Equation.3">
                  <p:embed/>
                </p:oleObj>
              </mc:Choice>
              <mc:Fallback>
                <p:oleObj name="Denklem" r:id="rId5" imgW="274320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013176"/>
                        <a:ext cx="7532066" cy="10801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627784" y="4055112"/>
            <a:ext cx="122413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229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79512" y="116632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ÖRNEK-15)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6 kilogram iplik ile 80 santimetre eninde 12 metre kumaş dokunuyor. 15 kilogram iplik ile 120 santimetre eninde kaç metre kumaş dokunur?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a)20  		b)25  		c)30		  d)35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227392"/>
              </p:ext>
            </p:extLst>
          </p:nvPr>
        </p:nvGraphicFramePr>
        <p:xfrm>
          <a:off x="2297906" y="1556792"/>
          <a:ext cx="4548187" cy="178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5" name="Denklem" r:id="rId3" imgW="2070000" imgH="812520" progId="Equation.3">
                  <p:embed/>
                </p:oleObj>
              </mc:Choice>
              <mc:Fallback>
                <p:oleObj name="Denklem" r:id="rId3" imgW="2070000" imgH="8125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7906" y="1556792"/>
                        <a:ext cx="4548187" cy="178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1763688" y="886760"/>
            <a:ext cx="122413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79512" y="3573016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ÖRNEK-16)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Bir atölyedeki 15 usta 36 metre kare halıyı 45 günde dokuyor. aynı hızla çalışan 20 usta 30 günde kaç metre kare halı dokur?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a)24 		 b)32		  c)36		  d)28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61596"/>
              </p:ext>
            </p:extLst>
          </p:nvPr>
        </p:nvGraphicFramePr>
        <p:xfrm>
          <a:off x="1187624" y="5373216"/>
          <a:ext cx="6993331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6" name="Denklem" r:id="rId5" imgW="2730240" imgH="393480" progId="Equation.3">
                  <p:embed/>
                </p:oleObj>
              </mc:Choice>
              <mc:Fallback>
                <p:oleObj name="Denklem" r:id="rId5" imgW="273024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5373216"/>
                        <a:ext cx="6993331" cy="10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595799" y="4343144"/>
            <a:ext cx="122413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220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260648"/>
            <a:ext cx="8784976" cy="2031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ÖRNEK-17: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8 işçi günde 6 saat çalışarak </a:t>
            </a:r>
            <a:r>
              <a:rPr kumimoji="0" lang="tr-TR" sz="1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bir işi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10 günde bitiriyor. Aynı işi aynı hızla çalışan 6 işçi günde 5 saat çalışarak kaç günde bitirir?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a)8 		 b)32  		c)16  		d)24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Bir soru da bir işi dendiğinde 1.yapılan iş ve 2.yapılan iş değerleri 1 olarak alınır. Paylar eşit olduğundan payda da eşit olur.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325" y="2749410"/>
            <a:ext cx="7121350" cy="138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390431"/>
              </p:ext>
            </p:extLst>
          </p:nvPr>
        </p:nvGraphicFramePr>
        <p:xfrm>
          <a:off x="2142709" y="4797152"/>
          <a:ext cx="4858582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8" name="Denklem" r:id="rId4" imgW="1562040" imgH="393480" progId="Equation.3">
                  <p:embed/>
                </p:oleObj>
              </mc:Choice>
              <mc:Fallback>
                <p:oleObj name="Denklem" r:id="rId4" imgW="156204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709" y="4797152"/>
                        <a:ext cx="4858582" cy="1224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5292080" y="1061209"/>
            <a:ext cx="122413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824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rPr>
              <a:t>ÖRNEK-18: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 pulluk ile 180 dönüm tarla 5 günde sürülüyor.2 pulluk ile 120 dönüm tarla kaç günde sürülür?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a)10  		b)12  		c)8 		 d)16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706693"/>
              </p:ext>
            </p:extLst>
          </p:nvPr>
        </p:nvGraphicFramePr>
        <p:xfrm>
          <a:off x="761813" y="1700808"/>
          <a:ext cx="7620374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2" name="Denklem" r:id="rId3" imgW="2603160" imgH="393480" progId="Equation.3">
                  <p:embed/>
                </p:oleObj>
              </mc:Choice>
              <mc:Fallback>
                <p:oleObj name="Denklem" r:id="rId3" imgW="2603160" imgH="393480" progId="Equation.3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813" y="1700808"/>
                        <a:ext cx="7620374" cy="1152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827584" y="960591"/>
            <a:ext cx="122413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79512" y="3212976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ÖRNEK-19) </a:t>
            </a:r>
            <a:r>
              <a:rPr lang="tr-TR" sz="2000" b="1" dirty="0" smtClean="0"/>
              <a:t>12pulluk </a:t>
            </a:r>
            <a:r>
              <a:rPr lang="tr-TR" sz="2000" b="1" dirty="0"/>
              <a:t>ile </a:t>
            </a:r>
            <a:r>
              <a:rPr lang="tr-TR" sz="2000" b="1" dirty="0" smtClean="0"/>
              <a:t>360 </a:t>
            </a:r>
            <a:r>
              <a:rPr lang="tr-TR" sz="2000" b="1" dirty="0"/>
              <a:t>dönüm </a:t>
            </a:r>
            <a:r>
              <a:rPr lang="tr-TR" sz="2000" b="1" dirty="0" smtClean="0"/>
              <a:t>tarla 10 günde sürülüyor.4 </a:t>
            </a:r>
            <a:r>
              <a:rPr lang="tr-TR" sz="2000" b="1" dirty="0"/>
              <a:t>pulluk ile 120 dönüm tarla kaç günde sürülür?</a:t>
            </a:r>
            <a:endParaRPr lang="tr-TR" sz="2000" dirty="0"/>
          </a:p>
          <a:p>
            <a:r>
              <a:rPr lang="tr-TR" sz="2000" b="1" dirty="0"/>
              <a:t>	a</a:t>
            </a:r>
            <a:r>
              <a:rPr lang="tr-TR" sz="2000" b="1" dirty="0" smtClean="0"/>
              <a:t>) 12  		b) 15		  </a:t>
            </a:r>
            <a:r>
              <a:rPr lang="tr-TR" sz="2000" b="1" dirty="0"/>
              <a:t>c</a:t>
            </a:r>
            <a:r>
              <a:rPr lang="tr-TR" sz="2000" b="1" dirty="0" smtClean="0"/>
              <a:t>) 20  		d) 18</a:t>
            </a:r>
            <a:endParaRPr lang="tr-TR" sz="2000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388313"/>
              </p:ext>
            </p:extLst>
          </p:nvPr>
        </p:nvGraphicFramePr>
        <p:xfrm>
          <a:off x="479425" y="4868863"/>
          <a:ext cx="802957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3" name="Denklem" r:id="rId5" imgW="2743200" imgH="393480" progId="Equation.3">
                  <p:embed/>
                </p:oleObj>
              </mc:Choice>
              <mc:Fallback>
                <p:oleObj name="Denklem" r:id="rId5" imgW="2743200" imgH="3934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4868863"/>
                        <a:ext cx="8029575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606659" y="3807798"/>
            <a:ext cx="1224136" cy="4302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633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691680" y="620688"/>
            <a:ext cx="5184576" cy="1470025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7200" dirty="0" smtClean="0"/>
              <a:t>HAZIRLAYAN</a:t>
            </a:r>
            <a:endParaRPr lang="tr-TR" sz="7200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107504" y="4221088"/>
            <a:ext cx="8856984" cy="20162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r-TR" sz="4000" b="1" dirty="0" smtClean="0"/>
          </a:p>
          <a:p>
            <a:pPr algn="l"/>
            <a:r>
              <a:rPr lang="tr-TR" sz="4000" b="1" dirty="0" smtClean="0"/>
              <a:t>ÖMER ASKERDEN</a:t>
            </a:r>
          </a:p>
          <a:p>
            <a:pPr algn="l"/>
            <a:r>
              <a:rPr lang="tr-TR" sz="4000" b="1" dirty="0" smtClean="0"/>
              <a:t>PİRİ MEHMET PAŞA ORTAOKULU</a:t>
            </a:r>
          </a:p>
          <a:p>
            <a:pPr algn="l"/>
            <a:r>
              <a:rPr lang="tr-TR" sz="3500" b="1" dirty="0" smtClean="0"/>
              <a:t>UZMAN İLKÖĞRETİM MATEMATİK ÖĞRETMENİ</a:t>
            </a:r>
          </a:p>
          <a:p>
            <a:pPr algn="r"/>
            <a:r>
              <a:rPr lang="tr-TR" sz="3500" b="1" dirty="0" smtClean="0"/>
              <a:t>beyler_beyi_2@hotmail.com</a:t>
            </a:r>
          </a:p>
          <a:p>
            <a:pPr algn="l"/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71940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7504" y="188640"/>
            <a:ext cx="885698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15 litre benzin ile 240 kilometre giden bir araba 40 litre benzin ile kaç kilometre yol alır?			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a)720 	 	b)750  		c)640  		d)480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525482"/>
              </p:ext>
            </p:extLst>
          </p:nvPr>
        </p:nvGraphicFramePr>
        <p:xfrm>
          <a:off x="2096616" y="1988840"/>
          <a:ext cx="44196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Denklem" r:id="rId3" imgW="2006280" imgH="393480" progId="Equation.3">
                  <p:embed/>
                </p:oleObj>
              </mc:Choice>
              <mc:Fallback>
                <p:oleObj name="Denklem" r:id="rId3" imgW="200628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616" y="1988840"/>
                        <a:ext cx="4419600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5508104" y="908720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28271" y="3356992"/>
            <a:ext cx="8836217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2) 35 kilogram undan 110 tane ekmek yapılıyor.70 kilogram undan kaç ekmek yapılır?	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a)440  		b)220  		c)105  		d)330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989839"/>
              </p:ext>
            </p:extLst>
          </p:nvPr>
        </p:nvGraphicFramePr>
        <p:xfrm>
          <a:off x="2195736" y="5157192"/>
          <a:ext cx="4121150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Denklem" r:id="rId5" imgW="1993680" imgH="393480" progId="Equation.3">
                  <p:embed/>
                </p:oleObj>
              </mc:Choice>
              <mc:Fallback>
                <p:oleObj name="Denklem" r:id="rId5" imgW="19936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5157192"/>
                        <a:ext cx="4121150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3638935" y="4069860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050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73433" y="116632"/>
            <a:ext cx="878497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3) 10 litre sütten 4 kilogram yağ elde ediliyor.12 kilogram yağ elde etmek için kaç kilogram süt gerekir?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a)30  	  b)40 	   c)20 	   d)50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227516"/>
              </p:ext>
            </p:extLst>
          </p:nvPr>
        </p:nvGraphicFramePr>
        <p:xfrm>
          <a:off x="2339752" y="1988840"/>
          <a:ext cx="365760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2" name="Denklem" r:id="rId3" imgW="1739880" imgH="393480" progId="Equation.3">
                  <p:embed/>
                </p:oleObj>
              </mc:Choice>
              <mc:Fallback>
                <p:oleObj name="Denklem" r:id="rId3" imgW="17398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988840"/>
                        <a:ext cx="3657600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1835696" y="836712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73433" y="3351352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4) 5 saatte 40 metre kare yeri boya yapabilen bir usta 32 metre karelik yeri kaç saatte boyar?       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a)3  	b)6 	 c)5 	 d)4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076186"/>
              </p:ext>
            </p:extLst>
          </p:nvPr>
        </p:nvGraphicFramePr>
        <p:xfrm>
          <a:off x="2051720" y="5013176"/>
          <a:ext cx="449580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3" name="Denklem" r:id="rId5" imgW="2145960" imgH="393480" progId="Equation.3">
                  <p:embed/>
                </p:oleObj>
              </mc:Choice>
              <mc:Fallback>
                <p:oleObj name="Denklem" r:id="rId5" imgW="2145960" imgH="393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013176"/>
                        <a:ext cx="4495800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565921" y="3794433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338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5197" y="116632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5) 3 kalem 20 TL dir.Bir düzine kalem kaç TL </a:t>
            </a:r>
            <a:r>
              <a:rPr kumimoji="0" lang="tr-T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dir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a)120		  b)100 		 c)80 		 d)60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864311"/>
              </p:ext>
            </p:extLst>
          </p:nvPr>
        </p:nvGraphicFramePr>
        <p:xfrm>
          <a:off x="2195736" y="1484784"/>
          <a:ext cx="4351619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" name="Denklem" r:id="rId3" imgW="1828800" imgH="393700" progId="Equation.3">
                  <p:embed/>
                </p:oleObj>
              </mc:Choice>
              <mc:Fallback>
                <p:oleObj name="Denklem" r:id="rId3" imgW="18288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484784"/>
                        <a:ext cx="4351619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4565921" y="578559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8784" y="3236268"/>
            <a:ext cx="8797094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6) 20 litre benzin ile 80 kilometre yol alan bir araba 5 litre benzin ile kaç kilometre yol alır?</a:t>
            </a: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a)10 		 b)30 		 c)40		  d)20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401094"/>
              </p:ext>
            </p:extLst>
          </p:nvPr>
        </p:nvGraphicFramePr>
        <p:xfrm>
          <a:off x="2267744" y="5157192"/>
          <a:ext cx="431626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Denklem" r:id="rId5" imgW="1815840" imgH="393480" progId="Equation.3">
                  <p:embed/>
                </p:oleObj>
              </mc:Choice>
              <mc:Fallback>
                <p:oleObj name="Denklem" r:id="rId5" imgW="181584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5157192"/>
                        <a:ext cx="4316262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6444208" y="3956348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98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45710" y="116632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7) 8 Dakikada 30 litre su akıtan bir musluk 20 dakikada kaç litre su akıtır?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a)25  		b)75 		 c)150		  d)50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591902"/>
              </p:ext>
            </p:extLst>
          </p:nvPr>
        </p:nvGraphicFramePr>
        <p:xfrm>
          <a:off x="2380665" y="1484784"/>
          <a:ext cx="4315065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9" name="Denklem" r:id="rId3" imgW="1815840" imgH="393480" progId="Equation.3">
                  <p:embed/>
                </p:oleObj>
              </mc:Choice>
              <mc:Fallback>
                <p:oleObj name="Denklem" r:id="rId3" imgW="181584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0665" y="1484784"/>
                        <a:ext cx="4315065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3635896" y="582077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145710" y="2999978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8) 1 Kilogram kuruyemiş 30 TLdir.2300 gram kuruyemiş kaç TL </a:t>
            </a:r>
            <a:r>
              <a:rPr kumimoji="0" lang="tr-T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dir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a)69 		 b)78		  c)54  		d)72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895531"/>
              </p:ext>
            </p:extLst>
          </p:nvPr>
        </p:nvGraphicFramePr>
        <p:xfrm>
          <a:off x="2211331" y="4869160"/>
          <a:ext cx="4865353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0" name="Denklem" r:id="rId5" imgW="2044440" imgH="393480" progId="Equation.3">
                  <p:embed/>
                </p:oleObj>
              </mc:Choice>
              <mc:Fallback>
                <p:oleObj name="Denklem" r:id="rId5" imgW="204444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1331" y="4869160"/>
                        <a:ext cx="4865353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1835696" y="3443059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456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512" y="188640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9) 3 işçi 40 parça iş yaparsa,12 işçi kaç parça iş yapar?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 200  		b) 180		  c) 120 		 d) 160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432134"/>
              </p:ext>
            </p:extLst>
          </p:nvPr>
        </p:nvGraphicFramePr>
        <p:xfrm>
          <a:off x="2699791" y="1340768"/>
          <a:ext cx="370797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2" name="Denklem" r:id="rId3" imgW="1841400" imgH="393480" progId="Equation.3">
                  <p:embed/>
                </p:oleObj>
              </mc:Choice>
              <mc:Fallback>
                <p:oleObj name="Denklem" r:id="rId3" imgW="18414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1" y="1340768"/>
                        <a:ext cx="3707971" cy="79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7441099" y="631721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79512" y="2348880"/>
            <a:ext cx="8784976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10) 4 Belediye işçisi 56 tane ağaç budarsa,20 işçi kaç ağaç budar?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a) 210 		 b) 280  		c) 310		  d) 250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792011"/>
              </p:ext>
            </p:extLst>
          </p:nvPr>
        </p:nvGraphicFramePr>
        <p:xfrm>
          <a:off x="2843808" y="3501008"/>
          <a:ext cx="3734981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" name="Denklem" r:id="rId5" imgW="1854000" imgH="393480" progId="Equation.3">
                  <p:embed/>
                </p:oleObj>
              </mc:Choice>
              <mc:Fallback>
                <p:oleObj name="Denklem" r:id="rId5" imgW="185400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501008"/>
                        <a:ext cx="3734981" cy="79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3851920" y="2791805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55216" y="4437112"/>
            <a:ext cx="8809271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11) 5 traktör 600 dönüm tarla sürerse, aynı traktörlerden 8 tanesi kaç dönüm tarla sürer?		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b="1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		a)650  		b)840		  c)720 		 d)960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496736"/>
              </p:ext>
            </p:extLst>
          </p:nvPr>
        </p:nvGraphicFramePr>
        <p:xfrm>
          <a:off x="2943895" y="5805264"/>
          <a:ext cx="383227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4" name="Denklem" r:id="rId7" imgW="1904760" imgH="393480" progId="Equation.3">
                  <p:embed/>
                </p:oleObj>
              </mc:Choice>
              <mc:Fallback>
                <p:oleObj name="Denklem" r:id="rId7" imgW="190476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3895" y="5805264"/>
                        <a:ext cx="3832274" cy="79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7441099" y="5157192"/>
            <a:ext cx="1008112" cy="4802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520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1677</Words>
  <Application>Microsoft Office PowerPoint</Application>
  <PresentationFormat>Ekran Gösterisi (4:3)</PresentationFormat>
  <Paragraphs>320</Paragraphs>
  <Slides>44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6" baseType="lpstr">
      <vt:lpstr>Ofis Teması</vt:lpstr>
      <vt:lpstr>Denklem</vt:lpstr>
      <vt:lpstr>ORANTI ÇEŞİTLERİ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ORANTI ÇEŞİTLERİ</dc:title>
  <dc:creator>OMER HAYYAM</dc:creator>
  <cp:lastModifiedBy>OMER HAYYAM</cp:lastModifiedBy>
  <cp:revision>69</cp:revision>
  <dcterms:created xsi:type="dcterms:W3CDTF">2012-11-21T19:49:21Z</dcterms:created>
  <dcterms:modified xsi:type="dcterms:W3CDTF">2012-11-22T19:43:21Z</dcterms:modified>
</cp:coreProperties>
</file>