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256" r:id="rId2"/>
    <p:sldId id="257" r:id="rId3"/>
    <p:sldId id="258" r:id="rId4"/>
    <p:sldId id="259" r:id="rId5"/>
    <p:sldId id="284" r:id="rId6"/>
    <p:sldId id="260" r:id="rId7"/>
    <p:sldId id="261" r:id="rId8"/>
    <p:sldId id="262"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4" d="100"/>
          <a:sy n="84" d="100"/>
        </p:scale>
        <p:origin x="-1068" y="-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6ED047A-47DA-46E8-9D09-F25BBF3AB7CB}" type="datetimeFigureOut">
              <a:rPr lang="tr-TR" smtClean="0"/>
              <a:pPr/>
              <a:t>01/03/2012</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E2C5267-8EB0-42C2-9067-BB5801A55871}" type="slidenum">
              <a:rPr lang="tr-TR" smtClean="0"/>
              <a:pPr/>
              <a:t>‹#›</a:t>
            </a:fld>
            <a:endParaRPr lang="tr-T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2E2C5267-8EB0-42C2-9067-BB5801A55871}" type="slidenum">
              <a:rPr lang="tr-TR" smtClean="0"/>
              <a:pPr/>
              <a:t>1</a:t>
            </a:fld>
            <a:endParaRPr lang="tr-T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2E2C5267-8EB0-42C2-9067-BB5801A55871}" type="slidenum">
              <a:rPr lang="tr-TR" smtClean="0"/>
              <a:pPr/>
              <a:t>11</a:t>
            </a:fld>
            <a:endParaRPr lang="tr-T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2E2C5267-8EB0-42C2-9067-BB5801A55871}" type="slidenum">
              <a:rPr lang="tr-TR" smtClean="0"/>
              <a:pPr/>
              <a:t>12</a:t>
            </a:fld>
            <a:endParaRPr lang="tr-T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2E2C5267-8EB0-42C2-9067-BB5801A55871}" type="slidenum">
              <a:rPr lang="tr-TR" smtClean="0"/>
              <a:pPr/>
              <a:t>13</a:t>
            </a:fld>
            <a:endParaRPr lang="tr-T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2E2C5267-8EB0-42C2-9067-BB5801A55871}" type="slidenum">
              <a:rPr lang="tr-TR" smtClean="0"/>
              <a:pPr/>
              <a:t>14</a:t>
            </a:fld>
            <a:endParaRPr lang="tr-T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2E2C5267-8EB0-42C2-9067-BB5801A55871}" type="slidenum">
              <a:rPr lang="tr-TR" smtClean="0"/>
              <a:pPr/>
              <a:t>15</a:t>
            </a:fld>
            <a:endParaRPr lang="tr-T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2E2C5267-8EB0-42C2-9067-BB5801A55871}" type="slidenum">
              <a:rPr lang="tr-TR" smtClean="0"/>
              <a:pPr/>
              <a:t>16</a:t>
            </a:fld>
            <a:endParaRPr lang="tr-T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2E2C5267-8EB0-42C2-9067-BB5801A55871}" type="slidenum">
              <a:rPr lang="tr-TR" smtClean="0"/>
              <a:pPr/>
              <a:t>17</a:t>
            </a:fld>
            <a:endParaRPr lang="tr-T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2E2C5267-8EB0-42C2-9067-BB5801A55871}" type="slidenum">
              <a:rPr lang="tr-TR" smtClean="0"/>
              <a:pPr/>
              <a:t>18</a:t>
            </a:fld>
            <a:endParaRPr lang="tr-T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2E2C5267-8EB0-42C2-9067-BB5801A55871}" type="slidenum">
              <a:rPr lang="tr-TR" smtClean="0"/>
              <a:pPr/>
              <a:t>19</a:t>
            </a:fld>
            <a:endParaRPr lang="tr-T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2E2C5267-8EB0-42C2-9067-BB5801A55871}" type="slidenum">
              <a:rPr lang="tr-TR" smtClean="0"/>
              <a:pPr/>
              <a:t>20</a:t>
            </a:fld>
            <a:endParaRPr lang="tr-T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2E2C5267-8EB0-42C2-9067-BB5801A55871}" type="slidenum">
              <a:rPr lang="tr-TR" smtClean="0"/>
              <a:pPr/>
              <a:t>2</a:t>
            </a:fld>
            <a:endParaRPr lang="tr-T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2E2C5267-8EB0-42C2-9067-BB5801A55871}" type="slidenum">
              <a:rPr lang="tr-TR" smtClean="0"/>
              <a:pPr/>
              <a:t>21</a:t>
            </a:fld>
            <a:endParaRPr lang="tr-T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2E2C5267-8EB0-42C2-9067-BB5801A55871}" type="slidenum">
              <a:rPr lang="tr-TR" smtClean="0"/>
              <a:pPr/>
              <a:t>22</a:t>
            </a:fld>
            <a:endParaRPr lang="tr-T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2E2C5267-8EB0-42C2-9067-BB5801A55871}" type="slidenum">
              <a:rPr lang="tr-TR" smtClean="0"/>
              <a:pPr/>
              <a:t>23</a:t>
            </a:fld>
            <a:endParaRPr lang="tr-T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2E2C5267-8EB0-42C2-9067-BB5801A55871}" type="slidenum">
              <a:rPr lang="tr-TR" smtClean="0"/>
              <a:pPr/>
              <a:t>24</a:t>
            </a:fld>
            <a:endParaRPr lang="tr-T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2E2C5267-8EB0-42C2-9067-BB5801A55871}" type="slidenum">
              <a:rPr lang="tr-TR" smtClean="0"/>
              <a:pPr/>
              <a:t>25</a:t>
            </a:fld>
            <a:endParaRPr lang="tr-T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2E2C5267-8EB0-42C2-9067-BB5801A55871}" type="slidenum">
              <a:rPr lang="tr-TR" smtClean="0"/>
              <a:pPr/>
              <a:t>26</a:t>
            </a:fld>
            <a:endParaRPr lang="tr-T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2E2C5267-8EB0-42C2-9067-BB5801A55871}" type="slidenum">
              <a:rPr lang="tr-TR" smtClean="0"/>
              <a:pPr/>
              <a:t>27</a:t>
            </a:fld>
            <a:endParaRPr lang="tr-T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2E2C5267-8EB0-42C2-9067-BB5801A55871}" type="slidenum">
              <a:rPr lang="tr-TR" smtClean="0"/>
              <a:pPr/>
              <a:t>28</a:t>
            </a:fld>
            <a:endParaRPr lang="tr-T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2E2C5267-8EB0-42C2-9067-BB5801A55871}" type="slidenum">
              <a:rPr lang="tr-TR" smtClean="0"/>
              <a:pPr/>
              <a:t>3</a:t>
            </a:fld>
            <a:endParaRPr lang="tr-T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2E2C5267-8EB0-42C2-9067-BB5801A55871}" type="slidenum">
              <a:rPr lang="tr-TR" smtClean="0"/>
              <a:pPr/>
              <a:t>4</a:t>
            </a:fld>
            <a:endParaRPr lang="tr-T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2E2C5267-8EB0-42C2-9067-BB5801A55871}" type="slidenum">
              <a:rPr lang="tr-TR" smtClean="0"/>
              <a:pPr/>
              <a:t>6</a:t>
            </a:fld>
            <a:endParaRPr lang="tr-T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2E2C5267-8EB0-42C2-9067-BB5801A55871}" type="slidenum">
              <a:rPr lang="tr-TR" smtClean="0"/>
              <a:pPr/>
              <a:t>7</a:t>
            </a:fld>
            <a:endParaRPr lang="tr-T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2E2C5267-8EB0-42C2-9067-BB5801A55871}" type="slidenum">
              <a:rPr lang="tr-TR" smtClean="0"/>
              <a:pPr/>
              <a:t>8</a:t>
            </a:fld>
            <a:endParaRPr lang="tr-T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2E2C5267-8EB0-42C2-9067-BB5801A55871}" type="slidenum">
              <a:rPr lang="tr-TR" smtClean="0"/>
              <a:pPr/>
              <a:t>9</a:t>
            </a:fld>
            <a:endParaRPr lang="tr-T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2E2C5267-8EB0-42C2-9067-BB5801A55871}" type="slidenum">
              <a:rPr lang="tr-TR" smtClean="0"/>
              <a:pPr/>
              <a:t>10</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60565F91-864A-4568-A69E-B3570823E4E3}" type="datetimeFigureOut">
              <a:rPr lang="tr-TR" smtClean="0"/>
              <a:pPr/>
              <a:t>01/03/2012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4D2747D-29A1-4656-A645-D724F3E37913}"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60565F91-864A-4568-A69E-B3570823E4E3}" type="datetimeFigureOut">
              <a:rPr lang="tr-TR" smtClean="0"/>
              <a:pPr/>
              <a:t>01/03/2012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4D2747D-29A1-4656-A645-D724F3E37913}"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60565F91-864A-4568-A69E-B3570823E4E3}" type="datetimeFigureOut">
              <a:rPr lang="tr-TR" smtClean="0"/>
              <a:pPr/>
              <a:t>01/03/2012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4D2747D-29A1-4656-A645-D724F3E37913}"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67544" y="188640"/>
            <a:ext cx="8229600" cy="432048"/>
          </a:xfrm>
        </p:spPr>
        <p:txBody>
          <a:bodyPr>
            <a:noAutofit/>
          </a:bodyPr>
          <a:lstStyle>
            <a:lvl1pPr>
              <a:defRPr sz="3200"/>
            </a:lvl1pPr>
          </a:lstStyle>
          <a:p>
            <a:r>
              <a:rPr lang="tr-TR" dirty="0" smtClean="0"/>
              <a:t>Asıl başlık stili için tıklatın</a:t>
            </a:r>
            <a:endParaRPr lang="tr-TR" dirty="0"/>
          </a:p>
        </p:txBody>
      </p:sp>
      <p:sp>
        <p:nvSpPr>
          <p:cNvPr id="3" name="2 İçerik Yer Tutucusu"/>
          <p:cNvSpPr>
            <a:spLocks noGrp="1" noChangeAspect="1"/>
          </p:cNvSpPr>
          <p:nvPr>
            <p:ph idx="1"/>
          </p:nvPr>
        </p:nvSpPr>
        <p:spPr>
          <a:xfrm>
            <a:off x="457200" y="764704"/>
            <a:ext cx="8229600" cy="5616624"/>
          </a:xfrm>
        </p:spPr>
        <p:txBody>
          <a:bodyPr>
            <a:normAutofit/>
          </a:bodyPr>
          <a:lstStyle>
            <a:lvl1pPr marL="0" indent="446088">
              <a:buNone/>
              <a:defRPr sz="2000"/>
            </a:lvl1pPr>
          </a:lstStyle>
          <a:p>
            <a:pPr lvl="0"/>
            <a:r>
              <a:rPr lang="tr-TR" dirty="0" smtClean="0"/>
              <a:t>Asıl metin stillerini düzenlemek için tıklatın</a:t>
            </a:r>
          </a:p>
        </p:txBody>
      </p:sp>
      <p:sp>
        <p:nvSpPr>
          <p:cNvPr id="4" name="3 Veri Yer Tutucusu"/>
          <p:cNvSpPr>
            <a:spLocks noGrp="1"/>
          </p:cNvSpPr>
          <p:nvPr>
            <p:ph type="dt" sz="half" idx="10"/>
          </p:nvPr>
        </p:nvSpPr>
        <p:spPr/>
        <p:txBody>
          <a:bodyPr/>
          <a:lstStyle/>
          <a:p>
            <a:fld id="{60565F91-864A-4568-A69E-B3570823E4E3}" type="datetimeFigureOut">
              <a:rPr lang="tr-TR" smtClean="0"/>
              <a:pPr/>
              <a:t>01/03/2012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4D2747D-29A1-4656-A645-D724F3E37913}" type="slidenum">
              <a:rPr lang="tr-TR" smtClean="0"/>
              <a:pPr/>
              <a:t>‹#›</a:t>
            </a:fld>
            <a:endParaRPr lang="tr-TR"/>
          </a:p>
        </p:txBody>
      </p:sp>
      <p:pic>
        <p:nvPicPr>
          <p:cNvPr id="7" name="6 Resim" descr="el yazisi.png"/>
          <p:cNvPicPr>
            <a:picLocks noChangeAspect="1"/>
          </p:cNvPicPr>
          <p:nvPr userDrawn="1"/>
        </p:nvPicPr>
        <p:blipFill>
          <a:blip r:embed="rId2" cstate="print">
            <a:duotone>
              <a:prstClr val="black"/>
              <a:schemeClr val="accent4">
                <a:tint val="45000"/>
                <a:satMod val="400000"/>
              </a:schemeClr>
            </a:duotone>
            <a:lum/>
          </a:blip>
          <a:srcRect r="27606" b="7709"/>
          <a:stretch>
            <a:fillRect/>
          </a:stretch>
        </p:blipFill>
        <p:spPr>
          <a:xfrm>
            <a:off x="1475656" y="6448864"/>
            <a:ext cx="5400600" cy="409136"/>
          </a:xfrm>
          <a:prstGeom prst="rect">
            <a:avLst/>
          </a:prstGeom>
          <a:ln>
            <a:noFill/>
          </a:ln>
          <a:effectLst>
            <a:outerShdw blurRad="292100" dist="139700" dir="2700000" algn="tl" rotWithShape="0">
              <a:srgbClr val="333333">
                <a:alpha val="65000"/>
              </a:srgbClr>
            </a:outerShdw>
          </a:effectLst>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60565F91-864A-4568-A69E-B3570823E4E3}" type="datetimeFigureOut">
              <a:rPr lang="tr-TR" smtClean="0"/>
              <a:pPr/>
              <a:t>01/03/2012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4D2747D-29A1-4656-A645-D724F3E37913}"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60565F91-864A-4568-A69E-B3570823E4E3}" type="datetimeFigureOut">
              <a:rPr lang="tr-TR" smtClean="0"/>
              <a:pPr/>
              <a:t>01/03/2012</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4D2747D-29A1-4656-A645-D724F3E37913}"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60565F91-864A-4568-A69E-B3570823E4E3}" type="datetimeFigureOut">
              <a:rPr lang="tr-TR" smtClean="0"/>
              <a:pPr/>
              <a:t>01/03/2012</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F4D2747D-29A1-4656-A645-D724F3E37913}"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60565F91-864A-4568-A69E-B3570823E4E3}" type="datetimeFigureOut">
              <a:rPr lang="tr-TR" smtClean="0"/>
              <a:pPr/>
              <a:t>01/03/2012</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F4D2747D-29A1-4656-A645-D724F3E37913}"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60565F91-864A-4568-A69E-B3570823E4E3}" type="datetimeFigureOut">
              <a:rPr lang="tr-TR" smtClean="0"/>
              <a:pPr/>
              <a:t>01/03/2012</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F4D2747D-29A1-4656-A645-D724F3E37913}"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60565F91-864A-4568-A69E-B3570823E4E3}" type="datetimeFigureOut">
              <a:rPr lang="tr-TR" smtClean="0"/>
              <a:pPr/>
              <a:t>01/03/2012</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4D2747D-29A1-4656-A645-D724F3E37913}"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60565F91-864A-4568-A69E-B3570823E4E3}" type="datetimeFigureOut">
              <a:rPr lang="tr-TR" smtClean="0"/>
              <a:pPr/>
              <a:t>01/03/2012</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4D2747D-29A1-4656-A645-D724F3E37913}"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0565F91-864A-4568-A69E-B3570823E4E3}" type="datetimeFigureOut">
              <a:rPr lang="tr-TR" smtClean="0"/>
              <a:pPr/>
              <a:t>01/03/2012</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4D2747D-29A1-4656-A645-D724F3E37913}"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onlararamizda.files.wordpress.com/2009/12/insan-haklari1.jpg"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827584" y="4725144"/>
            <a:ext cx="5544616" cy="1368152"/>
          </a:xfrm>
        </p:spPr>
        <p:txBody>
          <a:bodyPr>
            <a:normAutofit fontScale="90000"/>
          </a:bodyPr>
          <a:lstStyle/>
          <a:p>
            <a:pPr algn="l"/>
            <a:r>
              <a:rPr lang="tr-TR" b="1" dirty="0" smtClean="0"/>
              <a:t>İnsan Hakları Kavramı</a:t>
            </a:r>
            <a:br>
              <a:rPr lang="tr-TR" b="1" dirty="0" smtClean="0"/>
            </a:br>
            <a:r>
              <a:rPr lang="tr-TR" b="1" dirty="0" smtClean="0">
                <a:solidFill>
                  <a:schemeClr val="bg1"/>
                </a:solidFill>
              </a:rPr>
              <a:t>ve</a:t>
            </a:r>
            <a:br>
              <a:rPr lang="tr-TR" b="1" dirty="0" smtClean="0">
                <a:solidFill>
                  <a:schemeClr val="bg1"/>
                </a:solidFill>
              </a:rPr>
            </a:br>
            <a:r>
              <a:rPr lang="tr-TR" b="1" dirty="0" smtClean="0">
                <a:solidFill>
                  <a:schemeClr val="bg1"/>
                </a:solidFill>
              </a:rPr>
              <a:t>Türkiye’nin </a:t>
            </a:r>
            <a:br>
              <a:rPr lang="tr-TR" b="1" dirty="0" smtClean="0">
                <a:solidFill>
                  <a:schemeClr val="bg1"/>
                </a:solidFill>
              </a:rPr>
            </a:br>
            <a:r>
              <a:rPr lang="tr-TR" b="1" dirty="0" smtClean="0">
                <a:solidFill>
                  <a:schemeClr val="bg1"/>
                </a:solidFill>
              </a:rPr>
              <a:t>İnsan Hakları Alanındaki Kurumsallaşma Süreci</a:t>
            </a:r>
            <a:r>
              <a:rPr lang="tr-TR" b="1" dirty="0" smtClean="0"/>
              <a:t/>
            </a:r>
            <a:br>
              <a:rPr lang="tr-TR" b="1" dirty="0" smtClean="0"/>
            </a:br>
            <a:endParaRPr lang="tr-TR" b="1" dirty="0"/>
          </a:p>
        </p:txBody>
      </p:sp>
      <p:sp>
        <p:nvSpPr>
          <p:cNvPr id="3" name="2 Alt Başlık"/>
          <p:cNvSpPr>
            <a:spLocks noGrp="1"/>
          </p:cNvSpPr>
          <p:nvPr>
            <p:ph type="subTitle" idx="1"/>
          </p:nvPr>
        </p:nvSpPr>
        <p:spPr>
          <a:xfrm>
            <a:off x="1043608" y="5877272"/>
            <a:ext cx="6400800" cy="409600"/>
          </a:xfrm>
        </p:spPr>
        <p:txBody>
          <a:bodyPr>
            <a:normAutofit fontScale="77500" lnSpcReduction="20000"/>
          </a:bodyPr>
          <a:lstStyle/>
          <a:p>
            <a:endParaRPr lang="tr-TR"/>
          </a:p>
        </p:txBody>
      </p:sp>
      <p:pic>
        <p:nvPicPr>
          <p:cNvPr id="45058" name="Picture 2" descr="http://onlararamizda.files.wordpress.com/2009/12/insan-haklari1.jpg?w=138&amp;h=150">
            <a:hlinkClick r:id="rId3"/>
          </p:cNvPr>
          <p:cNvPicPr>
            <a:picLocks noChangeAspect="1" noChangeArrowheads="1"/>
          </p:cNvPicPr>
          <p:nvPr/>
        </p:nvPicPr>
        <p:blipFill>
          <a:blip r:embed="rId4" cstate="print"/>
          <a:srcRect/>
          <a:stretch>
            <a:fillRect/>
          </a:stretch>
        </p:blipFill>
        <p:spPr bwMode="auto">
          <a:xfrm>
            <a:off x="6228184" y="3068960"/>
            <a:ext cx="2448272" cy="2661165"/>
          </a:xfrm>
          <a:prstGeom prst="rect">
            <a:avLst/>
          </a:prstGeom>
          <a:noFill/>
        </p:spPr>
      </p:pic>
      <p:pic>
        <p:nvPicPr>
          <p:cNvPr id="5" name="Picture 58" descr="logo_buyuk"/>
          <p:cNvPicPr>
            <a:picLocks noChangeAspect="1" noChangeArrowheads="1"/>
          </p:cNvPicPr>
          <p:nvPr/>
        </p:nvPicPr>
        <p:blipFill>
          <a:blip r:embed="rId5" cstate="print"/>
          <a:srcRect/>
          <a:stretch>
            <a:fillRect/>
          </a:stretch>
        </p:blipFill>
        <p:spPr bwMode="auto">
          <a:xfrm>
            <a:off x="467544" y="404664"/>
            <a:ext cx="1665014" cy="1512168"/>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b="1" dirty="0" smtClean="0">
                <a:solidFill>
                  <a:srgbClr val="C00000"/>
                </a:solidFill>
              </a:rPr>
              <a:t>“Üçüncü </a:t>
            </a:r>
            <a:r>
              <a:rPr lang="tr-TR" b="1" dirty="0" smtClean="0">
                <a:solidFill>
                  <a:srgbClr val="C00000"/>
                </a:solidFill>
              </a:rPr>
              <a:t>Kuşak” ya da “Dayanışma Hakları</a:t>
            </a:r>
            <a:r>
              <a:rPr lang="tr-TR" b="1" dirty="0" smtClean="0">
                <a:solidFill>
                  <a:srgbClr val="C00000"/>
                </a:solidFill>
              </a:rPr>
              <a:t>”</a:t>
            </a:r>
          </a:p>
          <a:p>
            <a:r>
              <a:rPr lang="tr-TR" dirty="0" smtClean="0"/>
              <a:t>2</a:t>
            </a:r>
            <a:r>
              <a:rPr lang="tr-TR" dirty="0"/>
              <a:t>. Dünya savaşından sonra gelişen, özellikle, </a:t>
            </a:r>
            <a:r>
              <a:rPr lang="tr-TR" dirty="0">
                <a:solidFill>
                  <a:srgbClr val="C00000"/>
                </a:solidFill>
              </a:rPr>
              <a:t>çevre kirliliği, nükleer silahların yarattığı savaş tehlikesi, bölgeler arasında gelişme farklılığı gibi nedenlerin ortaya çıkardığı ve Barış Hakkı, Çevre Hakkı, Gelişme Hakkı, İnsanlığın Ortak Mirasından Yararlanma Hakkı gibi haklardan oluşan </a:t>
            </a:r>
            <a:r>
              <a:rPr lang="tr-TR" b="1" dirty="0">
                <a:solidFill>
                  <a:srgbClr val="C00000"/>
                </a:solidFill>
              </a:rPr>
              <a:t>“Üçüncü Kuşak” ya da “Dayanışma Hakları”</a:t>
            </a:r>
            <a:r>
              <a:rPr lang="tr-TR" dirty="0">
                <a:solidFill>
                  <a:srgbClr val="C00000"/>
                </a:solidFill>
              </a:rPr>
              <a:t>, bireysel yönleri olmakla birlikte bu haklar, daha ziyade diğer hakların gerçekleştirilebilmesinin </a:t>
            </a:r>
            <a:r>
              <a:rPr lang="tr-TR" b="1" dirty="0">
                <a:solidFill>
                  <a:srgbClr val="C00000"/>
                </a:solidFill>
              </a:rPr>
              <a:t>daha genel koşullarını </a:t>
            </a:r>
            <a:r>
              <a:rPr lang="tr-TR" dirty="0">
                <a:solidFill>
                  <a:srgbClr val="C00000"/>
                </a:solidFill>
              </a:rPr>
              <a:t>ifade ederler. </a:t>
            </a:r>
            <a:endParaRPr lang="tr-TR" dirty="0" smtClean="0">
              <a:solidFill>
                <a:srgbClr val="C00000"/>
              </a:solidFill>
            </a:endParaRPr>
          </a:p>
          <a:p>
            <a:r>
              <a:rPr lang="tr-TR" dirty="0" smtClean="0">
                <a:solidFill>
                  <a:srgbClr val="C00000"/>
                </a:solidFill>
              </a:rPr>
              <a:t>Gerçekleştirilebilmeleri </a:t>
            </a:r>
            <a:r>
              <a:rPr lang="tr-TR" dirty="0">
                <a:solidFill>
                  <a:srgbClr val="C00000"/>
                </a:solidFill>
              </a:rPr>
              <a:t>için kişilerin, kurumların, devletin ve hatta uluslar arası camianın ortak işbirliği ve dayanışması gerekir. Özgür olmaktan daha ziyade kişi ve grupların ortak dayanışmasını gerektirir. </a:t>
            </a:r>
            <a:endParaRPr lang="tr-TR" dirty="0" smtClean="0">
              <a:solidFill>
                <a:srgbClr val="C00000"/>
              </a:solidFill>
            </a:endParaRPr>
          </a:p>
          <a:p>
            <a:r>
              <a:rPr lang="tr-TR" dirty="0" smtClean="0"/>
              <a:t>Mesela</a:t>
            </a:r>
            <a:r>
              <a:rPr lang="tr-TR" dirty="0"/>
              <a:t>, Çevre Hakkına ilişkin olarak, çevreye zarar verilmemesi, çevreye zarar verenlerin engellenmesi gerekir. Bu ise devletle birlikte diğer kişi ve kuruluşların ortak çabasını sorumluluğunu gerektirir .</a:t>
            </a:r>
          </a:p>
          <a:p>
            <a:endParaRPr lang="tr-TR"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dirty="0">
                <a:solidFill>
                  <a:srgbClr val="C00000"/>
                </a:solidFill>
              </a:rPr>
              <a:t>İnsan haklarına ilişkin belirtilmesi gereken önemli bir husus, bu </a:t>
            </a:r>
            <a:r>
              <a:rPr lang="tr-TR" b="1" dirty="0">
                <a:solidFill>
                  <a:srgbClr val="C00000"/>
                </a:solidFill>
              </a:rPr>
              <a:t>hakların</a:t>
            </a:r>
            <a:r>
              <a:rPr lang="tr-TR" dirty="0">
                <a:solidFill>
                  <a:srgbClr val="C00000"/>
                </a:solidFill>
              </a:rPr>
              <a:t> </a:t>
            </a:r>
            <a:r>
              <a:rPr lang="tr-TR" b="1" dirty="0">
                <a:solidFill>
                  <a:srgbClr val="C00000"/>
                </a:solidFill>
              </a:rPr>
              <a:t>statik</a:t>
            </a:r>
            <a:r>
              <a:rPr lang="tr-TR" dirty="0">
                <a:solidFill>
                  <a:srgbClr val="C00000"/>
                </a:solidFill>
              </a:rPr>
              <a:t> olmayıp </a:t>
            </a:r>
            <a:r>
              <a:rPr lang="tr-TR" b="1" dirty="0">
                <a:solidFill>
                  <a:srgbClr val="C00000"/>
                </a:solidFill>
              </a:rPr>
              <a:t>dinamik</a:t>
            </a:r>
            <a:r>
              <a:rPr lang="tr-TR" dirty="0">
                <a:solidFill>
                  <a:srgbClr val="C00000"/>
                </a:solidFill>
              </a:rPr>
              <a:t> bir karaktere sahip olduğu; siyasal, ekonomik, toplumsal ve özellikle de teknolojik hayattaki gelişmelere paralel olarak bu hakların sayı ve niteliğinde da bazı değişikliklerin söz konusu olabileceği, şu anda öngörülemeyen yeni bazı hakların veya hak kategorilerin insan hakkı olarak tanımlanabileceğidir</a:t>
            </a:r>
            <a:r>
              <a:rPr lang="tr-TR" dirty="0"/>
              <a:t>. </a:t>
            </a:r>
            <a:endParaRPr lang="tr-TR" dirty="0" smtClean="0"/>
          </a:p>
          <a:p>
            <a:r>
              <a:rPr lang="tr-TR" dirty="0" smtClean="0"/>
              <a:t>İnsan </a:t>
            </a:r>
            <a:r>
              <a:rPr lang="tr-TR" dirty="0"/>
              <a:t>değeri veya insan onuru gibi soyut kavramlar ifade ettiği evrensel unsurlarla birlikte içinde bulunulan koşullarla sürekli bir etkileşim içerisinde tanımlanmalı ve insanca bir yaşam için zorunlu olan tüm unsurları içermelidir. Nihayetinde değişen koşullar insanlar için yepyeni zorluk ve tehlikeler içerebilmekte ve insan varlığına ve insanca bir yaşama yönelik ciddi tehditler oluşturabilmektedir. İnsani bir varoluş ve onurlu bir yaşam için gerekli tüm koşulları ifade eden insan hakları kavramının da, bu yeni durum, yeni tehditler karşısında, insanlara asgari düzeyde yeni güvenceler içerecek şekilde tanımlanması ve kapsamının genişletilmesi kuşkusuz bir zorunluluk olacaktır. </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a:t>B. Dünyada İnsan Haklarının </a:t>
            </a:r>
            <a:r>
              <a:rPr lang="tr-TR" b="1" dirty="0" smtClean="0"/>
              <a:t>Gelişimi</a:t>
            </a:r>
            <a:endParaRPr lang="tr-TR" dirty="0"/>
          </a:p>
        </p:txBody>
      </p:sp>
      <p:sp>
        <p:nvSpPr>
          <p:cNvPr id="3" name="2 İçerik Yer Tutucusu"/>
          <p:cNvSpPr>
            <a:spLocks noGrp="1"/>
          </p:cNvSpPr>
          <p:nvPr>
            <p:ph idx="1"/>
          </p:nvPr>
        </p:nvSpPr>
        <p:spPr/>
        <p:txBody>
          <a:bodyPr/>
          <a:lstStyle/>
          <a:p>
            <a:r>
              <a:rPr lang="tr-TR" dirty="0">
                <a:solidFill>
                  <a:srgbClr val="C00000"/>
                </a:solidFill>
              </a:rPr>
              <a:t>İnsan haklarının </a:t>
            </a:r>
            <a:r>
              <a:rPr lang="tr-TR" dirty="0"/>
              <a:t>doğuşu eski tarihlere dayanır. Ancak bu hakların </a:t>
            </a:r>
            <a:r>
              <a:rPr lang="tr-TR" dirty="0">
                <a:solidFill>
                  <a:srgbClr val="C00000"/>
                </a:solidFill>
              </a:rPr>
              <a:t>bir kavram olarak şekillenmesi 18. yüzyılda başlamıştır. İnsan hakları düşüncesinin </a:t>
            </a:r>
            <a:r>
              <a:rPr lang="tr-TR" b="1" dirty="0">
                <a:solidFill>
                  <a:srgbClr val="C00000"/>
                </a:solidFill>
              </a:rPr>
              <a:t>1215’de</a:t>
            </a:r>
            <a:r>
              <a:rPr lang="tr-TR" dirty="0">
                <a:solidFill>
                  <a:srgbClr val="C00000"/>
                </a:solidFill>
              </a:rPr>
              <a:t> İngiltere’de ilan edilen </a:t>
            </a:r>
            <a:r>
              <a:rPr lang="tr-TR" b="1" dirty="0">
                <a:solidFill>
                  <a:srgbClr val="C00000"/>
                </a:solidFill>
              </a:rPr>
              <a:t>İngiliz Büyük Şartı (</a:t>
            </a:r>
            <a:r>
              <a:rPr lang="tr-TR" b="1" dirty="0" err="1">
                <a:solidFill>
                  <a:srgbClr val="C00000"/>
                </a:solidFill>
              </a:rPr>
              <a:t>Magna</a:t>
            </a:r>
            <a:r>
              <a:rPr lang="tr-TR" b="1" dirty="0">
                <a:solidFill>
                  <a:srgbClr val="C00000"/>
                </a:solidFill>
              </a:rPr>
              <a:t> </a:t>
            </a:r>
            <a:r>
              <a:rPr lang="tr-TR" b="1" dirty="0" err="1">
                <a:solidFill>
                  <a:srgbClr val="C00000"/>
                </a:solidFill>
              </a:rPr>
              <a:t>Charta</a:t>
            </a:r>
            <a:r>
              <a:rPr lang="tr-TR" b="1" dirty="0">
                <a:solidFill>
                  <a:srgbClr val="C00000"/>
                </a:solidFill>
              </a:rPr>
              <a:t> </a:t>
            </a:r>
            <a:r>
              <a:rPr lang="tr-TR" b="1" dirty="0" err="1">
                <a:solidFill>
                  <a:srgbClr val="C00000"/>
                </a:solidFill>
              </a:rPr>
              <a:t>Libertatum</a:t>
            </a:r>
            <a:r>
              <a:rPr lang="tr-TR" b="1" dirty="0">
                <a:solidFill>
                  <a:srgbClr val="C00000"/>
                </a:solidFill>
              </a:rPr>
              <a:t>) </a:t>
            </a:r>
            <a:r>
              <a:rPr lang="tr-TR" dirty="0">
                <a:solidFill>
                  <a:srgbClr val="C00000"/>
                </a:solidFill>
              </a:rPr>
              <a:t>ile başladığı kabul edilmektedir.</a:t>
            </a:r>
            <a:r>
              <a:rPr lang="tr-TR" dirty="0"/>
              <a:t> Bu Şart ile kişinin can ve mal güvenliğine sahip olduğu belirtilerek, kralın keyfi uygulamalarına son verilmiştir.</a:t>
            </a:r>
          </a:p>
          <a:p>
            <a:r>
              <a:rPr lang="tr-TR" dirty="0"/>
              <a:t>Diğer taraftan </a:t>
            </a:r>
            <a:r>
              <a:rPr lang="tr-TR" b="1" dirty="0">
                <a:solidFill>
                  <a:srgbClr val="C00000"/>
                </a:solidFill>
              </a:rPr>
              <a:t>10 Aralık 1948’de </a:t>
            </a:r>
            <a:r>
              <a:rPr lang="tr-TR" dirty="0">
                <a:solidFill>
                  <a:srgbClr val="C00000"/>
                </a:solidFill>
              </a:rPr>
              <a:t>ilan edilen </a:t>
            </a:r>
            <a:r>
              <a:rPr lang="tr-TR" b="1" dirty="0">
                <a:solidFill>
                  <a:srgbClr val="C00000"/>
                </a:solidFill>
              </a:rPr>
              <a:t>İnsan Hakları Evrensel Beyannamesi</a:t>
            </a:r>
            <a:r>
              <a:rPr lang="tr-TR" dirty="0">
                <a:solidFill>
                  <a:srgbClr val="C00000"/>
                </a:solidFill>
              </a:rPr>
              <a:t> günümüzün </a:t>
            </a:r>
            <a:r>
              <a:rPr lang="tr-TR" dirty="0" err="1">
                <a:solidFill>
                  <a:srgbClr val="C00000"/>
                </a:solidFill>
              </a:rPr>
              <a:t>Magna</a:t>
            </a:r>
            <a:r>
              <a:rPr lang="tr-TR" dirty="0">
                <a:solidFill>
                  <a:srgbClr val="C00000"/>
                </a:solidFill>
              </a:rPr>
              <a:t> </a:t>
            </a:r>
            <a:r>
              <a:rPr lang="tr-TR" dirty="0" err="1">
                <a:solidFill>
                  <a:srgbClr val="C00000"/>
                </a:solidFill>
              </a:rPr>
              <a:t>Charta’sı</a:t>
            </a:r>
            <a:r>
              <a:rPr lang="tr-TR" dirty="0">
                <a:solidFill>
                  <a:srgbClr val="C00000"/>
                </a:solidFill>
              </a:rPr>
              <a:t> olarak kabul edilmektedir. Ayrıca bu tarihten önce benzeri beyannamelerin de ilan edildiği bilinmektedir. 1776 Virginia İnsan Hakları Beyannamesi veya Amerikan Bağımsızlık Beyannamesi, 1789 Fransız İnsan ve Yurttaş Hakları Beyannamesi bunlara örnek olarak verilebilir.</a:t>
            </a:r>
            <a:r>
              <a:rPr lang="tr-TR" dirty="0"/>
              <a:t> Bu beyannamelere göre insanlar doğal olarak özgür ve bağımsızdırlar, doğuştan vazgeçemeyecekleri ve devredemeyecekleri bazı haklara sahiptirler. İnsanların yaşama hakkı ve özgürlüğü vardır. Mülkiyet hakkına sahiptirler. Devletin bu hak ve özgürlükleri güvence altına almak ve bunları gerçekleştirilmesine elverişli ortamı hazırlamak gibi görevleri vardır. İnsan haysiyeti ve yaşama hakkı bütün bu hak ve özgürlüklerin temelini oluşturur</a:t>
            </a:r>
            <a:r>
              <a:rPr lang="tr-TR" dirty="0" smtClean="0"/>
              <a:t>.</a:t>
            </a:r>
            <a:endParaRPr lang="tr-TR"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fontScale="92500" lnSpcReduction="10000"/>
          </a:bodyPr>
          <a:lstStyle/>
          <a:p>
            <a:r>
              <a:rPr lang="tr-TR" dirty="0">
                <a:solidFill>
                  <a:srgbClr val="C00000"/>
                </a:solidFill>
              </a:rPr>
              <a:t>Özellikle İkinci Dünya Savaşının yıkıcılığı ve yakıcılığından sonra kurulan uluslararası  düzende insan haklarının korunması temel kaygı haline gelmiştir</a:t>
            </a:r>
            <a:r>
              <a:rPr lang="tr-TR" dirty="0"/>
              <a:t>. Bu, bir anlamda insan hakları hukuku tarihinde “devrim” niteliğinde bir gelişmedir. Zira tarihte ilk kez </a:t>
            </a:r>
            <a:r>
              <a:rPr lang="tr-TR" dirty="0">
                <a:solidFill>
                  <a:srgbClr val="C00000"/>
                </a:solidFill>
              </a:rPr>
              <a:t>devletlerin vatandaşlarına yönelik davranışları sadece onların iç meselesi olmaktan çıkmıştır</a:t>
            </a:r>
            <a:r>
              <a:rPr lang="tr-TR" dirty="0"/>
              <a:t>. “Ben devletim, vatandaşıma dilediğimi yaparım” anlayışı, </a:t>
            </a:r>
            <a:r>
              <a:rPr lang="tr-TR" dirty="0" err="1"/>
              <a:t>uluslarüstü</a:t>
            </a:r>
            <a:r>
              <a:rPr lang="tr-TR" dirty="0"/>
              <a:t> organların kurulmasıyla birlikte tarihe karışmıştır. </a:t>
            </a:r>
            <a:r>
              <a:rPr lang="tr-TR" dirty="0">
                <a:solidFill>
                  <a:srgbClr val="C00000"/>
                </a:solidFill>
              </a:rPr>
              <a:t>Bu organlara öncülük yapan belge, İnsan Hakları Evrensel Beyannamesi’dir. Bunu, insan haklarını bölgesel ve evrensel düzeyde korumayı amaçlayan sözleşmeler izlemiştir. Avrupa Konseyi bünyesinde hazırlanan Avrupa İnsan Hakları Sözleşmesi, Birleşmiş Milletler bünyesinde hazırlanan ve “İkiz Sözleşmeler” olarak da bilinen Sivil ve Siyasi Haklar Sözleşmesi ile Sosyal ve Ekonomik Haklar Sözleşmesi</a:t>
            </a:r>
            <a:r>
              <a:rPr lang="tr-TR" dirty="0"/>
              <a:t>, bunların en iyi bilinenleri arasındadır.</a:t>
            </a:r>
          </a:p>
          <a:p>
            <a:r>
              <a:rPr lang="tr-TR" dirty="0">
                <a:solidFill>
                  <a:srgbClr val="C00000"/>
                </a:solidFill>
              </a:rPr>
              <a:t>Bunların dışında, işkenceyle, ırkçılık ve her türlü ayrımcılıkla mücadele eden, kadın ve çocuklar gibi özel toplumsal kesimleri korumayı amaçlayan çok sayıda uluslar arası sözleşme imzalanmıştır</a:t>
            </a:r>
            <a:r>
              <a:rPr lang="tr-TR" dirty="0"/>
              <a:t>. Bilhassa Avrupa İnsan Hakları Sözleşmesi’nin kurduğu denetim mekanizması insan haklarının </a:t>
            </a:r>
            <a:r>
              <a:rPr lang="tr-TR" dirty="0" err="1"/>
              <a:t>ulusalüstü</a:t>
            </a:r>
            <a:r>
              <a:rPr lang="tr-TR" dirty="0"/>
              <a:t> düzlemde ne kadar etkili bir şekilde korunabileceğinin güzel bir örneğini vermiştir. Nitekim, Avrupa İnsan Hakları Mahkemesi’nin kararları, taraf devletlerin insan hakları mevzuatının ve uygulamasının geliştirilmesine önemli ölçüde katkılar yapmıştır</a:t>
            </a:r>
            <a:r>
              <a:rPr lang="tr-TR" dirty="0" smtClean="0"/>
              <a:t>.</a:t>
            </a:r>
            <a:endParaRPr lang="tr-TR"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67544" y="188640"/>
            <a:ext cx="8229600" cy="1080120"/>
          </a:xfrm>
        </p:spPr>
        <p:txBody>
          <a:bodyPr/>
          <a:lstStyle/>
          <a:p>
            <a:r>
              <a:rPr lang="tr-TR" b="1" dirty="0"/>
              <a:t>C. Temel Hak ve Özgürlüklerin Sınırlandırılmasının </a:t>
            </a:r>
            <a:r>
              <a:rPr lang="tr-TR" b="1" dirty="0" smtClean="0"/>
              <a:t>Sınırları</a:t>
            </a:r>
            <a:endParaRPr lang="tr-TR" dirty="0"/>
          </a:p>
        </p:txBody>
      </p:sp>
      <p:sp>
        <p:nvSpPr>
          <p:cNvPr id="3" name="2 İçerik Yer Tutucusu"/>
          <p:cNvSpPr>
            <a:spLocks noGrp="1"/>
          </p:cNvSpPr>
          <p:nvPr>
            <p:ph idx="1"/>
          </p:nvPr>
        </p:nvSpPr>
        <p:spPr>
          <a:xfrm>
            <a:off x="457200" y="1628800"/>
            <a:ext cx="8229600" cy="4752528"/>
          </a:xfrm>
        </p:spPr>
        <p:txBody>
          <a:bodyPr/>
          <a:lstStyle/>
          <a:p>
            <a:r>
              <a:rPr lang="tr-TR" dirty="0"/>
              <a:t>Modern devlet/kamu hizmeti yaklaşımında </a:t>
            </a:r>
            <a:r>
              <a:rPr lang="tr-TR" dirty="0">
                <a:solidFill>
                  <a:srgbClr val="C00000"/>
                </a:solidFill>
              </a:rPr>
              <a:t>devletin görev ve sorumluluğu</a:t>
            </a:r>
            <a:r>
              <a:rPr lang="tr-TR" dirty="0"/>
              <a:t>, insan haklarının hukuksal ve kurumsal yollarla güv</a:t>
            </a:r>
            <a:r>
              <a:rPr lang="tr-TR" dirty="0">
                <a:solidFill>
                  <a:srgbClr val="C00000"/>
                </a:solidFill>
              </a:rPr>
              <a:t>ence altına alınmasıdır. </a:t>
            </a:r>
            <a:r>
              <a:rPr lang="tr-TR" dirty="0"/>
              <a:t>Bu sorumluluk genel olarak </a:t>
            </a:r>
            <a:r>
              <a:rPr lang="tr-TR" dirty="0">
                <a:solidFill>
                  <a:srgbClr val="C00000"/>
                </a:solidFill>
              </a:rPr>
              <a:t>Anayasa düzeyinde </a:t>
            </a:r>
            <a:r>
              <a:rPr lang="tr-TR" dirty="0"/>
              <a:t>açıkça düzenlenmiştir. </a:t>
            </a:r>
          </a:p>
          <a:p>
            <a:r>
              <a:rPr lang="tr-TR" dirty="0"/>
              <a:t>Diğer yandan İnsan Haklarının, bireyin unsuru olduğu sosyal toplumun gerektirdiği </a:t>
            </a:r>
            <a:r>
              <a:rPr lang="tr-TR" dirty="0">
                <a:solidFill>
                  <a:srgbClr val="C00000"/>
                </a:solidFill>
              </a:rPr>
              <a:t>bazı hallerde sınırlandırılabileceği </a:t>
            </a:r>
            <a:r>
              <a:rPr lang="tr-TR" dirty="0"/>
              <a:t>gerek teoride gerekse Avrupa İnsan Hakları Mahkemesi dahil yargı içtihatları ile ulusal ve uluslararası düzenlemelerde genel kabul gören bir husustur. Örneğin karantinaya alınan bir bölgeye giden </a:t>
            </a:r>
            <a:r>
              <a:rPr lang="tr-TR" dirty="0">
                <a:solidFill>
                  <a:srgbClr val="C00000"/>
                </a:solidFill>
              </a:rPr>
              <a:t>bir kişinin seyahat özgürlüğünün kısıtlanması </a:t>
            </a:r>
            <a:r>
              <a:rPr lang="tr-TR" dirty="0"/>
              <a:t>yine o kişinin ve toplumun sağlık veya yaşam hakkının korunması amacıyla sınırlanabilmektedir. Ayrıca, </a:t>
            </a:r>
            <a:r>
              <a:rPr lang="tr-TR" dirty="0">
                <a:solidFill>
                  <a:srgbClr val="C00000"/>
                </a:solidFill>
              </a:rPr>
              <a:t>savaş hali ve olağanüstü hal </a:t>
            </a:r>
            <a:r>
              <a:rPr lang="tr-TR" dirty="0"/>
              <a:t>gibi durumlarda da belli haklara sınırlamalar getirilmesi kabul edilebilmektedir</a:t>
            </a:r>
            <a:r>
              <a:rPr lang="tr-TR" dirty="0" smtClean="0"/>
              <a:t>.</a:t>
            </a:r>
            <a:endParaRPr lang="tr-TR"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dirty="0"/>
              <a:t>Kamu gücüne insan haklarının sınırlandırılması konusunda verilen yetkiler gerek Anayasa gerekse taraf olduğumuz uluslar arası sözleşmeler ile bir takım sınırlara tabi kılınmıştır. </a:t>
            </a:r>
          </a:p>
          <a:p>
            <a:r>
              <a:rPr lang="tr-TR" dirty="0"/>
              <a:t>Öncelikle </a:t>
            </a:r>
            <a:r>
              <a:rPr lang="tr-TR" dirty="0">
                <a:solidFill>
                  <a:srgbClr val="C00000"/>
                </a:solidFill>
              </a:rPr>
              <a:t>işkence yasağı mutlaktır </a:t>
            </a:r>
            <a:r>
              <a:rPr lang="tr-TR" dirty="0"/>
              <a:t>ve bu konuda herhangi bir sınırlama veya istisnai düzenlemeye gidilemez. Ayrıca Avrupa İnsan Hakları Sözleşmesi, savaş hali ve olağanüstü hal gibi durumlarda dahi “</a:t>
            </a:r>
            <a:r>
              <a:rPr lang="tr-TR" dirty="0">
                <a:solidFill>
                  <a:srgbClr val="C00000"/>
                </a:solidFill>
              </a:rPr>
              <a:t>kölelik ve zorla çalıştırma yasağı</a:t>
            </a:r>
            <a:r>
              <a:rPr lang="tr-TR" dirty="0"/>
              <a:t>” ve “</a:t>
            </a:r>
            <a:r>
              <a:rPr lang="tr-TR" dirty="0">
                <a:solidFill>
                  <a:srgbClr val="C00000"/>
                </a:solidFill>
              </a:rPr>
              <a:t>cezaların kanuniliği</a:t>
            </a:r>
            <a:r>
              <a:rPr lang="tr-TR" dirty="0"/>
              <a:t>” </a:t>
            </a:r>
            <a:r>
              <a:rPr lang="tr-TR" dirty="0">
                <a:solidFill>
                  <a:srgbClr val="C00000"/>
                </a:solidFill>
              </a:rPr>
              <a:t>ilkesine sınırlama getirilemeyeceğini kabul etmektedir.</a:t>
            </a:r>
          </a:p>
          <a:p>
            <a:r>
              <a:rPr lang="tr-TR" dirty="0"/>
              <a:t>Sınırlamanın kabul edildiği hallerde ise; </a:t>
            </a:r>
            <a:r>
              <a:rPr lang="tr-TR" dirty="0">
                <a:solidFill>
                  <a:srgbClr val="C00000"/>
                </a:solidFill>
              </a:rPr>
              <a:t>bu sınırlamanın mutlaka kanun ile yapılması anayasal bir zorunluluktur.</a:t>
            </a:r>
            <a:r>
              <a:rPr lang="tr-TR" dirty="0"/>
              <a:t> Tüzük, yönetmelik, Bakanlar Kurulu kararı veya benzeri düzenlemelerle insan hakları alanında herhangi bir sınırlandırmaya gidilemez. Ayrıca söz konusu kanuni düzenlemenin sınırlama konusunda Anayasanın ilgili maddelerinde belirtilen sebeplere dayanması gerekmektedir. </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dirty="0"/>
              <a:t>Diğer yandan, sınırlamanın hakkın özünü ortadan kaldıran ve haktan pratikte yararlanılmasını imkansızlaştıran nitelikte olmaması da anayasamızın amir hükmüdür. Anayasa Mahkemesi, (26.11.1986 gün, E.1985/8, K.1986/27 sayılı karar) bir hak ve özgürlüğün amacına uygun biçimde kullanılmasını son derece zorlaştıran veya bunu kullanılmaz duruma düşüren kayıtlara bağlı tutulması durumunda, hak ve özgürlüğün özüne dokunulmuş olacağını belirtmiş; bir hak ve özgürlüğün kullanılmasını “genel olarak izin alınmasına” bağlanmasına da, hak ve özgürlüğün özüne dokunmak olarak nitelendirmiştir. (28.1.1964 günlü, E.1963/28, K.1964/8 sayılı karar)</a:t>
            </a:r>
          </a:p>
          <a:p>
            <a:r>
              <a:rPr lang="tr-TR" dirty="0"/>
              <a:t>İnsan haklarına getirilecek </a:t>
            </a:r>
            <a:r>
              <a:rPr lang="tr-TR" dirty="0">
                <a:solidFill>
                  <a:srgbClr val="C00000"/>
                </a:solidFill>
              </a:rPr>
              <a:t>sınırlamaların aynı zamanda ölçülü olması da gerekmektedir. </a:t>
            </a:r>
            <a:r>
              <a:rPr lang="tr-TR" dirty="0"/>
              <a:t>Eğer getirilen sınırlama, sınırlamaya neden olan halin gerektirdiği ölçünün ötesine taşıyorsa, söz konusu sınırlama anayasaya aykırı bir sınırlama niteliğindedir</a:t>
            </a:r>
            <a:r>
              <a:rPr lang="tr-TR" dirty="0" smtClean="0"/>
              <a:t>.</a:t>
            </a:r>
            <a:endParaRPr lang="tr-TR"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dirty="0"/>
              <a:t>Haklara getirilecek sınırlamalar, sınırlamaya neden olan amacın dışında herhangi bir başka amaca hizmet edecek şekilde düzenlenemezler. Sınırlamanın amacı ortadan kalktığı zaman sınırlamanın da kaldırılması gerekir.</a:t>
            </a:r>
          </a:p>
          <a:p>
            <a:r>
              <a:rPr lang="tr-TR" dirty="0"/>
              <a:t>İnsan haklarının sınırlandırılmasının </a:t>
            </a:r>
            <a:r>
              <a:rPr lang="tr-TR" dirty="0">
                <a:solidFill>
                  <a:srgbClr val="C00000"/>
                </a:solidFill>
              </a:rPr>
              <a:t>sınırları konusunda en önemli ilkelerden bir tanesi Avrupa İnsan Hakları Mahkemesi içtihatları </a:t>
            </a:r>
            <a:r>
              <a:rPr lang="tr-TR" dirty="0"/>
              <a:t>ile içeriği olgunlaştırılmış olan ve Anayasamızın metninde de yerini alan </a:t>
            </a:r>
            <a:r>
              <a:rPr lang="tr-TR" dirty="0">
                <a:solidFill>
                  <a:srgbClr val="C00000"/>
                </a:solidFill>
              </a:rPr>
              <a:t>demokratik toplum düzeninin gereklerine uygun olma zorunluluğudur</a:t>
            </a:r>
            <a:r>
              <a:rPr lang="tr-TR" dirty="0"/>
              <a:t>. Anayasamızın 13. maddesinde sınırlamanın sınırı olarak kabul edilen “demokratik toplum düzeni” ile amaçlanan çoğulcu, özgürlükçü, çağdaş, demokratik toplum düzeni anlayışıdır. Bu düşünce madde gerekçesinde şöyle belirtilmiştir: “hak ve hürriyetlere getirilecek sınırlamalar yahut bunlar konusunda öngörülecek sınırlayıcı tedbirler demokratik rejim anlayışına aykırı olmamalı, genellikle kabul gören demokratik rejim anlayışı ile uzlaşabilir olmalıdır</a:t>
            </a:r>
            <a:r>
              <a:rPr lang="tr-TR" dirty="0" smtClean="0"/>
              <a:t>.”</a:t>
            </a:r>
            <a:endParaRPr lang="tr-TR"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a:t>D. Avrupa Birliği ve İnsan </a:t>
            </a:r>
            <a:r>
              <a:rPr lang="tr-TR" b="1" dirty="0" smtClean="0"/>
              <a:t>Hakları</a:t>
            </a:r>
            <a:endParaRPr lang="tr-TR" dirty="0"/>
          </a:p>
        </p:txBody>
      </p:sp>
      <p:sp>
        <p:nvSpPr>
          <p:cNvPr id="3" name="2 İçerik Yer Tutucusu"/>
          <p:cNvSpPr>
            <a:spLocks noGrp="1"/>
          </p:cNvSpPr>
          <p:nvPr>
            <p:ph idx="1"/>
          </p:nvPr>
        </p:nvSpPr>
        <p:spPr/>
        <p:txBody>
          <a:bodyPr/>
          <a:lstStyle/>
          <a:p>
            <a:r>
              <a:rPr lang="tr-TR" dirty="0">
                <a:solidFill>
                  <a:srgbClr val="C00000"/>
                </a:solidFill>
              </a:rPr>
              <a:t>Avrupa Birliği Konseyi’nin 1993 Kopenhag Zirvesi’nde aldığı kararlar uyarınca; siyasi kriterlere uyum, katılım müzakerelerinin başlaması için bir önkoşuldur. Birliğe katılmak için Kopenhag kriterlerinin tamamına uyum sağlamak gerekmektedir.</a:t>
            </a:r>
          </a:p>
          <a:p>
            <a:r>
              <a:rPr lang="tr-TR" dirty="0">
                <a:solidFill>
                  <a:srgbClr val="C00000"/>
                </a:solidFill>
              </a:rPr>
              <a:t>Kopenhag Siyasi Kriterleri, demokrasi, hukukun üstünlüğü, insan hakları ile azınlıkların korunmasına ve saygı gösterilmesinin teminat altına alan kurumların istikrara kavuşturulması şeklinde özetlenebilir</a:t>
            </a:r>
            <a:r>
              <a:rPr lang="tr-TR" dirty="0"/>
              <a:t>. Bu konularda, genel ilkeler dışında, belirlenmiş somut normlar bulunmamakta, ülkelerin özelliklerine göre eksiklikler ortaya konmaktadır.</a:t>
            </a:r>
          </a:p>
          <a:p>
            <a:endParaRPr lang="tr-TR"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a:bodyPr>
          <a:lstStyle/>
          <a:p>
            <a:r>
              <a:rPr lang="tr-TR" dirty="0"/>
              <a:t>Avrupa Birliğinde temel hakların korunması bakımından </a:t>
            </a:r>
            <a:r>
              <a:rPr lang="tr-TR" dirty="0">
                <a:solidFill>
                  <a:srgbClr val="C00000"/>
                </a:solidFill>
              </a:rPr>
              <a:t>1950 tarihli Avrupa İnsan Hakları Sözleşmesi</a:t>
            </a:r>
            <a:r>
              <a:rPr lang="tr-TR" dirty="0"/>
              <a:t> esas alınmaktadır. 1986 tarihli Tek </a:t>
            </a:r>
            <a:r>
              <a:rPr lang="tr-TR" dirty="0" err="1"/>
              <a:t>Sened’in</a:t>
            </a:r>
            <a:r>
              <a:rPr lang="tr-TR" dirty="0"/>
              <a:t> başlangıcı ve AB Antlaşması’nın 6.maddesi de, Sözleşmedeki temel hakları esas almaktadır. Amsterdam Antlaşması, AB Antlaşmasının temel hakların korunmasına ilişkin hükümlerini değiştirmiştir. Böylece Antlaşmaya özgürlük, demokrasi, insan hakları ve temel özgürlükler ile hukukun üstünlüğüne saygı ilkeleri konmuş, </a:t>
            </a:r>
            <a:r>
              <a:rPr lang="tr-TR" dirty="0">
                <a:solidFill>
                  <a:srgbClr val="C00000"/>
                </a:solidFill>
              </a:rPr>
              <a:t>bu ilkelere Topluluk organlarının uymasını sağlamak üzere Adalet Divanına yetki verilmiş </a:t>
            </a:r>
            <a:r>
              <a:rPr lang="tr-TR" dirty="0"/>
              <a:t>ve üye ülkelerin yükümlülüklerini yerine getirmemesi durumunda yaptırım uygulanmasına imkân tanınmıştır. Ayrıca, Antlaşmaya; insanlar arasında tabiiyet, cinsiyet, etnik köken, din, inanç, özürlülük, yaş nedeniyle ayırım yapılmasını engelleyen hükümler konulmuştur.</a:t>
            </a:r>
          </a:p>
          <a:p>
            <a:r>
              <a:rPr lang="tr-TR" dirty="0"/>
              <a:t>Haziran 1999 tarihli Köln Avrupa Konseyinde, bu genel düzenlemelerin ihtiyacı tam olarak karşılayamadığı sonucuna varıldığından, temel hakların, Birlik düzeyinde etkili biçimde korunabilmesi için bir sözleşme hazırlanması hususu gündeme gelmiştir.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395536" y="836712"/>
            <a:ext cx="8229600" cy="432048"/>
          </a:xfrm>
        </p:spPr>
        <p:txBody>
          <a:bodyPr>
            <a:normAutofit fontScale="90000"/>
          </a:bodyPr>
          <a:lstStyle/>
          <a:p>
            <a:r>
              <a:rPr lang="tr-TR" b="1" dirty="0"/>
              <a:t>I. BÖLÜM: İNSAN HAKLARI </a:t>
            </a:r>
            <a:r>
              <a:rPr lang="tr-TR" b="1" dirty="0" smtClean="0"/>
              <a:t>KAVRAMI</a:t>
            </a:r>
            <a:endParaRPr lang="tr-TR" dirty="0"/>
          </a:p>
        </p:txBody>
      </p:sp>
      <p:sp>
        <p:nvSpPr>
          <p:cNvPr id="3" name="2 İçerik Yer Tutucusu"/>
          <p:cNvSpPr>
            <a:spLocks noGrp="1"/>
          </p:cNvSpPr>
          <p:nvPr>
            <p:ph idx="1"/>
          </p:nvPr>
        </p:nvSpPr>
        <p:spPr>
          <a:xfrm>
            <a:off x="457200" y="1700808"/>
            <a:ext cx="8229600" cy="4680520"/>
          </a:xfrm>
        </p:spPr>
        <p:txBody>
          <a:bodyPr/>
          <a:lstStyle/>
          <a:p>
            <a:pPr>
              <a:buNone/>
            </a:pPr>
            <a:r>
              <a:rPr lang="tr-TR" b="1" dirty="0"/>
              <a:t>A. İnsan Hakları Nedir?</a:t>
            </a:r>
          </a:p>
          <a:p>
            <a:r>
              <a:rPr lang="tr-TR" dirty="0"/>
              <a:t>İnsan Hakları, </a:t>
            </a:r>
            <a:r>
              <a:rPr lang="tr-TR" dirty="0">
                <a:solidFill>
                  <a:srgbClr val="C00000"/>
                </a:solidFill>
              </a:rPr>
              <a:t>insanı insan yapan</a:t>
            </a:r>
            <a:r>
              <a:rPr lang="tr-TR" dirty="0"/>
              <a:t> ve </a:t>
            </a:r>
            <a:r>
              <a:rPr lang="tr-TR" dirty="0">
                <a:solidFill>
                  <a:srgbClr val="C00000"/>
                </a:solidFill>
              </a:rPr>
              <a:t>insanın sırf insan olarak </a:t>
            </a:r>
            <a:r>
              <a:rPr lang="tr-TR" dirty="0"/>
              <a:t>herhangi bir </a:t>
            </a:r>
            <a:r>
              <a:rPr lang="tr-TR" dirty="0">
                <a:solidFill>
                  <a:srgbClr val="C00000"/>
                </a:solidFill>
              </a:rPr>
              <a:t>şarta veya statüye bağlı olmadan doğuştan sahip olduğu dokunulmaz</a:t>
            </a:r>
            <a:r>
              <a:rPr lang="tr-TR" dirty="0"/>
              <a:t>, </a:t>
            </a:r>
            <a:r>
              <a:rPr lang="tr-TR" dirty="0">
                <a:solidFill>
                  <a:srgbClr val="C00000"/>
                </a:solidFill>
              </a:rPr>
              <a:t>vazgeçilmez</a:t>
            </a:r>
            <a:r>
              <a:rPr lang="tr-TR" dirty="0"/>
              <a:t>, </a:t>
            </a:r>
            <a:r>
              <a:rPr lang="tr-TR" dirty="0">
                <a:solidFill>
                  <a:srgbClr val="C00000"/>
                </a:solidFill>
              </a:rPr>
              <a:t>üstün nitelikli ahlaki değerlerdir</a:t>
            </a:r>
            <a:r>
              <a:rPr lang="tr-TR" dirty="0"/>
              <a:t>. Bu haklar;</a:t>
            </a:r>
          </a:p>
          <a:p>
            <a:r>
              <a:rPr lang="tr-TR" dirty="0"/>
              <a:t> </a:t>
            </a:r>
            <a:endParaRPr lang="tr-TR" dirty="0" smtClean="0"/>
          </a:p>
          <a:p>
            <a:r>
              <a:rPr lang="tr-TR" dirty="0" smtClean="0"/>
              <a:t>•	İnsanın değerini ve onurunu korur.</a:t>
            </a:r>
          </a:p>
          <a:p>
            <a:r>
              <a:rPr lang="tr-TR" dirty="0" smtClean="0"/>
              <a:t>•</a:t>
            </a:r>
            <a:r>
              <a:rPr lang="tr-TR" dirty="0"/>
              <a:t>	İnsanın, “insanca” yaşaması için gerekli, zorunlu koşulları ifade eder.</a:t>
            </a:r>
          </a:p>
          <a:p>
            <a:r>
              <a:rPr lang="tr-TR" dirty="0"/>
              <a:t>•	İnsanın insan olmaktan kaynaklanan gereksinimlerini karşılamaya yönelik, maddi ve manevi varlığını korumayı, geliştirmeyi hedef edinen en temel değerlerdir.</a:t>
            </a:r>
          </a:p>
          <a:p>
            <a:endParaRPr lang="tr-TR"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pPr indent="0"/>
            <a:r>
              <a:rPr lang="tr-TR" dirty="0" smtClean="0"/>
              <a:t>Temel Haklar Sözleşmesi/Şartı olarak adlandırılan bu sözleşmede; 1950 tarihli İnsan Hakları Sözleşmesi ile Avrupa Konseyi Sözleşmesinin genel ilkeleri, Birlik vatandaşlarına tanınan temel haklar, Avrupa Sosyal Sözleşmesi ile Çalışanların Temel Sosyal Hakları Sözleşmesinde yer alan ekonomik ve sosyal haklar, yer almaktadır.</a:t>
            </a:r>
          </a:p>
          <a:p>
            <a:r>
              <a:rPr lang="tr-TR" dirty="0" smtClean="0"/>
              <a:t>Demokrasi </a:t>
            </a:r>
            <a:r>
              <a:rPr lang="tr-TR" dirty="0"/>
              <a:t>ve hukukun üstünlüğüne ilişkin olarak AB, aday ülkelerde; siyasi çoğulculuk, ifade ve din hürriyeti gibi demokratik özgürlüklerin mevcut olduğu, farklı siyasi partilerin serbest seçimler yoluyla iktidara gelebildiği, seçimlerin serbest ve adil bir biçimde yapıldığı ve muhalefetin etkin rol oynadığı bir ortam aramaktadır.</a:t>
            </a:r>
          </a:p>
          <a:p>
            <a:r>
              <a:rPr lang="tr-TR" dirty="0"/>
              <a:t>AB’ye tam üyeliğin en önemli koşulu insan hakları, demokrasi ve hukukun üstünlüğü olup Türkiye’nin AB’ye üye olmasa dahi kabul etmesi gereken evrensel değerler arasındadır</a:t>
            </a:r>
            <a:r>
              <a:rPr lang="tr-TR" dirty="0" smtClean="0"/>
              <a:t>.</a:t>
            </a:r>
            <a:endParaRPr lang="tr-TR"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67544" y="188640"/>
            <a:ext cx="8229600" cy="2016224"/>
          </a:xfrm>
        </p:spPr>
        <p:txBody>
          <a:bodyPr/>
          <a:lstStyle/>
          <a:p>
            <a:pPr algn="l"/>
            <a:r>
              <a:rPr lang="tr-TR" b="1" dirty="0"/>
              <a:t>E. Avrupa Konseyi, </a:t>
            </a:r>
            <a:r>
              <a:rPr lang="tr-TR" b="1" dirty="0" smtClean="0"/>
              <a:t/>
            </a:r>
            <a:br>
              <a:rPr lang="tr-TR" b="1" dirty="0" smtClean="0"/>
            </a:br>
            <a:r>
              <a:rPr lang="tr-TR" b="1" dirty="0" smtClean="0"/>
              <a:t>Avrupa </a:t>
            </a:r>
            <a:r>
              <a:rPr lang="tr-TR" b="1" dirty="0"/>
              <a:t>İnsan Hakları Sözleşmesi </a:t>
            </a:r>
            <a:r>
              <a:rPr lang="tr-TR" b="1" dirty="0" smtClean="0"/>
              <a:t>ve </a:t>
            </a:r>
            <a:br>
              <a:rPr lang="tr-TR" b="1" dirty="0" smtClean="0"/>
            </a:br>
            <a:r>
              <a:rPr lang="tr-TR" b="1" dirty="0" smtClean="0"/>
              <a:t>AİHM</a:t>
            </a:r>
            <a:endParaRPr lang="tr-TR" dirty="0"/>
          </a:p>
        </p:txBody>
      </p:sp>
      <p:sp>
        <p:nvSpPr>
          <p:cNvPr id="3" name="2 İçerik Yer Tutucusu"/>
          <p:cNvSpPr>
            <a:spLocks noGrp="1"/>
          </p:cNvSpPr>
          <p:nvPr>
            <p:ph idx="1"/>
          </p:nvPr>
        </p:nvSpPr>
        <p:spPr>
          <a:xfrm>
            <a:off x="457200" y="2420888"/>
            <a:ext cx="8229600" cy="3960440"/>
          </a:xfrm>
        </p:spPr>
        <p:txBody>
          <a:bodyPr/>
          <a:lstStyle/>
          <a:p>
            <a:r>
              <a:rPr lang="tr-TR" dirty="0"/>
              <a:t>Demokrasi ve hukukun üstünlüğünün geçerli olduğu ülkelerde insan hakları anayasa ve yasalarla korunmakta ve denetimi de bağımsız mahkemeler tarafından yapılmaktadır. Dolayısıyla, hakkının ihlal edildiğini iddia eden bir bireyin öncelikle hukuk yollarına başvurarak, hakkını araması gerekmektedir. Bütün hukuk yolları denendikten sonra uluslararası denetim gündeme getirilebilmektedir.</a:t>
            </a:r>
          </a:p>
          <a:p>
            <a:r>
              <a:rPr lang="tr-TR" b="1" dirty="0">
                <a:solidFill>
                  <a:srgbClr val="C00000"/>
                </a:solidFill>
              </a:rPr>
              <a:t>Avrupa Konseyi</a:t>
            </a:r>
            <a:r>
              <a:rPr lang="tr-TR" dirty="0">
                <a:solidFill>
                  <a:srgbClr val="C00000"/>
                </a:solidFill>
              </a:rPr>
              <a:t>, insan haklarını, hukukun üstünlüğünü, parlamenter demokrasiyi korumak ve Avrupa’nın bütünleşmesini sağlamak amacıyla Avrupa devletleri tarafından 1949 yılında kurulmuş uluslararası hukuk tüzel hukuki kişiliği olan, merkezi </a:t>
            </a:r>
            <a:r>
              <a:rPr lang="tr-TR" dirty="0" err="1">
                <a:solidFill>
                  <a:srgbClr val="C00000"/>
                </a:solidFill>
              </a:rPr>
              <a:t>Strazburg’da</a:t>
            </a:r>
            <a:r>
              <a:rPr lang="tr-TR" dirty="0">
                <a:solidFill>
                  <a:srgbClr val="C00000"/>
                </a:solidFill>
              </a:rPr>
              <a:t> (Fransa) bulunan bağımsız bir uluslararası teşkilattır.</a:t>
            </a:r>
          </a:p>
          <a:p>
            <a:endParaRPr lang="tr-TR"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b="1" dirty="0">
                <a:solidFill>
                  <a:srgbClr val="C00000"/>
                </a:solidFill>
              </a:rPr>
              <a:t>Avrupa İnsan Hakları Sözleşmesi (AİHS), </a:t>
            </a:r>
            <a:r>
              <a:rPr lang="tr-TR" dirty="0">
                <a:solidFill>
                  <a:srgbClr val="C00000"/>
                </a:solidFill>
              </a:rPr>
              <a:t>İnsan Hakları Evrensel Beyannamesinde yer alan kişisel ve siyasal hakları etkin bir şekilde korumak için 1950 yılında aralarında Türkiye’nin de bulunduğu Avrupa Konseyine üye devletler tarafından kabul edilmiş uyulması zorunlu kuralları içeren bağlayıcı bir antlaşmadır. Bu açıdan AİHS hukuksal bağlayıcılığı bulunmayan İnsan Hakları Evrensel Beyannamesinden tamamen farklıdır. Sözleşme hükümlerinin etkinliğini sağlayan en önemli faktör, güvence altına alınan hakların ihlal edilip edilmediğinin </a:t>
            </a:r>
            <a:r>
              <a:rPr lang="tr-TR" b="1" dirty="0">
                <a:solidFill>
                  <a:srgbClr val="C00000"/>
                </a:solidFill>
              </a:rPr>
              <a:t>Avrupa İnsan Hakları Mahkemesince (AİHM) </a:t>
            </a:r>
            <a:r>
              <a:rPr lang="tr-TR" dirty="0">
                <a:solidFill>
                  <a:srgbClr val="C00000"/>
                </a:solidFill>
              </a:rPr>
              <a:t>denetlenmesidir. Mahkemenin bu yetkisine dayanarak bireyler üye devletleri şikâyet etmekte olup, devletlerin bireysel başvurularla ilgili olarak Mahkemenin yargı yetkisini tanımama hakları bulunmamaktadır. </a:t>
            </a:r>
          </a:p>
          <a:p>
            <a:r>
              <a:rPr lang="tr-TR" dirty="0">
                <a:solidFill>
                  <a:srgbClr val="C00000"/>
                </a:solidFill>
              </a:rPr>
              <a:t>Türkiye Cumhuriyeti de 1954 yılında Avrupa İnsan Hakları Sözleşmesi’ni onaylamış; 1987 yılında, bireysel başvuru hakkını, 1989 yılında ise Avrupa İnsan Hakları Mahkemesi’nin yargı yetkisini kabul etmiştir. </a:t>
            </a:r>
            <a:r>
              <a:rPr lang="tr-TR" dirty="0"/>
              <a:t>Avrupa İnsan Hakları Sözleşmesi’nin Türk iç hukukunda doğrudan ileri sürülebilirliği ve uygulanabilirliği, vurgulanması gereken önemli hususlardan biridir</a:t>
            </a:r>
            <a:r>
              <a:rPr lang="tr-TR" dirty="0" smtClean="0"/>
              <a:t>.</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dirty="0"/>
              <a:t>Avrupa İnsan Hakları Sözleşmesi’nin kurduğu denetim mekanizması insan hakları konusunda ikincil veya tamamlayıcı nitelikte işlev görmektedir. Bu çerçevede Avrupa İnsan Hakları Mahkemesi’nin denetimi ulusal makamların yerine geçmek üzere oluşturulmuş değildir. İnsan haklarını korumada ve özel olarak ihlâlleri gidermede ilk görev ulusal makamlara (yargı, yasama ve idare makamlarına) düşmektedir. Avrupa Mahkemesi’nin yaptığı, sadece, ulusal düzeydeki denetimi tamamlayıcı bir denetimdir. Bu nedenle, </a:t>
            </a:r>
            <a:r>
              <a:rPr lang="tr-TR" dirty="0">
                <a:solidFill>
                  <a:srgbClr val="C00000"/>
                </a:solidFill>
              </a:rPr>
              <a:t>Mahkeme’de bireysel başvurunun kabul edilebilmesi, iç hukuk yollarının tüketilmiş olmasına bağlıdır. Ayrıca başvurunun iç hukuka göre verilen kesin karardan sonra ve en geç altı ay içinde yapılmış olması gerekmektedir. </a:t>
            </a:r>
            <a:r>
              <a:rPr lang="tr-TR" dirty="0"/>
              <a:t>Başvurular, Sözleşme hükümleri ile bağdaşmadığı, açık dayanaklarının olmadığı, dilekçe hakkının kötüye kullanıldığı durumlarda reddedilmektedir. </a:t>
            </a:r>
          </a:p>
          <a:p>
            <a:endParaRPr lang="tr-TR"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dirty="0"/>
              <a:t>AİHM, Komiteler, Daireler ve Büyük Daire şeklinde örgütlenmiştir. Komiteler, ön incelemeyi yapar, daireler kabul edilebilirlik kararı vererek, işin esasına bakar ve bireysel başvurularda karar verir. Büyük Daire, Sözleşme ile Protokollerin yorumu ile temyiz mercii olarak görev yapar. Kararları kesindir. Avrupa Konseyi Bakanlar Komitesi de mahkeme kararlarını yerine getirmekle görevlidir.</a:t>
            </a:r>
          </a:p>
          <a:p>
            <a:r>
              <a:rPr lang="tr-TR" dirty="0" err="1">
                <a:solidFill>
                  <a:srgbClr val="C00000"/>
                </a:solidFill>
              </a:rPr>
              <a:t>AİHM’nin</a:t>
            </a:r>
            <a:r>
              <a:rPr lang="tr-TR" dirty="0">
                <a:solidFill>
                  <a:srgbClr val="C00000"/>
                </a:solidFill>
              </a:rPr>
              <a:t> kararları özgürlüklerin kısıtlanmasını değil asgari özgürlüklerin sağlanmasını teminat altına alan kararlar almaktadır</a:t>
            </a:r>
            <a:r>
              <a:rPr lang="tr-TR" dirty="0"/>
              <a:t>. </a:t>
            </a:r>
            <a:r>
              <a:rPr lang="tr-TR" dirty="0" err="1"/>
              <a:t>AİHM’nin</a:t>
            </a:r>
            <a:r>
              <a:rPr lang="tr-TR" dirty="0"/>
              <a:t> almış olduğu kararların daha ötesinde, ülkeler dilediğinde vatandaşlarına yönelik özgürlükleri daha fazla geliştirebilmektedir</a:t>
            </a:r>
            <a:r>
              <a:rPr lang="tr-TR" dirty="0" smtClean="0"/>
              <a:t>.</a:t>
            </a:r>
            <a:endParaRPr lang="tr-TR"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67544" y="188640"/>
            <a:ext cx="8229600" cy="1656184"/>
          </a:xfrm>
        </p:spPr>
        <p:txBody>
          <a:bodyPr/>
          <a:lstStyle/>
          <a:p>
            <a:r>
              <a:rPr lang="tr-TR" dirty="0" smtClean="0"/>
              <a:t>ANA HATLARIYLA </a:t>
            </a:r>
            <a:br>
              <a:rPr lang="tr-TR" dirty="0" smtClean="0"/>
            </a:br>
            <a:r>
              <a:rPr lang="tr-TR" dirty="0" smtClean="0"/>
              <a:t>TÜRKİYE’DE İNSAN HAKLARI ALANINDA KURUMSALLAŞMA SÜRECİ</a:t>
            </a:r>
            <a:endParaRPr lang="tr-TR" dirty="0"/>
          </a:p>
        </p:txBody>
      </p:sp>
      <p:pic>
        <p:nvPicPr>
          <p:cNvPr id="1026" name="Picture 2"/>
          <p:cNvPicPr>
            <a:picLocks noChangeAspect="1" noChangeArrowheads="1"/>
          </p:cNvPicPr>
          <p:nvPr/>
        </p:nvPicPr>
        <p:blipFill>
          <a:blip r:embed="rId3" cstate="print"/>
          <a:srcRect l="15179" t="20240" r="11607" b="3858"/>
          <a:stretch>
            <a:fillRect/>
          </a:stretch>
        </p:blipFill>
        <p:spPr bwMode="auto">
          <a:xfrm>
            <a:off x="539552" y="1772816"/>
            <a:ext cx="8352928" cy="4583924"/>
          </a:xfrm>
          <a:prstGeom prst="rect">
            <a:avLst/>
          </a:prstGeom>
          <a:noFill/>
          <a:ln w="9525">
            <a:noFill/>
            <a:miter lim="800000"/>
            <a:headEnd/>
            <a:tailEnd/>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cstate="print"/>
          <a:srcRect l="15454" t="21217" r="11923" b="23092"/>
          <a:stretch>
            <a:fillRect/>
          </a:stretch>
        </p:blipFill>
        <p:spPr bwMode="auto">
          <a:xfrm>
            <a:off x="395536" y="1700808"/>
            <a:ext cx="8337121" cy="3384376"/>
          </a:xfrm>
          <a:prstGeom prst="rect">
            <a:avLst/>
          </a:prstGeom>
          <a:noFill/>
          <a:ln w="9525">
            <a:noFill/>
            <a:miter lim="800000"/>
            <a:headEnd/>
            <a:tailEnd/>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cstate="print"/>
          <a:srcRect l="13272" t="21813" r="13272" b="4467"/>
          <a:stretch>
            <a:fillRect/>
          </a:stretch>
        </p:blipFill>
        <p:spPr bwMode="auto">
          <a:xfrm>
            <a:off x="539552" y="1052736"/>
            <a:ext cx="8132668" cy="4320480"/>
          </a:xfrm>
          <a:prstGeom prst="rect">
            <a:avLst/>
          </a:prstGeom>
          <a:noFill/>
          <a:ln w="9525">
            <a:noFill/>
            <a:miter lim="800000"/>
            <a:headEnd/>
            <a:tailEnd/>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cstate="print"/>
          <a:srcRect l="13272" t="19645" r="13272" b="15308"/>
          <a:stretch>
            <a:fillRect/>
          </a:stretch>
        </p:blipFill>
        <p:spPr bwMode="auto">
          <a:xfrm>
            <a:off x="323528" y="908720"/>
            <a:ext cx="8448939" cy="3960440"/>
          </a:xfrm>
          <a:prstGeom prst="rect">
            <a:avLst/>
          </a:prstGeom>
          <a:noFill/>
          <a:ln w="9525">
            <a:no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dirty="0"/>
          </a:p>
        </p:txBody>
      </p:sp>
      <p:sp>
        <p:nvSpPr>
          <p:cNvPr id="3" name="2 İçerik Yer Tutucusu"/>
          <p:cNvSpPr>
            <a:spLocks noGrp="1"/>
          </p:cNvSpPr>
          <p:nvPr>
            <p:ph idx="1"/>
          </p:nvPr>
        </p:nvSpPr>
        <p:spPr/>
        <p:txBody>
          <a:bodyPr>
            <a:noAutofit/>
          </a:bodyPr>
          <a:lstStyle/>
          <a:p>
            <a:r>
              <a:rPr lang="tr-TR" u="sng" dirty="0"/>
              <a:t>İnsan haklarının kaynağı</a:t>
            </a:r>
            <a:r>
              <a:rPr lang="tr-TR" dirty="0"/>
              <a:t>, “</a:t>
            </a:r>
            <a:r>
              <a:rPr lang="tr-TR" dirty="0">
                <a:solidFill>
                  <a:srgbClr val="C00000"/>
                </a:solidFill>
              </a:rPr>
              <a:t>insan</a:t>
            </a:r>
            <a:r>
              <a:rPr lang="tr-TR" dirty="0"/>
              <a:t> </a:t>
            </a:r>
            <a:r>
              <a:rPr lang="tr-TR" dirty="0">
                <a:solidFill>
                  <a:srgbClr val="C00000"/>
                </a:solidFill>
              </a:rPr>
              <a:t>doğası</a:t>
            </a:r>
            <a:r>
              <a:rPr lang="tr-TR" dirty="0"/>
              <a:t>” ve bu doğanın özünde varolan “</a:t>
            </a:r>
            <a:r>
              <a:rPr lang="tr-TR" dirty="0">
                <a:solidFill>
                  <a:srgbClr val="C00000"/>
                </a:solidFill>
              </a:rPr>
              <a:t>insan onurudur</a:t>
            </a:r>
            <a:r>
              <a:rPr lang="tr-TR" dirty="0"/>
              <a:t>”. Tüm insanlar, insan olmanın gereği olarak, bu haklara din, dil, ırk, cinsiyet, toplumsal köken, ulusal aidiyet vb. hiçbir ayırım gözetilmeksizin “</a:t>
            </a:r>
            <a:r>
              <a:rPr lang="tr-TR" dirty="0">
                <a:solidFill>
                  <a:srgbClr val="C00000"/>
                </a:solidFill>
              </a:rPr>
              <a:t>eşit</a:t>
            </a:r>
            <a:r>
              <a:rPr lang="tr-TR" dirty="0"/>
              <a:t>” bir şekilde sahiptirler. Yani, </a:t>
            </a:r>
            <a:r>
              <a:rPr lang="tr-TR" dirty="0">
                <a:solidFill>
                  <a:srgbClr val="C00000"/>
                </a:solidFill>
              </a:rPr>
              <a:t>insan hakları “evrenseldir</a:t>
            </a:r>
            <a:r>
              <a:rPr lang="tr-TR" dirty="0"/>
              <a:t>”; </a:t>
            </a:r>
            <a:r>
              <a:rPr lang="tr-TR" dirty="0">
                <a:solidFill>
                  <a:srgbClr val="C00000"/>
                </a:solidFill>
              </a:rPr>
              <a:t>zamandan, mekandan, ekonomiden ve kültürden bağımsız olarak insanın varoluşuyla birlikte vardır.</a:t>
            </a:r>
          </a:p>
          <a:p>
            <a:r>
              <a:rPr lang="tr-TR" dirty="0"/>
              <a:t>Bir başka açıdan, insan haklarını insan onurundan kaynaklanan </a:t>
            </a:r>
            <a:r>
              <a:rPr lang="tr-TR" dirty="0">
                <a:solidFill>
                  <a:srgbClr val="C00000"/>
                </a:solidFill>
              </a:rPr>
              <a:t>siyasi</a:t>
            </a:r>
            <a:r>
              <a:rPr lang="tr-TR" dirty="0"/>
              <a:t> </a:t>
            </a:r>
            <a:r>
              <a:rPr lang="tr-TR" dirty="0">
                <a:solidFill>
                  <a:srgbClr val="C00000"/>
                </a:solidFill>
              </a:rPr>
              <a:t>talepler</a:t>
            </a:r>
            <a:r>
              <a:rPr lang="tr-TR" dirty="0"/>
              <a:t> olarak da ifade etmek mümkündür. Çünkü insan hakları bireyin bilhassa devlet karşısında ileri sürdüğü ve ondan ihlal etmemesini istediği haklardır. Buna göre, </a:t>
            </a:r>
            <a:r>
              <a:rPr lang="tr-TR" dirty="0">
                <a:solidFill>
                  <a:srgbClr val="C00000"/>
                </a:solidFill>
              </a:rPr>
              <a:t>devletin varlık nedeni, bireyin doğuştan sahip olduğu temel hak ve özgürlükleri güvenceye almaktır. </a:t>
            </a:r>
            <a:r>
              <a:rPr lang="tr-TR" dirty="0"/>
              <a:t>Devlet, toplumu oluşturan bireylerin bu maksatla kurdukları bir siyasal örgütlenmenin adıdır. Bu anlamda, devletin </a:t>
            </a:r>
            <a:r>
              <a:rPr lang="tr-TR" dirty="0">
                <a:solidFill>
                  <a:srgbClr val="C00000"/>
                </a:solidFill>
              </a:rPr>
              <a:t>biri </a:t>
            </a:r>
            <a:r>
              <a:rPr lang="tr-TR" b="1" u="sng" dirty="0">
                <a:solidFill>
                  <a:srgbClr val="C00000"/>
                </a:solidFill>
              </a:rPr>
              <a:t>negatif</a:t>
            </a:r>
            <a:r>
              <a:rPr lang="tr-TR" dirty="0"/>
              <a:t>, diğeri de </a:t>
            </a:r>
            <a:r>
              <a:rPr lang="tr-TR" b="1" u="sng" dirty="0">
                <a:solidFill>
                  <a:srgbClr val="C00000"/>
                </a:solidFill>
              </a:rPr>
              <a:t>pozitif</a:t>
            </a:r>
            <a:r>
              <a:rPr lang="tr-TR" dirty="0"/>
              <a:t> olmak üzere </a:t>
            </a:r>
            <a:r>
              <a:rPr lang="tr-TR" dirty="0">
                <a:solidFill>
                  <a:srgbClr val="C00000"/>
                </a:solidFill>
              </a:rPr>
              <a:t>iki tür yükümlülüğü bulunmaktadır</a:t>
            </a:r>
            <a:r>
              <a:rPr lang="tr-TR" dirty="0"/>
              <a:t>. Devletin negatif yükümlülüğü, onun özellikle </a:t>
            </a:r>
            <a:r>
              <a:rPr lang="tr-TR" dirty="0">
                <a:solidFill>
                  <a:srgbClr val="C00000"/>
                </a:solidFill>
              </a:rPr>
              <a:t>güç kullanan aygıtlarıyla bireylerin hak ve özgürlüklerini ihlal etmemesini ifade eder. </a:t>
            </a:r>
            <a:r>
              <a:rPr lang="tr-TR" dirty="0"/>
              <a:t>Sözgelimi, işkence yasağının ihlali devletin negatif yükümlülüğünün yerine getirilmediğini gösterir.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a:bodyPr>
          <a:lstStyle/>
          <a:p>
            <a:r>
              <a:rPr lang="tr-TR" dirty="0" smtClean="0"/>
              <a:t>Diğer yandan, devlet sadece insan haklarını ihlal etmemekle değil, (</a:t>
            </a:r>
            <a:r>
              <a:rPr lang="tr-TR" b="1" u="sng" dirty="0" smtClean="0">
                <a:solidFill>
                  <a:srgbClr val="C00000"/>
                </a:solidFill>
              </a:rPr>
              <a:t>pozitif</a:t>
            </a:r>
            <a:r>
              <a:rPr lang="tr-TR" dirty="0" smtClean="0"/>
              <a:t>) </a:t>
            </a:r>
            <a:r>
              <a:rPr lang="tr-TR" dirty="0" smtClean="0">
                <a:solidFill>
                  <a:srgbClr val="C00000"/>
                </a:solidFill>
              </a:rPr>
              <a:t>bu ihlalleri önlemekle ve insanın insanca yaşaması, maddi ve manevi varlığını geliştirmesi için her türlü tedbiri de alması gerekir. </a:t>
            </a:r>
            <a:r>
              <a:rPr lang="tr-TR" dirty="0" smtClean="0"/>
              <a:t>Bu bağlamda, örneğin, yetkililerin patlaması muhtemel bir çöplüğün etrafındaki yapılaşmaya izin vermesi, devletin yaşama hakkını koruma noktasındaki pozitif yükümlüğünü yerine getirmediğini göstermektedir.</a:t>
            </a:r>
          </a:p>
          <a:p>
            <a:r>
              <a:rPr lang="tr-TR" dirty="0"/>
              <a:t>İnsan haklarının neler olduğu, neleri kapsayıp kapsamadığı siyasal/ideolojik/felsefi tutum ve tercihlere göre farklılık gösterebilirse de bu konuda </a:t>
            </a:r>
            <a:r>
              <a:rPr lang="tr-TR" sz="2100" dirty="0">
                <a:solidFill>
                  <a:srgbClr val="C00000"/>
                </a:solidFill>
              </a:rPr>
              <a:t>günümüzde özellikle uluslar arası standart oluşturma sürecinde belli bir uzlaşıya varılmış olduğu rahatlıkla söylenebilir. </a:t>
            </a:r>
            <a:endParaRPr lang="tr-T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a:xfrm>
            <a:off x="395536" y="764704"/>
            <a:ext cx="8435280" cy="5616624"/>
          </a:xfrm>
        </p:spPr>
        <p:txBody>
          <a:bodyPr/>
          <a:lstStyle/>
          <a:p>
            <a:r>
              <a:rPr lang="tr-TR" dirty="0" smtClean="0"/>
              <a:t>Bugün başta BM insan Hakları Evrensel Bildirgesi(1948), </a:t>
            </a:r>
            <a:endParaRPr lang="tr-TR" dirty="0" smtClean="0"/>
          </a:p>
          <a:p>
            <a:r>
              <a:rPr lang="tr-TR" dirty="0" smtClean="0"/>
              <a:t>BM </a:t>
            </a:r>
            <a:r>
              <a:rPr lang="tr-TR" dirty="0" smtClean="0"/>
              <a:t>İkiz sözleşmeleri (Medeni ve Siyasal Haklar Sözleşmesi (1976); </a:t>
            </a:r>
            <a:endParaRPr lang="tr-TR" dirty="0" smtClean="0"/>
          </a:p>
          <a:p>
            <a:r>
              <a:rPr lang="tr-TR" dirty="0" smtClean="0"/>
              <a:t>Ekonomik</a:t>
            </a:r>
            <a:r>
              <a:rPr lang="tr-TR" dirty="0" smtClean="0"/>
              <a:t>, Sosyal ve Kültürel Haklar Sözleşmesi (1976)  </a:t>
            </a:r>
            <a:endParaRPr lang="tr-TR" dirty="0" smtClean="0"/>
          </a:p>
          <a:p>
            <a:r>
              <a:rPr lang="tr-TR" dirty="0" smtClean="0"/>
              <a:t>olmak </a:t>
            </a:r>
            <a:r>
              <a:rPr lang="tr-TR" dirty="0" smtClean="0"/>
              <a:t>üzere gerek BM ve gerekse Bölgesel düzeyde kabul edilen birçok belge ve sözleşmeyle ortak bir insan hakları hukukunun oluştuğu ve bu hukuk içerisinde artık sadece </a:t>
            </a:r>
            <a:endParaRPr lang="tr-TR" dirty="0" smtClean="0"/>
          </a:p>
          <a:p>
            <a:r>
              <a:rPr lang="tr-TR" dirty="0" smtClean="0"/>
              <a:t>“</a:t>
            </a:r>
            <a:r>
              <a:rPr lang="tr-TR" sz="2100" dirty="0" smtClean="0">
                <a:solidFill>
                  <a:srgbClr val="C00000"/>
                </a:solidFill>
              </a:rPr>
              <a:t>klasik</a:t>
            </a:r>
            <a:r>
              <a:rPr lang="tr-TR" dirty="0" smtClean="0"/>
              <a:t>”(</a:t>
            </a:r>
            <a:r>
              <a:rPr lang="tr-TR" sz="2100" dirty="0" smtClean="0">
                <a:solidFill>
                  <a:srgbClr val="C00000"/>
                </a:solidFill>
              </a:rPr>
              <a:t>birinci kuşak</a:t>
            </a:r>
            <a:r>
              <a:rPr lang="tr-TR" dirty="0" smtClean="0"/>
              <a:t>) </a:t>
            </a:r>
            <a:r>
              <a:rPr lang="tr-TR" sz="2100" dirty="0" smtClean="0">
                <a:solidFill>
                  <a:srgbClr val="C00000"/>
                </a:solidFill>
              </a:rPr>
              <a:t>haklar olarak bilinen medeni ve siyasal haklar </a:t>
            </a:r>
            <a:endParaRPr lang="tr-TR" sz="2100" dirty="0" smtClean="0">
              <a:solidFill>
                <a:srgbClr val="C00000"/>
              </a:solidFill>
            </a:endParaRPr>
          </a:p>
          <a:p>
            <a:r>
              <a:rPr lang="tr-TR" dirty="0" smtClean="0"/>
              <a:t>değil aynı zamanda </a:t>
            </a:r>
          </a:p>
          <a:p>
            <a:r>
              <a:rPr lang="tr-TR" dirty="0" smtClean="0"/>
              <a:t>“</a:t>
            </a:r>
            <a:r>
              <a:rPr lang="tr-TR" sz="2100" dirty="0" smtClean="0">
                <a:solidFill>
                  <a:srgbClr val="C00000"/>
                </a:solidFill>
              </a:rPr>
              <a:t>ikinci kuşak</a:t>
            </a:r>
            <a:r>
              <a:rPr lang="tr-TR" dirty="0" smtClean="0"/>
              <a:t>” haklar olarak </a:t>
            </a:r>
            <a:r>
              <a:rPr lang="tr-TR" sz="2100" dirty="0" smtClean="0">
                <a:solidFill>
                  <a:srgbClr val="C00000"/>
                </a:solidFill>
              </a:rPr>
              <a:t>bilinen ekonomik, sosyal ve kültürel haklar</a:t>
            </a:r>
            <a:r>
              <a:rPr lang="tr-TR" dirty="0" smtClean="0"/>
              <a:t> ile </a:t>
            </a:r>
            <a:endParaRPr lang="tr-TR" dirty="0" smtClean="0"/>
          </a:p>
          <a:p>
            <a:r>
              <a:rPr lang="tr-TR" dirty="0" smtClean="0"/>
              <a:t>“</a:t>
            </a:r>
            <a:r>
              <a:rPr lang="tr-TR" sz="2100" dirty="0" smtClean="0">
                <a:solidFill>
                  <a:srgbClr val="C00000"/>
                </a:solidFill>
              </a:rPr>
              <a:t>üçüncü kuşak” (dayanışma) olarak bilinen çevre hakkı, kalkınma hakkı, barış hakkı </a:t>
            </a:r>
            <a:endParaRPr lang="tr-TR" sz="2100" dirty="0" smtClean="0">
              <a:solidFill>
                <a:srgbClr val="C00000"/>
              </a:solidFill>
            </a:endParaRPr>
          </a:p>
          <a:p>
            <a:r>
              <a:rPr lang="tr-TR" dirty="0" smtClean="0"/>
              <a:t>gibi </a:t>
            </a:r>
            <a:r>
              <a:rPr lang="tr-TR" dirty="0" smtClean="0"/>
              <a:t>hakların da insan haklarının ayrılmaz bir parçası olduğu ve bu hakların bir bütün olarak insan onuru ve insanca bir “varoluş” un vazgeçilmez ve bölünmez bir parçası olduğu genel kabul gören bir görüştür.</a:t>
            </a:r>
            <a:endParaRPr lang="tr-T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dirty="0" smtClean="0"/>
              <a:t>Ayrıntıya </a:t>
            </a:r>
            <a:r>
              <a:rPr lang="tr-TR" dirty="0"/>
              <a:t>gitmeden  ifade etmek gerekirse </a:t>
            </a:r>
            <a:endParaRPr lang="tr-TR" dirty="0" smtClean="0"/>
          </a:p>
          <a:p>
            <a:r>
              <a:rPr lang="tr-TR" dirty="0" smtClean="0"/>
              <a:t>Klasik </a:t>
            </a:r>
            <a:r>
              <a:rPr lang="tr-TR" dirty="0"/>
              <a:t>(Birinci Kuşak) Haklar bireyleri devlete ve topluma karşı koruyan, bireylere, kendilerini özgürce gerçekleştirebilecekleri özel, dokunulmaz alanlar sağlayan ve bireylerin devlet yönetimine katılmalarını güvence altına alan haklardır. </a:t>
            </a:r>
            <a:endParaRPr lang="tr-TR" dirty="0" smtClean="0"/>
          </a:p>
          <a:p>
            <a:r>
              <a:rPr lang="tr-TR" dirty="0" smtClean="0">
                <a:solidFill>
                  <a:srgbClr val="C00000"/>
                </a:solidFill>
              </a:rPr>
              <a:t>Klasik </a:t>
            </a:r>
            <a:r>
              <a:rPr lang="tr-TR" dirty="0">
                <a:solidFill>
                  <a:srgbClr val="C00000"/>
                </a:solidFill>
              </a:rPr>
              <a:t>Haklar</a:t>
            </a:r>
            <a:r>
              <a:rPr lang="tr-TR" dirty="0"/>
              <a:t>, bir başka ifadeyle, özünde </a:t>
            </a:r>
            <a:r>
              <a:rPr lang="tr-TR" dirty="0">
                <a:solidFill>
                  <a:srgbClr val="C00000"/>
                </a:solidFill>
              </a:rPr>
              <a:t>bireyin maddi ve manevi bütünlüğünü koruyan</a:t>
            </a:r>
            <a:r>
              <a:rPr lang="tr-TR" dirty="0"/>
              <a:t>, </a:t>
            </a:r>
            <a:r>
              <a:rPr lang="tr-TR" dirty="0">
                <a:solidFill>
                  <a:srgbClr val="C00000"/>
                </a:solidFill>
              </a:rPr>
              <a:t>özgürlüğünü güvence altına alan ve bireyi devletin keyfi yönetimine karşı koruyan </a:t>
            </a:r>
            <a:r>
              <a:rPr lang="tr-TR" dirty="0"/>
              <a:t>hakları ifade eder. </a:t>
            </a:r>
            <a:endParaRPr lang="tr-TR" dirty="0" smtClean="0"/>
          </a:p>
          <a:p>
            <a:r>
              <a:rPr lang="tr-TR" dirty="0" smtClean="0"/>
              <a:t>Asıl </a:t>
            </a:r>
            <a:r>
              <a:rPr lang="tr-TR" dirty="0"/>
              <a:t>amacı birey karşısında devletin gücünü sınırlandırmayı sağlamak olan klasik haklara devletin müdahale etmeme, yani karışmama yükümlülüğü vardır</a:t>
            </a:r>
            <a:r>
              <a:rPr lang="tr-TR" dirty="0" smtClean="0"/>
              <a:t>.</a:t>
            </a:r>
            <a:endParaRPr lang="tr-TR"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Klasik Hakların </a:t>
            </a:r>
            <a:r>
              <a:rPr lang="tr-TR" b="1" dirty="0" err="1" smtClean="0"/>
              <a:t>başlıcaları</a:t>
            </a:r>
            <a:r>
              <a:rPr lang="tr-TR" b="1" dirty="0" smtClean="0"/>
              <a:t> şunlardır:</a:t>
            </a:r>
            <a:endParaRPr lang="tr-TR" dirty="0"/>
          </a:p>
        </p:txBody>
      </p:sp>
      <p:sp>
        <p:nvSpPr>
          <p:cNvPr id="3" name="2 İçerik Yer Tutucusu"/>
          <p:cNvSpPr>
            <a:spLocks noGrp="1"/>
          </p:cNvSpPr>
          <p:nvPr>
            <p:ph idx="1"/>
          </p:nvPr>
        </p:nvSpPr>
        <p:spPr/>
        <p:txBody>
          <a:bodyPr>
            <a:normAutofit/>
          </a:bodyPr>
          <a:lstStyle/>
          <a:p>
            <a:r>
              <a:rPr lang="tr-TR" dirty="0" smtClean="0"/>
              <a:t>•</a:t>
            </a:r>
            <a:r>
              <a:rPr lang="tr-TR" dirty="0"/>
              <a:t>	Yaşama Hakkı ve Kişi dokunulmazlığı</a:t>
            </a:r>
          </a:p>
          <a:p>
            <a:r>
              <a:rPr lang="tr-TR" dirty="0"/>
              <a:t>•	İşkence ve Kötü Muamele Yasağı</a:t>
            </a:r>
          </a:p>
          <a:p>
            <a:r>
              <a:rPr lang="tr-TR" dirty="0"/>
              <a:t>•	Kişi Özgürlüğü ve Güvenliği</a:t>
            </a:r>
          </a:p>
          <a:p>
            <a:r>
              <a:rPr lang="tr-TR" dirty="0"/>
              <a:t>•	Düşünce ve İfade Özgürlüğü</a:t>
            </a:r>
          </a:p>
          <a:p>
            <a:r>
              <a:rPr lang="tr-TR" dirty="0"/>
              <a:t>•	Din ve Vicdan Özgürlüğü</a:t>
            </a:r>
          </a:p>
          <a:p>
            <a:r>
              <a:rPr lang="tr-TR" dirty="0"/>
              <a:t>•	Özel hayatın Gizliliği Hakkı</a:t>
            </a:r>
          </a:p>
          <a:p>
            <a:r>
              <a:rPr lang="tr-TR" dirty="0"/>
              <a:t>•	Adil Yargılanma Hakkı</a:t>
            </a:r>
          </a:p>
          <a:p>
            <a:r>
              <a:rPr lang="tr-TR" dirty="0"/>
              <a:t>•	Mülkiyet Hakkı</a:t>
            </a:r>
          </a:p>
          <a:p>
            <a:r>
              <a:rPr lang="tr-TR" dirty="0"/>
              <a:t>•	Ayırımcılık Yasağı</a:t>
            </a:r>
          </a:p>
          <a:p>
            <a:r>
              <a:rPr lang="tr-TR" dirty="0"/>
              <a:t>•	Toplantı ve Gösteri yürüyüşü hakkı</a:t>
            </a:r>
          </a:p>
          <a:p>
            <a:r>
              <a:rPr lang="tr-TR" dirty="0"/>
              <a:t>•	Dernek Kurma Hakkı</a:t>
            </a:r>
          </a:p>
          <a:p>
            <a:r>
              <a:rPr lang="tr-TR" dirty="0"/>
              <a:t>•	Çalışma Özgürlüğü</a:t>
            </a:r>
          </a:p>
          <a:p>
            <a:r>
              <a:rPr lang="tr-TR" dirty="0"/>
              <a:t>•	Dilekçe Hakkı</a:t>
            </a:r>
          </a:p>
          <a:p>
            <a:r>
              <a:rPr lang="tr-TR" dirty="0"/>
              <a:t>•	Seçme ve Seçilme Hakkı</a:t>
            </a:r>
          </a:p>
          <a:p>
            <a:r>
              <a:rPr lang="tr-TR" dirty="0"/>
              <a:t>•	Kamu hizmetlerine girme </a:t>
            </a:r>
            <a:r>
              <a:rPr lang="tr-TR" dirty="0" smtClean="0"/>
              <a:t>hakkı</a:t>
            </a:r>
            <a:endParaRPr lang="tr-TR"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b="1" u="sng" dirty="0">
                <a:solidFill>
                  <a:srgbClr val="C00000"/>
                </a:solidFill>
              </a:rPr>
              <a:t>Ekonomik, Sosyal ve Kültürel Haklar </a:t>
            </a:r>
            <a:r>
              <a:rPr lang="tr-TR" dirty="0">
                <a:solidFill>
                  <a:srgbClr val="C00000"/>
                </a:solidFill>
              </a:rPr>
              <a:t>ya da </a:t>
            </a:r>
            <a:r>
              <a:rPr lang="tr-TR" b="1" dirty="0">
                <a:solidFill>
                  <a:srgbClr val="C00000"/>
                </a:solidFill>
              </a:rPr>
              <a:t>“İkinci Kuşak” </a:t>
            </a:r>
            <a:r>
              <a:rPr lang="tr-TR" b="1" dirty="0" smtClean="0">
                <a:solidFill>
                  <a:srgbClr val="C00000"/>
                </a:solidFill>
              </a:rPr>
              <a:t>Haklar</a:t>
            </a:r>
            <a:r>
              <a:rPr lang="tr-TR" dirty="0" smtClean="0">
                <a:solidFill>
                  <a:srgbClr val="C00000"/>
                </a:solidFill>
              </a:rPr>
              <a:t> </a:t>
            </a:r>
          </a:p>
          <a:p>
            <a:r>
              <a:rPr lang="tr-TR" dirty="0" smtClean="0">
                <a:solidFill>
                  <a:srgbClr val="C00000"/>
                </a:solidFill>
              </a:rPr>
              <a:t>İstihdam, </a:t>
            </a:r>
            <a:r>
              <a:rPr lang="tr-TR" dirty="0">
                <a:solidFill>
                  <a:srgbClr val="C00000"/>
                </a:solidFill>
              </a:rPr>
              <a:t>eğitim, sağlık gibi insan gelişimi için gerekli olan koşulların veya “ insani olanakların geliştirebilmesini sağlayan ön koşullara” yönelik haklardır. </a:t>
            </a:r>
            <a:endParaRPr lang="tr-TR" dirty="0" smtClean="0">
              <a:solidFill>
                <a:srgbClr val="C00000"/>
              </a:solidFill>
            </a:endParaRPr>
          </a:p>
          <a:p>
            <a:r>
              <a:rPr lang="tr-TR" dirty="0" smtClean="0">
                <a:solidFill>
                  <a:srgbClr val="C00000"/>
                </a:solidFill>
              </a:rPr>
              <a:t>Başka </a:t>
            </a:r>
            <a:r>
              <a:rPr lang="tr-TR" dirty="0">
                <a:solidFill>
                  <a:srgbClr val="C00000"/>
                </a:solidFill>
              </a:rPr>
              <a:t>bir ifadeyle, Ekonomik, Sosyal ve Kültürel Haklar bireyi toplumsal risklere karşı koruyan</a:t>
            </a:r>
            <a:r>
              <a:rPr lang="tr-TR" dirty="0"/>
              <a:t>, insanca yaşamak için yeterli bir yaşam düzeyini güvence altına alan ve Klasik Haklardan gerçekten yararlanabilmelerine imkan tanıyan ve bu amaçla bireyin devletten ve toplumdan gerçekleştirmelerini talep edebilecekleri </a:t>
            </a:r>
            <a:r>
              <a:rPr lang="tr-TR" dirty="0">
                <a:solidFill>
                  <a:srgbClr val="C00000"/>
                </a:solidFill>
              </a:rPr>
              <a:t>haklardır</a:t>
            </a:r>
            <a:r>
              <a:rPr lang="tr-TR" dirty="0"/>
              <a:t>. </a:t>
            </a:r>
            <a:endParaRPr lang="tr-TR" dirty="0" smtClean="0"/>
          </a:p>
          <a:p>
            <a:r>
              <a:rPr lang="tr-TR" dirty="0" smtClean="0"/>
              <a:t>Bu </a:t>
            </a:r>
            <a:r>
              <a:rPr lang="tr-TR" dirty="0"/>
              <a:t>hakların büyük bir çoğunluğu, Klasik Haklardan farklı olarak, önemli ölçüde devlete bir hizmet sunma görevi veren ve bu nedenle devletin aktif müdahalesini gerektiren ve gerçekleştirilmeleri büyük ölçüde mali kaynakların kullanılmasına bağlı olan haklardır. </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67544" y="188640"/>
            <a:ext cx="8229600" cy="1152128"/>
          </a:xfrm>
        </p:spPr>
        <p:txBody>
          <a:bodyPr/>
          <a:lstStyle/>
          <a:p>
            <a:r>
              <a:rPr lang="tr-TR" b="1" dirty="0"/>
              <a:t>Ekonomik, Sosyal ve Kültürel Hakların belli başlıları şunlardır</a:t>
            </a:r>
            <a:r>
              <a:rPr lang="tr-TR" b="1" dirty="0" smtClean="0"/>
              <a:t>:</a:t>
            </a:r>
            <a:endParaRPr lang="tr-TR" dirty="0"/>
          </a:p>
        </p:txBody>
      </p:sp>
      <p:sp>
        <p:nvSpPr>
          <p:cNvPr id="3" name="2 İçerik Yer Tutucusu"/>
          <p:cNvSpPr>
            <a:spLocks noGrp="1"/>
          </p:cNvSpPr>
          <p:nvPr>
            <p:ph idx="1"/>
          </p:nvPr>
        </p:nvSpPr>
        <p:spPr>
          <a:xfrm>
            <a:off x="457200" y="1556792"/>
            <a:ext cx="8229600" cy="4824536"/>
          </a:xfrm>
        </p:spPr>
        <p:txBody>
          <a:bodyPr/>
          <a:lstStyle/>
          <a:p>
            <a:r>
              <a:rPr lang="tr-TR" dirty="0"/>
              <a:t>•	Çalışma Hakkı</a:t>
            </a:r>
          </a:p>
          <a:p>
            <a:r>
              <a:rPr lang="tr-TR" dirty="0"/>
              <a:t>•	Sosyal Güvenlik Hakkı</a:t>
            </a:r>
          </a:p>
          <a:p>
            <a:r>
              <a:rPr lang="tr-TR" dirty="0"/>
              <a:t>•	Sendika Kurma Hakkı</a:t>
            </a:r>
          </a:p>
          <a:p>
            <a:r>
              <a:rPr lang="tr-TR" dirty="0"/>
              <a:t>•	Toplu Sözleşme ve Grev Hakkı</a:t>
            </a:r>
          </a:p>
          <a:p>
            <a:r>
              <a:rPr lang="tr-TR" dirty="0"/>
              <a:t>•	Yeterli Yaşama Düzeyi Hakkı (Beslenme, Konut )</a:t>
            </a:r>
          </a:p>
          <a:p>
            <a:r>
              <a:rPr lang="tr-TR" dirty="0"/>
              <a:t>•	Eğitim Hakkı</a:t>
            </a:r>
          </a:p>
          <a:p>
            <a:r>
              <a:rPr lang="tr-TR" dirty="0"/>
              <a:t>•	Sağlık Hakkı</a:t>
            </a:r>
          </a:p>
          <a:p>
            <a:r>
              <a:rPr lang="tr-TR" dirty="0"/>
              <a:t>•	Kültürel Yaşama Katılabilme </a:t>
            </a:r>
            <a:r>
              <a:rPr lang="tr-TR" dirty="0" smtClean="0"/>
              <a:t>hakkı</a:t>
            </a:r>
            <a:endParaRPr lang="tr-TR" dirty="0"/>
          </a:p>
        </p:txBody>
      </p:sp>
    </p:spTree>
  </p:cSld>
  <p:clrMapOvr>
    <a:masterClrMapping/>
  </p:clrMapOvr>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158</TotalTime>
  <Words>2676</Words>
  <Application>Microsoft Office PowerPoint</Application>
  <PresentationFormat>Ekran Gösterisi (4:3)</PresentationFormat>
  <Paragraphs>119</Paragraphs>
  <Slides>28</Slides>
  <Notes>27</Notes>
  <HiddenSlides>0</HiddenSlides>
  <MMClips>0</MMClips>
  <ScaleCrop>false</ScaleCrop>
  <HeadingPairs>
    <vt:vector size="4" baseType="variant">
      <vt:variant>
        <vt:lpstr>Tema</vt:lpstr>
      </vt:variant>
      <vt:variant>
        <vt:i4>1</vt:i4>
      </vt:variant>
      <vt:variant>
        <vt:lpstr>Slayt Başlıkları</vt:lpstr>
      </vt:variant>
      <vt:variant>
        <vt:i4>28</vt:i4>
      </vt:variant>
    </vt:vector>
  </HeadingPairs>
  <TitlesOfParts>
    <vt:vector size="29" baseType="lpstr">
      <vt:lpstr>Ofis Teması</vt:lpstr>
      <vt:lpstr>İnsan Hakları Kavramı ve Türkiye’nin  İnsan Hakları Alanındaki Kurumsallaşma Süreci </vt:lpstr>
      <vt:lpstr>I. BÖLÜM: İNSAN HAKLARI KAVRAMI</vt:lpstr>
      <vt:lpstr>Slayt 3</vt:lpstr>
      <vt:lpstr>Slayt 4</vt:lpstr>
      <vt:lpstr>Slayt 5</vt:lpstr>
      <vt:lpstr>Slayt 6</vt:lpstr>
      <vt:lpstr>Klasik Hakların başlıcaları şunlardır:</vt:lpstr>
      <vt:lpstr>Slayt 8</vt:lpstr>
      <vt:lpstr>Ekonomik, Sosyal ve Kültürel Hakların belli başlıları şunlardır:</vt:lpstr>
      <vt:lpstr>Slayt 10</vt:lpstr>
      <vt:lpstr>Slayt 11</vt:lpstr>
      <vt:lpstr>B. Dünyada İnsan Haklarının Gelişimi</vt:lpstr>
      <vt:lpstr>Slayt 13</vt:lpstr>
      <vt:lpstr>C. Temel Hak ve Özgürlüklerin Sınırlandırılmasının Sınırları</vt:lpstr>
      <vt:lpstr>Slayt 15</vt:lpstr>
      <vt:lpstr>Slayt 16</vt:lpstr>
      <vt:lpstr>Slayt 17</vt:lpstr>
      <vt:lpstr>D. Avrupa Birliği ve İnsan Hakları</vt:lpstr>
      <vt:lpstr>Slayt 19</vt:lpstr>
      <vt:lpstr>Slayt 20</vt:lpstr>
      <vt:lpstr>E. Avrupa Konseyi,  Avrupa İnsan Hakları Sözleşmesi ve  AİHM</vt:lpstr>
      <vt:lpstr>Slayt 22</vt:lpstr>
      <vt:lpstr>Slayt 23</vt:lpstr>
      <vt:lpstr>Slayt 24</vt:lpstr>
      <vt:lpstr>ANA HATLARIYLA  TÜRKİYE’DE İNSAN HAKLARI ALANINDA KURUMSALLAŞMA SÜRECİ</vt:lpstr>
      <vt:lpstr>Slayt 26</vt:lpstr>
      <vt:lpstr>Slayt 27</vt:lpstr>
      <vt:lpstr>Slayt 28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Slayt 1</dc:title>
  <dc:creator>REMZI KUYUGOZ</dc:creator>
  <cp:lastModifiedBy>REMZI KUYUGOZ</cp:lastModifiedBy>
  <cp:revision>18</cp:revision>
  <dcterms:created xsi:type="dcterms:W3CDTF">2011-09-30T08:41:21Z</dcterms:created>
  <dcterms:modified xsi:type="dcterms:W3CDTF">2012-03-01T11:26:16Z</dcterms:modified>
</cp:coreProperties>
</file>