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5" r:id="rId2"/>
    <p:sldId id="276" r:id="rId3"/>
    <p:sldId id="277" r:id="rId4"/>
    <p:sldId id="278" r:id="rId5"/>
    <p:sldId id="279" r:id="rId6"/>
    <p:sldId id="280" r:id="rId7"/>
    <p:sldId id="312" r:id="rId8"/>
    <p:sldId id="313" r:id="rId9"/>
    <p:sldId id="281" r:id="rId10"/>
    <p:sldId id="282" r:id="rId11"/>
    <p:sldId id="299" r:id="rId12"/>
    <p:sldId id="300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314" r:id="rId24"/>
    <p:sldId id="293" r:id="rId25"/>
    <p:sldId id="294" r:id="rId26"/>
    <p:sldId id="295" r:id="rId27"/>
    <p:sldId id="296" r:id="rId28"/>
    <p:sldId id="297" r:id="rId29"/>
    <p:sldId id="298" r:id="rId30"/>
    <p:sldId id="301" r:id="rId31"/>
    <p:sldId id="302" r:id="rId32"/>
    <p:sldId id="304" r:id="rId33"/>
    <p:sldId id="306" r:id="rId34"/>
    <p:sldId id="307" r:id="rId35"/>
    <p:sldId id="309" r:id="rId36"/>
    <p:sldId id="310" r:id="rId37"/>
    <p:sldId id="311" r:id="rId3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b2Iv9RAq1yu+R6Sl9ip8UA==" hashData="oLsofEuPKClEleg2uXIgn+rXKwA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25.09.2012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2592288"/>
          </a:xfrm>
          <a:solidFill>
            <a:srgbClr val="FFFF00"/>
          </a:solidFill>
          <a:ln>
            <a:solidFill>
              <a:srgbClr val="FF0000"/>
            </a:solidFill>
          </a:ln>
        </p:spPr>
        <p:txBody>
          <a:bodyPr>
            <a:noAutofit/>
          </a:bodyPr>
          <a:lstStyle/>
          <a:p>
            <a:r>
              <a:rPr lang="tr-TR" sz="5400" b="1" dirty="0" smtClean="0">
                <a:solidFill>
                  <a:srgbClr val="FF0000"/>
                </a:solidFill>
              </a:rPr>
              <a:t>TAMSAYILARDA</a:t>
            </a:r>
            <a:br>
              <a:rPr lang="tr-TR" sz="5400" b="1" dirty="0" smtClean="0">
                <a:solidFill>
                  <a:srgbClr val="FF0000"/>
                </a:solidFill>
              </a:rPr>
            </a:br>
            <a:r>
              <a:rPr lang="tr-TR" sz="5400" b="1" dirty="0" smtClean="0">
                <a:solidFill>
                  <a:srgbClr val="FF0000"/>
                </a:solidFill>
              </a:rPr>
              <a:t> DÖRT İŞLEMİ </a:t>
            </a:r>
            <a:br>
              <a:rPr lang="tr-TR" sz="5400" b="1" dirty="0" smtClean="0">
                <a:solidFill>
                  <a:srgbClr val="FF0000"/>
                </a:solidFill>
              </a:rPr>
            </a:br>
            <a:r>
              <a:rPr lang="tr-TR" sz="5400" b="1" dirty="0" smtClean="0">
                <a:solidFill>
                  <a:srgbClr val="FF0000"/>
                </a:solidFill>
              </a:rPr>
              <a:t>MODELLE GÖSTERME</a:t>
            </a:r>
            <a:endParaRPr lang="tr-TR" sz="5400" b="1" dirty="0">
              <a:solidFill>
                <a:srgbClr val="FF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0" y="3140968"/>
            <a:ext cx="9144000" cy="3600986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4800" b="1" dirty="0" smtClean="0"/>
              <a:t>ÖMER ASKERDEN</a:t>
            </a:r>
          </a:p>
          <a:p>
            <a:r>
              <a:rPr lang="tr-TR" sz="4800" b="1" dirty="0" smtClean="0"/>
              <a:t>PİRİ MEHMET PAŞA ORTAOKULU</a:t>
            </a:r>
          </a:p>
          <a:p>
            <a:r>
              <a:rPr lang="tr-TR" sz="4800" b="1" dirty="0" smtClean="0"/>
              <a:t>UZMAN İLKÖĞRETİM MATEMATİK</a:t>
            </a:r>
          </a:p>
          <a:p>
            <a:pPr algn="r"/>
            <a:r>
              <a:rPr lang="tr-TR" sz="4800" b="1" dirty="0"/>
              <a:t>	</a:t>
            </a:r>
            <a:r>
              <a:rPr lang="tr-TR" sz="4800" b="1" dirty="0" smtClean="0"/>
              <a:t>		ÖĞRETMENİ</a:t>
            </a:r>
          </a:p>
          <a:p>
            <a:pPr algn="r"/>
            <a:r>
              <a:rPr lang="tr-TR" sz="3200" b="1" dirty="0" smtClean="0"/>
              <a:t>beyler_beyi_2@hotmail.com</a:t>
            </a:r>
            <a:endParaRPr lang="tr-TR" sz="3200" b="1" dirty="0"/>
          </a:p>
        </p:txBody>
      </p:sp>
    </p:spTree>
    <p:extLst>
      <p:ext uri="{BB962C8B-B14F-4D97-AF65-F5344CB8AC3E}">
        <p14:creationId xmlns:p14="http://schemas.microsoft.com/office/powerpoint/2010/main" val="267676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0" y="188640"/>
            <a:ext cx="8640960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</a:t>
            </a:r>
          </a:p>
          <a:p>
            <a:r>
              <a:rPr lang="tr-TR" b="1" dirty="0"/>
              <a:t>	</a:t>
            </a:r>
            <a:r>
              <a:rPr lang="tr-TR" b="1" dirty="0" smtClean="0"/>
              <a:t>Kara  </a:t>
            </a:r>
            <a:r>
              <a:rPr lang="tr-TR" b="1" dirty="0"/>
              <a:t>apartmanında zemin katın üstünde 4 kat, zeminin altında ise 2 kat bulunmaktadır. </a:t>
            </a:r>
            <a:r>
              <a:rPr lang="tr-TR" b="1" dirty="0" smtClean="0"/>
              <a:t>2.katta </a:t>
            </a:r>
            <a:r>
              <a:rPr lang="tr-TR" b="1" dirty="0"/>
              <a:t>oturan bir aile ile –1. katta bulunan bir aile arasında kaç kat vardır</a:t>
            </a:r>
            <a:r>
              <a:rPr lang="tr-TR" b="1" dirty="0" smtClean="0"/>
              <a:t>? Buradaki </a:t>
            </a:r>
            <a:r>
              <a:rPr lang="tr-TR" b="1" dirty="0"/>
              <a:t>işlemi sayma pulları ile modelleyelim</a:t>
            </a:r>
            <a:r>
              <a:rPr lang="tr-TR" b="1" dirty="0" smtClean="0"/>
              <a:t>.</a:t>
            </a:r>
            <a:endParaRPr lang="tr-TR" b="1" dirty="0"/>
          </a:p>
        </p:txBody>
      </p:sp>
      <p:sp>
        <p:nvSpPr>
          <p:cNvPr id="3" name="Dikdörtgen 2"/>
          <p:cNvSpPr/>
          <p:nvPr/>
        </p:nvSpPr>
        <p:spPr>
          <a:xfrm>
            <a:off x="251520" y="1700808"/>
            <a:ext cx="208823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 (+2) – (–1</a:t>
            </a:r>
            <a:r>
              <a:rPr lang="tr-TR" sz="2000" b="1" dirty="0" smtClean="0"/>
              <a:t>)=(+3)</a:t>
            </a:r>
            <a:endParaRPr lang="tr-TR" sz="20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636" y="2348880"/>
            <a:ext cx="6993599" cy="2661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Belirtme Çizgisi 8"/>
          <p:cNvSpPr/>
          <p:nvPr/>
        </p:nvSpPr>
        <p:spPr>
          <a:xfrm>
            <a:off x="216801" y="5167197"/>
            <a:ext cx="3408711" cy="992854"/>
          </a:xfrm>
          <a:prstGeom prst="wedgeRectCallout">
            <a:avLst>
              <a:gd name="adj1" fmla="val 34614"/>
              <a:gd name="adj2" fmla="val -6472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>
                <a:solidFill>
                  <a:srgbClr val="FF0000"/>
                </a:solidFill>
              </a:rPr>
              <a:t>Çıkarılacak sayının işareti  </a:t>
            </a:r>
            <a:r>
              <a:rPr lang="tr-TR" b="1" dirty="0" smtClean="0">
                <a:solidFill>
                  <a:srgbClr val="FF0000"/>
                </a:solidFill>
              </a:rPr>
              <a:t>eksi ise </a:t>
            </a:r>
            <a:r>
              <a:rPr lang="tr-TR" b="1" dirty="0">
                <a:solidFill>
                  <a:srgbClr val="FF0000"/>
                </a:solidFill>
              </a:rPr>
              <a:t>kutuya çıkarılacak sayı kadar  </a:t>
            </a:r>
            <a:r>
              <a:rPr lang="tr-TR" b="1" dirty="0" smtClean="0">
                <a:solidFill>
                  <a:srgbClr val="FF0000"/>
                </a:solidFill>
              </a:rPr>
              <a:t>‘’+’’ </a:t>
            </a:r>
            <a:r>
              <a:rPr lang="tr-TR" b="1" dirty="0">
                <a:solidFill>
                  <a:srgbClr val="FF0000"/>
                </a:solidFill>
              </a:rPr>
              <a:t>işaretli sayma pulu konur. </a:t>
            </a:r>
          </a:p>
        </p:txBody>
      </p:sp>
      <p:sp>
        <p:nvSpPr>
          <p:cNvPr id="10" name="Dikdörtgen Belirtme Çizgisi 9"/>
          <p:cNvSpPr/>
          <p:nvPr/>
        </p:nvSpPr>
        <p:spPr>
          <a:xfrm>
            <a:off x="3897604" y="5167197"/>
            <a:ext cx="4409887" cy="982717"/>
          </a:xfrm>
          <a:prstGeom prst="wedgeRectCallout">
            <a:avLst>
              <a:gd name="adj1" fmla="val -26762"/>
              <a:gd name="adj2" fmla="val -72399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Kutuya ‘’+’’ işaretli sayma pulu konulmuş ise, kutudan ‘’-’’ işaretli sayma pulları atılır.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98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188640"/>
            <a:ext cx="878497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B) Tam </a:t>
            </a:r>
            <a:r>
              <a:rPr lang="tr-TR" b="1" dirty="0">
                <a:solidFill>
                  <a:srgbClr val="FF0000"/>
                </a:solidFill>
              </a:rPr>
              <a:t>sayılarda model kurarak çıkarma </a:t>
            </a:r>
            <a:r>
              <a:rPr lang="tr-TR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 smtClean="0"/>
              <a:t>Çıkarma işlemi toplama işlemine dönüştürülerek yapılır. Bunun için eksilen sayı aynı yazılır. Çıkan sayının işareti ne olursa olsun tersi alınır ve eksilen sayı ile toplanır.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95935" y="1412776"/>
            <a:ext cx="8768553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(-3)-(-4)=(+1) Çıkarma işleminin modelini sayma pulları ile gösteriniz?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1475656" y="2204864"/>
            <a:ext cx="551644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sz="2000" b="1" dirty="0"/>
              <a:t>(-3)-(-4</a:t>
            </a:r>
            <a:r>
              <a:rPr lang="tr-TR" sz="2000" b="1" dirty="0" smtClean="0"/>
              <a:t>)=</a:t>
            </a:r>
          </a:p>
          <a:p>
            <a:pPr algn="ctr"/>
            <a:r>
              <a:rPr lang="tr-TR" sz="2000" b="1" dirty="0"/>
              <a:t> </a:t>
            </a:r>
            <a:r>
              <a:rPr lang="tr-TR" sz="2000" b="1" dirty="0" smtClean="0"/>
              <a:t>        </a:t>
            </a:r>
            <a:r>
              <a:rPr lang="tr-TR" sz="2000" b="1" dirty="0" smtClean="0"/>
              <a:t>(-</a:t>
            </a:r>
            <a:r>
              <a:rPr lang="tr-TR" sz="2000" b="1" dirty="0" smtClean="0"/>
              <a:t>3)+(+4)=(+</a:t>
            </a:r>
            <a:r>
              <a:rPr lang="tr-TR" sz="2000" b="1" dirty="0"/>
              <a:t>1</a:t>
            </a:r>
            <a:r>
              <a:rPr lang="tr-TR" sz="2000" b="1" dirty="0" smtClean="0"/>
              <a:t>)  </a:t>
            </a:r>
          </a:p>
          <a:p>
            <a:pPr algn="ctr"/>
            <a:r>
              <a:rPr lang="tr-TR" sz="2000" b="1" dirty="0" smtClean="0"/>
              <a:t>Çıkarma işlemi toplamaya dönüştürülerek yapıldı. </a:t>
            </a:r>
            <a:endParaRPr lang="tr-T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289767"/>
            <a:ext cx="8039100" cy="2714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0947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0743" y="188640"/>
            <a:ext cx="8768553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(+2)-(-</a:t>
            </a:r>
            <a:r>
              <a:rPr lang="tr-TR" sz="2000" b="1" dirty="0"/>
              <a:t>1</a:t>
            </a:r>
            <a:r>
              <a:rPr lang="tr-TR" sz="2000" b="1" dirty="0" smtClean="0"/>
              <a:t>)=(+</a:t>
            </a:r>
            <a:r>
              <a:rPr lang="tr-TR" sz="2000" b="1" dirty="0"/>
              <a:t>2</a:t>
            </a:r>
            <a:r>
              <a:rPr lang="tr-TR" sz="2000" b="1" dirty="0" smtClean="0"/>
              <a:t>)+(+1)=(+3) Çıkarma işleminin modelini sayma pulları ile gösteriniz?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1835696" y="1052736"/>
            <a:ext cx="49691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/>
              <a:t>(+2)-(-1)=(+2)+(+1</a:t>
            </a:r>
            <a:r>
              <a:rPr lang="tr-TR" b="1" dirty="0" smtClean="0"/>
              <a:t>) = (+3)</a:t>
            </a:r>
          </a:p>
          <a:p>
            <a:pPr algn="ctr"/>
            <a:r>
              <a:rPr lang="tr-TR" b="1" dirty="0"/>
              <a:t>Çıkarma işlemi toplamaya dönüştürülerek yapıldı</a:t>
            </a:r>
            <a:r>
              <a:rPr lang="tr-TR" b="1" dirty="0" smtClean="0"/>
              <a:t>. 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8194" y="1699067"/>
            <a:ext cx="3753649" cy="2162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7586" y="3939478"/>
            <a:ext cx="8768553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(-4)-(+3)=(-4)+(-3)=(-7) Çıkarma işleminin modelini sayma pulları ile gösteriniz?</a:t>
            </a: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4757029"/>
            <a:ext cx="59150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77586" y="5157192"/>
            <a:ext cx="269990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tr-TR" b="1" dirty="0" smtClean="0"/>
              <a:t>(-</a:t>
            </a:r>
            <a:r>
              <a:rPr lang="tr-TR" b="1" dirty="0"/>
              <a:t>4)-(+3)=(-4)+(-3)=(-</a:t>
            </a:r>
            <a:r>
              <a:rPr lang="tr-TR" b="1" dirty="0" smtClean="0"/>
              <a:t>7)</a:t>
            </a:r>
          </a:p>
          <a:p>
            <a:pPr algn="ctr"/>
            <a:r>
              <a:rPr lang="tr-TR" b="1" dirty="0"/>
              <a:t>Çıkarma işlemi toplamaya </a:t>
            </a:r>
            <a:endParaRPr lang="tr-TR" b="1" dirty="0" smtClean="0"/>
          </a:p>
          <a:p>
            <a:pPr algn="ctr"/>
            <a:r>
              <a:rPr lang="tr-TR" b="1" dirty="0" smtClean="0"/>
              <a:t>dönüştürülerek </a:t>
            </a:r>
            <a:r>
              <a:rPr lang="tr-TR" b="1" dirty="0"/>
              <a:t>yapıldı.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9802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55177" y="260648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(-4)-(+</a:t>
            </a:r>
            <a:r>
              <a:rPr lang="tr-TR" sz="2000" b="1" dirty="0"/>
              <a:t>6</a:t>
            </a:r>
            <a:r>
              <a:rPr lang="tr-TR" sz="2000" b="1" dirty="0" smtClean="0"/>
              <a:t>)=(-10) Çıkarma işleminin modelini sayma pulları ile gösteriniz?</a:t>
            </a:r>
            <a:endParaRPr lang="tr-TR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665" y="980728"/>
            <a:ext cx="7743825" cy="2381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42387" y="3645024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(+5)-(+4)=(+1) Çıkarma işleminin modelini sayma pulları ile gösteriniz?</a:t>
            </a:r>
            <a:endParaRPr lang="tr-TR" sz="20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1830" y="4293096"/>
            <a:ext cx="6296025" cy="234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619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4908" y="75914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(+5)-(-4)=(+9) Çıkarma işleminin modelini sayma pulları ile gösteriniz?</a:t>
            </a:r>
            <a:endParaRPr lang="tr-TR" sz="2000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592" y="836712"/>
            <a:ext cx="8324850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2681" y="3212976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(-3)-(+5)=(-8) Çıkarma işleminin modelini sayma pulları ile gösteriniz?</a:t>
            </a:r>
            <a:endParaRPr lang="tr-TR" sz="20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84" y="4077072"/>
            <a:ext cx="8429625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320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37" y="692696"/>
            <a:ext cx="4572000" cy="150343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ikdörtgen 6"/>
          <p:cNvSpPr/>
          <p:nvPr/>
        </p:nvSpPr>
        <p:spPr>
          <a:xfrm>
            <a:off x="209905" y="141914"/>
            <a:ext cx="8712968" cy="25545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marL="342900" indent="-342900">
              <a:buAutoNum type="arabicParenR"/>
            </a:pPr>
            <a:r>
              <a:rPr lang="tr-TR" sz="2000" b="1" dirty="0" smtClean="0"/>
              <a:t>Aşağıdaki </a:t>
            </a:r>
            <a:r>
              <a:rPr lang="tr-TR" sz="2000" b="1" dirty="0"/>
              <a:t>sayma pulları ile modellenen toplama işleminin matematik cümlesi aşağıdakilerden hangisidir</a:t>
            </a:r>
            <a:r>
              <a:rPr lang="tr-TR" sz="2000" b="1" dirty="0" smtClean="0"/>
              <a:t>?</a:t>
            </a:r>
          </a:p>
          <a:p>
            <a:endParaRPr lang="tr-TR" sz="2000" b="1" dirty="0"/>
          </a:p>
          <a:p>
            <a:endParaRPr lang="tr-TR" sz="2000" b="1" i="1" dirty="0" smtClean="0"/>
          </a:p>
          <a:p>
            <a:endParaRPr lang="tr-TR" sz="2000" b="1" dirty="0"/>
          </a:p>
          <a:p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 smtClean="0"/>
              <a:t>a</a:t>
            </a:r>
            <a:r>
              <a:rPr lang="tr-TR" sz="2000" b="1" dirty="0"/>
              <a:t>)(+4)+(-2)=(+2)     </a:t>
            </a:r>
            <a:r>
              <a:rPr lang="tr-TR" sz="2000" b="1" dirty="0" smtClean="0"/>
              <a:t>       b</a:t>
            </a:r>
            <a:r>
              <a:rPr lang="tr-TR" sz="2000" b="1" dirty="0"/>
              <a:t>)(+2)+(-4)=(-</a:t>
            </a:r>
            <a:r>
              <a:rPr lang="tr-TR" sz="2000" b="1" dirty="0" smtClean="0"/>
              <a:t>2)            c</a:t>
            </a:r>
            <a:r>
              <a:rPr lang="tr-TR" sz="2000" b="1" dirty="0"/>
              <a:t>)(-4)+(+2)=(-2)     </a:t>
            </a:r>
            <a:r>
              <a:rPr lang="tr-TR" sz="2000" b="1" dirty="0" smtClean="0"/>
              <a:t>    d)(+</a:t>
            </a:r>
            <a:r>
              <a:rPr lang="tr-TR" sz="2000" b="1" dirty="0"/>
              <a:t>4)+(+2</a:t>
            </a:r>
            <a:r>
              <a:rPr lang="tr-TR" sz="2000" b="1" dirty="0" smtClean="0"/>
              <a:t>)=(+6)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95137" y="2196135"/>
            <a:ext cx="1784575" cy="510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137" y="4077071"/>
            <a:ext cx="4557232" cy="129614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Dikdörtgen 8"/>
          <p:cNvSpPr/>
          <p:nvPr/>
        </p:nvSpPr>
        <p:spPr>
          <a:xfrm>
            <a:off x="165660" y="3195070"/>
            <a:ext cx="8757213" cy="28623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2) Yandaki sayma pulları ile modellenen çıkarma işleminin matematik cümlesi aşağıdakilerden hangisidir?</a:t>
            </a:r>
          </a:p>
          <a:p>
            <a:r>
              <a:rPr lang="tr-TR" sz="2000" b="1" dirty="0"/>
              <a:t> </a:t>
            </a:r>
          </a:p>
          <a:p>
            <a:r>
              <a:rPr lang="tr-TR" sz="2000" b="1" dirty="0"/>
              <a:t>	</a:t>
            </a:r>
            <a:endParaRPr lang="tr-TR" sz="2000" b="1" dirty="0" smtClean="0"/>
          </a:p>
          <a:p>
            <a:endParaRPr lang="tr-TR" sz="2000" b="1" dirty="0"/>
          </a:p>
          <a:p>
            <a:endParaRPr lang="tr-TR" sz="2000" b="1" dirty="0" smtClean="0"/>
          </a:p>
          <a:p>
            <a:endParaRPr lang="tr-TR" sz="2000" b="1" dirty="0"/>
          </a:p>
          <a:p>
            <a:endParaRPr lang="tr-TR" sz="2000" b="1" dirty="0" smtClean="0"/>
          </a:p>
          <a:p>
            <a:r>
              <a:rPr lang="tr-TR" sz="2000" b="1" dirty="0" smtClean="0"/>
              <a:t>a</a:t>
            </a:r>
            <a:r>
              <a:rPr lang="tr-TR" sz="2000" b="1" dirty="0"/>
              <a:t>)(-2)-(-3)=(-5)         </a:t>
            </a:r>
            <a:r>
              <a:rPr lang="tr-TR" sz="2000" b="1" dirty="0" smtClean="0"/>
              <a:t>    b</a:t>
            </a:r>
            <a:r>
              <a:rPr lang="tr-TR" sz="2000" b="1" dirty="0"/>
              <a:t>)(-3)-(+2)=-</a:t>
            </a:r>
            <a:r>
              <a:rPr lang="tr-TR" sz="2000" b="1" dirty="0" smtClean="0"/>
              <a:t>5</a:t>
            </a:r>
            <a:r>
              <a:rPr lang="tr-TR" sz="2000" b="1" dirty="0"/>
              <a:t>	</a:t>
            </a:r>
            <a:r>
              <a:rPr lang="tr-TR" sz="2000" b="1" dirty="0" smtClean="0"/>
              <a:t>            c</a:t>
            </a:r>
            <a:r>
              <a:rPr lang="tr-TR" sz="2000" b="1" dirty="0"/>
              <a:t>)(-5)-(0)=(-5)           </a:t>
            </a:r>
            <a:r>
              <a:rPr lang="tr-TR" sz="2000" b="1" dirty="0" smtClean="0"/>
              <a:t>     c</a:t>
            </a:r>
            <a:r>
              <a:rPr lang="tr-TR" sz="2000" b="1" dirty="0"/>
              <a:t>)(-4)-(-1)=(-78)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2224030" y="5559488"/>
            <a:ext cx="1784575" cy="510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348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6712"/>
            <a:ext cx="3580348" cy="1221919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Dikdörtgen 4"/>
          <p:cNvSpPr/>
          <p:nvPr/>
        </p:nvSpPr>
        <p:spPr>
          <a:xfrm>
            <a:off x="169965" y="170398"/>
            <a:ext cx="8784976" cy="2554545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3) </a:t>
            </a:r>
            <a:r>
              <a:rPr lang="tr-TR" sz="2000" b="1" dirty="0" smtClean="0"/>
              <a:t>Aşağıdaki </a:t>
            </a:r>
            <a:r>
              <a:rPr lang="tr-TR" sz="2000" b="1" dirty="0"/>
              <a:t>sayma pulları ile modellenen toplama işleminin matematik cümlesi aşağıdakilerden hangisidir</a:t>
            </a:r>
            <a:r>
              <a:rPr lang="tr-TR" sz="2000" b="1" dirty="0" smtClean="0"/>
              <a:t>?</a:t>
            </a:r>
          </a:p>
          <a:p>
            <a:endParaRPr lang="tr-TR" sz="2000" b="1" dirty="0" smtClean="0"/>
          </a:p>
          <a:p>
            <a:endParaRPr lang="tr-TR" sz="2000" b="1" dirty="0"/>
          </a:p>
          <a:p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endParaRPr lang="tr-TR" sz="2000" b="1" dirty="0" smtClean="0"/>
          </a:p>
          <a:p>
            <a:r>
              <a:rPr lang="tr-TR" sz="2000" b="1" dirty="0" smtClean="0"/>
              <a:t>a</a:t>
            </a:r>
            <a:r>
              <a:rPr lang="tr-TR" sz="2000" b="1" dirty="0"/>
              <a:t>) (+3)+(+2)=(+4)     </a:t>
            </a:r>
            <a:r>
              <a:rPr lang="tr-TR" sz="2000" b="1" dirty="0" smtClean="0"/>
              <a:t> b</a:t>
            </a:r>
            <a:r>
              <a:rPr lang="tr-TR" sz="2000" b="1" dirty="0"/>
              <a:t>) (+4)+(+1)=(+5</a:t>
            </a:r>
            <a:r>
              <a:rPr lang="tr-TR" sz="2000" b="1" dirty="0" smtClean="0"/>
              <a:t>)         c</a:t>
            </a:r>
            <a:r>
              <a:rPr lang="tr-TR" sz="2000" b="1" dirty="0"/>
              <a:t>) (+2)+(+3)=(+5)    </a:t>
            </a:r>
            <a:r>
              <a:rPr lang="tr-TR" sz="2000" b="1" dirty="0" smtClean="0"/>
              <a:t>      d</a:t>
            </a:r>
            <a:r>
              <a:rPr lang="tr-TR" sz="2000" b="1" dirty="0"/>
              <a:t>) (+2)+(+3)=(-5)</a:t>
            </a:r>
            <a:endParaRPr lang="tr-TR" sz="2000" dirty="0"/>
          </a:p>
        </p:txBody>
      </p:sp>
      <p:sp>
        <p:nvSpPr>
          <p:cNvPr id="6" name="Dikdörtgen 5"/>
          <p:cNvSpPr/>
          <p:nvPr/>
        </p:nvSpPr>
        <p:spPr>
          <a:xfrm>
            <a:off x="4562453" y="2214780"/>
            <a:ext cx="1881755" cy="510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169964" y="3155278"/>
            <a:ext cx="8775429" cy="286232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4) Yandaki sayma pulları ile modellenen toplama işleminin matematik cümlesi aşağıdakilerden hangisidir</a:t>
            </a:r>
            <a:r>
              <a:rPr lang="tr-TR" sz="2000" b="1" dirty="0" smtClean="0"/>
              <a:t>?</a:t>
            </a:r>
          </a:p>
          <a:p>
            <a:endParaRPr lang="tr-TR" sz="2000" b="1" dirty="0" smtClean="0"/>
          </a:p>
          <a:p>
            <a:endParaRPr lang="tr-TR" sz="2000" b="1" dirty="0"/>
          </a:p>
          <a:p>
            <a:endParaRPr lang="tr-TR" sz="2000" b="1" dirty="0" smtClean="0"/>
          </a:p>
          <a:p>
            <a:endParaRPr lang="tr-TR" sz="2000" b="1" dirty="0"/>
          </a:p>
          <a:p>
            <a:endParaRPr lang="tr-TR" sz="2000" dirty="0"/>
          </a:p>
          <a:p>
            <a:r>
              <a:rPr lang="tr-TR" sz="2000" b="1" dirty="0"/>
              <a:t> </a:t>
            </a:r>
            <a:endParaRPr lang="tr-TR" sz="2000" dirty="0"/>
          </a:p>
          <a:p>
            <a:r>
              <a:rPr lang="tr-TR" sz="2000" b="1" dirty="0"/>
              <a:t>a) (+2)+(-4)=(-6)       </a:t>
            </a:r>
            <a:r>
              <a:rPr lang="tr-TR" sz="2000" b="1" dirty="0" smtClean="0"/>
              <a:t>b</a:t>
            </a:r>
            <a:r>
              <a:rPr lang="tr-TR" sz="2000" b="1" dirty="0"/>
              <a:t>) (+4)+(-4)=(+</a:t>
            </a:r>
            <a:r>
              <a:rPr lang="tr-TR" sz="2000" b="1" dirty="0" smtClean="0"/>
              <a:t>6)             c</a:t>
            </a:r>
            <a:r>
              <a:rPr lang="tr-TR" sz="2000" b="1" dirty="0"/>
              <a:t>) (-2)+(+4)=(-2)       </a:t>
            </a:r>
            <a:r>
              <a:rPr lang="tr-TR" sz="2000" b="1" dirty="0" smtClean="0"/>
              <a:t>    d</a:t>
            </a:r>
            <a:r>
              <a:rPr lang="tr-TR" sz="2000" b="1" dirty="0"/>
              <a:t>) (+2)+(-4)=(-2)</a:t>
            </a:r>
            <a:endParaRPr lang="tr-TR" sz="2000" dirty="0"/>
          </a:p>
        </p:txBody>
      </p:sp>
      <p:pic>
        <p:nvPicPr>
          <p:cNvPr id="9" name="Resim 8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476" y="4064557"/>
            <a:ext cx="3456384" cy="104376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Dikdörtgen 9"/>
          <p:cNvSpPr/>
          <p:nvPr/>
        </p:nvSpPr>
        <p:spPr>
          <a:xfrm>
            <a:off x="6948263" y="5507437"/>
            <a:ext cx="1881755" cy="5101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5049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5177" y="116632"/>
            <a:ext cx="8856984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Tam sayılarda model kurarak çarpma :</a:t>
            </a:r>
          </a:p>
          <a:p>
            <a:endParaRPr lang="tr-TR" b="1" dirty="0" smtClean="0">
              <a:solidFill>
                <a:srgbClr val="FF0000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155177" y="119901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(+5) . (-2)= (-10)  Çarpma işlemini sayma pulları ile model kurarak gösteriniz? </a:t>
            </a:r>
            <a:endParaRPr lang="tr-TR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40389" y="2038960"/>
            <a:ext cx="398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5 tane 2 </a:t>
            </a:r>
            <a:r>
              <a:rPr lang="tr-TR" b="1" dirty="0" err="1" smtClean="0"/>
              <a:t>li</a:t>
            </a:r>
            <a:r>
              <a:rPr lang="tr-TR" b="1" dirty="0" smtClean="0"/>
              <a:t> ‘’-’’ sayma pulu kutuya konur.</a:t>
            </a:r>
            <a:endParaRPr lang="tr-TR" b="1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5456" y="2408292"/>
            <a:ext cx="4056783" cy="4130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948264" y="1839234"/>
            <a:ext cx="1677062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b="1" dirty="0"/>
              <a:t>(+5) . (-2)= (-10</a:t>
            </a:r>
            <a:r>
              <a:rPr lang="tr-TR" b="1" dirty="0" smtClean="0"/>
              <a:t>)</a:t>
            </a:r>
          </a:p>
          <a:p>
            <a:r>
              <a:rPr lang="tr-TR" b="1" dirty="0" smtClean="0"/>
              <a:t>    5 . (-2)=(-10)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80020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3050" y="11663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(+5) . (+2)= (+10)  Çarpma işlemini sayma pulları ile model kurarak gösteriniz? 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40389" y="908720"/>
            <a:ext cx="4026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5 tane 2 </a:t>
            </a:r>
            <a:r>
              <a:rPr lang="tr-TR" b="1" dirty="0" err="1" smtClean="0"/>
              <a:t>li</a:t>
            </a:r>
            <a:r>
              <a:rPr lang="tr-TR" b="1" dirty="0" smtClean="0"/>
              <a:t> ‘’+’’ sayma pulu kutuya konur.</a:t>
            </a:r>
            <a:endParaRPr lang="tr-TR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2361" y="1556792"/>
            <a:ext cx="4428133" cy="4523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876256" y="1093386"/>
            <a:ext cx="1766830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b="1" dirty="0"/>
              <a:t>(+5) . (+2)= (+10</a:t>
            </a:r>
            <a:r>
              <a:rPr lang="tr-TR" b="1" dirty="0" smtClean="0"/>
              <a:t>)</a:t>
            </a:r>
          </a:p>
          <a:p>
            <a:r>
              <a:rPr lang="tr-TR" b="1" dirty="0"/>
              <a:t> </a:t>
            </a:r>
            <a:r>
              <a:rPr lang="tr-TR" b="1" dirty="0" smtClean="0"/>
              <a:t>   5  .    2=      10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2402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55177" y="188640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(-5) . (+2)= (-10)  Çarpma işlemini sayma pulları ile model kurarak gösteriniz? 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40389" y="908720"/>
            <a:ext cx="52518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/>
              <a:t>5 tane 2 </a:t>
            </a:r>
            <a:r>
              <a:rPr lang="tr-TR" b="1" dirty="0" err="1" smtClean="0"/>
              <a:t>li</a:t>
            </a:r>
            <a:r>
              <a:rPr lang="tr-TR" b="1" dirty="0" smtClean="0"/>
              <a:t> sıfır çifti ‘’- ve +’’ sayma pulu kutuya konur.</a:t>
            </a:r>
            <a:endParaRPr lang="tr-TR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470" y="1700809"/>
            <a:ext cx="6890397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718688" y="5589240"/>
            <a:ext cx="1866217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tr-TR" sz="2000" b="1" dirty="0"/>
              <a:t>(-5) . (+2)= (-10</a:t>
            </a:r>
            <a:r>
              <a:rPr lang="tr-TR" sz="2000" b="1" dirty="0" smtClean="0"/>
              <a:t>)</a:t>
            </a:r>
          </a:p>
          <a:p>
            <a:r>
              <a:rPr lang="tr-TR" sz="2000" b="1" dirty="0" smtClean="0"/>
              <a:t> -5   .    2  =   -10 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56467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07504" y="116632"/>
            <a:ext cx="8928992" cy="187743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A)Toplama işlemini model kurarak yapma:</a:t>
            </a:r>
            <a:endParaRPr lang="tr-TR" dirty="0">
              <a:solidFill>
                <a:srgbClr val="FF0000"/>
              </a:solidFill>
            </a:endParaRPr>
          </a:p>
          <a:p>
            <a:r>
              <a:rPr lang="tr-TR" b="1" dirty="0" smtClean="0">
                <a:solidFill>
                  <a:srgbClr val="FF0000"/>
                </a:solidFill>
              </a:rPr>
              <a:t>A–1) Aynı </a:t>
            </a:r>
            <a:r>
              <a:rPr lang="tr-TR" b="1" dirty="0">
                <a:solidFill>
                  <a:srgbClr val="FF0000"/>
                </a:solidFill>
              </a:rPr>
              <a:t>işaretli tamsayıları model kurarak toplama</a:t>
            </a:r>
            <a:r>
              <a:rPr lang="tr-TR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dirty="0" smtClean="0"/>
              <a:t>	</a:t>
            </a:r>
            <a:r>
              <a:rPr lang="tr-TR" sz="2000" b="1" dirty="0" smtClean="0"/>
              <a:t>Kutunun </a:t>
            </a:r>
            <a:r>
              <a:rPr lang="tr-TR" sz="2000" b="1" dirty="0"/>
              <a:t>içindeki </a:t>
            </a:r>
            <a:r>
              <a:rPr lang="tr-TR" sz="2000" b="1" dirty="0" smtClean="0"/>
              <a:t>sayma pullarının  </a:t>
            </a:r>
            <a:r>
              <a:rPr lang="tr-TR" sz="2000" b="1" dirty="0"/>
              <a:t>hepsi </a:t>
            </a:r>
            <a:r>
              <a:rPr lang="tr-TR" sz="2000" b="1" dirty="0" smtClean="0"/>
              <a:t> ‘’+’’ </a:t>
            </a:r>
            <a:r>
              <a:rPr lang="tr-TR" sz="2000" b="1" dirty="0"/>
              <a:t>işaretli ise toplanır ve sonuç </a:t>
            </a:r>
            <a:r>
              <a:rPr lang="tr-TR" sz="2000" b="1" dirty="0" smtClean="0"/>
              <a:t>‘’+ ‘’olarak </a:t>
            </a:r>
            <a:r>
              <a:rPr lang="tr-TR" sz="2000" b="1" dirty="0"/>
              <a:t>yazılır</a:t>
            </a:r>
            <a:r>
              <a:rPr lang="tr-TR" sz="2000" b="1" dirty="0" smtClean="0"/>
              <a:t>.</a:t>
            </a:r>
          </a:p>
          <a:p>
            <a:r>
              <a:rPr lang="tr-TR" sz="2000" b="1" dirty="0" smtClean="0"/>
              <a:t>	Kutunun </a:t>
            </a:r>
            <a:r>
              <a:rPr lang="tr-TR" sz="2000" b="1" dirty="0"/>
              <a:t>içindeki sayma pullarının  hepsi  </a:t>
            </a:r>
            <a:r>
              <a:rPr lang="tr-TR" sz="2000" b="1" dirty="0" smtClean="0"/>
              <a:t>‘’-’’ </a:t>
            </a:r>
            <a:r>
              <a:rPr lang="tr-TR" sz="2000" b="1" dirty="0"/>
              <a:t>işaretli ise toplanır ve sonuç </a:t>
            </a:r>
            <a:r>
              <a:rPr lang="tr-TR" sz="2000" b="1" dirty="0" smtClean="0"/>
              <a:t>‘’-‘</a:t>
            </a:r>
            <a:r>
              <a:rPr lang="tr-TR" sz="2000" b="1" dirty="0"/>
              <a:t>’olarak yazılır</a:t>
            </a:r>
            <a:r>
              <a:rPr lang="tr-TR" sz="2000" b="1" dirty="0" smtClean="0"/>
              <a:t>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5133" y="2766896"/>
            <a:ext cx="4248472" cy="1464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07504" y="2253123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(+3)+(+2)=(+5) İşleminin modelini sayma pulları ile gösteriniz?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7504" y="4374939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(-3)+(-4)=(-7) İşleminin modelini sayma pulları ile gösteriniz?</a:t>
            </a:r>
            <a:endParaRPr lang="tr-TR" sz="2000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3201" y="5085184"/>
            <a:ext cx="5717598" cy="144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140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3050" y="11663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(-5) . (+2)= (-10)  Çarpma işlemini sayma pulları ile model kurarak gösteriniz? 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40389" y="908720"/>
            <a:ext cx="8839645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5 tane 2 </a:t>
            </a:r>
            <a:r>
              <a:rPr lang="tr-TR" b="1" dirty="0" err="1" smtClean="0"/>
              <a:t>li</a:t>
            </a:r>
            <a:r>
              <a:rPr lang="tr-TR" b="1" dirty="0" smtClean="0"/>
              <a:t>  sıfır çift sayma   pulu kutuya konur. Kutunun içinden 5 tane 2’li  ‘’+’’ sayma pulu çıkar. Burada ikinci sayı  ‘’+2’’ olduğu için ‘’+’’ sayma pulları kutudan </a:t>
            </a:r>
          </a:p>
          <a:p>
            <a:r>
              <a:rPr lang="tr-TR" b="1" dirty="0" smtClean="0"/>
              <a:t>dışarı çıkarılır.</a:t>
            </a:r>
            <a:endParaRPr lang="tr-TR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6396564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5594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3050" y="11663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(-5) . (-2)= (+10)  Çarpma işlemini sayma pulları ile model kurarak gösteriniz? 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40389" y="908720"/>
            <a:ext cx="8839645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5 tane 2 </a:t>
            </a:r>
            <a:r>
              <a:rPr lang="tr-TR" b="1" dirty="0" err="1" smtClean="0"/>
              <a:t>li</a:t>
            </a:r>
            <a:r>
              <a:rPr lang="tr-TR" b="1" dirty="0" smtClean="0"/>
              <a:t>  sıfır </a:t>
            </a:r>
            <a:r>
              <a:rPr lang="tr-TR" b="1" dirty="0" smtClean="0"/>
              <a:t>çifti </a:t>
            </a:r>
            <a:r>
              <a:rPr lang="tr-TR" b="1" dirty="0" smtClean="0"/>
              <a:t>sayma   pulu kutuya konur. Kutunun içinden 5 tane 2’li  ‘’-’’ sayma pulu çıkar. Burada ikinci sayı  ‘’-2’’ olduğu için ‘’-’’ sayma pulları kutudan </a:t>
            </a:r>
          </a:p>
          <a:p>
            <a:r>
              <a:rPr lang="tr-TR" b="1" dirty="0" smtClean="0"/>
              <a:t>dışarı çıkarılır.</a:t>
            </a:r>
            <a:endParaRPr lang="tr-TR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642" y="2276871"/>
            <a:ext cx="6781800" cy="420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254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3050" y="11663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(-5) . (-3)= (+10)  Çarpma işlemini sayma pulları ile model kurarak gösteriniz? </a:t>
            </a:r>
            <a:endParaRPr lang="tr-TR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140389" y="908720"/>
            <a:ext cx="8839645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5 tane 3 </a:t>
            </a:r>
            <a:r>
              <a:rPr lang="tr-TR" b="1" dirty="0" err="1" smtClean="0"/>
              <a:t>lü</a:t>
            </a:r>
            <a:r>
              <a:rPr lang="tr-TR" b="1" dirty="0" smtClean="0"/>
              <a:t>  sıfır </a:t>
            </a:r>
            <a:r>
              <a:rPr lang="tr-TR" b="1" dirty="0" smtClean="0"/>
              <a:t>çifti sayma   </a:t>
            </a:r>
            <a:r>
              <a:rPr lang="tr-TR" b="1" dirty="0" smtClean="0"/>
              <a:t>pulu kutuya konur. Kutunun içinden 5 tane 3’lü  ‘’-’’ sayma pulu çıkar. Burada ikinci sayı  ‘’-3’’ olduğu için ‘’-’’ sayma pulları kutudan </a:t>
            </a:r>
          </a:p>
          <a:p>
            <a:r>
              <a:rPr lang="tr-TR" b="1" dirty="0" smtClean="0"/>
              <a:t>dışarı çıkarılır.</a:t>
            </a:r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327" y="2132856"/>
            <a:ext cx="8429625" cy="418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31110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23050" y="116632"/>
            <a:ext cx="885698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(-3) </a:t>
            </a:r>
            <a:r>
              <a:rPr lang="tr-TR" b="1" dirty="0" smtClean="0"/>
              <a:t>. </a:t>
            </a:r>
            <a:r>
              <a:rPr lang="tr-TR" b="1" dirty="0" smtClean="0"/>
              <a:t>(-4)= (+12)  </a:t>
            </a:r>
            <a:r>
              <a:rPr lang="tr-TR" b="1" dirty="0" smtClean="0"/>
              <a:t>Çarpma işlemini sayma pulları ile model kurarak gösteriniz? 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40389" y="1103819"/>
            <a:ext cx="8839645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3 tane 4  </a:t>
            </a:r>
            <a:r>
              <a:rPr lang="tr-TR" b="1" dirty="0" err="1" smtClean="0"/>
              <a:t>lü</a:t>
            </a:r>
            <a:r>
              <a:rPr lang="tr-TR" b="1" dirty="0" smtClean="0"/>
              <a:t>  </a:t>
            </a:r>
            <a:r>
              <a:rPr lang="tr-TR" b="1" dirty="0" smtClean="0"/>
              <a:t>sıfır </a:t>
            </a:r>
            <a:r>
              <a:rPr lang="tr-TR" b="1" dirty="0" smtClean="0"/>
              <a:t>çifti </a:t>
            </a:r>
            <a:r>
              <a:rPr lang="tr-TR" b="1" dirty="0" smtClean="0"/>
              <a:t>sayma   pulu kutuya konur. Kutunun içinden </a:t>
            </a:r>
            <a:r>
              <a:rPr lang="tr-TR" b="1" dirty="0" smtClean="0"/>
              <a:t>3 </a:t>
            </a:r>
            <a:r>
              <a:rPr lang="tr-TR" b="1" dirty="0" smtClean="0"/>
              <a:t>tane </a:t>
            </a:r>
            <a:r>
              <a:rPr lang="tr-TR" b="1" dirty="0" smtClean="0"/>
              <a:t>4’lü    </a:t>
            </a:r>
            <a:r>
              <a:rPr lang="tr-TR" b="1" dirty="0" smtClean="0"/>
              <a:t>‘’-’’ sayma pulu çıkar. Burada ikinci sayı  </a:t>
            </a:r>
            <a:r>
              <a:rPr lang="tr-TR" b="1" dirty="0" smtClean="0"/>
              <a:t>‘’-4’’ </a:t>
            </a:r>
            <a:r>
              <a:rPr lang="tr-TR" b="1" dirty="0" smtClean="0"/>
              <a:t>olduğu için ‘’-’’ sayma pulları kutudan </a:t>
            </a:r>
          </a:p>
          <a:p>
            <a:r>
              <a:rPr lang="tr-TR" b="1" dirty="0" smtClean="0"/>
              <a:t>dışarı çıkarılır.</a:t>
            </a:r>
            <a:endParaRPr lang="tr-TR" b="1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564904"/>
            <a:ext cx="6751034" cy="30432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32528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12968" cy="36933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Tamsayılarda, BÖLME işlemini model kurarak yapma</a:t>
            </a:r>
            <a:r>
              <a:rPr lang="tr-TR" b="1" dirty="0" smtClean="0">
                <a:solidFill>
                  <a:srgbClr val="FF0000"/>
                </a:solidFill>
              </a:rPr>
              <a:t>: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179512" y="692696"/>
            <a:ext cx="866366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(-15) : (+3)= (-5)  Çarpma işlemini sayma pulları ile model kurarak gösteriniz? </a:t>
            </a:r>
            <a:endParaRPr lang="tr-TR" b="1" dirty="0"/>
          </a:p>
        </p:txBody>
      </p:sp>
      <p:sp>
        <p:nvSpPr>
          <p:cNvPr id="4" name="Dikdörtgen 3"/>
          <p:cNvSpPr/>
          <p:nvPr/>
        </p:nvSpPr>
        <p:spPr>
          <a:xfrm>
            <a:off x="179512" y="1198493"/>
            <a:ext cx="866366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b="1" dirty="0"/>
              <a:t>K</a:t>
            </a:r>
            <a:r>
              <a:rPr lang="tr-TR" b="1" dirty="0" smtClean="0"/>
              <a:t>utunun </a:t>
            </a:r>
            <a:r>
              <a:rPr lang="tr-TR" b="1" dirty="0"/>
              <a:t>içerisine </a:t>
            </a:r>
            <a:r>
              <a:rPr lang="tr-TR" b="1" dirty="0" smtClean="0"/>
              <a:t>15 </a:t>
            </a:r>
            <a:r>
              <a:rPr lang="tr-TR" b="1" dirty="0"/>
              <a:t>tane </a:t>
            </a:r>
            <a:r>
              <a:rPr lang="tr-TR" b="1" dirty="0" smtClean="0"/>
              <a:t>‘’– ‘’pul girer. Pullar 3  gruba 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-5 sonucunu verir</a:t>
            </a:r>
            <a:r>
              <a:rPr lang="tr-TR" b="1" dirty="0" smtClean="0"/>
              <a:t>.(3 tane 5’erli  ‘’-’’ grup oluşur.)</a:t>
            </a:r>
            <a:endParaRPr lang="tr-TR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16832"/>
            <a:ext cx="6952715" cy="1727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228820" y="3748390"/>
            <a:ext cx="866366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(-12) : (+3)= (-4)  Çarpma işlemini sayma pulları ile model kurarak gösteriniz? </a:t>
            </a:r>
            <a:endParaRPr lang="tr-TR" b="1" dirty="0"/>
          </a:p>
        </p:txBody>
      </p:sp>
      <p:sp>
        <p:nvSpPr>
          <p:cNvPr id="9" name="Dikdörtgen 8"/>
          <p:cNvSpPr/>
          <p:nvPr/>
        </p:nvSpPr>
        <p:spPr>
          <a:xfrm>
            <a:off x="296277" y="4293096"/>
            <a:ext cx="866366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b="1" dirty="0"/>
              <a:t>K</a:t>
            </a:r>
            <a:r>
              <a:rPr lang="tr-TR" b="1" dirty="0" smtClean="0"/>
              <a:t>utunun </a:t>
            </a:r>
            <a:r>
              <a:rPr lang="tr-TR" b="1" dirty="0"/>
              <a:t>içerisine </a:t>
            </a:r>
            <a:r>
              <a:rPr lang="tr-TR" b="1" dirty="0" smtClean="0"/>
              <a:t>12 </a:t>
            </a:r>
            <a:r>
              <a:rPr lang="tr-TR" b="1" dirty="0"/>
              <a:t>tane </a:t>
            </a:r>
            <a:r>
              <a:rPr lang="tr-TR" b="1" dirty="0" smtClean="0"/>
              <a:t>‘’– ‘’pul girer. Pullar 3  gruba 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-4 sonucunu verir</a:t>
            </a:r>
            <a:r>
              <a:rPr lang="tr-TR" b="1" dirty="0"/>
              <a:t>. (3 tane </a:t>
            </a:r>
            <a:r>
              <a:rPr lang="tr-TR" b="1" dirty="0" smtClean="0"/>
              <a:t>4’erli  </a:t>
            </a:r>
            <a:r>
              <a:rPr lang="tr-TR" b="1" dirty="0"/>
              <a:t>‘’-’’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2733" y="4939427"/>
            <a:ext cx="6486525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708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8" grpId="0" animBg="1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13215" y="116632"/>
            <a:ext cx="885525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(-14) : (+7)= (-2)  Çarpma işlemini sayma pulları ile model kurarak gösteriniz? </a:t>
            </a:r>
            <a:endParaRPr 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209727" y="620688"/>
            <a:ext cx="88587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Kutunun </a:t>
            </a:r>
            <a:r>
              <a:rPr lang="tr-TR" b="1" dirty="0"/>
              <a:t>içerisine 14 tane </a:t>
            </a:r>
            <a:r>
              <a:rPr lang="tr-TR" b="1" dirty="0" smtClean="0"/>
              <a:t>‘’–’’ </a:t>
            </a:r>
            <a:r>
              <a:rPr lang="tr-TR" b="1" dirty="0"/>
              <a:t>pul </a:t>
            </a:r>
            <a:r>
              <a:rPr lang="tr-TR" b="1" dirty="0" smtClean="0"/>
              <a:t>girer. Pullar </a:t>
            </a:r>
            <a:r>
              <a:rPr lang="tr-TR" b="1" dirty="0"/>
              <a:t>yedi gruba </a:t>
            </a:r>
            <a:r>
              <a:rPr lang="tr-TR" b="1" dirty="0" smtClean="0"/>
              <a:t>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‘’-2‘’olarak bulunur</a:t>
            </a:r>
            <a:r>
              <a:rPr lang="tr-TR" b="1" dirty="0"/>
              <a:t>. </a:t>
            </a:r>
            <a:r>
              <a:rPr lang="tr-TR" b="1" dirty="0" smtClean="0"/>
              <a:t>(7 </a:t>
            </a:r>
            <a:r>
              <a:rPr lang="tr-TR" b="1" dirty="0"/>
              <a:t>tane </a:t>
            </a:r>
            <a:r>
              <a:rPr lang="tr-TR" b="1" dirty="0" smtClean="0"/>
              <a:t>2’erli  </a:t>
            </a:r>
            <a:r>
              <a:rPr lang="tr-TR" b="1" dirty="0"/>
              <a:t>‘’-’’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883" y="1412776"/>
            <a:ext cx="6448425" cy="1685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09727" y="3212976"/>
            <a:ext cx="8855250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(-20) : (+5)= (-4)  Çarpma işlemini sayma pulları ile model kurarak gösteriniz? </a:t>
            </a:r>
            <a:endParaRPr lang="tr-TR" b="1" dirty="0"/>
          </a:p>
        </p:txBody>
      </p:sp>
      <p:sp>
        <p:nvSpPr>
          <p:cNvPr id="8" name="Dikdörtgen 7"/>
          <p:cNvSpPr/>
          <p:nvPr/>
        </p:nvSpPr>
        <p:spPr>
          <a:xfrm>
            <a:off x="213215" y="3789040"/>
            <a:ext cx="885525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b="1" dirty="0"/>
              <a:t>K</a:t>
            </a:r>
            <a:r>
              <a:rPr lang="tr-TR" b="1" dirty="0" smtClean="0"/>
              <a:t>utunun </a:t>
            </a:r>
            <a:r>
              <a:rPr lang="tr-TR" b="1" dirty="0"/>
              <a:t>içerisine </a:t>
            </a:r>
            <a:r>
              <a:rPr lang="tr-TR" b="1" dirty="0" smtClean="0"/>
              <a:t>20 </a:t>
            </a:r>
            <a:r>
              <a:rPr lang="tr-TR" b="1" dirty="0"/>
              <a:t>tane </a:t>
            </a:r>
            <a:r>
              <a:rPr lang="tr-TR" b="1" dirty="0" smtClean="0"/>
              <a:t>‘’– ‘’pul girer. Pullar 5  gruba 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‘’-4’’ sonucunu verir</a:t>
            </a:r>
            <a:r>
              <a:rPr lang="tr-TR" b="1" dirty="0"/>
              <a:t>. </a:t>
            </a:r>
            <a:r>
              <a:rPr lang="tr-TR" b="1" dirty="0" smtClean="0"/>
              <a:t>(5 </a:t>
            </a:r>
            <a:r>
              <a:rPr lang="tr-TR" b="1" dirty="0"/>
              <a:t>tane </a:t>
            </a:r>
            <a:r>
              <a:rPr lang="tr-TR" b="1" dirty="0" smtClean="0"/>
              <a:t>4’erli  </a:t>
            </a:r>
            <a:r>
              <a:rPr lang="tr-TR" b="1" dirty="0"/>
              <a:t>‘’-’’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883" y="4581128"/>
            <a:ext cx="645795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7974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7" grpId="0" animBg="1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00321" y="188640"/>
            <a:ext cx="886814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(+8) : (-2)= (-4)  Çarpma işlemini sayma pulları ile model kurarak gösteriniz? 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67356" y="764704"/>
            <a:ext cx="8901109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2 tane 4 </a:t>
            </a:r>
            <a:r>
              <a:rPr lang="tr-TR" b="1" dirty="0" err="1" smtClean="0"/>
              <a:t>lü</a:t>
            </a:r>
            <a:r>
              <a:rPr lang="tr-TR" b="1" dirty="0" smtClean="0"/>
              <a:t>  sıfır çifti sayma   pulu kutuya konur. Kutunun içinden 2 tane 4’lü  ‘’+’’ sayma pulu çıkar. Burada ikinci sayı  ‘’-2’’ olduğu için ‘’+’’ sayma pulları kutudan dışarı  çıkarılır.  Bölüm ‘’-4’’ sonucu bulunur</a:t>
            </a:r>
            <a:r>
              <a:rPr lang="tr-TR" b="1" dirty="0"/>
              <a:t>. </a:t>
            </a:r>
            <a:r>
              <a:rPr lang="tr-TR" b="1" dirty="0" smtClean="0"/>
              <a:t>(2 </a:t>
            </a:r>
            <a:r>
              <a:rPr lang="tr-TR" b="1" dirty="0"/>
              <a:t>tane </a:t>
            </a:r>
            <a:r>
              <a:rPr lang="tr-TR" b="1" dirty="0" smtClean="0"/>
              <a:t>4’erli  </a:t>
            </a:r>
            <a:r>
              <a:rPr lang="tr-TR" b="1" dirty="0"/>
              <a:t>‘’-’’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690187"/>
            <a:ext cx="3312368" cy="1652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73336" y="3354714"/>
            <a:ext cx="8868144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(+12) : (-4)= (-3)  Çarpma işlemini sayma pulları ile model kurarak gösteriniz? </a:t>
            </a:r>
            <a:endParaRPr lang="tr-TR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135268" y="3831431"/>
            <a:ext cx="8901109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4 tane 3 </a:t>
            </a:r>
            <a:r>
              <a:rPr lang="tr-TR" b="1" dirty="0" err="1" smtClean="0"/>
              <a:t>lü</a:t>
            </a:r>
            <a:r>
              <a:rPr lang="tr-TR" b="1" dirty="0" smtClean="0"/>
              <a:t>  sıfır çifti sayma   pulu kutuya konur. Kutunun içinden 4 tane </a:t>
            </a:r>
            <a:r>
              <a:rPr lang="tr-TR" b="1" dirty="0"/>
              <a:t>3</a:t>
            </a:r>
            <a:r>
              <a:rPr lang="tr-TR" b="1" dirty="0" smtClean="0"/>
              <a:t>’lü  ‘’+’’ sayma pulu çıkar. Burada ikinci sayı  ‘’-4’’ olduğu için ‘’+’’ sayma pulları kutudan dışarı  çıkarılır.  Bölüm ‘’-3’’ sonucu </a:t>
            </a:r>
            <a:r>
              <a:rPr lang="tr-TR" b="1" dirty="0" smtClean="0"/>
              <a:t>bulunur(4 </a:t>
            </a:r>
            <a:r>
              <a:rPr lang="tr-TR" b="1" dirty="0"/>
              <a:t>tane </a:t>
            </a:r>
            <a:r>
              <a:rPr lang="tr-TR" b="1" dirty="0" smtClean="0"/>
              <a:t>3’erli  </a:t>
            </a:r>
            <a:r>
              <a:rPr lang="tr-TR" b="1" dirty="0"/>
              <a:t>‘’-’’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987" y="4876964"/>
            <a:ext cx="2952328" cy="1963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8399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28819" y="188640"/>
            <a:ext cx="883964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(+8) : (+2)= (4)  Çarpma işlemini sayma pulları ile model kurarak gösteriniz? </a:t>
            </a:r>
            <a:endParaRPr lang="tr-TR" b="1" dirty="0"/>
          </a:p>
        </p:txBody>
      </p:sp>
      <p:sp>
        <p:nvSpPr>
          <p:cNvPr id="5" name="Dikdörtgen 4"/>
          <p:cNvSpPr/>
          <p:nvPr/>
        </p:nvSpPr>
        <p:spPr>
          <a:xfrm>
            <a:off x="228820" y="834970"/>
            <a:ext cx="88396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/>
              <a:t>Kutunun </a:t>
            </a:r>
            <a:r>
              <a:rPr lang="tr-TR" b="1" dirty="0"/>
              <a:t>içerisine 8 tane </a:t>
            </a:r>
            <a:r>
              <a:rPr lang="tr-TR" b="1" dirty="0" smtClean="0"/>
              <a:t> ‘’+ ‘’pul girer. Pullar </a:t>
            </a:r>
            <a:r>
              <a:rPr lang="tr-TR" b="1" dirty="0"/>
              <a:t>iki gruba </a:t>
            </a:r>
            <a:r>
              <a:rPr lang="tr-TR" b="1" dirty="0" smtClean="0"/>
              <a:t>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 ‘’4‘’olarak bulunur</a:t>
            </a:r>
            <a:r>
              <a:rPr lang="tr-TR" b="1" dirty="0"/>
              <a:t>. </a:t>
            </a:r>
            <a:r>
              <a:rPr lang="tr-TR" b="1" dirty="0" smtClean="0"/>
              <a:t>(2 </a:t>
            </a:r>
            <a:r>
              <a:rPr lang="tr-TR" b="1" dirty="0"/>
              <a:t>tane </a:t>
            </a:r>
            <a:r>
              <a:rPr lang="tr-TR" b="1" dirty="0" smtClean="0"/>
              <a:t>4’erli  ‘’+’’ </a:t>
            </a:r>
            <a:r>
              <a:rPr lang="tr-TR" b="1" dirty="0"/>
              <a:t>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81301"/>
            <a:ext cx="4320480" cy="193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228820" y="3676382"/>
            <a:ext cx="8839645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(+18) : (+3)= (+6)  Çarpma işlemini sayma pulları ile model kurarak gösteriniz? </a:t>
            </a:r>
            <a:endParaRPr lang="tr-TR" b="1" dirty="0"/>
          </a:p>
        </p:txBody>
      </p:sp>
      <p:sp>
        <p:nvSpPr>
          <p:cNvPr id="11" name="Dikdörtgen 10"/>
          <p:cNvSpPr/>
          <p:nvPr/>
        </p:nvSpPr>
        <p:spPr>
          <a:xfrm>
            <a:off x="264375" y="4221088"/>
            <a:ext cx="8855250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b="1" dirty="0"/>
              <a:t>K</a:t>
            </a:r>
            <a:r>
              <a:rPr lang="tr-TR" b="1" dirty="0" smtClean="0"/>
              <a:t>utunun </a:t>
            </a:r>
            <a:r>
              <a:rPr lang="tr-TR" b="1" dirty="0"/>
              <a:t>içerisine </a:t>
            </a:r>
            <a:r>
              <a:rPr lang="tr-TR" b="1" dirty="0" smtClean="0"/>
              <a:t>18 </a:t>
            </a:r>
            <a:r>
              <a:rPr lang="tr-TR" b="1" dirty="0"/>
              <a:t>tane </a:t>
            </a:r>
            <a:r>
              <a:rPr lang="tr-TR" b="1" dirty="0" smtClean="0"/>
              <a:t>‘’+‘’pul girer. Pullar </a:t>
            </a:r>
            <a:r>
              <a:rPr lang="tr-TR" b="1" dirty="0"/>
              <a:t> </a:t>
            </a:r>
            <a:r>
              <a:rPr lang="tr-TR" b="1" dirty="0" smtClean="0"/>
              <a:t>3  gruba ayrılır. Her </a:t>
            </a:r>
            <a:r>
              <a:rPr lang="tr-TR" b="1" dirty="0"/>
              <a:t>gruptaki pul sayısı sonucu </a:t>
            </a:r>
            <a:r>
              <a:rPr lang="tr-TR" b="1" dirty="0" smtClean="0"/>
              <a:t>verir. Bölüm ‘’6’’ sonucunu verir</a:t>
            </a:r>
            <a:r>
              <a:rPr lang="tr-TR" b="1" dirty="0"/>
              <a:t>. (3 tane </a:t>
            </a:r>
            <a:r>
              <a:rPr lang="tr-TR" b="1" dirty="0" smtClean="0"/>
              <a:t>6’erli  ‘’+’’ </a:t>
            </a:r>
            <a:r>
              <a:rPr lang="tr-TR" b="1" dirty="0"/>
              <a:t>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4867419"/>
            <a:ext cx="5363289" cy="1817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5418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0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00320" y="1052736"/>
            <a:ext cx="8901109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5 tane 3 </a:t>
            </a:r>
            <a:r>
              <a:rPr lang="tr-TR" b="1" dirty="0" err="1" smtClean="0"/>
              <a:t>lü</a:t>
            </a:r>
            <a:r>
              <a:rPr lang="tr-TR" b="1" dirty="0" smtClean="0"/>
              <a:t>  sıfır çifti sayma   pulu kutuya konur. Kutunun içinden 5 tane 3’lü  ‘’-’’ sayma pulu çıkar. Burada ikinci sayı  ‘’-3’’ olduğu için ‘’-’’ sayma pulları kutudan dışarı  çıkarılır.  Bölüm ‘’+3’’ sonucu bulunur</a:t>
            </a:r>
            <a:r>
              <a:rPr lang="tr-TR" b="1" dirty="0"/>
              <a:t>. </a:t>
            </a:r>
            <a:r>
              <a:rPr lang="tr-TR" b="1" dirty="0" smtClean="0"/>
              <a:t>(5 </a:t>
            </a:r>
            <a:r>
              <a:rPr lang="tr-TR" b="1" dirty="0"/>
              <a:t>tane </a:t>
            </a:r>
            <a:r>
              <a:rPr lang="tr-TR" b="1" dirty="0" smtClean="0"/>
              <a:t>3’erli  ‘’+’’ </a:t>
            </a:r>
            <a:r>
              <a:rPr lang="tr-TR" b="1" dirty="0"/>
              <a:t>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9961" y="2530644"/>
            <a:ext cx="5964800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7355" y="188640"/>
            <a:ext cx="890110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(-15) : (-5)= (+3)  Çarpma işlemini sayma pulları ile model kurarak gösteriniz? 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val="243575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67355" y="188640"/>
            <a:ext cx="8901109" cy="36933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   </a:t>
            </a:r>
            <a:r>
              <a:rPr lang="tr-TR" b="1" dirty="0" smtClean="0"/>
              <a:t>(-24) : (-4)= (+6)  Çarpma işlemini sayma pulları ile model kurarak gösteriniz? </a:t>
            </a:r>
            <a:endParaRPr lang="tr-TR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67354" y="980728"/>
            <a:ext cx="8901109" cy="9233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4 tane 6 </a:t>
            </a:r>
            <a:r>
              <a:rPr lang="tr-TR" b="1" dirty="0" err="1" smtClean="0"/>
              <a:t>lı</a:t>
            </a:r>
            <a:r>
              <a:rPr lang="tr-TR" b="1" dirty="0" smtClean="0"/>
              <a:t>  sıfır çifti sayma   pulu kutuya konur. Kutunun içinden 4 tane 6’lı  ‘’-’’ sayma pulu çıkar. Burada ikinci sayı  ‘’-4’’ olduğu için ‘’-’’ sayma pulları kutudan dışarı  çıkarılır.  Bölüm ‘’+6’’ sonucu bulunur</a:t>
            </a:r>
            <a:r>
              <a:rPr lang="tr-TR" b="1" dirty="0"/>
              <a:t>. </a:t>
            </a:r>
            <a:r>
              <a:rPr lang="tr-TR" b="1" dirty="0" smtClean="0"/>
              <a:t>(4 </a:t>
            </a:r>
            <a:r>
              <a:rPr lang="tr-TR" b="1" dirty="0"/>
              <a:t>tane </a:t>
            </a:r>
            <a:r>
              <a:rPr lang="tr-TR" b="1" dirty="0" smtClean="0"/>
              <a:t>6’erli  </a:t>
            </a:r>
            <a:r>
              <a:rPr lang="tr-TR" b="1" dirty="0"/>
              <a:t>‘’+’’ grup oluşur</a:t>
            </a:r>
            <a:r>
              <a:rPr lang="tr-TR" b="1" dirty="0" smtClean="0"/>
              <a:t>.)</a:t>
            </a:r>
            <a:endParaRPr lang="tr-TR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54" y="2564904"/>
            <a:ext cx="8768277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2081057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35247" y="95428"/>
            <a:ext cx="8928992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(+5)+(+4)=(+9) İşleminin modelini sayma pulları ile gösteriniz?</a:t>
            </a:r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9" y="877908"/>
            <a:ext cx="6624736" cy="1891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26577" y="3199131"/>
            <a:ext cx="8928992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(-6)+(-5)=(-11) İşleminin modelini sayma pulları ile gösteriniz?</a:t>
            </a:r>
            <a:endParaRPr lang="tr-TR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3215" y="4128037"/>
            <a:ext cx="6943162" cy="17652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539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6192688" cy="47167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085184"/>
            <a:ext cx="5682568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77260" y="4330592"/>
            <a:ext cx="2394540" cy="58390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2469291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608512" cy="32952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829888" y="1554783"/>
            <a:ext cx="1656184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3.(-4)=-12</a:t>
            </a:r>
          </a:p>
        </p:txBody>
      </p:sp>
      <p:sp>
        <p:nvSpPr>
          <p:cNvPr id="4" name="Dikdörtgen 3"/>
          <p:cNvSpPr/>
          <p:nvPr/>
        </p:nvSpPr>
        <p:spPr>
          <a:xfrm>
            <a:off x="467544" y="3008425"/>
            <a:ext cx="1368152" cy="4754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640414"/>
            <a:ext cx="7592030" cy="2964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2411760" y="6237312"/>
            <a:ext cx="187220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(+2).(-4)=(-8)</a:t>
            </a:r>
          </a:p>
        </p:txBody>
      </p:sp>
      <p:sp>
        <p:nvSpPr>
          <p:cNvPr id="13" name="Dikdörtgen 12"/>
          <p:cNvSpPr/>
          <p:nvPr/>
        </p:nvSpPr>
        <p:spPr>
          <a:xfrm>
            <a:off x="5395278" y="5013176"/>
            <a:ext cx="2448272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093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2" grpId="0" animBg="1"/>
      <p:bldP spid="1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5904656" cy="352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444208" y="568824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(+3)-(-2)=3+2=5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51520" y="2636912"/>
            <a:ext cx="259228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00" y="3771853"/>
            <a:ext cx="5945453" cy="283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6596608" y="4455877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(+4)+(-2)=+2</a:t>
            </a:r>
          </a:p>
        </p:txBody>
      </p:sp>
      <p:sp>
        <p:nvSpPr>
          <p:cNvPr id="11" name="Dikdörtgen 10"/>
          <p:cNvSpPr/>
          <p:nvPr/>
        </p:nvSpPr>
        <p:spPr>
          <a:xfrm>
            <a:off x="368384" y="5576747"/>
            <a:ext cx="2736304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84770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0" grpId="0" animBg="1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6785556" cy="396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4796426" y="3210804"/>
            <a:ext cx="2232248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(+15):(+5)=+</a:t>
            </a:r>
            <a:r>
              <a:rPr lang="tr-TR" sz="2400" b="1" dirty="0">
                <a:solidFill>
                  <a:srgbClr val="FF0000"/>
                </a:solidFill>
              </a:rPr>
              <a:t>3</a:t>
            </a:r>
            <a:endParaRPr lang="tr-TR" sz="2400" b="1" dirty="0" smtClean="0">
              <a:solidFill>
                <a:srgbClr val="FF000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860032" y="764704"/>
            <a:ext cx="2105036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60" y="4149080"/>
            <a:ext cx="7629525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860032" y="6351082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(-2).(-4)=(+8)</a:t>
            </a:r>
          </a:p>
        </p:txBody>
      </p:sp>
      <p:sp>
        <p:nvSpPr>
          <p:cNvPr id="12" name="Dikdörtgen 11"/>
          <p:cNvSpPr/>
          <p:nvPr/>
        </p:nvSpPr>
        <p:spPr>
          <a:xfrm>
            <a:off x="5311496" y="4647508"/>
            <a:ext cx="2592288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555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1" grpId="0" animBg="1"/>
      <p:bldP spid="12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635" y="491480"/>
            <a:ext cx="7785061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943580" y="260648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(-2).(-8)=(+16)</a:t>
            </a:r>
          </a:p>
        </p:txBody>
      </p:sp>
      <p:sp>
        <p:nvSpPr>
          <p:cNvPr id="4" name="Dikdörtgen 3"/>
          <p:cNvSpPr/>
          <p:nvPr/>
        </p:nvSpPr>
        <p:spPr>
          <a:xfrm>
            <a:off x="5652120" y="3501008"/>
            <a:ext cx="2448272" cy="5361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</p:spTree>
    <p:extLst>
      <p:ext uri="{BB962C8B-B14F-4D97-AF65-F5344CB8AC3E}">
        <p14:creationId xmlns:p14="http://schemas.microsoft.com/office/powerpoint/2010/main" val="127501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0"/>
            <a:ext cx="7488833" cy="3679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6804248" y="1211560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(+2).(-</a:t>
            </a:r>
            <a:r>
              <a:rPr lang="tr-TR" sz="2400" b="1" dirty="0">
                <a:solidFill>
                  <a:srgbClr val="FF0000"/>
                </a:solidFill>
              </a:rPr>
              <a:t>5</a:t>
            </a:r>
            <a:r>
              <a:rPr lang="tr-TR" sz="2400" b="1" dirty="0" smtClean="0">
                <a:solidFill>
                  <a:srgbClr val="FF0000"/>
                </a:solidFill>
              </a:rPr>
              <a:t>)=(-10)</a:t>
            </a:r>
          </a:p>
        </p:txBody>
      </p:sp>
      <p:sp>
        <p:nvSpPr>
          <p:cNvPr id="5" name="Dikdörtgen 4"/>
          <p:cNvSpPr/>
          <p:nvPr/>
        </p:nvSpPr>
        <p:spPr>
          <a:xfrm>
            <a:off x="4237174" y="3240360"/>
            <a:ext cx="2135026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860" y="3849964"/>
            <a:ext cx="7477125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148942" y="6347377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4.3=12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451621" y="5448204"/>
            <a:ext cx="1841158" cy="509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31288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7" grpId="0" animBg="1"/>
      <p:bldP spid="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940" y="188640"/>
            <a:ext cx="5544616" cy="4477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19872" y="3717032"/>
            <a:ext cx="2307684" cy="57606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332757" y="6374089"/>
            <a:ext cx="1811243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BALBEYDEN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07" y="4691191"/>
            <a:ext cx="7258050" cy="204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6804248" y="4062263"/>
            <a:ext cx="2088232" cy="46166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 smtClean="0">
                <a:solidFill>
                  <a:srgbClr val="FF0000"/>
                </a:solidFill>
              </a:rPr>
              <a:t>(-3).(-3)=+9</a:t>
            </a:r>
          </a:p>
        </p:txBody>
      </p:sp>
      <p:sp>
        <p:nvSpPr>
          <p:cNvPr id="8" name="Dikdörtgen 7"/>
          <p:cNvSpPr/>
          <p:nvPr/>
        </p:nvSpPr>
        <p:spPr>
          <a:xfrm>
            <a:off x="5292080" y="5205172"/>
            <a:ext cx="2040677" cy="5099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4296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251520" y="2420888"/>
            <a:ext cx="8496944" cy="2123658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HAZIRLAYAN</a:t>
            </a:r>
          </a:p>
          <a:p>
            <a:pPr algn="ctr"/>
            <a:r>
              <a:rPr lang="tr-TR" sz="6600" b="1" dirty="0" smtClean="0">
                <a:solidFill>
                  <a:srgbClr val="FF0000"/>
                </a:solidFill>
              </a:rPr>
              <a:t>ÖMER ASKERDEN</a:t>
            </a:r>
            <a:endParaRPr lang="tr-TR" sz="66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653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79512" y="58527"/>
            <a:ext cx="8856984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A–2) Ters işaretli </a:t>
            </a:r>
            <a:r>
              <a:rPr lang="tr-TR" b="1" dirty="0">
                <a:solidFill>
                  <a:srgbClr val="FF0000"/>
                </a:solidFill>
              </a:rPr>
              <a:t>tamsayıları model kurarak toplama:</a:t>
            </a:r>
          </a:p>
          <a:p>
            <a:r>
              <a:rPr lang="tr-TR" dirty="0" smtClean="0"/>
              <a:t>	</a:t>
            </a:r>
            <a:r>
              <a:rPr lang="tr-TR" b="1" dirty="0" smtClean="0"/>
              <a:t>Kutunun </a:t>
            </a:r>
            <a:r>
              <a:rPr lang="tr-TR" b="1" dirty="0"/>
              <a:t>içindeki pullar </a:t>
            </a:r>
            <a:r>
              <a:rPr lang="tr-TR" b="1" dirty="0" smtClean="0"/>
              <a:t>‘’– </a:t>
            </a:r>
            <a:r>
              <a:rPr lang="tr-TR" b="1" dirty="0"/>
              <a:t>ve + </a:t>
            </a:r>
            <a:r>
              <a:rPr lang="tr-TR" b="1" dirty="0" smtClean="0"/>
              <a:t>‘’işaretli ise, aynı </a:t>
            </a:r>
            <a:r>
              <a:rPr lang="tr-TR" b="1" dirty="0"/>
              <a:t>sayıdaki </a:t>
            </a:r>
            <a:r>
              <a:rPr lang="tr-TR" b="1" dirty="0" smtClean="0"/>
              <a:t>‘’– </a:t>
            </a:r>
            <a:r>
              <a:rPr lang="tr-TR" b="1" dirty="0"/>
              <a:t>ve  </a:t>
            </a:r>
            <a:r>
              <a:rPr lang="tr-TR" b="1" dirty="0" smtClean="0"/>
              <a:t>+’’ </a:t>
            </a:r>
            <a:r>
              <a:rPr lang="tr-TR" b="1" dirty="0"/>
              <a:t>pullar birbirini </a:t>
            </a:r>
            <a:r>
              <a:rPr lang="tr-TR" b="1" dirty="0" smtClean="0"/>
              <a:t>sıfırlar. Kalan </a:t>
            </a:r>
            <a:r>
              <a:rPr lang="tr-TR" b="1" dirty="0"/>
              <a:t>pullar işaretleri ile birlikte sonuç olarak yazılır. 	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187" y="2492897"/>
            <a:ext cx="4680520" cy="1502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179512" y="1198371"/>
            <a:ext cx="89289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(+6)+(-2)=(+4) İşleminin modelini sayma pulları ile gösteriniz?</a:t>
            </a:r>
            <a:endParaRPr lang="tr-TR" sz="2000" b="1" dirty="0"/>
          </a:p>
        </p:txBody>
      </p:sp>
      <p:sp>
        <p:nvSpPr>
          <p:cNvPr id="5" name="Dikdörtgen Belirtme Çizgisi 4"/>
          <p:cNvSpPr/>
          <p:nvPr/>
        </p:nvSpPr>
        <p:spPr>
          <a:xfrm flipH="1">
            <a:off x="2411760" y="1740878"/>
            <a:ext cx="2905621" cy="612648"/>
          </a:xfrm>
          <a:prstGeom prst="wedgeRectCallout">
            <a:avLst>
              <a:gd name="adj1" fmla="val -44436"/>
              <a:gd name="adj2" fmla="val 7694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Küme içindeki ters işaretler sıfırlanır.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15516" y="4025991"/>
            <a:ext cx="8856984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ÖRNEK: </a:t>
            </a:r>
            <a:r>
              <a:rPr lang="tr-TR" b="1" dirty="0" smtClean="0"/>
              <a:t>Ahmet’in  </a:t>
            </a:r>
            <a:r>
              <a:rPr lang="tr-TR" b="1" dirty="0"/>
              <a:t>6 TL borcu vardır. </a:t>
            </a:r>
            <a:r>
              <a:rPr lang="tr-TR" b="1" dirty="0" smtClean="0"/>
              <a:t>Ahmet, </a:t>
            </a:r>
            <a:r>
              <a:rPr lang="tr-TR" b="1" dirty="0"/>
              <a:t>borcunun </a:t>
            </a:r>
            <a:r>
              <a:rPr lang="tr-TR" b="1" dirty="0" smtClean="0"/>
              <a:t>2 </a:t>
            </a:r>
            <a:r>
              <a:rPr lang="tr-TR" b="1" dirty="0"/>
              <a:t>TL’sini ödediğinde geriye kaç TL borcu kalacağını sayma pulları ile </a:t>
            </a:r>
            <a:r>
              <a:rPr lang="tr-TR" b="1" dirty="0" smtClean="0"/>
              <a:t>modelleyelim.Ahmet’in </a:t>
            </a:r>
            <a:r>
              <a:rPr lang="tr-TR" b="1" dirty="0"/>
              <a:t> borcunu negatif, borcun ödenen kısmını ise pozitif sayma pulları ile modelleyelim.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5083928"/>
            <a:ext cx="618081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757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5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96403" y="188640"/>
            <a:ext cx="8856984" cy="954107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ÖRNEK: </a:t>
            </a:r>
            <a:r>
              <a:rPr lang="tr-TR" b="1" dirty="0" smtClean="0"/>
              <a:t>Ahmet’in  </a:t>
            </a:r>
            <a:r>
              <a:rPr lang="tr-TR" b="1" dirty="0"/>
              <a:t>6 TL borcu vardır. </a:t>
            </a:r>
            <a:r>
              <a:rPr lang="tr-TR" b="1" dirty="0" smtClean="0"/>
              <a:t>Ahmet, </a:t>
            </a:r>
            <a:r>
              <a:rPr lang="tr-TR" b="1" dirty="0"/>
              <a:t>borcunun </a:t>
            </a:r>
            <a:r>
              <a:rPr lang="tr-TR" b="1" dirty="0" smtClean="0"/>
              <a:t>2 </a:t>
            </a:r>
            <a:r>
              <a:rPr lang="tr-TR" b="1" dirty="0"/>
              <a:t>TL’sini ödediğinde geriye kaç TL borcu kalacağını sayma pulları ile </a:t>
            </a:r>
            <a:r>
              <a:rPr lang="tr-TR" b="1" dirty="0" smtClean="0"/>
              <a:t>modelleyelim.Ahmet’in </a:t>
            </a:r>
            <a:r>
              <a:rPr lang="tr-TR" b="1" dirty="0"/>
              <a:t> borcunu negatif, borcun ödenen kısmını ise pozitif sayma pulları ile modelleyelim.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535" y="1844824"/>
            <a:ext cx="7048500" cy="1866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Belirtme Çizgisi 5"/>
          <p:cNvSpPr/>
          <p:nvPr/>
        </p:nvSpPr>
        <p:spPr>
          <a:xfrm flipH="1">
            <a:off x="1316049" y="1232176"/>
            <a:ext cx="2905621" cy="612648"/>
          </a:xfrm>
          <a:prstGeom prst="wedgeRectCallout">
            <a:avLst>
              <a:gd name="adj1" fmla="val -66770"/>
              <a:gd name="adj2" fmla="val 57685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Küme içindeki ters işaretler sıfırlanır. 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15008" y="3974829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(-3)+(+8)=(+5) İşleminin modelini sayma pulları ile gösteriniz?</a:t>
            </a:r>
            <a:endParaRPr lang="tr-TR" sz="20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539" y="4653136"/>
            <a:ext cx="7410450" cy="172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040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5177" y="116632"/>
            <a:ext cx="8856984" cy="2585323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A) Tam sayılarda model kurarak çıkarma :</a:t>
            </a:r>
          </a:p>
          <a:p>
            <a:r>
              <a:rPr lang="tr-TR" b="1" dirty="0"/>
              <a:t>İ</a:t>
            </a:r>
            <a:r>
              <a:rPr lang="tr-TR" b="1" dirty="0" smtClean="0"/>
              <a:t>lk tam sayı </a:t>
            </a:r>
            <a:r>
              <a:rPr lang="tr-TR" b="1" dirty="0"/>
              <a:t>kadar </a:t>
            </a:r>
            <a:r>
              <a:rPr lang="tr-TR" b="1" dirty="0" smtClean="0"/>
              <a:t>sayma pulu </a:t>
            </a:r>
            <a:r>
              <a:rPr lang="tr-TR" b="1" dirty="0"/>
              <a:t>kutuya </a:t>
            </a:r>
            <a:r>
              <a:rPr lang="tr-TR" b="1" dirty="0" smtClean="0"/>
              <a:t>konur. </a:t>
            </a:r>
          </a:p>
          <a:p>
            <a:r>
              <a:rPr lang="tr-TR" b="1" dirty="0" smtClean="0"/>
              <a:t>a) Çıkarılacak sayının işareti  eksi ise kutuya çıkarılacak sayı kadar  ‘’+’’ </a:t>
            </a:r>
            <a:r>
              <a:rPr lang="tr-TR" b="1" dirty="0"/>
              <a:t>işaretli </a:t>
            </a:r>
            <a:r>
              <a:rPr lang="tr-TR" b="1" dirty="0" smtClean="0"/>
              <a:t>sayma pulu konur. </a:t>
            </a:r>
          </a:p>
          <a:p>
            <a:r>
              <a:rPr lang="tr-TR" b="1" dirty="0" smtClean="0"/>
              <a:t>b) </a:t>
            </a:r>
            <a:r>
              <a:rPr lang="tr-TR" b="1" dirty="0"/>
              <a:t>Çıkarılacak sayının işareti  </a:t>
            </a:r>
            <a:r>
              <a:rPr lang="tr-TR" b="1" dirty="0" smtClean="0"/>
              <a:t>artı ise </a:t>
            </a:r>
            <a:r>
              <a:rPr lang="tr-TR" b="1" dirty="0"/>
              <a:t>kutuya çıkarılacak sayı kadar  </a:t>
            </a:r>
            <a:r>
              <a:rPr lang="tr-TR" b="1" dirty="0" smtClean="0"/>
              <a:t>‘’-’’ </a:t>
            </a:r>
            <a:r>
              <a:rPr lang="tr-TR" b="1" dirty="0"/>
              <a:t>işaretli sayma pulu konur. </a:t>
            </a:r>
          </a:p>
          <a:p>
            <a:r>
              <a:rPr lang="tr-TR" b="1" dirty="0" smtClean="0"/>
              <a:t>	Çıkması </a:t>
            </a:r>
            <a:r>
              <a:rPr lang="tr-TR" b="1" dirty="0"/>
              <a:t>gereken pullar kutudan çıktıktan sonra, kalan pullar </a:t>
            </a:r>
            <a:r>
              <a:rPr lang="tr-TR" b="1" dirty="0" smtClean="0"/>
              <a:t>sayılır. Eğer </a:t>
            </a:r>
            <a:r>
              <a:rPr lang="tr-TR" b="1" dirty="0"/>
              <a:t>kutunun içinde </a:t>
            </a:r>
            <a:r>
              <a:rPr lang="tr-TR" b="1" dirty="0" smtClean="0"/>
              <a:t>‘’– </a:t>
            </a:r>
            <a:r>
              <a:rPr lang="tr-TR" b="1" dirty="0"/>
              <a:t>ve </a:t>
            </a:r>
            <a:r>
              <a:rPr lang="tr-TR" b="1" dirty="0" smtClean="0"/>
              <a:t>+’’ </a:t>
            </a:r>
            <a:r>
              <a:rPr lang="tr-TR" b="1" dirty="0"/>
              <a:t>işaretli kalmış olursa aynı sayıda olanlar birbirini </a:t>
            </a:r>
            <a:r>
              <a:rPr lang="tr-TR" b="1" dirty="0" smtClean="0"/>
              <a:t>sıfırlar. Kalan </a:t>
            </a:r>
            <a:r>
              <a:rPr lang="tr-TR" b="1" dirty="0"/>
              <a:t>pullar işaretleri ile birlikte sonuç olarak yazılır.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155177" y="3068960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(-3)-(+4)=(-7) Çıkarma işleminin modelini sayma pulları ile gösteriniz?</a:t>
            </a:r>
            <a:endParaRPr lang="tr-TR" sz="2000" b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717032"/>
            <a:ext cx="6819900" cy="192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Belirtme Çizgisi 5"/>
          <p:cNvSpPr/>
          <p:nvPr/>
        </p:nvSpPr>
        <p:spPr>
          <a:xfrm>
            <a:off x="155176" y="5641082"/>
            <a:ext cx="3408711" cy="992854"/>
          </a:xfrm>
          <a:prstGeom prst="wedgeRectCallout">
            <a:avLst>
              <a:gd name="adj1" fmla="val 34614"/>
              <a:gd name="adj2" fmla="val -6472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>
                <a:solidFill>
                  <a:srgbClr val="FF0000"/>
                </a:solidFill>
              </a:rPr>
              <a:t>Çıkarılacak sayının işareti  artı ise kutuya çıkarılacak sayı kadar  ‘’-’’ işaretli sayma pulu konur. </a:t>
            </a:r>
          </a:p>
        </p:txBody>
      </p:sp>
      <p:sp>
        <p:nvSpPr>
          <p:cNvPr id="7" name="Dikdörtgen Belirtme Çizgisi 6"/>
          <p:cNvSpPr/>
          <p:nvPr/>
        </p:nvSpPr>
        <p:spPr>
          <a:xfrm>
            <a:off x="4583669" y="5733256"/>
            <a:ext cx="4409887" cy="900680"/>
          </a:xfrm>
          <a:prstGeom prst="wedgeRectCallout">
            <a:avLst>
              <a:gd name="adj1" fmla="val -29772"/>
              <a:gd name="adj2" fmla="val -68167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Kutuya ‘’-’’ işaretli sayma pulu konulmuş ise, kutudan ‘’+’’ işaretli sayma pulları atılır.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8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90713" y="188640"/>
            <a:ext cx="8838379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</a:t>
            </a:r>
            <a:r>
              <a:rPr lang="tr-TR" sz="2000" b="1" dirty="0"/>
              <a:t>4</a:t>
            </a:r>
            <a:r>
              <a:rPr lang="tr-TR" sz="2000" b="1" dirty="0" smtClean="0"/>
              <a:t>)-(-7)=(-</a:t>
            </a:r>
            <a:r>
              <a:rPr lang="tr-TR" sz="2000" b="1" dirty="0"/>
              <a:t>4</a:t>
            </a:r>
            <a:r>
              <a:rPr lang="tr-TR" sz="2000" b="1" dirty="0" smtClean="0"/>
              <a:t>)+(+7)=(+3) </a:t>
            </a:r>
            <a:r>
              <a:rPr lang="tr-TR" sz="2000" b="1" dirty="0" smtClean="0"/>
              <a:t>Çıkarma işleminin modelini sayma pulları ile gösteriniz?</a:t>
            </a:r>
            <a:endParaRPr lang="tr-TR" sz="2000" b="1" dirty="0"/>
          </a:p>
        </p:txBody>
      </p:sp>
      <p:sp>
        <p:nvSpPr>
          <p:cNvPr id="3" name="Dikdörtgen 2"/>
          <p:cNvSpPr/>
          <p:nvPr/>
        </p:nvSpPr>
        <p:spPr>
          <a:xfrm>
            <a:off x="208052" y="1052736"/>
            <a:ext cx="8821040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/>
              <a:t>İlk tam sayı kadar sayma pulu kutuya konur. </a:t>
            </a:r>
          </a:p>
          <a:p>
            <a:pPr marL="342900" indent="-342900">
              <a:buAutoNum type="alphaLcParenR"/>
            </a:pPr>
            <a:r>
              <a:rPr lang="tr-TR" b="1" dirty="0" smtClean="0"/>
              <a:t>Çıkarılacak </a:t>
            </a:r>
            <a:r>
              <a:rPr lang="tr-TR" b="1" dirty="0"/>
              <a:t>sayının işareti  eksi ise kutuya çıkarılacak sayı kadar  ‘’+’’ işaretli sayma pulu konur. </a:t>
            </a:r>
            <a:endParaRPr lang="tr-TR" b="1" dirty="0" smtClean="0"/>
          </a:p>
          <a:p>
            <a:r>
              <a:rPr lang="tr-TR" b="1" dirty="0"/>
              <a:t>Çıkması gereken pullar kutudan çıktıktan sonra, kalan pullar sayılır. Eğer kutunun içinde ‘’– ve +’’ işaretli kalmış olursa aynı sayıda olanlar birbirini sıfırlar. Kalan pullar işaretleri ile birlikte sonuç olarak yazılır</a:t>
            </a:r>
            <a:r>
              <a:rPr lang="tr-TR" b="1" dirty="0" smtClean="0"/>
              <a:t>.</a:t>
            </a:r>
            <a:endParaRPr lang="tr-TR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577" y="3140968"/>
            <a:ext cx="4970649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675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90713" y="188640"/>
            <a:ext cx="8838379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</a:t>
            </a:r>
            <a:r>
              <a:rPr lang="tr-TR" sz="2000" b="1" dirty="0"/>
              <a:t>4</a:t>
            </a:r>
            <a:r>
              <a:rPr lang="tr-TR" sz="2000" b="1" dirty="0" smtClean="0"/>
              <a:t>)-(+7)=(-</a:t>
            </a:r>
            <a:r>
              <a:rPr lang="tr-TR" sz="2000" b="1" dirty="0"/>
              <a:t>4</a:t>
            </a:r>
            <a:r>
              <a:rPr lang="tr-TR" sz="2000" b="1" dirty="0" smtClean="0"/>
              <a:t>)+(-7)=(-11) </a:t>
            </a:r>
            <a:r>
              <a:rPr lang="tr-TR" sz="2000" b="1" dirty="0" smtClean="0"/>
              <a:t>Çıkarma işleminin modelini sayma pulları ile gösteriniz?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208052" y="1052736"/>
            <a:ext cx="8821040" cy="175432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/>
              <a:t>İlk tam sayı kadar sayma pulu kutuya konur. </a:t>
            </a:r>
          </a:p>
          <a:p>
            <a:r>
              <a:rPr lang="tr-TR" b="1" dirty="0"/>
              <a:t>b) Çıkarılacak sayının işareti  artı ise kutuya çıkarılacak sayı kadar  ‘’-’’ işaretli sayma pulu konur. </a:t>
            </a:r>
          </a:p>
          <a:p>
            <a:r>
              <a:rPr lang="tr-TR" b="1" dirty="0" smtClean="0"/>
              <a:t>	Çıkması </a:t>
            </a:r>
            <a:r>
              <a:rPr lang="tr-TR" b="1" dirty="0"/>
              <a:t>gereken pullar kutudan çıktıktan sonra, kalan pullar sayılır. Eğer kutunun içinde ‘’– ve +’’ işaretli kalmış olursa aynı sayıda olanlar birbirini sıfırlar. Kalan pullar işaretleri ile birlikte sonuç olarak yazılır</a:t>
            </a:r>
            <a:r>
              <a:rPr lang="tr-TR" b="1" dirty="0" smtClean="0"/>
              <a:t>.</a:t>
            </a:r>
            <a:endParaRPr lang="tr-TR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99382" y="3068960"/>
            <a:ext cx="8838379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</a:t>
            </a:r>
            <a:r>
              <a:rPr lang="tr-TR" sz="2000" b="1" dirty="0"/>
              <a:t>4</a:t>
            </a:r>
            <a:r>
              <a:rPr lang="tr-TR" sz="2000" b="1" dirty="0" smtClean="0"/>
              <a:t>)-(+7)=(-</a:t>
            </a:r>
            <a:r>
              <a:rPr lang="tr-TR" sz="2000" b="1" dirty="0"/>
              <a:t>4</a:t>
            </a:r>
            <a:r>
              <a:rPr lang="tr-TR" sz="2000" b="1" dirty="0" smtClean="0"/>
              <a:t>)+(-7)=(-11) </a:t>
            </a:r>
            <a:r>
              <a:rPr lang="tr-TR" sz="2000" b="1" dirty="0" smtClean="0"/>
              <a:t>Çıkarma işleminin modelini sayma pulları ile gösteriniz?</a:t>
            </a:r>
            <a:endParaRPr lang="tr-TR" sz="2000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598" y="4149080"/>
            <a:ext cx="5595191" cy="2023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002108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28251" y="188640"/>
            <a:ext cx="8838379" cy="40011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ÖRNEK:    </a:t>
            </a:r>
            <a:r>
              <a:rPr lang="tr-TR" sz="2000" b="1" dirty="0" smtClean="0"/>
              <a:t>(-3)-(-4)=(+1) Çıkarma işleminin modelini sayma pulları ile gösteriniz?</a:t>
            </a:r>
            <a:endParaRPr lang="tr-TR" sz="2000" b="1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73631"/>
            <a:ext cx="8021123" cy="2459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Dikdörtgen Belirtme Çizgisi 6"/>
          <p:cNvSpPr/>
          <p:nvPr/>
        </p:nvSpPr>
        <p:spPr>
          <a:xfrm>
            <a:off x="467544" y="4653136"/>
            <a:ext cx="3408711" cy="992854"/>
          </a:xfrm>
          <a:prstGeom prst="wedgeRectCallout">
            <a:avLst>
              <a:gd name="adj1" fmla="val 34614"/>
              <a:gd name="adj2" fmla="val -6472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>
                <a:solidFill>
                  <a:srgbClr val="FF0000"/>
                </a:solidFill>
              </a:rPr>
              <a:t>Çıkarılacak sayının işareti  </a:t>
            </a:r>
            <a:r>
              <a:rPr lang="tr-TR" b="1" dirty="0" smtClean="0">
                <a:solidFill>
                  <a:srgbClr val="FF0000"/>
                </a:solidFill>
              </a:rPr>
              <a:t>eksi ise </a:t>
            </a:r>
            <a:r>
              <a:rPr lang="tr-TR" b="1" dirty="0">
                <a:solidFill>
                  <a:srgbClr val="FF0000"/>
                </a:solidFill>
              </a:rPr>
              <a:t>kutuya çıkarılacak sayı kadar  </a:t>
            </a:r>
            <a:r>
              <a:rPr lang="tr-TR" b="1" dirty="0" smtClean="0">
                <a:solidFill>
                  <a:srgbClr val="FF0000"/>
                </a:solidFill>
              </a:rPr>
              <a:t>‘’+’’ </a:t>
            </a:r>
            <a:r>
              <a:rPr lang="tr-TR" b="1" dirty="0">
                <a:solidFill>
                  <a:srgbClr val="FF0000"/>
                </a:solidFill>
              </a:rPr>
              <a:t>işaretli sayma pulu konur. </a:t>
            </a:r>
          </a:p>
        </p:txBody>
      </p:sp>
      <p:sp>
        <p:nvSpPr>
          <p:cNvPr id="8" name="Dikdörtgen Belirtme Çizgisi 7"/>
          <p:cNvSpPr/>
          <p:nvPr/>
        </p:nvSpPr>
        <p:spPr>
          <a:xfrm>
            <a:off x="4250899" y="4663272"/>
            <a:ext cx="4409887" cy="982717"/>
          </a:xfrm>
          <a:prstGeom prst="wedgeRectCallout">
            <a:avLst>
              <a:gd name="adj1" fmla="val -28100"/>
              <a:gd name="adj2" fmla="val -82904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Kutuya ‘’+’’ işaretli sayma pulu konulmuş ise, kutudan ‘’-’’ işaretli sayma pulları atılır.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Dikdörtgen Belirtme Çizgisi 8"/>
          <p:cNvSpPr/>
          <p:nvPr/>
        </p:nvSpPr>
        <p:spPr>
          <a:xfrm>
            <a:off x="2555776" y="764704"/>
            <a:ext cx="4409887" cy="982717"/>
          </a:xfrm>
          <a:prstGeom prst="wedgeRectCallout">
            <a:avLst>
              <a:gd name="adj1" fmla="val 32768"/>
              <a:gd name="adj2" fmla="val 73176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Kutuda ‘’+’’ işaretli sayma pulları ile  ‘’-’’ işaretli sayma pulları atılır. Bu kutudaki sayma pulları yok olur. Sıfırlanır.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800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1886</Words>
  <Application>Microsoft Office PowerPoint</Application>
  <PresentationFormat>Ekran Gösterisi (4:3)</PresentationFormat>
  <Paragraphs>161</Paragraphs>
  <Slides>37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37</vt:i4>
      </vt:variant>
    </vt:vector>
  </HeadingPairs>
  <TitlesOfParts>
    <vt:vector size="38" baseType="lpstr">
      <vt:lpstr>Ofis Teması</vt:lpstr>
      <vt:lpstr>TAMSAYILARDA  DÖRT İŞLEMİ  MODELLE GÖSTERME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ibolya</dc:creator>
  <cp:lastModifiedBy>OMERHAYYAM</cp:lastModifiedBy>
  <cp:revision>47</cp:revision>
  <dcterms:created xsi:type="dcterms:W3CDTF">2012-09-24T19:44:07Z</dcterms:created>
  <dcterms:modified xsi:type="dcterms:W3CDTF">2012-09-25T17:25:26Z</dcterms:modified>
</cp:coreProperties>
</file>