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7" r:id="rId2"/>
    <p:sldId id="258" r:id="rId3"/>
    <p:sldId id="259" r:id="rId4"/>
    <p:sldId id="260" r:id="rId5"/>
    <p:sldId id="261"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Rg st="1" end="5"/>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43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52FE63E1-4935-4326-B070-CDA078A23321}"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52FE63E1-4935-4326-B070-CDA078A23321}"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52FE63E1-4935-4326-B070-CDA078A23321}" type="slidenum">
              <a:rPr lang="tr-TR" smtClean="0"/>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52FE63E1-4935-4326-B070-CDA078A23321}" type="slidenum">
              <a:rPr lang="tr-TR" smtClean="0"/>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2FE63E1-4935-4326-B070-CDA078A23321}"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B8340C55-0F20-436D-AE30-171D36C5B854}" type="datetimeFigureOut">
              <a:rPr lang="tr-TR" smtClean="0"/>
              <a:t>15.10.2008</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52FE63E1-4935-4326-B070-CDA078A23321}" type="slidenum">
              <a:rPr lang="tr-TR" smtClean="0"/>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8340C55-0F20-436D-AE30-171D36C5B854}" type="datetimeFigureOut">
              <a:rPr lang="tr-TR" smtClean="0"/>
              <a:t>15.10.2008</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2FE63E1-4935-4326-B070-CDA078A23321}" type="slidenum">
              <a:rPr lang="tr-TR" smtClean="0"/>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effectLst>
                  <a:outerShdw blurRad="38100" dist="38100" dir="2700000" algn="tl">
                    <a:srgbClr val="000000">
                      <a:alpha val="43137"/>
                    </a:srgbClr>
                  </a:outerShdw>
                </a:effectLst>
              </a:rPr>
              <a:t>SİVAS KONGRESİ (4-11 EYLÜL 1919)</a:t>
            </a:r>
            <a:endParaRPr lang="tr-TR" sz="2400" dirty="0">
              <a:effectLst>
                <a:outerShdw blurRad="38100" dist="38100" dir="2700000" algn="tl">
                  <a:srgbClr val="000000">
                    <a:alpha val="43137"/>
                  </a:srgbClr>
                </a:outerShdw>
              </a:effectLst>
            </a:endParaRPr>
          </a:p>
        </p:txBody>
      </p:sp>
      <p:sp>
        <p:nvSpPr>
          <p:cNvPr id="4" name="3 Metin Yer Tutucusu"/>
          <p:cNvSpPr>
            <a:spLocks noGrp="1"/>
          </p:cNvSpPr>
          <p:nvPr>
            <p:ph type="body" idx="2"/>
          </p:nvPr>
        </p:nvSpPr>
        <p:spPr>
          <a:xfrm>
            <a:off x="428596" y="642918"/>
            <a:ext cx="3008313" cy="4800600"/>
          </a:xfrm>
        </p:spPr>
        <p:style>
          <a:lnRef idx="1">
            <a:schemeClr val="dk1"/>
          </a:lnRef>
          <a:fillRef idx="3">
            <a:schemeClr val="dk1"/>
          </a:fillRef>
          <a:effectRef idx="2">
            <a:schemeClr val="dk1"/>
          </a:effectRef>
          <a:fontRef idx="minor">
            <a:schemeClr val="lt1"/>
          </a:fontRef>
        </p:style>
        <p:txBody>
          <a:bodyPr>
            <a:normAutofit/>
          </a:bodyPr>
          <a:lstStyle/>
          <a:p>
            <a:r>
              <a:rPr lang="tr-TR" sz="1600" b="1" dirty="0"/>
              <a:t>Sivas Kongresi, Amasya Genelgesi ile milli bir kongre olarak öngörülmüştü. Erzurum Kongresi'nden sonra kongre ile ilgili çalışmalar yapılıyordu. Bu arada, Fransızlar Sivas Kongresine karşı bazı önlemler alıyordu. Fransız Binbaşı </a:t>
            </a:r>
            <a:r>
              <a:rPr lang="tr-TR" sz="1600" b="1" dirty="0" err="1"/>
              <a:t>Brunot</a:t>
            </a:r>
            <a:r>
              <a:rPr lang="tr-TR" sz="1600" b="1" dirty="0"/>
              <a:t>, kongrenin toplanması halinde Sivas Valisi Reşit Paşa'ya şehrin işgal edileceğini söylemişti. Hatta, Elazığ Valisi Ali Galip, kongreyi basmakla görevlendirilmişti. Tüm engellemelere rağmen, kongre 4 Eylül 1919'da bugün lise olarak kullanılan binada saat 15:00'de toplandı</a:t>
            </a:r>
            <a:endParaRPr lang="tr-TR" sz="1600" dirty="0"/>
          </a:p>
        </p:txBody>
      </p:sp>
      <p:pic>
        <p:nvPicPr>
          <p:cNvPr id="1028" name="Picture 4" descr="C:\Documents and Settings\Administrator\Desktop\sivas_kongre 01011.jpg"/>
          <p:cNvPicPr>
            <a:picLocks noGrp="1" noChangeAspect="1" noChangeArrowheads="1"/>
          </p:cNvPicPr>
          <p:nvPr>
            <p:ph sz="half" idx="1"/>
          </p:nvPr>
        </p:nvPicPr>
        <p:blipFill>
          <a:blip r:embed="rId2"/>
          <a:srcRect/>
          <a:stretch>
            <a:fillRect/>
          </a:stretch>
        </p:blipFill>
        <p:spPr bwMode="auto">
          <a:xfrm>
            <a:off x="3575050" y="642918"/>
            <a:ext cx="5354668" cy="4258171"/>
          </a:xfrm>
          <a:prstGeom prst="rect">
            <a:avLst/>
          </a:prstGeom>
          <a:noFill/>
        </p:spPr>
      </p:pic>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idx="2"/>
          </p:nvPr>
        </p:nvSpPr>
        <p:spPr>
          <a:xfrm>
            <a:off x="457200" y="428604"/>
            <a:ext cx="3008313" cy="5697559"/>
          </a:xfrm>
        </p:spPr>
        <p:style>
          <a:lnRef idx="1">
            <a:schemeClr val="accent6"/>
          </a:lnRef>
          <a:fillRef idx="2">
            <a:schemeClr val="accent6"/>
          </a:fillRef>
          <a:effectRef idx="1">
            <a:schemeClr val="accent6"/>
          </a:effectRef>
          <a:fontRef idx="minor">
            <a:schemeClr val="dk1"/>
          </a:fontRef>
        </p:style>
        <p:txBody>
          <a:bodyPr>
            <a:noAutofit/>
          </a:bodyPr>
          <a:lstStyle/>
          <a:p>
            <a:r>
              <a:rPr lang="tr-TR" sz="1800" b="1" dirty="0" smtClean="0"/>
              <a:t> </a:t>
            </a:r>
            <a:r>
              <a:rPr lang="tr-TR" sz="1800" b="1" dirty="0"/>
              <a:t>Mustafa Kemal'in Kongre başkanlığına seçilmesine kimi üyelerden itirazlar geldi. Ancak yapılan seçimde kongre başkanlığına Mustafa Kemal Paşa getirildi. Kongre ilk günlerinde, İttihat ve Terakki Cemiyeti ile ilişkisi olup olmadığını tartıştı. Daha sonra manda sorunu gündeme geldi. Sivas Kongresi, ilk milli kongre niteliğinde olduğu için kararlar da bu doğrultuda alınmıştır. Erzurum Kongresinde alınan kararların tümü kabul edilmiştir.</a:t>
            </a:r>
            <a:endParaRPr lang="tr-TR" sz="1800" dirty="0"/>
          </a:p>
        </p:txBody>
      </p:sp>
      <p:pic>
        <p:nvPicPr>
          <p:cNvPr id="2050" name="Picture 2" descr="C:\Documents and Settings\Administrator\Desktop\temsil.jpg"/>
          <p:cNvPicPr>
            <a:picLocks noGrp="1" noChangeAspect="1" noChangeArrowheads="1"/>
          </p:cNvPicPr>
          <p:nvPr>
            <p:ph sz="half" idx="1"/>
          </p:nvPr>
        </p:nvPicPr>
        <p:blipFill>
          <a:blip r:embed="rId2"/>
          <a:srcRect/>
          <a:stretch>
            <a:fillRect/>
          </a:stretch>
        </p:blipFill>
        <p:spPr bwMode="auto">
          <a:xfrm>
            <a:off x="3929058" y="1428736"/>
            <a:ext cx="4429156" cy="335202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Yer Tutucusu"/>
          <p:cNvSpPr>
            <a:spLocks noGrp="1"/>
          </p:cNvSpPr>
          <p:nvPr>
            <p:ph type="body" idx="2"/>
          </p:nvPr>
        </p:nvSpPr>
        <p:spPr>
          <a:xfrm>
            <a:off x="571472" y="1214422"/>
            <a:ext cx="2743200" cy="4357686"/>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sz="1600" b="1" dirty="0"/>
              <a:t>Yurtta ayrı ayrı bölgesel olarak çalışan tüm cemiyetlerin birleştirilmesi ve tek yönetim altına alınması </a:t>
            </a:r>
            <a:r>
              <a:rPr lang="tr-TR" sz="1600" b="1" dirty="0" smtClean="0"/>
              <a:t>sağlandı (ANADOLU RUMELİ MÜDAFAA-İ HUKUK CEMİYETİ). </a:t>
            </a:r>
            <a:r>
              <a:rPr lang="tr-TR" sz="1600" b="1" dirty="0"/>
              <a:t>Yeni bir Temsil Heyeti oluşturuldu ve bu heyetin başına Mustafa Kemal getirildi. </a:t>
            </a:r>
            <a:r>
              <a:rPr lang="tr-TR" sz="1600" b="1" dirty="0" smtClean="0"/>
              <a:t>ERZURUM kongresinde   9 delegeden oluşturulan temsil heyeti SİVAS kongresinde 15 kişiye çıkarılmıştır</a:t>
            </a:r>
            <a:endParaRPr lang="tr-TR" sz="1600" dirty="0"/>
          </a:p>
        </p:txBody>
      </p:sp>
      <p:pic>
        <p:nvPicPr>
          <p:cNvPr id="3074" name="Picture 2" descr="C:\Documents and Settings\Administrator\Desktop\20080628144013_Mustafa_Kemal_Sivas_Kongresi_sonras_Hseyin_Rauf_Orbay_Bey_ve_Ali_Fuat_Cebesoy_Paa_ile_birlikte_bir_toplantda_1629_Kasm_19191.jpg"/>
          <p:cNvPicPr>
            <a:picLocks noGrp="1" noChangeAspect="1" noChangeArrowheads="1"/>
          </p:cNvPicPr>
          <p:nvPr>
            <p:ph sz="half" idx="1"/>
          </p:nvPr>
        </p:nvPicPr>
        <p:blipFill>
          <a:blip r:embed="rId2"/>
          <a:srcRect/>
          <a:stretch>
            <a:fillRect/>
          </a:stretch>
        </p:blipFill>
        <p:spPr bwMode="auto">
          <a:xfrm>
            <a:off x="3575050" y="714356"/>
            <a:ext cx="5111750" cy="436912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584182"/>
          </a:xfrm>
        </p:spPr>
        <p:txBody>
          <a:bodyPr>
            <a:normAutofit fontScale="90000"/>
          </a:bodyPr>
          <a:lstStyle/>
          <a:p>
            <a:r>
              <a:rPr lang="tr-TR" dirty="0" smtClean="0">
                <a:effectLst>
                  <a:outerShdw blurRad="38100" dist="38100" dir="2700000" algn="tl">
                    <a:srgbClr val="000000">
                      <a:alpha val="43137"/>
                    </a:srgbClr>
                  </a:outerShdw>
                </a:effectLst>
              </a:rPr>
              <a:t>Sivas kongresinde alınan kararlar</a:t>
            </a:r>
            <a:endParaRPr lang="tr-TR" dirty="0">
              <a:effectLst>
                <a:outerShdw blurRad="38100" dist="38100" dir="2700000" algn="tl">
                  <a:srgbClr val="000000">
                    <a:alpha val="43137"/>
                  </a:srgbClr>
                </a:outerShdw>
              </a:effectLst>
            </a:endParaRPr>
          </a:p>
        </p:txBody>
      </p:sp>
      <p:sp>
        <p:nvSpPr>
          <p:cNvPr id="4" name="3 Metin Yer Tutucusu"/>
          <p:cNvSpPr>
            <a:spLocks noGrp="1"/>
          </p:cNvSpPr>
          <p:nvPr>
            <p:ph type="body" idx="2"/>
          </p:nvPr>
        </p:nvSpPr>
        <p:spPr>
          <a:xfrm>
            <a:off x="214282" y="785794"/>
            <a:ext cx="3500462" cy="5643602"/>
          </a:xfrm>
          <a:solidFill>
            <a:srgbClr val="00B050"/>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tr-TR" b="1" dirty="0" smtClean="0"/>
              <a:t>1. Milli </a:t>
            </a:r>
            <a:r>
              <a:rPr lang="tr-TR" b="1" dirty="0"/>
              <a:t>sınırları içinde vatan bölünmez bir bütündür; parçalanamaz. </a:t>
            </a:r>
            <a:br>
              <a:rPr lang="tr-TR" b="1" dirty="0"/>
            </a:br>
            <a:r>
              <a:rPr lang="tr-TR" b="1" dirty="0"/>
              <a:t>2. Her türlü yabancı işgal ve müdahalesine karşı millet top </a:t>
            </a:r>
            <a:r>
              <a:rPr lang="tr-TR" b="1" dirty="0" err="1"/>
              <a:t>yekün</a:t>
            </a:r>
            <a:r>
              <a:rPr lang="tr-TR" b="1" dirty="0"/>
              <a:t> kendisini savunacak ve direnecektir. </a:t>
            </a:r>
            <a:br>
              <a:rPr lang="tr-TR" b="1" dirty="0"/>
            </a:br>
            <a:r>
              <a:rPr lang="tr-TR" b="1" dirty="0"/>
              <a:t>3. İstanbul Hükümeti, harici bir baskı karşısında memleketimizin herhangi bir parçasını terk mecburiyetinde kalırsa, vatanın bağımsızlığını ve bütünlüğünü temin edecek her türlü tedbir ve karar alınmıştır. </a:t>
            </a:r>
            <a:br>
              <a:rPr lang="tr-TR" b="1" dirty="0"/>
            </a:br>
            <a:r>
              <a:rPr lang="tr-TR" b="1" dirty="0"/>
              <a:t>4. </a:t>
            </a:r>
            <a:r>
              <a:rPr lang="tr-TR" b="1" dirty="0" err="1" smtClean="0"/>
              <a:t>Kuvay</a:t>
            </a:r>
            <a:r>
              <a:rPr lang="tr-TR" b="1" dirty="0" smtClean="0"/>
              <a:t>-İ Milliye‘ </a:t>
            </a:r>
            <a:r>
              <a:rPr lang="tr-TR" b="1" dirty="0" err="1" smtClean="0"/>
              <a:t>yi</a:t>
            </a:r>
            <a:r>
              <a:rPr lang="tr-TR" b="1" dirty="0" smtClean="0"/>
              <a:t> </a:t>
            </a:r>
            <a:r>
              <a:rPr lang="tr-TR" b="1" dirty="0"/>
              <a:t>tek kuvvet tanımak ve milli iradeyi hakim kılmak temel esastır. </a:t>
            </a:r>
            <a:br>
              <a:rPr lang="tr-TR" b="1" dirty="0"/>
            </a:br>
            <a:r>
              <a:rPr lang="tr-TR" b="1" dirty="0"/>
              <a:t>5. Manda ve himaye kabul olunamaz</a:t>
            </a:r>
            <a:r>
              <a:rPr lang="tr-TR" b="1" dirty="0" smtClean="0"/>
              <a:t>.(kesin olarak reddedilmiştir.) </a:t>
            </a:r>
            <a:r>
              <a:rPr lang="tr-TR" b="1" dirty="0"/>
              <a:t/>
            </a:r>
            <a:br>
              <a:rPr lang="tr-TR" b="1" dirty="0"/>
            </a:br>
            <a:r>
              <a:rPr lang="tr-TR" b="1" dirty="0"/>
              <a:t>6. Milli iradeyi temsil etmek üzere, Meclis-i </a:t>
            </a:r>
            <a:r>
              <a:rPr lang="tr-TR" b="1" dirty="0" err="1" smtClean="0"/>
              <a:t>Mebusan</a:t>
            </a:r>
            <a:r>
              <a:rPr lang="tr-TR" b="1" dirty="0" smtClean="0"/>
              <a:t>‘ </a:t>
            </a:r>
            <a:r>
              <a:rPr lang="tr-TR" b="1" dirty="0" err="1" smtClean="0"/>
              <a:t>ın</a:t>
            </a:r>
            <a:r>
              <a:rPr lang="tr-TR" b="1" dirty="0" smtClean="0"/>
              <a:t> </a:t>
            </a:r>
            <a:r>
              <a:rPr lang="tr-TR" b="1" dirty="0"/>
              <a:t>derhal toplanması mecburidir. </a:t>
            </a:r>
            <a:br>
              <a:rPr lang="tr-TR" b="1" dirty="0"/>
            </a:br>
            <a:r>
              <a:rPr lang="tr-TR" b="1" dirty="0"/>
              <a:t>7. </a:t>
            </a:r>
            <a:r>
              <a:rPr lang="tr-TR" b="1" dirty="0" smtClean="0"/>
              <a:t>bütün cemiyetler </a:t>
            </a:r>
            <a:r>
              <a:rPr lang="tr-TR" b="1" dirty="0"/>
              <a:t>"Anadolu ve Rumeli Müdafaa-i Hukuk Cemiyeti" adı altında genel bir teşkilat olarak birleştirilmiştir. </a:t>
            </a:r>
            <a:endParaRPr lang="tr-TR" b="1" dirty="0" smtClean="0"/>
          </a:p>
          <a:p>
            <a:r>
              <a:rPr lang="tr-TR" b="1" dirty="0"/>
              <a:t/>
            </a:r>
            <a:br>
              <a:rPr lang="tr-TR" b="1" dirty="0"/>
            </a:br>
            <a:r>
              <a:rPr lang="tr-TR" b="1" dirty="0"/>
              <a:t>8. Genel teşkilatı idare ve alınan kararları yürütmek için kongre tarafından Temsil Heyeti seçilmiştir</a:t>
            </a:r>
            <a:endParaRPr lang="tr-TR" dirty="0"/>
          </a:p>
          <a:p>
            <a:endParaRPr lang="tr-TR" dirty="0"/>
          </a:p>
        </p:txBody>
      </p:sp>
      <p:pic>
        <p:nvPicPr>
          <p:cNvPr id="4098" name="Picture 2" descr="C:\Documents and Settings\Administrator\Desktop\20080629123253_canakkalesavasindaucuncukolordukomutaniesatpasavedigersubaylar19151.jpg"/>
          <p:cNvPicPr>
            <a:picLocks noGrp="1" noChangeAspect="1" noChangeArrowheads="1"/>
          </p:cNvPicPr>
          <p:nvPr>
            <p:ph sz="half" idx="1"/>
          </p:nvPr>
        </p:nvPicPr>
        <p:blipFill>
          <a:blip r:embed="rId2"/>
          <a:srcRect/>
          <a:stretch>
            <a:fillRect/>
          </a:stretch>
        </p:blipFill>
        <p:spPr bwMode="auto">
          <a:xfrm>
            <a:off x="3857620" y="714356"/>
            <a:ext cx="5000660" cy="427436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486400"/>
            <a:ext cx="6615130" cy="1157310"/>
          </a:xfrm>
        </p:spPr>
        <p:style>
          <a:lnRef idx="2">
            <a:schemeClr val="accent6"/>
          </a:lnRef>
          <a:fillRef idx="1">
            <a:schemeClr val="lt1"/>
          </a:fillRef>
          <a:effectRef idx="0">
            <a:schemeClr val="accent6"/>
          </a:effectRef>
          <a:fontRef idx="minor">
            <a:schemeClr val="dk1"/>
          </a:fontRef>
        </p:style>
        <p:txBody>
          <a:bodyPr>
            <a:normAutofit/>
          </a:bodyPr>
          <a:lstStyle/>
          <a:p>
            <a:r>
              <a:rPr lang="tr-TR" dirty="0" smtClean="0">
                <a:solidFill>
                  <a:schemeClr val="accent3">
                    <a:lumMod val="50000"/>
                  </a:schemeClr>
                </a:solidFill>
                <a:effectLst>
                  <a:outerShdw blurRad="38100" dist="38100" dir="2700000" algn="tl">
                    <a:srgbClr val="000000">
                      <a:alpha val="43137"/>
                    </a:srgbClr>
                  </a:outerShdw>
                  <a:reflection blurRad="12700" stA="48000" endA="300" endPos="55000" dir="5400000" sy="-90000" algn="bl" rotWithShape="0"/>
                </a:effectLst>
                <a:latin typeface="Forte" pitchFamily="66" charset="0"/>
              </a:rPr>
              <a:t>     MUSTAFA ŞİMŞEK                                                                            SOSYAL BİLGİLER ÖĞRETMENİ                                   SÜREYYA NİHAT ORAL İLKÖĞRETİM OKULU  2008</a:t>
            </a:r>
            <a:endParaRPr lang="tr-TR" dirty="0">
              <a:solidFill>
                <a:schemeClr val="accent3">
                  <a:lumMod val="50000"/>
                </a:schemeClr>
              </a:solidFill>
              <a:effectLst>
                <a:outerShdw blurRad="38100" dist="38100" dir="2700000" algn="tl">
                  <a:srgbClr val="000000">
                    <a:alpha val="43137"/>
                  </a:srgbClr>
                </a:outerShdw>
                <a:reflection blurRad="12700" stA="48000" endA="300" endPos="55000" dir="5400000" sy="-90000" algn="bl" rotWithShape="0"/>
              </a:effectLst>
              <a:latin typeface="Forte" pitchFamily="66" charset="0"/>
            </a:endParaRPr>
          </a:p>
        </p:txBody>
      </p:sp>
      <p:pic>
        <p:nvPicPr>
          <p:cNvPr id="5122" name="Picture 2" descr="D:\Yeni Klasör\ŞİMŞE AİLESİNİN RESİMLERİ\S5002209.JPG"/>
          <p:cNvPicPr>
            <a:picLocks noGrp="1" noChangeAspect="1" noChangeArrowheads="1"/>
          </p:cNvPicPr>
          <p:nvPr>
            <p:ph sz="half" idx="1"/>
          </p:nvPr>
        </p:nvPicPr>
        <p:blipFill>
          <a:blip r:embed="rId2"/>
          <a:srcRect/>
          <a:stretch>
            <a:fillRect/>
          </a:stretch>
        </p:blipFill>
        <p:spPr bwMode="auto">
          <a:xfrm>
            <a:off x="785786" y="214290"/>
            <a:ext cx="7858180" cy="5214974"/>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96</TotalTime>
  <Words>222</Words>
  <Application>Microsoft Office PowerPoint</Application>
  <PresentationFormat>Ekran Gösterisi (4:3)</PresentationFormat>
  <Paragraphs>8</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Gezinti</vt:lpstr>
      <vt:lpstr>SİVAS KONGRESİ (4-11 EYLÜL 1919)</vt:lpstr>
      <vt:lpstr>Slayt 2</vt:lpstr>
      <vt:lpstr>Slayt 3</vt:lpstr>
      <vt:lpstr>Sivas kongresinde alınan kararlar</vt:lpstr>
      <vt:lpstr>     MUSTAFA ŞİMŞEK                                                                            SOSYAL BİLGİLER ÖĞRETMENİ                                   SÜREYYA NİHAT ORAL İLKÖĞRETİM OKULU  2008</vt:lpstr>
    </vt:vector>
  </TitlesOfParts>
  <Company>SOCIAL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SİVAS KONGRESİ (4-11 EYLÜL 1919)</dc:title>
  <dc:creator>GENERAL</dc:creator>
  <cp:lastModifiedBy>GENERAL</cp:lastModifiedBy>
  <cp:revision>10</cp:revision>
  <dcterms:created xsi:type="dcterms:W3CDTF">2008-10-14T21:35:45Z</dcterms:created>
  <dcterms:modified xsi:type="dcterms:W3CDTF">2008-10-14T23:12:07Z</dcterms:modified>
</cp:coreProperties>
</file>