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9"/>
  </p:notesMasterIdLst>
  <p:sldIdLst>
    <p:sldId id="256" r:id="rId2"/>
    <p:sldId id="257" r:id="rId3"/>
    <p:sldId id="263" r:id="rId4"/>
    <p:sldId id="265" r:id="rId5"/>
    <p:sldId id="258" r:id="rId6"/>
    <p:sldId id="264" r:id="rId7"/>
    <p:sldId id="259" r:id="rId8"/>
    <p:sldId id="266" r:id="rId9"/>
    <p:sldId id="260" r:id="rId10"/>
    <p:sldId id="267" r:id="rId11"/>
    <p:sldId id="268" r:id="rId12"/>
    <p:sldId id="269" r:id="rId13"/>
    <p:sldId id="270" r:id="rId14"/>
    <p:sldId id="274" r:id="rId15"/>
    <p:sldId id="275" r:id="rId16"/>
    <p:sldId id="273" r:id="rId17"/>
    <p:sldId id="271" r:id="rId18"/>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30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29" autoAdjust="0"/>
  </p:normalViewPr>
  <p:slideViewPr>
    <p:cSldViewPr>
      <p:cViewPr varScale="1">
        <p:scale>
          <a:sx n="70" d="100"/>
          <a:sy n="70" d="100"/>
        </p:scale>
        <p:origin x="744" y="72"/>
      </p:cViewPr>
      <p:guideLst>
        <p:guide orient="horz" pos="2160"/>
        <p:guide pos="2880"/>
      </p:guideLst>
    </p:cSldViewPr>
  </p:slideViewPr>
  <p:outlineViewPr>
    <p:cViewPr>
      <p:scale>
        <a:sx n="33" d="100"/>
        <a:sy n="33" d="100"/>
      </p:scale>
      <p:origin x="36"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38E99AE0-B4C9-498B-981A-37A3017E1F04}" type="datetimeFigureOut">
              <a:rPr lang="tr-TR"/>
              <a:pPr>
                <a:defRPr/>
              </a:pPr>
              <a:t>22.02.2016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F30F890-1868-473B-813F-66479304C77D}" type="slidenum">
              <a:rPr lang="tr-TR"/>
              <a:pPr>
                <a:defRPr/>
              </a:pPr>
              <a:t>‹#›</a:t>
            </a:fld>
            <a:endParaRPr lang="tr-TR"/>
          </a:p>
        </p:txBody>
      </p:sp>
    </p:spTree>
    <p:extLst>
      <p:ext uri="{BB962C8B-B14F-4D97-AF65-F5344CB8AC3E}">
        <p14:creationId xmlns:p14="http://schemas.microsoft.com/office/powerpoint/2010/main" val="34188139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TextEdit="1"/>
          </p:cNvSpPr>
          <p:nvPr>
            <p:ph type="sldImg"/>
          </p:nvPr>
        </p:nvSpPr>
        <p:spPr bwMode="auto">
          <a:noFill/>
          <a:ln>
            <a:solidFill>
              <a:srgbClr val="000000"/>
            </a:solidFill>
            <a:miter lim="800000"/>
            <a:headEnd/>
            <a:tailEnd/>
          </a:ln>
        </p:spPr>
      </p:sp>
      <p:sp>
        <p:nvSpPr>
          <p:cNvPr id="32771" name="Rectangle 3"/>
          <p:cNvSpPr>
            <a:spLocks noGrp="1"/>
          </p:cNvSpPr>
          <p:nvPr>
            <p:ph type="body" idx="1"/>
          </p:nvPr>
        </p:nvSpPr>
        <p:spPr bwMode="auto">
          <a:noFill/>
        </p:spPr>
        <p:txBody>
          <a:bodyPr wrap="square" numCol="1" anchor="t" anchorCtr="0" compatLnSpc="1">
            <a:prstTxWarp prst="textNoShape">
              <a:avLst/>
            </a:prstTxWarp>
          </a:bodyPr>
          <a:lstStyle/>
          <a:p>
            <a:r>
              <a:rPr lang="tr-TR" altLang="tr-TR" dirty="0" smtClean="0"/>
              <a:t>www.sorubak.com</a:t>
            </a:r>
            <a:endParaRPr lang="tr-TR" dirty="0" smtClean="0"/>
          </a:p>
        </p:txBody>
      </p:sp>
    </p:spTree>
    <p:extLst>
      <p:ext uri="{BB962C8B-B14F-4D97-AF65-F5344CB8AC3E}">
        <p14:creationId xmlns:p14="http://schemas.microsoft.com/office/powerpoint/2010/main" val="3250034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TextEdit="1"/>
          </p:cNvSpPr>
          <p:nvPr>
            <p:ph type="sldImg"/>
          </p:nvPr>
        </p:nvSpPr>
        <p:spPr bwMode="auto">
          <a:noFill/>
          <a:ln>
            <a:solidFill>
              <a:srgbClr val="000000"/>
            </a:solidFill>
            <a:miter lim="800000"/>
            <a:headEnd/>
            <a:tailEnd/>
          </a:ln>
        </p:spPr>
      </p:sp>
      <p:sp>
        <p:nvSpPr>
          <p:cNvPr id="33795" name="Rectangle 3"/>
          <p:cNvSpPr>
            <a:spLocks noGrp="1"/>
          </p:cNvSpPr>
          <p:nvPr>
            <p:ph type="body" idx="1"/>
          </p:nvPr>
        </p:nvSpPr>
        <p:spPr bwMode="auto">
          <a:noFill/>
        </p:spPr>
        <p:txBody>
          <a:bodyPr wrap="square" numCol="1" anchor="t" anchorCtr="0" compatLnSpc="1">
            <a:prstTxWarp prst="textNoShape">
              <a:avLst/>
            </a:prstTxWarp>
          </a:bodyPr>
          <a:lstStyle/>
          <a:p>
            <a:r>
              <a:rPr lang="tr-TR" altLang="tr-TR" dirty="0" smtClean="0"/>
              <a:t>www.sorubak.com</a:t>
            </a:r>
            <a:endParaRPr lang="tr-TR" dirty="0" smtClean="0"/>
          </a:p>
        </p:txBody>
      </p:sp>
    </p:spTree>
    <p:extLst>
      <p:ext uri="{BB962C8B-B14F-4D97-AF65-F5344CB8AC3E}">
        <p14:creationId xmlns:p14="http://schemas.microsoft.com/office/powerpoint/2010/main" val="1296283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ayt Görüntüsü Yer Tutucusu 1"/>
          <p:cNvSpPr>
            <a:spLocks noGrp="1" noRot="1" noChangeAspect="1"/>
          </p:cNvSpPr>
          <p:nvPr>
            <p:ph type="sldImg"/>
          </p:nvPr>
        </p:nvSpPr>
        <p:spPr bwMode="auto">
          <a:noFill/>
          <a:ln>
            <a:solidFill>
              <a:srgbClr val="000000"/>
            </a:solidFill>
            <a:miter lim="800000"/>
            <a:headEnd/>
            <a:tailEnd/>
          </a:ln>
        </p:spPr>
      </p:sp>
      <p:sp>
        <p:nvSpPr>
          <p:cNvPr id="26626" name="Not Yer Tutucusu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26627"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45E959B-ECEC-49A5-BFEC-F6BCAF8CDA62}" type="slidenum">
              <a:rPr lang="tr-TR">
                <a:cs typeface="Arial" charset="0"/>
              </a:rPr>
              <a:pPr fontAlgn="base">
                <a:spcBef>
                  <a:spcPct val="0"/>
                </a:spcBef>
                <a:spcAft>
                  <a:spcPct val="0"/>
                </a:spcAft>
              </a:pPr>
              <a:t>12</a:t>
            </a:fld>
            <a:endParaRPr lang="tr-TR">
              <a:cs typeface="Arial" charset="0"/>
            </a:endParaRPr>
          </a:p>
        </p:txBody>
      </p:sp>
    </p:spTree>
    <p:extLst>
      <p:ext uri="{BB962C8B-B14F-4D97-AF65-F5344CB8AC3E}">
        <p14:creationId xmlns:p14="http://schemas.microsoft.com/office/powerpoint/2010/main" val="3266704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TextEdit="1"/>
          </p:cNvSpPr>
          <p:nvPr>
            <p:ph type="sldImg"/>
          </p:nvPr>
        </p:nvSpPr>
        <p:spPr bwMode="auto">
          <a:noFill/>
          <a:ln>
            <a:solidFill>
              <a:srgbClr val="000000"/>
            </a:solidFill>
            <a:miter lim="800000"/>
            <a:headEnd/>
            <a:tailEnd/>
          </a:ln>
        </p:spPr>
      </p:sp>
      <p:sp>
        <p:nvSpPr>
          <p:cNvPr id="34819" name="Rectangle 3"/>
          <p:cNvSpPr>
            <a:spLocks noGrp="1"/>
          </p:cNvSpPr>
          <p:nvPr>
            <p:ph type="body" idx="1"/>
          </p:nvPr>
        </p:nvSpPr>
        <p:spPr bwMode="auto">
          <a:noFill/>
        </p:spPr>
        <p:txBody>
          <a:bodyPr wrap="square" numCol="1" anchor="t" anchorCtr="0" compatLnSpc="1">
            <a:prstTxWarp prst="textNoShape">
              <a:avLst/>
            </a:prstTxWarp>
          </a:bodyPr>
          <a:lstStyle/>
          <a:p>
            <a:r>
              <a:rPr lang="tr-TR" altLang="tr-TR" smtClean="0"/>
              <a:t>www.sorubak.com</a:t>
            </a:r>
            <a:endParaRPr lang="tr-TR" dirty="0" smtClean="0"/>
          </a:p>
        </p:txBody>
      </p:sp>
    </p:spTree>
    <p:extLst>
      <p:ext uri="{BB962C8B-B14F-4D97-AF65-F5344CB8AC3E}">
        <p14:creationId xmlns:p14="http://schemas.microsoft.com/office/powerpoint/2010/main" val="2515485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fld id="{AD82E605-3048-4C19-AA29-C2FE47CCFF53}" type="datetimeFigureOut">
              <a:rPr lang="tr-TR"/>
              <a:pPr>
                <a:defRPr/>
              </a:pPr>
              <a:t>22.02.2016</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1F3C1385-7B6C-4FA2-9832-CB766ECD099D}"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B7A2BD00-7F7B-4C64-AA2D-3CC3B6F49DE2}" type="datetimeFigureOut">
              <a:rPr lang="tr-TR"/>
              <a:pPr>
                <a:defRPr/>
              </a:pPr>
              <a:t>22.02.2016</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3062328A-D9C2-4191-B1BB-4E71AB914034}"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0F350818-8ABD-49EB-8609-D7BB8C40D5B1}" type="datetimeFigureOut">
              <a:rPr lang="tr-TR"/>
              <a:pPr>
                <a:defRPr/>
              </a:pPr>
              <a:t>22.02.2016</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76D126D1-1A97-4C9C-8B21-81757CA5A0E9}"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A93B5FFF-7AA2-44E1-AE4A-CBFB2195363D}" type="datetimeFigureOut">
              <a:rPr lang="tr-TR"/>
              <a:pPr>
                <a:defRPr/>
              </a:pPr>
              <a:t>22.02.2016</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8AA4F6D8-0D51-48D7-A3A8-4C81F373F4FD}"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fld id="{CF493425-E5D0-4004-8EC5-9A644817531E}" type="datetimeFigureOut">
              <a:rPr lang="tr-TR"/>
              <a:pPr>
                <a:defRPr/>
              </a:pPr>
              <a:t>22.02.2016</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1B705A26-4927-41E1-A333-CDB71B8BB8F9}"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fld id="{8A394524-D4A5-49C8-80BA-94A93204DDED}" type="datetimeFigureOut">
              <a:rPr lang="tr-TR"/>
              <a:pPr>
                <a:defRPr/>
              </a:pPr>
              <a:t>22.02.2016</a:t>
            </a:fld>
            <a:endParaRPr lang="tr-TR"/>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5A80643B-926C-406C-B212-123457C9C24D}"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fld id="{7AA8CCC2-162F-414D-BE18-1E70A879982B}" type="datetimeFigureOut">
              <a:rPr lang="tr-TR"/>
              <a:pPr>
                <a:defRPr/>
              </a:pPr>
              <a:t>22.02.2016</a:t>
            </a:fld>
            <a:endParaRPr lang="tr-TR"/>
          </a:p>
        </p:txBody>
      </p:sp>
      <p:sp>
        <p:nvSpPr>
          <p:cNvPr id="8" name="Altbilgi Yer Tutucusu 4"/>
          <p:cNvSpPr>
            <a:spLocks noGrp="1"/>
          </p:cNvSpPr>
          <p:nvPr>
            <p:ph type="ftr" sz="quarter" idx="11"/>
          </p:nvPr>
        </p:nvSpPr>
        <p:spPr/>
        <p:txBody>
          <a:bodyPr/>
          <a:lstStyle>
            <a:lvl1pPr>
              <a:defRPr/>
            </a:lvl1pPr>
          </a:lstStyle>
          <a:p>
            <a:pPr>
              <a:defRPr/>
            </a:pPr>
            <a:endParaRPr lang="tr-TR"/>
          </a:p>
        </p:txBody>
      </p:sp>
      <p:sp>
        <p:nvSpPr>
          <p:cNvPr id="9" name="Slayt Numarası Yer Tutucusu 5"/>
          <p:cNvSpPr>
            <a:spLocks noGrp="1"/>
          </p:cNvSpPr>
          <p:nvPr>
            <p:ph type="sldNum" sz="quarter" idx="12"/>
          </p:nvPr>
        </p:nvSpPr>
        <p:spPr/>
        <p:txBody>
          <a:bodyPr/>
          <a:lstStyle>
            <a:lvl1pPr>
              <a:defRPr/>
            </a:lvl1pPr>
          </a:lstStyle>
          <a:p>
            <a:pPr>
              <a:defRPr/>
            </a:pPr>
            <a:fld id="{1039162E-CFA9-46B6-B859-7689789B3FCB}"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fld id="{1536786C-4F4E-417A-97DC-F035C69AA170}" type="datetimeFigureOut">
              <a:rPr lang="tr-TR"/>
              <a:pPr>
                <a:defRPr/>
              </a:pPr>
              <a:t>22.02.2016</a:t>
            </a:fld>
            <a:endParaRPr lang="tr-TR"/>
          </a:p>
        </p:txBody>
      </p:sp>
      <p:sp>
        <p:nvSpPr>
          <p:cNvPr id="4" name="Altbilgi Yer Tutucusu 4"/>
          <p:cNvSpPr>
            <a:spLocks noGrp="1"/>
          </p:cNvSpPr>
          <p:nvPr>
            <p:ph type="ftr" sz="quarter" idx="11"/>
          </p:nvPr>
        </p:nvSpPr>
        <p:spPr/>
        <p:txBody>
          <a:bodyPr/>
          <a:lstStyle>
            <a:lvl1pPr>
              <a:defRPr/>
            </a:lvl1pPr>
          </a:lstStyle>
          <a:p>
            <a:pPr>
              <a:defRPr/>
            </a:pPr>
            <a:endParaRPr lang="tr-TR"/>
          </a:p>
        </p:txBody>
      </p:sp>
      <p:sp>
        <p:nvSpPr>
          <p:cNvPr id="5" name="Slayt Numarası Yer Tutucusu 5"/>
          <p:cNvSpPr>
            <a:spLocks noGrp="1"/>
          </p:cNvSpPr>
          <p:nvPr>
            <p:ph type="sldNum" sz="quarter" idx="12"/>
          </p:nvPr>
        </p:nvSpPr>
        <p:spPr/>
        <p:txBody>
          <a:bodyPr/>
          <a:lstStyle>
            <a:lvl1pPr>
              <a:defRPr/>
            </a:lvl1pPr>
          </a:lstStyle>
          <a:p>
            <a:pPr>
              <a:defRPr/>
            </a:pPr>
            <a:fld id="{3D19E43B-D899-4C3D-B16D-CF5AA517135A}"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fld id="{6D16AA1D-4F9A-4866-AEB9-97698FFEE0BD}" type="datetimeFigureOut">
              <a:rPr lang="tr-TR"/>
              <a:pPr>
                <a:defRPr/>
              </a:pPr>
              <a:t>22.02.2016</a:t>
            </a:fld>
            <a:endParaRPr lang="tr-TR"/>
          </a:p>
        </p:txBody>
      </p:sp>
      <p:sp>
        <p:nvSpPr>
          <p:cNvPr id="3" name="Altbilgi Yer Tutucusu 4"/>
          <p:cNvSpPr>
            <a:spLocks noGrp="1"/>
          </p:cNvSpPr>
          <p:nvPr>
            <p:ph type="ftr" sz="quarter" idx="11"/>
          </p:nvPr>
        </p:nvSpPr>
        <p:spPr/>
        <p:txBody>
          <a:bodyPr/>
          <a:lstStyle>
            <a:lvl1pPr>
              <a:defRPr/>
            </a:lvl1pPr>
          </a:lstStyle>
          <a:p>
            <a:pPr>
              <a:defRPr/>
            </a:pPr>
            <a:endParaRPr lang="tr-TR"/>
          </a:p>
        </p:txBody>
      </p:sp>
      <p:sp>
        <p:nvSpPr>
          <p:cNvPr id="4" name="Slayt Numarası Yer Tutucusu 5"/>
          <p:cNvSpPr>
            <a:spLocks noGrp="1"/>
          </p:cNvSpPr>
          <p:nvPr>
            <p:ph type="sldNum" sz="quarter" idx="12"/>
          </p:nvPr>
        </p:nvSpPr>
        <p:spPr/>
        <p:txBody>
          <a:bodyPr/>
          <a:lstStyle>
            <a:lvl1pPr>
              <a:defRPr/>
            </a:lvl1pPr>
          </a:lstStyle>
          <a:p>
            <a:pPr>
              <a:defRPr/>
            </a:pPr>
            <a:fld id="{8BD30F8A-60D2-4818-B789-9ACF98412497}"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6D90A95D-9CC2-4257-A457-400DF1B81C46}" type="datetimeFigureOut">
              <a:rPr lang="tr-TR"/>
              <a:pPr>
                <a:defRPr/>
              </a:pPr>
              <a:t>22.02.2016</a:t>
            </a:fld>
            <a:endParaRPr lang="tr-TR"/>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6307482D-805C-489C-AD80-E1EB7E3BE903}"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4B0CEE07-8FDE-41F4-83D1-B6E2D03946F0}" type="datetimeFigureOut">
              <a:rPr lang="tr-TR"/>
              <a:pPr>
                <a:defRPr/>
              </a:pPr>
              <a:t>22.02.2016</a:t>
            </a:fld>
            <a:endParaRPr lang="tr-TR"/>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EAD4AA8E-38EC-4E84-B884-1589A2C6862F}"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Başlık Yer Tutucus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Metin Yer Tutucus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044699BC-0F50-4312-971D-1AAE97762697}" type="datetimeFigureOut">
              <a:rPr lang="tr-TR"/>
              <a:pPr>
                <a:defRPr/>
              </a:pPr>
              <a:t>22.02.2016</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FA4BF16F-AC0F-4055-9EE9-B37C66E5C525}"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755" r:id="rId1"/>
    <p:sldLayoutId id="2147483754" r:id="rId2"/>
    <p:sldLayoutId id="2147483753" r:id="rId3"/>
    <p:sldLayoutId id="2147483752" r:id="rId4"/>
    <p:sldLayoutId id="2147483751" r:id="rId5"/>
    <p:sldLayoutId id="2147483750" r:id="rId6"/>
    <p:sldLayoutId id="2147483749" r:id="rId7"/>
    <p:sldLayoutId id="2147483748" r:id="rId8"/>
    <p:sldLayoutId id="2147483747" r:id="rId9"/>
    <p:sldLayoutId id="2147483746" r:id="rId10"/>
    <p:sldLayoutId id="2147483745"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audio" Target="NUL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Başlık 1"/>
          <p:cNvSpPr>
            <a:spLocks noGrp="1"/>
          </p:cNvSpPr>
          <p:nvPr>
            <p:ph type="ctrTitle"/>
          </p:nvPr>
        </p:nvSpPr>
        <p:spPr>
          <a:xfrm>
            <a:off x="539750" y="765175"/>
            <a:ext cx="7847013" cy="5184775"/>
          </a:xfrm>
        </p:spPr>
        <p:txBody>
          <a:bodyPr/>
          <a:lstStyle/>
          <a:p>
            <a:r>
              <a:rPr lang="tr-TR" sz="9600" smtClean="0">
                <a:solidFill>
                  <a:srgbClr val="FF0000"/>
                </a:solidFill>
              </a:rPr>
              <a:t>YUNUS EMRE</a:t>
            </a:r>
          </a:p>
        </p:txBody>
      </p:sp>
      <p:sp>
        <p:nvSpPr>
          <p:cNvPr id="14338" name="Rectangle 2"/>
          <p:cNvSpPr>
            <a:spLocks noChangeArrowheads="1"/>
          </p:cNvSpPr>
          <p:nvPr/>
        </p:nvSpPr>
        <p:spPr bwMode="auto">
          <a:xfrm>
            <a:off x="3492500" y="4148416"/>
            <a:ext cx="2057038" cy="369332"/>
          </a:xfrm>
          <a:prstGeom prst="rect">
            <a:avLst/>
          </a:prstGeom>
          <a:noFill/>
          <a:ln w="9525">
            <a:noFill/>
            <a:miter lim="800000"/>
            <a:headEnd/>
            <a:tailEnd/>
          </a:ln>
          <a:effectLst/>
        </p:spPr>
        <p:txBody>
          <a:bodyPr wrap="none" anchor="ctr">
            <a:spAutoFit/>
          </a:bodyPr>
          <a:lstStyle/>
          <a:p>
            <a:r>
              <a:rPr lang="tr-TR" altLang="tr-TR" dirty="0"/>
              <a:t>www.sorubak.com</a:t>
            </a:r>
            <a:endParaRPr lang="tr-TR" dirty="0"/>
          </a:p>
        </p:txBody>
      </p:sp>
    </p:spTree>
  </p:cSld>
  <p:clrMapOvr>
    <a:masterClrMapping/>
  </p:clrMapOvr>
  <p:transition spd="slow" advTm="3873">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advTm="4015">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İçerik Yer Tutucusu 2"/>
          <p:cNvSpPr>
            <a:spLocks noGrp="1"/>
          </p:cNvSpPr>
          <p:nvPr>
            <p:ph idx="1"/>
          </p:nvPr>
        </p:nvSpPr>
        <p:spPr>
          <a:xfrm>
            <a:off x="457200" y="188913"/>
            <a:ext cx="8229600" cy="6408737"/>
          </a:xfrm>
        </p:spPr>
        <p:txBody>
          <a:bodyPr/>
          <a:lstStyle/>
          <a:p>
            <a:pPr marL="0" indent="0">
              <a:buFont typeface="Arial" charset="0"/>
              <a:buNone/>
            </a:pPr>
            <a:r>
              <a:rPr lang="tr-TR" smtClean="0">
                <a:solidFill>
                  <a:srgbClr val="00B0F0"/>
                </a:solidFill>
              </a:rPr>
              <a:t>Hayatını,tasavvuf yolunda şekillendirmiş olan halk ozanı Yunus Emre’nin yaşamı boyunca hazırladığı iki eserden birisi </a:t>
            </a:r>
            <a:r>
              <a:rPr lang="tr-TR" smtClean="0">
                <a:solidFill>
                  <a:srgbClr val="FF0000"/>
                </a:solidFill>
              </a:rPr>
              <a:t>Divan</a:t>
            </a:r>
            <a:r>
              <a:rPr lang="tr-TR" smtClean="0">
                <a:solidFill>
                  <a:srgbClr val="00B0F0"/>
                </a:solidFill>
              </a:rPr>
              <a:t> diğeri </a:t>
            </a:r>
          </a:p>
          <a:p>
            <a:pPr marL="0" indent="0">
              <a:buFont typeface="Arial" charset="0"/>
              <a:buNone/>
            </a:pPr>
            <a:r>
              <a:rPr lang="tr-TR" smtClean="0">
                <a:solidFill>
                  <a:srgbClr val="FF0000"/>
                </a:solidFill>
              </a:rPr>
              <a:t>Risalet-ün Nushiyye</a:t>
            </a:r>
            <a:r>
              <a:rPr lang="tr-TR" smtClean="0">
                <a:solidFill>
                  <a:srgbClr val="00B0F0"/>
                </a:solidFill>
              </a:rPr>
              <a:t>’dir.Divan adlı eserinde yazdığı tüm şiirleri derlemiştir.Risalet-ün Nushiyye ise düz yazı ve şiirlerden oluşmaktadır.</a:t>
            </a:r>
          </a:p>
          <a:p>
            <a:pPr marL="0" indent="0">
              <a:buFont typeface="Arial" charset="0"/>
              <a:buNone/>
            </a:pPr>
            <a:r>
              <a:rPr lang="tr-TR" smtClean="0">
                <a:solidFill>
                  <a:srgbClr val="00B0F0"/>
                </a:solidFill>
              </a:rPr>
              <a:t>Okuyan kişilere öğüt verme amacı güdüllmekte olup Tasavvufa ait,sabır,hoşgörü gibi gibi kavramların güzelliği anlatılırken,cimrilik,kin, nefret gibi duyguların da ne kadar kötü olduğu üzerinde durulmuştur.</a:t>
            </a:r>
          </a:p>
        </p:txBody>
      </p:sp>
    </p:spTree>
  </p:cSld>
  <p:clrMapOvr>
    <a:masterClrMapping/>
  </p:clrMapOvr>
  <p:transition spd="slow" advTm="8061">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advTm="3998">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850" y="908050"/>
            <a:ext cx="8424863" cy="5689600"/>
          </a:xfrm>
        </p:spPr>
        <p:txBody>
          <a:bodyPr rtlCol="0">
            <a:normAutofit lnSpcReduction="10000"/>
          </a:bodyPr>
          <a:lstStyle/>
          <a:p>
            <a:pPr marL="0" indent="0" fontAlgn="auto">
              <a:spcAft>
                <a:spcPts val="0"/>
              </a:spcAft>
              <a:buFont typeface="Arial" panose="020B0604020202020204" pitchFamily="34" charset="0"/>
              <a:buNone/>
              <a:defRPr/>
            </a:pPr>
            <a:r>
              <a:rPr lang="tr-TR" dirty="0" smtClean="0">
                <a:solidFill>
                  <a:srgbClr val="00B0F0"/>
                </a:solidFill>
              </a:rPr>
              <a:t>Yunus Emre’nin şiirlerinin büyük bir </a:t>
            </a:r>
            <a:r>
              <a:rPr lang="tr-TR" dirty="0" err="1" smtClean="0">
                <a:solidFill>
                  <a:srgbClr val="00B0F0"/>
                </a:solidFill>
              </a:rPr>
              <a:t>kısmı,hece</a:t>
            </a:r>
            <a:r>
              <a:rPr lang="tr-TR" dirty="0" smtClean="0">
                <a:solidFill>
                  <a:srgbClr val="00B0F0"/>
                </a:solidFill>
              </a:rPr>
              <a:t> ölçüsü ile </a:t>
            </a:r>
            <a:r>
              <a:rPr lang="tr-TR" dirty="0" err="1" smtClean="0">
                <a:solidFill>
                  <a:srgbClr val="00B0F0"/>
                </a:solidFill>
              </a:rPr>
              <a:t>yazılmıştır.Pek</a:t>
            </a:r>
            <a:r>
              <a:rPr lang="tr-TR" dirty="0" smtClean="0">
                <a:solidFill>
                  <a:srgbClr val="00B0F0"/>
                </a:solidFill>
              </a:rPr>
              <a:t> çok halk şairi gibi Yunus Emre de asıl ölçüyü hece </a:t>
            </a:r>
            <a:r>
              <a:rPr lang="tr-TR" dirty="0" err="1" smtClean="0">
                <a:solidFill>
                  <a:srgbClr val="00B0F0"/>
                </a:solidFill>
              </a:rPr>
              <a:t>ülçüsü</a:t>
            </a:r>
            <a:r>
              <a:rPr lang="tr-TR" dirty="0" smtClean="0">
                <a:solidFill>
                  <a:srgbClr val="00B0F0"/>
                </a:solidFill>
              </a:rPr>
              <a:t> olarak görmüştür.</a:t>
            </a:r>
          </a:p>
          <a:p>
            <a:pPr marL="0" indent="0" fontAlgn="auto">
              <a:spcAft>
                <a:spcPts val="0"/>
              </a:spcAft>
              <a:buFont typeface="Arial" panose="020B0604020202020204" pitchFamily="34" charset="0"/>
              <a:buNone/>
              <a:defRPr/>
            </a:pPr>
            <a:r>
              <a:rPr lang="tr-TR" dirty="0" smtClean="0">
                <a:solidFill>
                  <a:srgbClr val="00B0F0"/>
                </a:solidFill>
              </a:rPr>
              <a:t>Bu yönü ile yaşadığı dönemdeki şairlerden </a:t>
            </a:r>
            <a:r>
              <a:rPr lang="tr-TR" dirty="0" err="1" smtClean="0">
                <a:solidFill>
                  <a:srgbClr val="00B0F0"/>
                </a:solidFill>
              </a:rPr>
              <a:t>ayrılmaktadır.Risalet</a:t>
            </a:r>
            <a:r>
              <a:rPr lang="tr-TR" dirty="0" smtClean="0">
                <a:solidFill>
                  <a:srgbClr val="00B0F0"/>
                </a:solidFill>
              </a:rPr>
              <a:t>-ün </a:t>
            </a:r>
            <a:r>
              <a:rPr lang="tr-TR" dirty="0" err="1" smtClean="0">
                <a:solidFill>
                  <a:srgbClr val="00B0F0"/>
                </a:solidFill>
              </a:rPr>
              <a:t>Nushiyye</a:t>
            </a:r>
            <a:r>
              <a:rPr lang="tr-TR" dirty="0" smtClean="0">
                <a:solidFill>
                  <a:srgbClr val="00B0F0"/>
                </a:solidFill>
              </a:rPr>
              <a:t> eserinde ise bir istisna yaparak şiirlerini aruz ölçüsü ile yazmış ve aruz ölçüsünde  de ne kadar başarılı olduğunu net bir şekilde göstermiştir.</a:t>
            </a:r>
          </a:p>
          <a:p>
            <a:pPr marL="0" indent="0" fontAlgn="auto">
              <a:spcAft>
                <a:spcPts val="0"/>
              </a:spcAft>
              <a:buFont typeface="Arial" panose="020B0604020202020204" pitchFamily="34" charset="0"/>
              <a:buNone/>
              <a:defRPr/>
            </a:pPr>
            <a:endParaRPr lang="tr-TR" dirty="0">
              <a:solidFill>
                <a:srgbClr val="00B0F0"/>
              </a:solidFill>
            </a:endParaRPr>
          </a:p>
          <a:p>
            <a:pPr marL="0" indent="0" fontAlgn="auto">
              <a:spcAft>
                <a:spcPts val="0"/>
              </a:spcAft>
              <a:buFont typeface="Arial" panose="020B0604020202020204" pitchFamily="34" charset="0"/>
              <a:buNone/>
              <a:defRPr/>
            </a:pPr>
            <a:r>
              <a:rPr lang="tr-TR" dirty="0" smtClean="0">
                <a:solidFill>
                  <a:srgbClr val="00B0F0"/>
                </a:solidFill>
              </a:rPr>
              <a:t>                                                      </a:t>
            </a:r>
            <a:r>
              <a:rPr lang="tr-TR" sz="6600" dirty="0" smtClean="0">
                <a:solidFill>
                  <a:srgbClr val="00B0F0"/>
                </a:solidFill>
              </a:rPr>
              <a:t> </a:t>
            </a:r>
            <a:endParaRPr lang="tr-TR" sz="6600" dirty="0">
              <a:solidFill>
                <a:srgbClr val="00B0F0"/>
              </a:solidFill>
            </a:endParaRPr>
          </a:p>
        </p:txBody>
      </p:sp>
    </p:spTree>
  </p:cSld>
  <p:clrMapOvr>
    <a:masterClrMapping/>
  </p:clrMapOvr>
  <p:transition spd="slow" advTm="8042">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İçerik Yer Tutucusu 8"/>
          <p:cNvGraphicFramePr>
            <a:graphicFrameLocks noGrp="1"/>
          </p:cNvGraphicFramePr>
          <p:nvPr>
            <p:ph idx="1"/>
          </p:nvPr>
        </p:nvGraphicFramePr>
        <p:xfrm>
          <a:off x="746125" y="215900"/>
          <a:ext cx="7652846" cy="5976464"/>
        </p:xfrm>
        <a:graphic>
          <a:graphicData uri="http://schemas.openxmlformats.org/drawingml/2006/table">
            <a:tbl>
              <a:tblPr/>
              <a:tblGrid>
                <a:gridCol w="7457422"/>
                <a:gridCol w="195424"/>
              </a:tblGrid>
              <a:tr h="332821">
                <a:tc gridSpan="2">
                  <a:txBody>
                    <a:bodyPr/>
                    <a:lstStyle/>
                    <a:p>
                      <a:endParaRPr lang="tr-TR" sz="1700" dirty="0"/>
                    </a:p>
                  </a:txBody>
                  <a:tcPr marL="85012" marR="85012" marT="42506" marB="42506" anchor="ctr">
                    <a:lnL>
                      <a:noFill/>
                    </a:lnL>
                    <a:lnR>
                      <a:noFill/>
                    </a:lnR>
                    <a:lnT>
                      <a:noFill/>
                    </a:lnT>
                    <a:lnB>
                      <a:noFill/>
                    </a:lnB>
                    <a:solidFill>
                      <a:srgbClr val="FFFFFF"/>
                    </a:solidFill>
                  </a:tcPr>
                </a:tc>
                <a:tc hMerge="1">
                  <a:txBody>
                    <a:bodyPr/>
                    <a:lstStyle/>
                    <a:p>
                      <a:endParaRPr lang="tr-TR"/>
                    </a:p>
                  </a:txBody>
                  <a:tcPr/>
                </a:tc>
              </a:tr>
              <a:tr h="340047">
                <a:tc>
                  <a:txBody>
                    <a:bodyPr/>
                    <a:lstStyle/>
                    <a:p>
                      <a:r>
                        <a:rPr lang="tr-TR" sz="1700" baseline="0" dirty="0" smtClean="0"/>
                        <a:t>                       </a:t>
                      </a:r>
                      <a:r>
                        <a:rPr lang="tr-TR" sz="2400" baseline="0" dirty="0" smtClean="0">
                          <a:solidFill>
                            <a:srgbClr val="DC30AF"/>
                          </a:solidFill>
                        </a:rPr>
                        <a:t>ACEP N’OLA BENİM HALİM </a:t>
                      </a:r>
                      <a:endParaRPr lang="tr-TR" sz="1700" dirty="0">
                        <a:solidFill>
                          <a:srgbClr val="DC30AF"/>
                        </a:solidFill>
                      </a:endParaRPr>
                    </a:p>
                  </a:txBody>
                  <a:tcPr marL="0" marR="0" marT="0" marB="0" anchor="ctr">
                    <a:lnL>
                      <a:noFill/>
                    </a:lnL>
                    <a:lnR>
                      <a:noFill/>
                    </a:lnR>
                    <a:lnT>
                      <a:noFill/>
                    </a:lnT>
                    <a:lnB>
                      <a:noFill/>
                    </a:lnB>
                    <a:solidFill>
                      <a:srgbClr val="FCF4DF"/>
                    </a:solidFill>
                  </a:tcPr>
                </a:tc>
                <a:tc>
                  <a:txBody>
                    <a:bodyPr/>
                    <a:lstStyle/>
                    <a:p>
                      <a:endParaRPr lang="tr-TR" sz="1700" dirty="0"/>
                    </a:p>
                  </a:txBody>
                  <a:tcPr marL="85012" marR="85012" marT="42506" marB="42506">
                    <a:lnL>
                      <a:noFill/>
                    </a:lnL>
                    <a:lnT>
                      <a:noFill/>
                    </a:lnT>
                  </a:tcPr>
                </a:tc>
              </a:tr>
              <a:tr h="5185719">
                <a:tc>
                  <a:txBody>
                    <a:bodyPr/>
                    <a:lstStyle/>
                    <a:p>
                      <a:pPr algn="l"/>
                      <a:r>
                        <a:rPr lang="tr-TR" sz="1700" dirty="0">
                          <a:solidFill>
                            <a:srgbClr val="00B0F0"/>
                          </a:solidFill>
                          <a:effectLst/>
                          <a:latin typeface="Verdana"/>
                        </a:rPr>
                        <a:t>Bir korku düştü canıma, acep </a:t>
                      </a:r>
                      <a:r>
                        <a:rPr lang="tr-TR" sz="1700" dirty="0" err="1">
                          <a:solidFill>
                            <a:srgbClr val="00B0F0"/>
                          </a:solidFill>
                          <a:effectLst/>
                          <a:latin typeface="Verdana"/>
                        </a:rPr>
                        <a:t>n'ola</a:t>
                      </a:r>
                      <a:r>
                        <a:rPr lang="tr-TR" sz="1700" dirty="0">
                          <a:solidFill>
                            <a:srgbClr val="00B0F0"/>
                          </a:solidFill>
                          <a:effectLst/>
                          <a:latin typeface="Verdana"/>
                        </a:rPr>
                        <a:t> benim halim</a:t>
                      </a:r>
                      <a:br>
                        <a:rPr lang="tr-TR" sz="1700" dirty="0">
                          <a:solidFill>
                            <a:srgbClr val="00B0F0"/>
                          </a:solidFill>
                          <a:effectLst/>
                          <a:latin typeface="Verdana"/>
                        </a:rPr>
                      </a:br>
                      <a:r>
                        <a:rPr lang="tr-TR" sz="1700" dirty="0">
                          <a:solidFill>
                            <a:srgbClr val="00B0F0"/>
                          </a:solidFill>
                          <a:effectLst/>
                          <a:latin typeface="Verdana"/>
                        </a:rPr>
                        <a:t>Derman olmaz ise bana, acep </a:t>
                      </a:r>
                      <a:r>
                        <a:rPr lang="tr-TR" sz="1700" dirty="0" err="1">
                          <a:solidFill>
                            <a:srgbClr val="00B0F0"/>
                          </a:solidFill>
                          <a:effectLst/>
                          <a:latin typeface="Verdana"/>
                        </a:rPr>
                        <a:t>n'ola</a:t>
                      </a:r>
                      <a:r>
                        <a:rPr lang="tr-TR" sz="1700" dirty="0">
                          <a:solidFill>
                            <a:srgbClr val="00B0F0"/>
                          </a:solidFill>
                          <a:effectLst/>
                          <a:latin typeface="Verdana"/>
                        </a:rPr>
                        <a:t> benim halim</a:t>
                      </a:r>
                      <a:br>
                        <a:rPr lang="tr-TR" sz="1700" dirty="0">
                          <a:solidFill>
                            <a:srgbClr val="00B0F0"/>
                          </a:solidFill>
                          <a:effectLst/>
                          <a:latin typeface="Verdana"/>
                        </a:rPr>
                      </a:br>
                      <a:endParaRPr lang="tr-TR" sz="1700" dirty="0" smtClean="0">
                        <a:solidFill>
                          <a:srgbClr val="00B0F0"/>
                        </a:solidFill>
                        <a:effectLst/>
                        <a:latin typeface="Verdana"/>
                      </a:endParaRPr>
                    </a:p>
                    <a:p>
                      <a:pPr algn="l"/>
                      <a:r>
                        <a:rPr lang="tr-TR" sz="1700" dirty="0" smtClean="0">
                          <a:solidFill>
                            <a:srgbClr val="00B0F0"/>
                          </a:solidFill>
                          <a:effectLst/>
                          <a:latin typeface="Verdana"/>
                        </a:rPr>
                        <a:t>Canım </a:t>
                      </a:r>
                      <a:r>
                        <a:rPr lang="tr-TR" sz="1700" dirty="0">
                          <a:solidFill>
                            <a:srgbClr val="00B0F0"/>
                          </a:solidFill>
                          <a:effectLst/>
                          <a:latin typeface="Verdana"/>
                        </a:rPr>
                        <a:t>tenimden üzüle, gitmek yararı düzüle</a:t>
                      </a:r>
                      <a:br>
                        <a:rPr lang="tr-TR" sz="1700" dirty="0">
                          <a:solidFill>
                            <a:srgbClr val="00B0F0"/>
                          </a:solidFill>
                          <a:effectLst/>
                          <a:latin typeface="Verdana"/>
                        </a:rPr>
                      </a:br>
                      <a:r>
                        <a:rPr lang="tr-TR" sz="1700" dirty="0">
                          <a:solidFill>
                            <a:srgbClr val="00B0F0"/>
                          </a:solidFill>
                          <a:effectLst/>
                          <a:latin typeface="Verdana"/>
                        </a:rPr>
                        <a:t>Bu suret nakşı bozula, acep </a:t>
                      </a:r>
                      <a:r>
                        <a:rPr lang="tr-TR" sz="1700" dirty="0" err="1">
                          <a:solidFill>
                            <a:srgbClr val="00B0F0"/>
                          </a:solidFill>
                          <a:effectLst/>
                          <a:latin typeface="Verdana"/>
                        </a:rPr>
                        <a:t>n'ola</a:t>
                      </a:r>
                      <a:r>
                        <a:rPr lang="tr-TR" sz="1700" dirty="0">
                          <a:solidFill>
                            <a:srgbClr val="00B0F0"/>
                          </a:solidFill>
                          <a:effectLst/>
                          <a:latin typeface="Verdana"/>
                        </a:rPr>
                        <a:t> benim halim</a:t>
                      </a:r>
                    </a:p>
                    <a:p>
                      <a:pPr algn="l"/>
                      <a:endParaRPr lang="tr-TR" sz="1700" dirty="0" smtClean="0">
                        <a:solidFill>
                          <a:srgbClr val="00B0F0"/>
                        </a:solidFill>
                        <a:effectLst/>
                        <a:latin typeface="Verdana"/>
                      </a:endParaRPr>
                    </a:p>
                    <a:p>
                      <a:pPr algn="l"/>
                      <a:r>
                        <a:rPr lang="tr-TR" sz="1700" dirty="0" smtClean="0">
                          <a:solidFill>
                            <a:srgbClr val="00B0F0"/>
                          </a:solidFill>
                          <a:effectLst/>
                          <a:latin typeface="Verdana"/>
                        </a:rPr>
                        <a:t>Dünya </a:t>
                      </a:r>
                      <a:r>
                        <a:rPr lang="tr-TR" sz="1700" dirty="0">
                          <a:solidFill>
                            <a:srgbClr val="00B0F0"/>
                          </a:solidFill>
                          <a:effectLst/>
                          <a:latin typeface="Verdana"/>
                        </a:rPr>
                        <a:t>donların </a:t>
                      </a:r>
                      <a:r>
                        <a:rPr lang="tr-TR" sz="1700" dirty="0" err="1">
                          <a:solidFill>
                            <a:srgbClr val="00B0F0"/>
                          </a:solidFill>
                          <a:effectLst/>
                          <a:latin typeface="Verdana"/>
                        </a:rPr>
                        <a:t>soyucak</a:t>
                      </a:r>
                      <a:r>
                        <a:rPr lang="tr-TR" sz="1700" dirty="0">
                          <a:solidFill>
                            <a:srgbClr val="00B0F0"/>
                          </a:solidFill>
                          <a:effectLst/>
                          <a:latin typeface="Verdana"/>
                        </a:rPr>
                        <a:t>, </a:t>
                      </a:r>
                      <a:r>
                        <a:rPr lang="tr-TR" sz="1700" dirty="0" err="1">
                          <a:solidFill>
                            <a:srgbClr val="00B0F0"/>
                          </a:solidFill>
                          <a:effectLst/>
                          <a:latin typeface="Verdana"/>
                        </a:rPr>
                        <a:t>yuyucu</a:t>
                      </a:r>
                      <a:r>
                        <a:rPr lang="tr-TR" sz="1700" dirty="0">
                          <a:solidFill>
                            <a:srgbClr val="00B0F0"/>
                          </a:solidFill>
                          <a:effectLst/>
                          <a:latin typeface="Verdana"/>
                        </a:rPr>
                        <a:t> tenim </a:t>
                      </a:r>
                      <a:r>
                        <a:rPr lang="tr-TR" sz="1700" dirty="0" err="1">
                          <a:solidFill>
                            <a:srgbClr val="00B0F0"/>
                          </a:solidFill>
                          <a:effectLst/>
                          <a:latin typeface="Verdana"/>
                        </a:rPr>
                        <a:t>yuyucak</a:t>
                      </a:r>
                      <a:r>
                        <a:rPr lang="tr-TR" sz="1700" dirty="0">
                          <a:solidFill>
                            <a:srgbClr val="00B0F0"/>
                          </a:solidFill>
                          <a:effectLst/>
                          <a:latin typeface="Verdana"/>
                        </a:rPr>
                        <a:t/>
                      </a:r>
                      <a:br>
                        <a:rPr lang="tr-TR" sz="1700" dirty="0">
                          <a:solidFill>
                            <a:srgbClr val="00B0F0"/>
                          </a:solidFill>
                          <a:effectLst/>
                          <a:latin typeface="Verdana"/>
                        </a:rPr>
                      </a:br>
                      <a:r>
                        <a:rPr lang="tr-TR" sz="1700" dirty="0">
                          <a:solidFill>
                            <a:srgbClr val="00B0F0"/>
                          </a:solidFill>
                          <a:effectLst/>
                          <a:latin typeface="Verdana"/>
                        </a:rPr>
                        <a:t>İletip kabre </a:t>
                      </a:r>
                      <a:r>
                        <a:rPr lang="tr-TR" sz="1700" dirty="0" err="1">
                          <a:solidFill>
                            <a:srgbClr val="00B0F0"/>
                          </a:solidFill>
                          <a:effectLst/>
                          <a:latin typeface="Verdana"/>
                        </a:rPr>
                        <a:t>koyucak</a:t>
                      </a:r>
                      <a:r>
                        <a:rPr lang="tr-TR" sz="1700" dirty="0">
                          <a:solidFill>
                            <a:srgbClr val="00B0F0"/>
                          </a:solidFill>
                          <a:effectLst/>
                          <a:latin typeface="Verdana"/>
                        </a:rPr>
                        <a:t>, acep </a:t>
                      </a:r>
                      <a:r>
                        <a:rPr lang="tr-TR" sz="1700" dirty="0" err="1">
                          <a:solidFill>
                            <a:srgbClr val="00B0F0"/>
                          </a:solidFill>
                          <a:effectLst/>
                          <a:latin typeface="Verdana"/>
                        </a:rPr>
                        <a:t>n'ola</a:t>
                      </a:r>
                      <a:r>
                        <a:rPr lang="tr-TR" sz="1700" dirty="0">
                          <a:solidFill>
                            <a:srgbClr val="00B0F0"/>
                          </a:solidFill>
                          <a:effectLst/>
                          <a:latin typeface="Verdana"/>
                        </a:rPr>
                        <a:t> benim halim</a:t>
                      </a:r>
                    </a:p>
                    <a:p>
                      <a:pPr algn="l"/>
                      <a:endParaRPr lang="tr-TR" sz="1700" baseline="0" dirty="0" smtClean="0">
                        <a:solidFill>
                          <a:srgbClr val="00B0F0"/>
                        </a:solidFill>
                        <a:effectLst/>
                        <a:latin typeface="Verdana"/>
                      </a:endParaRPr>
                    </a:p>
                    <a:p>
                      <a:pPr algn="l"/>
                      <a:r>
                        <a:rPr lang="tr-TR" sz="1700" dirty="0" smtClean="0">
                          <a:solidFill>
                            <a:srgbClr val="00B0F0"/>
                          </a:solidFill>
                          <a:effectLst/>
                          <a:latin typeface="Verdana"/>
                        </a:rPr>
                        <a:t>Eller </a:t>
                      </a:r>
                      <a:r>
                        <a:rPr lang="tr-TR" sz="1700" dirty="0">
                          <a:solidFill>
                            <a:srgbClr val="00B0F0"/>
                          </a:solidFill>
                          <a:effectLst/>
                          <a:latin typeface="Verdana"/>
                        </a:rPr>
                        <a:t>gidip ben </a:t>
                      </a:r>
                      <a:r>
                        <a:rPr lang="tr-TR" sz="1700" dirty="0" err="1">
                          <a:solidFill>
                            <a:srgbClr val="00B0F0"/>
                          </a:solidFill>
                          <a:effectLst/>
                          <a:latin typeface="Verdana"/>
                        </a:rPr>
                        <a:t>kalıcak</a:t>
                      </a:r>
                      <a:r>
                        <a:rPr lang="tr-TR" sz="1700" dirty="0">
                          <a:solidFill>
                            <a:srgbClr val="00B0F0"/>
                          </a:solidFill>
                          <a:effectLst/>
                          <a:latin typeface="Verdana"/>
                        </a:rPr>
                        <a:t>, sinde yalnız </a:t>
                      </a:r>
                      <a:r>
                        <a:rPr lang="tr-TR" sz="1700" dirty="0" err="1">
                          <a:solidFill>
                            <a:srgbClr val="00B0F0"/>
                          </a:solidFill>
                          <a:effectLst/>
                          <a:latin typeface="Verdana"/>
                        </a:rPr>
                        <a:t>olucak</a:t>
                      </a:r>
                      <a:r>
                        <a:rPr lang="tr-TR" sz="1700" dirty="0">
                          <a:solidFill>
                            <a:srgbClr val="00B0F0"/>
                          </a:solidFill>
                          <a:effectLst/>
                          <a:latin typeface="Verdana"/>
                        </a:rPr>
                        <a:t/>
                      </a:r>
                      <a:br>
                        <a:rPr lang="tr-TR" sz="1700" dirty="0">
                          <a:solidFill>
                            <a:srgbClr val="00B0F0"/>
                          </a:solidFill>
                          <a:effectLst/>
                          <a:latin typeface="Verdana"/>
                        </a:rPr>
                      </a:br>
                      <a:r>
                        <a:rPr lang="tr-TR" sz="1700" dirty="0" err="1">
                          <a:solidFill>
                            <a:srgbClr val="00B0F0"/>
                          </a:solidFill>
                          <a:effectLst/>
                          <a:latin typeface="Verdana"/>
                        </a:rPr>
                        <a:t>Münkerle</a:t>
                      </a:r>
                      <a:r>
                        <a:rPr lang="tr-TR" sz="1700" dirty="0">
                          <a:solidFill>
                            <a:srgbClr val="00B0F0"/>
                          </a:solidFill>
                          <a:effectLst/>
                          <a:latin typeface="Verdana"/>
                        </a:rPr>
                        <a:t> </a:t>
                      </a:r>
                      <a:r>
                        <a:rPr lang="tr-TR" sz="1700" dirty="0" err="1">
                          <a:solidFill>
                            <a:srgbClr val="00B0F0"/>
                          </a:solidFill>
                          <a:effectLst/>
                          <a:latin typeface="Verdana"/>
                        </a:rPr>
                        <a:t>Nekir</a:t>
                      </a:r>
                      <a:r>
                        <a:rPr lang="tr-TR" sz="1700" dirty="0">
                          <a:solidFill>
                            <a:srgbClr val="00B0F0"/>
                          </a:solidFill>
                          <a:effectLst/>
                          <a:latin typeface="Verdana"/>
                        </a:rPr>
                        <a:t> </a:t>
                      </a:r>
                      <a:r>
                        <a:rPr lang="tr-TR" sz="1700" dirty="0" err="1">
                          <a:solidFill>
                            <a:srgbClr val="00B0F0"/>
                          </a:solidFill>
                          <a:effectLst/>
                          <a:latin typeface="Verdana"/>
                        </a:rPr>
                        <a:t>gelicek</a:t>
                      </a:r>
                      <a:r>
                        <a:rPr lang="tr-TR" sz="1700" dirty="0">
                          <a:solidFill>
                            <a:srgbClr val="00B0F0"/>
                          </a:solidFill>
                          <a:effectLst/>
                          <a:latin typeface="Verdana"/>
                        </a:rPr>
                        <a:t>, acep </a:t>
                      </a:r>
                      <a:r>
                        <a:rPr lang="tr-TR" sz="1700" dirty="0" err="1">
                          <a:solidFill>
                            <a:srgbClr val="00B0F0"/>
                          </a:solidFill>
                          <a:effectLst/>
                          <a:latin typeface="Verdana"/>
                        </a:rPr>
                        <a:t>n'ola</a:t>
                      </a:r>
                      <a:r>
                        <a:rPr lang="tr-TR" sz="1700" dirty="0">
                          <a:solidFill>
                            <a:srgbClr val="00B0F0"/>
                          </a:solidFill>
                          <a:effectLst/>
                          <a:latin typeface="Verdana"/>
                        </a:rPr>
                        <a:t> benim halim</a:t>
                      </a:r>
                    </a:p>
                    <a:p>
                      <a:pPr algn="l"/>
                      <a:r>
                        <a:rPr lang="tr-TR" sz="1700" dirty="0">
                          <a:solidFill>
                            <a:srgbClr val="00B0F0"/>
                          </a:solidFill>
                          <a:effectLst/>
                          <a:latin typeface="Verdana"/>
                        </a:rPr>
                        <a:t/>
                      </a:r>
                      <a:br>
                        <a:rPr lang="tr-TR" sz="1700" dirty="0">
                          <a:solidFill>
                            <a:srgbClr val="00B0F0"/>
                          </a:solidFill>
                          <a:effectLst/>
                          <a:latin typeface="Verdana"/>
                        </a:rPr>
                      </a:br>
                      <a:r>
                        <a:rPr lang="tr-TR" sz="1700" dirty="0">
                          <a:solidFill>
                            <a:srgbClr val="00B0F0"/>
                          </a:solidFill>
                          <a:effectLst/>
                          <a:latin typeface="Verdana"/>
                        </a:rPr>
                        <a:t>Ne ayak tuta, ne elim, ne aklım kala, ne bilim</a:t>
                      </a:r>
                      <a:br>
                        <a:rPr lang="tr-TR" sz="1700" dirty="0">
                          <a:solidFill>
                            <a:srgbClr val="00B0F0"/>
                          </a:solidFill>
                          <a:effectLst/>
                          <a:latin typeface="Verdana"/>
                        </a:rPr>
                      </a:br>
                      <a:r>
                        <a:rPr lang="tr-TR" sz="1700" dirty="0">
                          <a:solidFill>
                            <a:srgbClr val="00B0F0"/>
                          </a:solidFill>
                          <a:effectLst/>
                          <a:latin typeface="Verdana"/>
                        </a:rPr>
                        <a:t>Cevap vermez ise dilim, acep </a:t>
                      </a:r>
                      <a:r>
                        <a:rPr lang="tr-TR" sz="1700" dirty="0" err="1">
                          <a:solidFill>
                            <a:srgbClr val="00B0F0"/>
                          </a:solidFill>
                          <a:effectLst/>
                          <a:latin typeface="Verdana"/>
                        </a:rPr>
                        <a:t>n'ola</a:t>
                      </a:r>
                      <a:r>
                        <a:rPr lang="tr-TR" sz="1700" dirty="0">
                          <a:solidFill>
                            <a:srgbClr val="00B0F0"/>
                          </a:solidFill>
                          <a:effectLst/>
                          <a:latin typeface="Verdana"/>
                        </a:rPr>
                        <a:t> benim halim</a:t>
                      </a:r>
                    </a:p>
                    <a:p>
                      <a:pPr algn="l"/>
                      <a:r>
                        <a:rPr lang="tr-TR" sz="1700" dirty="0">
                          <a:solidFill>
                            <a:srgbClr val="00B0F0"/>
                          </a:solidFill>
                          <a:effectLst/>
                          <a:latin typeface="Verdana"/>
                        </a:rPr>
                        <a:t/>
                      </a:r>
                      <a:br>
                        <a:rPr lang="tr-TR" sz="1700" dirty="0">
                          <a:solidFill>
                            <a:srgbClr val="00B0F0"/>
                          </a:solidFill>
                          <a:effectLst/>
                          <a:latin typeface="Verdana"/>
                        </a:rPr>
                      </a:br>
                      <a:r>
                        <a:rPr lang="tr-TR" sz="1700" dirty="0">
                          <a:solidFill>
                            <a:srgbClr val="00B0F0"/>
                          </a:solidFill>
                          <a:effectLst/>
                          <a:latin typeface="Verdana"/>
                        </a:rPr>
                        <a:t>Mezardan duru </a:t>
                      </a:r>
                      <a:r>
                        <a:rPr lang="tr-TR" sz="1700" dirty="0" err="1">
                          <a:solidFill>
                            <a:srgbClr val="00B0F0"/>
                          </a:solidFill>
                          <a:effectLst/>
                          <a:latin typeface="Verdana"/>
                        </a:rPr>
                        <a:t>gelicek</a:t>
                      </a:r>
                      <a:r>
                        <a:rPr lang="tr-TR" sz="1700" dirty="0">
                          <a:solidFill>
                            <a:srgbClr val="00B0F0"/>
                          </a:solidFill>
                          <a:effectLst/>
                          <a:latin typeface="Verdana"/>
                        </a:rPr>
                        <a:t>, hak terazi kurulacak</a:t>
                      </a:r>
                      <a:br>
                        <a:rPr lang="tr-TR" sz="1700" dirty="0">
                          <a:solidFill>
                            <a:srgbClr val="00B0F0"/>
                          </a:solidFill>
                          <a:effectLst/>
                          <a:latin typeface="Verdana"/>
                        </a:rPr>
                      </a:br>
                      <a:r>
                        <a:rPr lang="tr-TR" sz="1700" dirty="0">
                          <a:solidFill>
                            <a:srgbClr val="00B0F0"/>
                          </a:solidFill>
                          <a:effectLst/>
                          <a:latin typeface="Verdana"/>
                        </a:rPr>
                        <a:t>Amelimiz görülecek, acep </a:t>
                      </a:r>
                      <a:r>
                        <a:rPr lang="tr-TR" sz="1700" dirty="0" err="1">
                          <a:solidFill>
                            <a:srgbClr val="00B0F0"/>
                          </a:solidFill>
                          <a:effectLst/>
                          <a:latin typeface="Verdana"/>
                        </a:rPr>
                        <a:t>n'ola</a:t>
                      </a:r>
                      <a:r>
                        <a:rPr lang="tr-TR" sz="1700" dirty="0">
                          <a:solidFill>
                            <a:srgbClr val="00B0F0"/>
                          </a:solidFill>
                          <a:effectLst/>
                          <a:latin typeface="Verdana"/>
                        </a:rPr>
                        <a:t> benim halim</a:t>
                      </a:r>
                    </a:p>
                    <a:p>
                      <a:pPr algn="l"/>
                      <a:r>
                        <a:rPr lang="tr-TR" sz="1700" dirty="0">
                          <a:solidFill>
                            <a:srgbClr val="00B0F0"/>
                          </a:solidFill>
                          <a:effectLst/>
                          <a:latin typeface="Verdana"/>
                        </a:rPr>
                        <a:t/>
                      </a:r>
                      <a:br>
                        <a:rPr lang="tr-TR" sz="1700" dirty="0">
                          <a:solidFill>
                            <a:srgbClr val="00B0F0"/>
                          </a:solidFill>
                          <a:effectLst/>
                          <a:latin typeface="Verdana"/>
                        </a:rPr>
                      </a:br>
                      <a:r>
                        <a:rPr lang="tr-TR" sz="1700" dirty="0">
                          <a:solidFill>
                            <a:srgbClr val="00B0F0"/>
                          </a:solidFill>
                          <a:effectLst/>
                          <a:latin typeface="Verdana"/>
                        </a:rPr>
                        <a:t>Miskin Yunus </a:t>
                      </a:r>
                      <a:r>
                        <a:rPr lang="tr-TR" sz="1700" dirty="0" err="1">
                          <a:solidFill>
                            <a:srgbClr val="00B0F0"/>
                          </a:solidFill>
                          <a:effectLst/>
                          <a:latin typeface="Verdana"/>
                        </a:rPr>
                        <a:t>eydür</a:t>
                      </a:r>
                      <a:r>
                        <a:rPr lang="tr-TR" sz="1700" dirty="0">
                          <a:solidFill>
                            <a:srgbClr val="00B0F0"/>
                          </a:solidFill>
                          <a:effectLst/>
                          <a:latin typeface="Verdana"/>
                        </a:rPr>
                        <a:t> sözü, kan yaş ile dolu gözü</a:t>
                      </a:r>
                      <a:br>
                        <a:rPr lang="tr-TR" sz="1700" dirty="0">
                          <a:solidFill>
                            <a:srgbClr val="00B0F0"/>
                          </a:solidFill>
                          <a:effectLst/>
                          <a:latin typeface="Verdana"/>
                        </a:rPr>
                      </a:br>
                      <a:r>
                        <a:rPr lang="tr-TR" sz="1700" dirty="0">
                          <a:solidFill>
                            <a:srgbClr val="00B0F0"/>
                          </a:solidFill>
                          <a:effectLst/>
                          <a:latin typeface="Verdana"/>
                        </a:rPr>
                        <a:t>Dergahına tutar yüzü, acep </a:t>
                      </a:r>
                      <a:r>
                        <a:rPr lang="tr-TR" sz="1700" dirty="0" err="1">
                          <a:solidFill>
                            <a:srgbClr val="00B0F0"/>
                          </a:solidFill>
                          <a:effectLst/>
                          <a:latin typeface="Verdana"/>
                        </a:rPr>
                        <a:t>n'ola</a:t>
                      </a:r>
                      <a:r>
                        <a:rPr lang="tr-TR" sz="1700" dirty="0">
                          <a:solidFill>
                            <a:srgbClr val="00B0F0"/>
                          </a:solidFill>
                          <a:effectLst/>
                          <a:latin typeface="Verdana"/>
                        </a:rPr>
                        <a:t> benim halim</a:t>
                      </a:r>
                    </a:p>
                  </a:txBody>
                  <a:tcPr marL="265662" marR="85012" marT="42506" marB="42506" anchor="ctr">
                    <a:lnL>
                      <a:noFill/>
                    </a:lnL>
                    <a:lnR>
                      <a:noFill/>
                    </a:lnR>
                    <a:lnT>
                      <a:noFill/>
                    </a:lnT>
                    <a:lnB>
                      <a:noFill/>
                    </a:lnB>
                    <a:solidFill>
                      <a:srgbClr val="FFFFFF"/>
                    </a:solidFill>
                  </a:tcPr>
                </a:tc>
                <a:tc>
                  <a:txBody>
                    <a:bodyPr/>
                    <a:lstStyle/>
                    <a:p>
                      <a:endParaRPr lang="tr-TR" sz="1700" dirty="0"/>
                    </a:p>
                  </a:txBody>
                  <a:tcPr marL="85012" marR="85012" marT="42506" marB="42506">
                    <a:lnL>
                      <a:noFill/>
                    </a:lnL>
                  </a:tcPr>
                </a:tc>
              </a:tr>
            </a:tbl>
          </a:graphicData>
        </a:graphic>
      </p:graphicFrame>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Yunus Emre  Acep Nola Benim Halim  B.Ziya Sadık.mp3">
            <a:hlinkClick r:id="" action="ppaction://media"/>
          </p:cNvPr>
          <p:cNvPicPr>
            <a:picLocks noGrp="1" noChangeAspect="1"/>
          </p:cNvPicPr>
          <p:nvPr>
            <p:ph idx="1"/>
            <a:audioFile r:link="rId1"/>
          </p:nvPr>
        </p:nvPicPr>
        <p:blipFill>
          <a:blip r:embed="rId3"/>
          <a:stretch>
            <a:fillRect/>
          </a:stretch>
        </p:blipFill>
        <p:spPr>
          <a:xfrm>
            <a:off x="2123728" y="908720"/>
            <a:ext cx="4482974" cy="4482974"/>
          </a:xfrm>
          <a:prstGeom prst="ellipse">
            <a:avLst/>
          </a:prstGeom>
          <a:ln w="190500" cap="rnd">
            <a:solidFill>
              <a:srgbClr val="C8C6BD"/>
            </a:solidFill>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spd="slow">
    <p:blinds/>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169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İçerik Yer Tutucusu 2"/>
          <p:cNvSpPr>
            <a:spLocks noGrp="1"/>
          </p:cNvSpPr>
          <p:nvPr>
            <p:ph idx="1"/>
          </p:nvPr>
        </p:nvSpPr>
        <p:spPr>
          <a:xfrm>
            <a:off x="457200" y="965200"/>
            <a:ext cx="8229600" cy="5160963"/>
          </a:xfrm>
        </p:spPr>
        <p:txBody>
          <a:bodyPr/>
          <a:lstStyle/>
          <a:p>
            <a:pPr marL="0" indent="0">
              <a:buFont typeface="Arial" charset="0"/>
              <a:buNone/>
            </a:pPr>
            <a:r>
              <a:rPr lang="tr-TR" smtClean="0">
                <a:solidFill>
                  <a:srgbClr val="00B0F0"/>
                </a:solidFill>
              </a:rPr>
              <a:t>Yunus Emre’nin mezarı olduğu iddia edilen pek çok mezar ve türbeler vardır.Bilim adamlarınca yapılan taratışma sonucunda Karaman ve Eskişehir’deki türbeler üzerine yoğunlaşmışlarsa da,Hacı Bektaş-ı  Veli ile ilgili menkıbe düşünüldüğünde Eskişehir Sarıköydeki  türbenin asıl Yunus Emre türbesi olduğu düşünülebilir. </a:t>
            </a:r>
          </a:p>
          <a:p>
            <a:pPr marL="0" indent="0">
              <a:buFont typeface="Arial" charset="0"/>
              <a:buNone/>
            </a:pPr>
            <a:r>
              <a:rPr lang="tr-TR" smtClean="0">
                <a:solidFill>
                  <a:srgbClr val="00B0F0"/>
                </a:solidFill>
              </a:rPr>
              <a:t>                                                       </a:t>
            </a:r>
            <a:r>
              <a:rPr lang="tr-TR" sz="6600" smtClean="0">
                <a:solidFill>
                  <a:srgbClr val="00B0F0"/>
                </a:solidFill>
              </a:rPr>
              <a:t>SON</a:t>
            </a:r>
            <a:endParaRPr lang="tr-TR" smtClean="0">
              <a:solidFill>
                <a:srgbClr val="00B0F0"/>
              </a:solidFill>
            </a:endParaRPr>
          </a:p>
        </p:txBody>
      </p:sp>
    </p:spTree>
  </p:cSld>
  <p:clrMapOvr>
    <a:masterClrMapping/>
  </p:clrMapOvr>
  <p:transition spd="slow">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813"/>
            <a:ext cx="8229600" cy="5721350"/>
          </a:xfrm>
          <a:solidFill>
            <a:schemeClr val="bg1"/>
          </a:solidFill>
          <a:ln>
            <a:solidFill>
              <a:schemeClr val="accent1"/>
            </a:solidFill>
          </a:ln>
        </p:spPr>
        <p:txBody>
          <a:bodyPr rtlCol="0">
            <a:normAutofit fontScale="92500" lnSpcReduction="10000"/>
          </a:bodyPr>
          <a:lstStyle/>
          <a:p>
            <a:pPr marL="0" indent="0" fontAlgn="auto">
              <a:spcAft>
                <a:spcPts val="0"/>
              </a:spcAft>
              <a:buFont typeface="Arial" panose="020B0604020202020204" pitchFamily="34" charset="0"/>
              <a:buNone/>
              <a:defRPr/>
            </a:pPr>
            <a:r>
              <a:rPr lang="tr-TR" dirty="0"/>
              <a:t> </a:t>
            </a:r>
            <a:r>
              <a:rPr lang="tr-TR" dirty="0" smtClean="0"/>
              <a:t> </a:t>
            </a:r>
          </a:p>
          <a:p>
            <a:pPr marL="0" indent="0" fontAlgn="auto">
              <a:spcAft>
                <a:spcPts val="0"/>
              </a:spcAft>
              <a:buFont typeface="Arial" panose="020B0604020202020204" pitchFamily="34" charset="0"/>
              <a:buNone/>
              <a:defRPr/>
            </a:pPr>
            <a:endParaRPr lang="tr-TR" dirty="0"/>
          </a:p>
          <a:p>
            <a:pPr marL="0" indent="0" fontAlgn="auto">
              <a:spcAft>
                <a:spcPts val="0"/>
              </a:spcAft>
              <a:buFont typeface="Arial" panose="020B0604020202020204" pitchFamily="34" charset="0"/>
              <a:buNone/>
              <a:defRPr/>
            </a:pPr>
            <a:r>
              <a:rPr lang="tr-TR" dirty="0" smtClean="0"/>
              <a:t>      </a:t>
            </a:r>
            <a:endParaRPr lang="tr-TR" dirty="0" smtClean="0">
              <a:solidFill>
                <a:srgbClr val="DC30AF"/>
              </a:solidFill>
            </a:endParaRPr>
          </a:p>
          <a:p>
            <a:pPr marL="0" indent="0" fontAlgn="auto">
              <a:spcAft>
                <a:spcPts val="0"/>
              </a:spcAft>
              <a:buFont typeface="Arial" panose="020B0604020202020204" pitchFamily="34" charset="0"/>
              <a:buNone/>
              <a:defRPr/>
            </a:pPr>
            <a:r>
              <a:rPr lang="tr-TR" sz="6000" dirty="0">
                <a:solidFill>
                  <a:srgbClr val="DC30AF"/>
                </a:solidFill>
              </a:rPr>
              <a:t> </a:t>
            </a:r>
            <a:r>
              <a:rPr lang="tr-TR" sz="6000" dirty="0" smtClean="0">
                <a:solidFill>
                  <a:srgbClr val="DC30AF"/>
                </a:solidFill>
              </a:rPr>
              <a:t>             NİSANUR</a:t>
            </a:r>
          </a:p>
          <a:p>
            <a:pPr marL="0" indent="0" fontAlgn="auto">
              <a:spcAft>
                <a:spcPts val="0"/>
              </a:spcAft>
              <a:buFont typeface="Arial" panose="020B0604020202020204" pitchFamily="34" charset="0"/>
              <a:buNone/>
              <a:defRPr/>
            </a:pPr>
            <a:r>
              <a:rPr lang="tr-TR" sz="6000" dirty="0">
                <a:solidFill>
                  <a:srgbClr val="DC30AF"/>
                </a:solidFill>
              </a:rPr>
              <a:t> </a:t>
            </a:r>
            <a:r>
              <a:rPr lang="tr-TR" sz="6000" dirty="0" smtClean="0">
                <a:solidFill>
                  <a:srgbClr val="DC30AF"/>
                </a:solidFill>
              </a:rPr>
              <a:t>                        ŞAHİN</a:t>
            </a:r>
          </a:p>
          <a:p>
            <a:pPr marL="0" indent="0" fontAlgn="auto">
              <a:spcAft>
                <a:spcPts val="0"/>
              </a:spcAft>
              <a:buFont typeface="Arial" panose="020B0604020202020204" pitchFamily="34" charset="0"/>
              <a:buNone/>
              <a:defRPr/>
            </a:pPr>
            <a:r>
              <a:rPr lang="tr-TR" sz="6000" dirty="0">
                <a:solidFill>
                  <a:srgbClr val="DC30AF"/>
                </a:solidFill>
              </a:rPr>
              <a:t> </a:t>
            </a:r>
            <a:r>
              <a:rPr lang="tr-TR" sz="6000" dirty="0" smtClean="0">
                <a:solidFill>
                  <a:srgbClr val="DC30AF"/>
                </a:solidFill>
              </a:rPr>
              <a:t>                                2/C</a:t>
            </a:r>
          </a:p>
          <a:p>
            <a:pPr marL="0" indent="0" fontAlgn="auto">
              <a:spcAft>
                <a:spcPts val="0"/>
              </a:spcAft>
              <a:buFont typeface="Arial" panose="020B0604020202020204" pitchFamily="34" charset="0"/>
              <a:buNone/>
              <a:defRPr/>
            </a:pPr>
            <a:r>
              <a:rPr lang="tr-TR" sz="6000" dirty="0">
                <a:solidFill>
                  <a:srgbClr val="DC30AF"/>
                </a:solidFill>
              </a:rPr>
              <a:t> </a:t>
            </a:r>
            <a:r>
              <a:rPr lang="tr-TR" sz="6000" dirty="0" smtClean="0">
                <a:solidFill>
                  <a:srgbClr val="DC30AF"/>
                </a:solidFill>
              </a:rPr>
              <a:t>                                    657</a:t>
            </a:r>
          </a:p>
          <a:p>
            <a:pPr marL="0" indent="0" fontAlgn="auto">
              <a:spcAft>
                <a:spcPts val="0"/>
              </a:spcAft>
              <a:buFont typeface="Arial" panose="020B0604020202020204" pitchFamily="34" charset="0"/>
              <a:buNone/>
              <a:defRPr/>
            </a:pPr>
            <a:endParaRPr lang="tr-TR" dirty="0" smtClean="0"/>
          </a:p>
        </p:txBody>
      </p:sp>
    </p:spTree>
  </p:cSld>
  <p:clrMapOvr>
    <a:masterClrMapping/>
  </p:clrMapOvr>
  <p:transition spd="slow" advTm="5136">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AutoShape 2" descr="data:image/jpeg;base64,/9j/4AAQSkZJRgABAQAAAQABAAD/2wCEAAkGBxMTEhUTExMWFhUVGBUVGBUYFxUVFRUVFRUXFhUVFRUYHSggGBolGxUVITEhJSkrLi4uFx8zODMtNygtLisBCgoKDg0OGxAQGy0fHyUtLS0tLS0tLS0tLS0tLS0tLS0tLS0tLS0tLS0tLS0tLS0tLS0tLS0tLS0tLS0tLS0tLf/AABEIALcBEwMBEQACEQEDEQH/xAAcAAACAwEBAQEAAAAAAAAAAAADBAIFBgcBAAj/xABAEAACAQIDBQUFBgUCBgMAAAABAgMAEQQSIQUxQVFhBhMicYEyUpGhsQcUQmJywSMzgtHwJPE0Q5KisuFjc5P/xAAaAQACAwEBAAAAAAAAAAAAAAABAwACBAUG/8QAMREAAgIBBAECBQMEAgMBAAAAAAECEQMEEiExQSJRBRMyYYEzcfAjkaGxQsEU0eFi/9oADAMBAAIRAxEAPwDXNLrXkKPVqHB6ZKlA2nyVCM8ltxIHmbVEiRYK3GiMAs1GhiRFN9EL6GY6qJkGiFBi5BqBQ9qAAvHrepYxS4ogRRLHiCoRh7UBYo4FWHqxeRashsWewtQYJIeheqszTQ9hzVWZ5mV2jju/xBKm6RgqORN94psVR2dPg+Tg57lyQUa0S7fAykwFSrEuDkI4vacakgsPLfRo0Y9PNroqNo7RV7ZTbqd1GjdhwvHzId2XsdZhmEpRxowsNbfUUyEFJdmXU6mWKXMbQ0+wJoW72Nyp95LhTyDrVXuiZXqcGf0yX9y+7O9rczdziQEkGgYey3K3KrOUWqZzNV8NcVvx8r2Nejg7jS6cWciSa7JgXq6dleggWjtK2eGjJcERj+2cRGHm03qazRVSO58OkpZInIYFGUmtcnyj0cUqbZVY5lzn0+groYU9iPPa1x+fL+eDsHf2NcWjbstEu8JuxNlXUk6AAcSaiRVpRVHkeKeUXS6R8Ht45OqA+yvU6nhbfRcVH9xKir55DwYdL3yAn3m8RPq2tVbDJv3B4sLEveKMoDKHA0BVmC3tzF736Wox9XAFJt0xiSO1VDGVg8vGiWsKooFG0EjagUkg96AskKgCL1AoWY60RqROKowSJuaBVIUkWrD4sERpVi67PomtUZJIagNUYmaGMTNkhke9sqMb+QoJciIx35Ix92YPs4AkJa58WtzyHHrWnJdnfyrc0kQm7Qi5WNbn3m9n0FHZStgjhTdM8wwnxJsGuOKgWHxqvfCGyeLArZay9jJmQFSFPuk/K9WUJWY5fFsadciMnZnEx2LxMVBFypzKfMbxUlGSV0Ph8Rw5OFLkd2dhsIWHdyyQyC4CufZPLXeKv6HynTMs8udJqUVJfY2sMrKtpAN3tDcfMcKpLcuzjSjGUrh/YrNrbEjnGZbK49lhu8iKS2matPq54XUuUIbC27LDJ92xF81/Ax3N0vTk7VMbqdLjyx+bj/JtYcXpf/L0uLpnEli5oSk27aXu/Wi8jTNEdDePeXcThgDTHK0c6UdropO2WFL4WUDeFvpS/udD4ZkUM8bOHo4zFb8/UU9p0metUk3VlFtAjvGseX0FdLDexHnNbXz5fzwdagfMbVxTszW1EFIxEpj/AORCwDf/ADSjXIfyrxHE1f6I35ZilffkblxjSuViICIbPLa/i9yMbiRxO4bteFdtK2CCrsPCSpWzlgTlIa17kGxBAHEbutUfJJL34AdrJ8kCRj255Y0UcbB1LH6D1q+BXJv2ERdzv2RbYthmNKRbEntFp3WNDI5sq6k7/IAcSdwHWik5OkWcrdI8wgc/xJLqSPDHfRF3+Lm548tw4kmVLhAddIdhtVGLlYWgUPi1QlA2qF0BaiMQRN9Qo+j2YVECANt1QuuxNn1q9GhLg8TWoR8DcNVYmYv2tYjAzke59SKvgV5FYnC/6sTF4adRhkjBBZk8K31N6fkjzZ34L1WWuwuySuoeckE6hRpa3WpZj1Wtp1BW/c2eFhjjFlUD/OND5iXRyckp5HcmNriRVfmciHjYRcUOdMWZlHiYQ4DDzC0iIxF7G2uvWnY3DJxIo82bE7g2jP4zDS4SQDxPh23ZtSh5X5UrJD5T90dPDkx6qF9TX+RkDJ4l1Q6kcr8RSMkU+UL+viXZHH4COdRc2I1VxvB6VROuA4ss8L/2hnYizMpWVLFTbMPZccGHLyq6XsI1Msadwf8A8Etr4Vo5g/DdVXFx7NWlyxyYXE0my5fBRjdHJ1EPUOFQ6kcGBBpuP1Ge3CV+x+cttbPbDYqSI6hHZQTvtfT5WrWqcfues003JRkuUzP45D3jaf5atmJ+hHJ1i/ryOnxYrKjvxVWI8wNPnXFiraR6LURpBu7aHDJGh/iNlXNx7yU+Jz5Ek+lWvdO30YkvcehCoFiQWVRbz5k8yTrS27dhjCluZY4aC7oCdBeRjwCqCBf1N/6TVTLmyelv8IpNmy/fsc2J/wCRhRli5M/vef4vLLT5L5WPb5YlrZDb5ZoghY1mGblBFNhMR96nLjXD4ZrJyknt7fULw8wac18uNeWCqVeWXYbNSSVtJKtjQA2mg1tKAsiFNQNo8cVApkMulEtfJ7CDfWowTfB5iMUiyJESc7hmAAvZV3seQ1A86Ki2rKRur8AXFQfED3dGxm49CgVCNtjCGgKaPdrYYyYWdALlo3sOZsSPnajjdTTERko5Yt9Wc6+z/ZBkm706xpz11/DbyrdqJqqOnnm8cHz30dNkWsadnNiwZvUL8EDQYeD69CyUO4JiCNavibsz5Umi7xkYkhZD+IfDka6Nb4Uzm4pPHlUl4MRsXaRDth5BYqSAeB5j9/WsCtPaz0OpwKUVmgWCtka3Bt3Q8qXJeDO1vjflF3gMTbQ0MctrOdmx3ygXaAZkDAVoy+pbi+ie2e1htivdKpF2qKauNTH8Bpcdavp3Rlzc8nKftm2YUmTEL7MgyN+tdQfUAj0rXFJs7PwvK3jcfY5ZinuxPl9BWzHGoitVK8rf86OhH2GXmDXFi6Z6nNDeiyklJysNbMHHXQjT0N/SouDI8aaH8PIAMxHQDiSdygc6rViMtrgU7T4mRI0wkeuIxZGe34Y72CA8uZ5BjxpmGKbcn0jAmpS3eI9Gh2fs9cNAsCa5R4jxZz7TH/OVInNzlYqLc5bmUvbPajQwd1H/ADZiE03hTvC/mOg9eopuCG6VvwOhHc9z6Q6sKYDA2Nv4SXP55W1t6sbUG3lyC4yc5/v/AKBw7TePAnFzqoYjMqAEA5tIwbnjv8qny08m2IZNSybIlhsiaR8Oks4VXdc5UAgKp1W9zvtrS8iSk0irrdUQGI2oVxEMRtaZJHy28ahQMjH9RuLeVFQuDl7BUU4uvBOfHPFPBC+W8/eeADWMIuYMWvrxH+1FQuDl7A9Mk2vHk87R7T+64dpdC5IRFP4nPTiALn0oYse+VEh6pUL7Y2rJhsGkkiqcRJlVYwDbO2pFr3Nh8/Orwxqc2l0SFTnS6Rb4ZXCK02UMFDPbRQbXIF+ApTq6RVyT+kXwSBnllK2e6p1WMIHRemrknqelWk2kl4C3VJdf9nrkVQekxcmrDQa3vRLPobhqrEzGMXihFBJJexVTb9R0X5kUIrkzxhvyxj7sQ7H7JWCFUANz4mvwJp+VuT5G6zItzrpdFvjktu4UZx2rgz4XfYkzUmzQkfCiFnq1AMaia1SNpiJKyxjn01NbFlpcmSWPkxfbuBkZZ49xtm5hxuPrSskU2pHc+F5VKDxS/H7B9kbRXFQhtzj2hyYVSSS4F5MbxT+xZ4fEm1zvG/zFJaETxKy0L5oDTFL00YktmYH2Va5ZTwp+nipNlviSSSaLxFs/nV1BRk0c5u4nOPttnITDrwLOT6AAfWmwXNHW+EcRm/2ON4lxmPp9BW3GvSV1Ul81/wA8HQYm1riHsJLgdU5R4Wt0sCB5cqlmNxbZcbIw4uGJJbdc20H5RuFVk+DDqXVo+2Rhc+OxeIbVoysMY90d2pJHmD8zV5yrHGK88nPnxGMV55LhmNwAMztoo/duSjiaQR0lfhGTwIGK2mSDmiwoJzcHkBtm9XuR0jFa5ejF+5aTccfPbHe0SHF4uHBD+Wtppj+Xgvw0/qHKq4vRBz/sVi9kHP8ACJbZ/wBZjosIP5OHHey8mItZfoP6m5UIejG5+WVinjxub7ZoCwkZyxtEgIPAMVN2J/KLW/6qRX9yvMEkuyh7Jr96xU20JNEv3UAPBF3t/nEtT83pisa/JbNcILGvyB7MP96xU+0JNI0BihB4DmP6fm5o5fRBY1+Q5FsisS7PY42xm0Qr/wArB+Mjh3jWKr6aA/oPOp+nitdsM2sePjthIm++7SLkfwMELLfc0pPtfEE/0Lzofp4vuytPFi2+WHYYnF4sMj93hYnAIO+Yr4iQLarew15XqvohD3bD6cUKf1MJs/aGfaGMRdUVIh0zqCDb42/pqTjWKLK7ahFjMguaUjXF0iLG1EK5PtDUD0GjFAVJlf2z2tHhsMDJGZM7WC7gSBmGY8tKdpse+dC8UmpuV1RSbE+0uEkCZDH1XxL/AH+VbZabmyTxxn0/7mnj7S4fEHJC/eG2Y2uLDrel54pRoGPTSitzK7afaXDYd8krnPYHKqk2vqL2pWPTbo2NUW+ilf7QMPmsI5SvOy/S9NWk4GbOlZptldocJKoInReYdghHQg1Vabnkz5YTXXP7GrEkRAyFWuLgixB8iKbKEVwcxLJdsUnFYMvDo0wKfbkHeROh4j5ihCXg3aSShkTMP2b2j3M3RjYj5Xpkl5O7q9OsuPjs6MkSMDl3nX5VWr4PNOUoPnoPgFNiDRguGKzNWmg+wFtK9O0nEmL1rvEizxj2cVbPKsioxYlcWc8+2/SKA/mYfIf2psVc0dT4TKoTX7HDsS5zH/OFdKH0mfU381nRIZDXAPeyiWmEiL2FAxZZqHJeYOIoAb/vQZzMs1MZijbOzxsF7y2cFcwJUWDDUWNtPQVL4pmWUEuHzQDtDtAYTDO4YmaX+GjH2rkbwBuCg3sONudHFHfL7CaeSaj4QLsvsz7rhgpFpJLO/TTwp6D5k0c098vsMfrlfgbTC5Z3mRgDKiI+lyMl7FTwuLD0FV3enaybVST8H0OByTSyo2XvljVtPEO7BHgPC4PyqOdxUfYDVpX4J7VwZmw7QI/dhgFJtfwDeoF+O740IS2ytgSSlufIxgoUijSFfYRcvnzJ6nU0JScpbiu1u5CuyNn9xFHDmBSMkrYWLEsSGfmRf460ck97ss6bb8sLhcF3bzMGGWd+8YW8V8oBXN7ptf1NSU9yS9ilWl7o8wezRGZcrDJNIZWFvFcgApe/s3F/WjKe5L7Bbur7QWWKWzCKRUzXNyuYrfeV1A5nXiaCa7kBqLq1YDZOy48LGUQlmY5nkb2nbmenSpkyObLczds+d9aBpS4Ig3ohqjwVAjcNUZnmVfbzEwpgmEy5s5AQccwN7j507TKTn6Sunivmbn9K7OTTTRvYLCincCC9/W5tXVe5dm/+lN+lI6F9luygI5ZSPa8IPK28fSsWonbMuq/pqMV55E+32womkWQeF2Hjtua24+dTFncI0adHp/nq5PoyG0IFjAykHrcE/Cn4pOb5NOeEcUVtZuNkdksHPh0Z0Ks6j+IrkrfmOHpQeVw7OfqJer00y67L4GTBOYXOeB/FHIBbI99VYcL7+WlKlNdsRmSywuPa8Grma4rJJ7mY4qmV82tUXDNUODmW3sH3czdG08ib/vWmLvg9Pgmp44yNT2c27aLMdTERcfl5+lU207OZrtIpT48/7Og4VQy5xqGF786dkrtHmMjcZbX4Ftltac9aXhk947UK8KLHFnxr51Z+rKjJj+lmC+2+3cQjS/efsa1LjIdD4Sr3fg4fiY7MfT6Vuxv0oGqillkjeGuEe6LXAxgxlWYgMVUnkGNqK7OZreXwW2ysB3MSQhs+W5LWtck30HAUJy3Ss5y92W0skcKGSVgqjeefIAcSeVLScnSMspOTqJWYPAviJhi8SpVE0w8Db1G/vJB7x328uVNlJQjsj35A+Fsj+WP4uS5vzpSNGKNKj7CA6ltANSTuAHE1GgZWl0KrtqNmIgjkntoWQARjpnYgH0pnyml6uBVP/k6G1xMh34dh5PGT8LiquEfDBx7nkm0IYlLTMYh+cEXPIHcT0FBQlL6eSPc/p5PcLjjIA0cErIdQxyIGHMBmv8hUeOuG0B+l1J8hu/BIVlZCdwa1j0DAkE9N9BxIl5XIaOqAkeE0Q0DYUS6YFo6ll1IGBarF+z1N9Qj6HcOtUZmmym+0bZqy4Mk+2hunnxHwFP0uTbMmli8k3BeUcq7M7KE8wjfML6Ara4PM11M2TalQ7Bh4k5+Du+y8EkEKxDXKN+gueZtXPyNJUYcuSWXJuZQ9tdnd5CXVbldDYa2PGqx6T9jpfDc+yeyT4ZyPEYFswsN5ANhxNboZVRoz6dqVnQtm7HnwcayQs0gIvNhyLqw95PdcD40r5yktrMc1CWSlx9zW7OxAkQMt8pF7HeOhB3Vgm/CE5Y7HT7LDDtvpmBGaaATJaky4kNgzDds8OVZZLXDeEj96dHk7mgy3Bx9hDsziQsoVtx8J6g1aXHJo1Kcsb90dW2K5EQX3dPSqqVqjyOqj/Ub9wqDLIGHGqxdSKP1QpjQku4vwp2LmVidtR4OZ/bPjc3cxg7iWI89Aadik3NtnW+HYduNy92cgxYs5F/l0rp436UZdVFrLI6LCAa4J7abaGoNLjeDvHAg8KhnyJPkutnq1tJGAHRW+ZF6Do5mePPQ7Dh0zh3vI49lnN8v6F3L6Cg5OqRllFtccIeaS++qC1GugGUE0RltIrsVB95laEkjDw5e9tp3shAYR390AgnzApqeyO7yyl0r8stRKFARAFUCwUCwA6AUp2+wLH5Z7G9zQoMopIqcDhvvGOxEsviXDFY4kO5WIzF7c+vUchT5PZjSXkVJ7YpLyXHdLwGUnivh+IGh9aRYef3ImG5F3ZgpuAbWuAbE2Gu+pZa+OEkHJqpVEQhohtHqWtUA7BMtEYmBl0ooZEgg1qMs2PQLVWZZsr+0M4d0ht7Iz36nQfK/xq0FXJp0MHCLy+/B5sDZkUZzCNFbmBYn1p3zH5K6rI3wi5nakSk5MxwQXDOBv3W1FMxT2lJpvowmIxH3LFyl4maCU3VkXNlO+xFbMe3s6znLNiir5Rrdn7RSRQyEkHja3yNZpzSbowZcMov1D0Kb6VFbuRE2TWMCnxagirk2LS1lk7Y6JnO0cWYBfP41eJ1tBLa2zI7JULOC24HXfuBs1Nk/SdTP6ouu6OtbONlvw/vupSTjyzx+fl0NPwqJ8iUeQzeInpTsUqkSUOEcP7fbQ7/GOQTZDkHLw6XFbMK4b9zt4se2EYox2MJznU8PoK3Y/pRzNVfzpHQSuulcI9tfHJZ4LWgY83BbQHlQMMx2JRQM8mybtppQKpckIDrRDNcA9koe7fmZpyf8A9XC/9oWrZX6uPZCnSY9Dh/hvvwt50uwTyJFem2e9cx4SPviujSk5YVP6rXY9BTflbVc3RRqlc3QxPAIs0kuKSF5MoYqEVGK6A5XJJOtr+VVT3cJWUjK+IxuguExKN4VlWRgNdwa19+UVWSa8UXaa5apB1Q3qtkbVBXWgUTC5ahS6Bd1aoX32BkaihkUQK0SyYIJrRL3wPYaqMzZDMviM2Km13Nl/6QBTkuDrwht00KKzCdulVu6aI5w2S99N9r860PTejcZZ4oyyVdD69vojN3LIV8WXMT+IGxBXeNao9NLbuE/+NG63cmqw+JDSFb8AR+/7fGhHGroRPG4w3BZ8Jx4GqZIOHIuGXwAzBTa3w0FLXPY2nJWOLPR310IcCLTaVRtsKhyAaSgMURGXDZ2BvuFXukaY5dkaGIcHEEdcq3IOthqbWp2OSapip5cjmpWMdm8YJMOnMDKfNdKDlcUhOtxPHmf9yzLil8GRJlVtrFiGGV+Sn5irQVmvTw+Zkijh07EsSTe5v8a6EUkqO607KfGjxt/nCt2L6Uef1n60joED6+dcI9pNcFjCLa0DLJ3wWWFNAx5EOR1DPImr2NAq42g4HGgL+wnjtnNIkiIwAl9oElbNp4lIB3gAEW151eM0mm/BRtJ2/BXbUgb/AEuyYnOq5ppBoclybWvoNG0/TTotc5X+BMX9WWX4LvGzDDrHhMIg7xh4b6rGg9qaTn+5NJit7c59C4Lfc5hMBs6OE5zeSU+1M+rsenur0FVlkcuPAx3LhcL2J46xAfirKVPEEsFt6gketVRaCp0Gxc2UNYhcqtI7HUIigm9uJNjYeZ4VIq2KX3/YQ2dtN5sKJ9IwsRkke1wCASFUdbX13AjnoyUEp7S0koT2vm3whvAbRabDrNcRjuhJI1rhTluVUHfz14W56VlBKe0XOKhOnzzwT2Nj/vGGimIsXXXzBKm3qKGSGybRGtsnER2pjzG+HtYiaYRhbasljmkvwANqvjhuTGJ8SXlIFszGy4mWRkUDCrdEYg5pWBsXB93Q/KjOEYxS8lrUEr7PcNtDvZWiw9mEf82dv5aflX3238QBap8varkGctquX4RY7ExveiQg3RZCiPa2cAC5HTNcXpU40KzKq96MR2mlGHxU4JsHyyA/r5eoNaIRc4po7uhywlgju8GHnkLMZVBFiDfkeGvPSuhBbUoszZmsknkiazZZg2khjlYR4kWIkCqC1t36uoq0rXIic4telfz7HQcBgBGsfizMosWtYnQcOG7dXNm9jtGbJmlO0y3L3WpLIpxMaVMrJl1rMjbB8ApMVY25UaLxxWrJYecsL/Ci0VnBRdE2aqgSPFNgDxY6+VMaqJHy69j4aOBw1Pyo4l6idxKTspj/AOA5vcd7KRw8ObTT1o5Y80jRqcbnkV+xevjhcDpelbTKsD5Mt292l/pyNbMwBp+ni3I2aeEcfqZzW532roGm32V2LPjPp9K1Y/pRxNW/60jfKlq4Z7RuywjkuAKBllGnZaYMaUDFlGwvGoIsllvUBdBzcUBXZ7HJrQaBKPAngI7bXdm3SYbwHmQUDAdRlPxp0neD8mTL+j+RvZMd2xE59p5XjHSOBjGFHTMrH1qmThKIX4j9iwWO9KC5UV8cgmkAT+VEbluEkg3KvNVOpPMDkaY1tXPbLdK32xDthKWEeCh/m4tlLnfljFtTyHh3clNMwLub6RTH25y6j0fdq0Cx4fZeG0aWwbpGp9pvMhmP6TzqYuW8sheFtuWaXg87ZqY4sNszDb5sqk/kQjU+Z1PRTRwcuWWRNO90pZZ+DQRYRVVMMhOSJArEaE6WC3G4nVj6c6zuVty9ysZdzfb6MoFONxkkqX7jCI0UdrDM5BBCnhfX0C860v8Ap49vlmiDWOKT7fZYdrsfIuFbuQUByxKAMpOc5bAfhAF/W3Kl4Ipz5JixpSqXLC4Ds8kMCwyOSgGZ0HgRmPtF8urjhYm1huqSyuUrQN7k9yXJcYE6DKMqWARALAKNxtwv/aksXNV335OY/a7tBWxUcSgXjjGZuJLm4U+Qsf6q6mhx1jcmTHNxjt9+QHZXZ2HxMAieYRyd4xy6BjpoRffTckWpbkb4Z6xbasLt37Pp4f4mGfvcuth4ZBbivPdw1q0MifDMspJu48Mn2a+0CSNlixS5lBymTUOnC7jjbjxoZdPGStC7b4a5Opo2lcWSp0Ua5FZ6iHwKTESsWIph0YRW0ssPooHSqsyT5bYUqTYUCiaXJFEfXNb48KN2Fyj/AMSr7S7QKr3cZ/iSDL1C8fWmRTXJp0en3PdLpFfgEZIkTS5vf+rU366VGa8m2U3IcXNct0sPSgKe2lEznbF7wG/vL+9aNN9ZecFsZhA3Kt9GJSbdIXxA8R9PpT4fSc7U/qv+eDoC61wj2j4GIN4qCZ9F1h2qpz5oMZNagvbwMwNQYmaGKAonFGL0LKyk6CYjDJJlvcMhujroyHdcdDxB0NSMmhHKFI2kiJQmPKzM6ucyAs7FmU7wDck79b6bqvKpcl1GMueSeIw5Yfx5gE9xPArX4OxJZvIEXoKVdIi//KGQALBQABoANAAOAFVbvsiXAvs7ZQTFSYpnLu4yqLWEa6aL6AfPnV5ZLgoIVk5ioLols/Y4TFS4p5C8kgyrcWEa8l15BR6HnUlkuCiuASdwUUqGMZgM08eIVgHjR08S5hZ+I1FmGvxNVjOouJWNbXFrgJiMOTG8aOVLAjvLXYFt7edCLppsKfNsR2TgUw0CwIb2JJbcWY7yR8B6VbJNzluY2nKW5kcfGJEKNuurAjeGUhlYeRAqRdO0NjHm0TIZ9ZGBHuquUE/muTfy3edVJSjxFD2HeqsROJx37S8IyY+R2B8eV1PArlC6eRBHpXa0ck8SRXilJC2x9nCfVcPmO7STLb82XefSjOUlwmdKGPFNKbjX5Zt9mbLxkWQK7Bb6q7ZtOV949KxSlNO2h0pabbS5Ee3uwWYfeFAL+ywA9rkepFNw52/qZmjGMk9i5o2PZ6ZvusOe4bIt779BbWsGVLe6M+WHrZLF4igkNxYxGIFjVjTKoosYetUZkn9g0b3N6MYNi5KkVe29vx4fwjxym9lGoHVj+2+tEMSjdjsOnlk+yMZipJUkE76sx16A7tKslaO1jhHbsXXQw21zdWI3kKLe8f8A1S1BsOTHDHE38+CCQt71gSfMXtTZ41GJ56Gdzyr2s572tH+nY8mSppvrOrm/TZhoq6EjBidOxXFTeM+n0p+NelHN1U7ytnRootbVwT2spcD0Q1FAyyfA0twagl00OqKBnY3h7XoMRksZVb1US3RIJUA2MIulVFN8nr7rEXB4HUUQL3FDBGDcIoPQCiOTk+2SDXqEqg8Lc6AuaCqKAthLUCvkhuoluxWRONEdF+BeTWrDVwfA1CDuENUZnymI+2TCErh5fwjOh6E2ZfjY/CuhoJdxE4knaMZ2e7MT4izIMqb8xOUeanpWvLnjDg1Y8dK26X+TrGzMM8UKJI+dlFs2+44edcrJkcmWlKMnwRxEl2A4b+lBcDoRqNjCtpVWLaK/FoSasjTjkkhvDRWFzVWxOSVugha536bqhRKkQx2zS4IVioI3g6g8xRjKg486j2rKCfZQw/d/iZ2JZyOQ5HjTN18nQw5vnbvCRT7elGUDiWAv11q+Pk1we3svNi7Oj7+FJAMkSGdj+fTLrypkWjn63LKWOTj23SNlj3zwu43FS16o25Js4uFbMqi/DOZdsDbDP1ZP3q+lXrO3qXWNmAgaulJHJxSEsUfEf84U+H0nO1H6jOpg154900M4MnWgxOWkOxKTvqGeTSHFWgZ2xmMUBUuRuMVURIItAoyaNaoVas+Y3qESoX40R3g9GhqA7QZZBehQtxDB6AugwoC2RY2ohVsTmkopGiERSVqsh8URTSiF8jmHbWqMRkXBU/aMynCIj+w00YY+6ouSflT9Lam2u6FabEp5HfVFzsruEiSKFkCAWUXBvxPmTvrRltlckJ3bTCYiG5FuXCszhyWxzpciYgPGl2aPmI9EVqFg32RMd6Nh3UfSm1REirF9nSZ2JG5TbzNF9Dc8dkafktqWYih7RN7PS/8AamROloF2ZXHQd40aDi6/Kn47VnSnH02/BfT4Es8kgYZWywqvE5bBvTSrSXH+DBjyqKUX39T+xrpDlw8i8FUD4DWo+FJHGj6s8Ze7OYduf+G3/jX10NM0f1nV1f6Zgoa6Mjm4hLE+0f8AOFOh9Jzs9fMZ1JRevPHvHwWWEULQMmVuQ5A2tAzzXA1EdbVBMuhxVtVRDdh0aqiWj2Q1CRRA0SyPA1QNAwutEs3wEoFSSrUKthVFAoxgHSgKfYNhULIrsQDero1w6IumlEsnyCRze1Qu4qrHoTVWZplZ28ivhc3BHDHoCCtz8RTMH1UX0E4xyvd5RzDFyWZbMQy2vkPwYVvxrh+33OlqHG0vPmjabC7QTBQGYSG286MR1rLO3LgrLRQlG7ouE7Sw75D3Z67vjSlBy6MuXRSh1yh+LGRtqrg31Gu+quLQl45R7Qd5LbqFFFG+xGcFtOFE0QqPJY4LDBFAHnVWzLmyOcrYwKqKML2xxcyYkKkZZe7zW5gE5reWlbMWOLXLOro8lQ4RT7O2zE2IgZvAqlixO4aC30NaI4tvY/Nm3Qaj7GqweymR4J3kzKzyMFvoL3YEee6lSW2mzJPMpKeOK5SXJp9pMRhTfe+/1qknUf3Odp0nqEl4OYduv+HT/wCwf+LU7R/Uzpav6DDJW9nNjXZX4n2jWmH0nK1H6jOuxqBXmz3cm2PQxXoGecqHYINahmnPgZEet6Aly4GTrQFdB4xYVUVJ2wbmiXSACejQzYTSoVYQCgVYTu6BTce2tUBdkkOtQD6DCgLIsagUKyLVkPiwEj0UMiiCR8RRLOQxCNaqxU+hzu1dWRwGVgQyncQdCKCbTtGWXHKMJjfswkz3w8ylN4El8y/luN4rctamqkhmPVKH1f8AsqX2NPhZVjkWzXuLG6lT7p5VXJkU1aOzpMsckbi+CzMQbRgCOIIpKdco1yqhZOzgdwIwQbi1ifDc626U1ZZN/uIySxxhb4o6BBs7uIwjNnI/EaTlg4s4jz/Ola4IIutLLt8DV6qICAVCrZQdtMC5hEsRIlhOdSOI/EDzFq1aeVPk0aaVycfczcuzYNoRGSALDiF9tRorMRrccjzroJ+R7vG9rdr3/wCmVOwu0cuGkSLE5miiOVojvjsd687VXJDfTI0tjrh+/wDPB0nam1I8RCjQkMp1BH71jzdmbRYZY5tyMF2/S0EfWQf+Jpuk+pm3NK4mAcaV0Ec+S4EJx4j6fStEejl5U97OzYWDNXnD2eTJtLLCRUGY8sx1YrVWzO52fZKhLCxCgykgpoC0DY2ojErACMVYZuYeIVVipMlIKgEz25qEpBivOgKv2PCwFQNNniyVAuJFmNQKSIkaUQ3yLqlzRsc3SChLGgU3WSVeNQq34DQsb0GLmlRa4UVRmHIZXt7j4hLBFoZdW6hDpr5n6U7HCW3d4Op8Ii7lfTKSIa+VWOzJ8Gw7L7OuO9I/T/en4o16mcD4jqKfy0/3G9s6ECkZZXIRpOVYlENaUaJPgNagLsYQUBTZHERgix46VaMqLY5NPgwe09jthJTiYdFGpXgRvKmtUMr6Oxhnjzxp9iXbJYpY4cSifzVIJ5Ffwkc9/wAKfbTXIvCvqhLtdGU2fipIGEkZNvxJfwkcdKdLbNbWFYnD1Lryi07XbcjxGHiyHXPdl4rYW/eq6fE4S5FZmtlpmPY1tRz5OxCbeafHo5mW97P0FhsOAdK8y2elyZG0N9xyqtiPme4UwaULKb+QbDhRLpnpWoCwi7qBR9gpKIyIG9EuGQUCjYULQKWTEdSyu4+lfhUJGIJdTULvg9Y2qASs+UVCM+IqEsiUsL0Qp2zxDzqBaJqbmgVaoZjioCZSK/tZ2qTAx2FnnYeCO+4e8/IfWm4cDyPnoXiwPK7fS/yc82NA2JkkxErEsdSeTcAOltK1ZXtWxHdwxjCmv7GpwOHDEDn9KzFs2TamzpGCUCNQNLAVqv00eRytvI2yn2gt2rFPs34HSIQxCqNlpyYXIKBS2SWrpFWQkqheIpj8KskbI4urCxFMxtpjcc3GVowXdZsHENMveyEcytrA0+bo7uJKWeV+yMriYytwN9yP/daYNPkOSLSpCcuFzaDR7ejU6OSv2MstPu4XZXNDz0rQpHOlhrsr54/Ea0RfByc0Kmz9H4bD2FeXbOxkyWxpEtQEt2eVCCc8ZvVkzRCSo+VahGz0twqAryDkoovEEBY0S92MxGqsTIMBQKEibUCq5IKt99Es3QMixqFlyiJFzRLdIJQKk1oFGScVAIGi0SzYxHFQFykJ9pNtrhIS2jSMDkS+88z0FXx43N/YmDC80q8Ls4/3c2Lmzkl5JG8V9/kByArp7lBbUdSGJJWuEjoeE2UmHTul5a333O/X41inJuTskZ7qa6Gtjwm+otl086WDVTVceTXwz+EDkKO/g4MoeqxJ9TSWzSuETiFQpJknoPsCJWpq6BZErS2FMU2hLkQm1ydAOZOlXgvI/DHdNIze0sIq93AugjBN+pF2JFaJLlROrpsjqWV+TE48DNmG468v9qMHxR0ZquQcUF9f96LnXBWML5E8RApHPXyNNhOSFZccZIo8Zs5g5sQRpbXoK6OPJcUea1encc0kmfoyvNlj6oQXd7GiOStEZJL0QxjQO9EvRFt9QK6IvUCiG+iW6CxUGUkMR1UVIkwqAR7a1QF2LMdasOXRGoEMtAWyQWgCyYW5qFbpHwXxaVCXwVXantVHglUFS8jglFG627Mx4C/rT8GneXnwLjDezkm1MVLiJTJK+ZydeSjeABwArpR2wVI6cMXFLwbX7OtnlgZn/DdV6+fpWPM/XwTUZmsez3/0aSdbsfOkeSQdRC4VbGqsXkdouQfDVDn/API8jFVDIItWKM9j31UEug9qZfAuyBWgo3yWTF5mUAsdwvV8cqY2Cbe1eTPRQ5llmbfYgetMi+2zqSntlDEjD7Qj4j1HSq45c0dqS4K8ORup9JiIyaCBFcXtqdfWq24scscZq6M7j4mEjCx4fQV1MMk4JnlNbFrPJfzo/RLgXrzxRN0eSbqgV2LyKKI2LBZQBRL22wVEZ0eWqEPGFQKBKMtHsve4PBQYqYYUCgVTQFsk1QCFG30R66PJKIYnyVCMOKqKIO9EsohYd9ApMwH2sYZu8w8nDKyeoINvgflW/RyW1ovpo22ZjCYUyELl1aw0GvlVpz2nZjG488HWNlYMQwog/Cvz41klK2cjLPfOxaPfQRpfQxBvqshc+i0fcPSqGFdhEFEqyTUGwInFvqRRWQbLVxdg5uQoP2RaHBW4u7HINw1b+1Wr2NmKorc/wLbSASGw41OR2nbnlsxsuEJB161DvrIuiofBEgnh/amKdBcURMGVEccSR5EVd8l4NLgzW1sQe9e44jnyFdPTxXy0eU+ISf8A5E/54P0ORxrz4iwMoooZFiWKY1ZGjGkLvLarUNULJxtegCSoITUKUQtULESL1C10TU2qFHyFRr0CjVBd1Ap2fZr1CVR40VQikCkXcKIyL8k3jyi9QqpbnQN341KLKPgGTc3ol6objNVESRQfaThc+CLjfE6P6E5CP+75Vo0rqde4dNJrJS8mc7D4XvJM5/Bb51bNw6Ovny1iN7imyr8qSlfJysa3SEcMlRujTOQ791trVLM3zb4GO84UBe3yMQ1GxMgnd3oJWV3UTCWFOSpFW7Z4Zaq1QdpFnv5/vUoKjQL7vYAcW1Jp0vTFR9y3zLd+EUvaZvEqjleqyVUdL4erTkyixEeVTr1qtHShLdIrtmx52ZOdxbra4NGMbZpzS2rd7ANnYfOs8X4k8QvwI0NNrjkXPIoyUl54/uZbHzDvDca6X+AroYF6EcLXSTzy/ng//9k="/>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alibri" pitchFamily="34" charset="0"/>
            </a:endParaRPr>
          </a:p>
        </p:txBody>
      </p:sp>
      <p:pic>
        <p:nvPicPr>
          <p:cNvPr id="15362" name="Picture 3"/>
          <p:cNvPicPr>
            <a:picLocks noChangeAspect="1" noChangeArrowheads="1"/>
          </p:cNvPicPr>
          <p:nvPr/>
        </p:nvPicPr>
        <p:blipFill>
          <a:blip r:embed="rId2"/>
          <a:srcRect/>
          <a:stretch>
            <a:fillRect/>
          </a:stretch>
        </p:blipFill>
        <p:spPr bwMode="auto">
          <a:xfrm>
            <a:off x="0" y="7938"/>
            <a:ext cx="9144000" cy="6850062"/>
          </a:xfrm>
          <a:prstGeom prst="rect">
            <a:avLst/>
          </a:prstGeom>
          <a:noFill/>
          <a:ln w="9525">
            <a:noFill/>
            <a:miter lim="800000"/>
            <a:headEnd/>
            <a:tailEnd/>
          </a:ln>
        </p:spPr>
      </p:pic>
    </p:spTree>
  </p:cSld>
  <p:clrMapOvr>
    <a:masterClrMapping/>
  </p:clrMapOvr>
  <p:transition spd="slow" advTm="3817">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Başlık 1"/>
          <p:cNvSpPr>
            <a:spLocks noGrp="1"/>
          </p:cNvSpPr>
          <p:nvPr>
            <p:ph type="title"/>
          </p:nvPr>
        </p:nvSpPr>
        <p:spPr>
          <a:xfrm>
            <a:off x="457200" y="274638"/>
            <a:ext cx="8229600" cy="922337"/>
          </a:xfrm>
        </p:spPr>
        <p:txBody>
          <a:bodyPr/>
          <a:lstStyle/>
          <a:p>
            <a:r>
              <a:rPr lang="tr-TR" smtClean="0">
                <a:solidFill>
                  <a:srgbClr val="DC30AF"/>
                </a:solidFill>
              </a:rPr>
              <a:t>YUNUS EMRE’NİN HAYATI</a:t>
            </a:r>
          </a:p>
        </p:txBody>
      </p:sp>
      <p:sp>
        <p:nvSpPr>
          <p:cNvPr id="16386" name="İçerik Yer Tutucusu 2"/>
          <p:cNvSpPr>
            <a:spLocks noGrp="1"/>
          </p:cNvSpPr>
          <p:nvPr>
            <p:ph idx="1"/>
          </p:nvPr>
        </p:nvSpPr>
        <p:spPr>
          <a:xfrm>
            <a:off x="457200" y="1196975"/>
            <a:ext cx="8229600" cy="4929188"/>
          </a:xfrm>
        </p:spPr>
        <p:txBody>
          <a:bodyPr/>
          <a:lstStyle/>
          <a:p>
            <a:pPr marL="0" indent="0">
              <a:buFont typeface="Arial" charset="0"/>
              <a:buNone/>
            </a:pPr>
            <a:r>
              <a:rPr lang="tr-TR" smtClean="0">
                <a:solidFill>
                  <a:srgbClr val="00B0F0"/>
                </a:solidFill>
              </a:rPr>
              <a:t>Yunus Emre 1240 yılında doğmuş 1321 yılında hayata veda etmiştir.Pek çok ünlü ozan gibi Yunus Emre’nin de yaşadığı yer tam olarak bilinmemektedir.Ancak çeşitli eserlerden yola çıkarak Eskişehir ilinde bulunan Mihalıççık ilçesinin bir köyü olan Sarıköy’de yaşamını sürdürdüğü düşünülmektedir.</a:t>
            </a:r>
          </a:p>
        </p:txBody>
      </p:sp>
    </p:spTree>
  </p:cSld>
  <p:clrMapOvr>
    <a:masterClrMapping/>
  </p:clrMapOvr>
  <p:transition spd="slow" advTm="7887">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p:cNvPicPr>
            <a:picLocks noChangeAspect="1" noChangeArrowheads="1"/>
          </p:cNvPicPr>
          <p:nvPr/>
        </p:nvPicPr>
        <p:blipFill>
          <a:blip r:embed="rId2"/>
          <a:srcRect/>
          <a:stretch>
            <a:fillRect/>
          </a:stretch>
        </p:blipFill>
        <p:spPr bwMode="auto">
          <a:xfrm>
            <a:off x="4763" y="0"/>
            <a:ext cx="9139237" cy="6858000"/>
          </a:xfrm>
          <a:prstGeom prst="rect">
            <a:avLst/>
          </a:prstGeom>
          <a:noFill/>
          <a:ln w="9525">
            <a:noFill/>
            <a:miter lim="800000"/>
            <a:headEnd/>
            <a:tailEnd/>
          </a:ln>
        </p:spPr>
      </p:pic>
    </p:spTree>
  </p:cSld>
  <p:clrMapOvr>
    <a:masterClrMapping/>
  </p:clrMapOvr>
  <p:transition spd="slow" advTm="4006">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İçerik Yer Tutucusu 2"/>
          <p:cNvSpPr>
            <a:spLocks noGrp="1"/>
          </p:cNvSpPr>
          <p:nvPr>
            <p:ph idx="1"/>
          </p:nvPr>
        </p:nvSpPr>
        <p:spPr>
          <a:xfrm>
            <a:off x="468313" y="549275"/>
            <a:ext cx="8229600" cy="5605463"/>
          </a:xfrm>
        </p:spPr>
        <p:txBody>
          <a:bodyPr/>
          <a:lstStyle/>
          <a:p>
            <a:pPr marL="0" indent="0">
              <a:buFont typeface="Arial" charset="0"/>
              <a:buNone/>
            </a:pPr>
            <a:r>
              <a:rPr lang="tr-TR" smtClean="0">
                <a:solidFill>
                  <a:srgbClr val="00B0F0"/>
                </a:solidFill>
              </a:rPr>
              <a:t>Yunus Emre,hayatını Anadolu Yöresinde</a:t>
            </a:r>
          </a:p>
          <a:p>
            <a:pPr marL="0" indent="0">
              <a:buFont typeface="Arial" charset="0"/>
              <a:buNone/>
            </a:pPr>
            <a:r>
              <a:rPr lang="tr-TR" smtClean="0">
                <a:solidFill>
                  <a:srgbClr val="00B0F0"/>
                </a:solidFill>
              </a:rPr>
              <a:t>Sürdürmüş en büyük Türk ozanlarından biridir. </a:t>
            </a:r>
          </a:p>
          <a:p>
            <a:pPr marL="0" indent="0">
              <a:buFont typeface="Arial" charset="0"/>
              <a:buNone/>
            </a:pPr>
            <a:r>
              <a:rPr lang="tr-TR" smtClean="0">
                <a:solidFill>
                  <a:srgbClr val="00B0F0"/>
                </a:solidFill>
              </a:rPr>
              <a:t>Kendisi,13. ve 14. yüzyıllarda yaşamıştır.  </a:t>
            </a:r>
          </a:p>
          <a:p>
            <a:pPr marL="0" indent="0">
              <a:buFont typeface="Arial" charset="0"/>
              <a:buNone/>
            </a:pPr>
            <a:r>
              <a:rPr lang="tr-TR" smtClean="0">
                <a:solidFill>
                  <a:srgbClr val="00B0F0"/>
                </a:solidFill>
              </a:rPr>
              <a:t>Yunus Emre Anadolu Selçuklu Devleti’nin yıkılmaya ve Anadolu Türk Beylikleri’nin kurulmaya başladığı dönemden,Osmanlı Beyliği’nin kurulmasına kadar geçen sürede</a:t>
            </a:r>
          </a:p>
          <a:p>
            <a:pPr marL="0" indent="0">
              <a:buFont typeface="Arial" charset="0"/>
              <a:buNone/>
            </a:pPr>
            <a:r>
              <a:rPr lang="tr-TR" smtClean="0">
                <a:solidFill>
                  <a:srgbClr val="00B0F0"/>
                </a:solidFill>
              </a:rPr>
              <a:t>yaşamış bir halk şairidir.</a:t>
            </a:r>
          </a:p>
        </p:txBody>
      </p:sp>
    </p:spTree>
  </p:cSld>
  <p:clrMapOvr>
    <a:masterClrMapping/>
  </p:clrMapOvr>
  <p:transition spd="slow" advTm="8181">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advTm="3768">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288" y="476250"/>
            <a:ext cx="8064500" cy="5976938"/>
          </a:xfrm>
        </p:spPr>
        <p:txBody>
          <a:bodyPr rtlCol="0">
            <a:normAutofit lnSpcReduction="10000"/>
          </a:bodyPr>
          <a:lstStyle/>
          <a:p>
            <a:pPr marL="0" indent="0" fontAlgn="auto">
              <a:spcAft>
                <a:spcPts val="0"/>
              </a:spcAft>
              <a:buFont typeface="Arial" panose="020B0604020202020204" pitchFamily="34" charset="0"/>
              <a:buNone/>
              <a:defRPr/>
            </a:pPr>
            <a:r>
              <a:rPr lang="tr-TR" dirty="0" smtClean="0">
                <a:solidFill>
                  <a:srgbClr val="00B0F0"/>
                </a:solidFill>
              </a:rPr>
              <a:t>Onun yaşadığı yıllarda </a:t>
            </a:r>
            <a:r>
              <a:rPr lang="tr-TR" dirty="0" err="1" smtClean="0">
                <a:solidFill>
                  <a:srgbClr val="00B0F0"/>
                </a:solidFill>
              </a:rPr>
              <a:t>Anadoluda</a:t>
            </a:r>
            <a:r>
              <a:rPr lang="tr-TR" dirty="0" smtClean="0">
                <a:solidFill>
                  <a:srgbClr val="00B0F0"/>
                </a:solidFill>
              </a:rPr>
              <a:t> Moğol istilasının etkisiyle iç </a:t>
            </a:r>
            <a:r>
              <a:rPr lang="tr-TR" dirty="0" err="1" smtClean="0">
                <a:solidFill>
                  <a:srgbClr val="00B0F0"/>
                </a:solidFill>
              </a:rPr>
              <a:t>kavgalar,siyasi</a:t>
            </a:r>
            <a:r>
              <a:rPr lang="tr-TR" dirty="0" smtClean="0">
                <a:solidFill>
                  <a:srgbClr val="00B0F0"/>
                </a:solidFill>
              </a:rPr>
              <a:t> </a:t>
            </a:r>
            <a:r>
              <a:rPr lang="tr-TR" dirty="0" err="1" smtClean="0">
                <a:solidFill>
                  <a:srgbClr val="00B0F0"/>
                </a:solidFill>
              </a:rPr>
              <a:t>zayıklık,kıtlık,kuraklık</a:t>
            </a:r>
            <a:r>
              <a:rPr lang="tr-TR" dirty="0" smtClean="0">
                <a:solidFill>
                  <a:srgbClr val="00B0F0"/>
                </a:solidFill>
              </a:rPr>
              <a:t> gibi çok zor günler </a:t>
            </a:r>
            <a:r>
              <a:rPr lang="tr-TR" dirty="0" err="1" smtClean="0">
                <a:solidFill>
                  <a:srgbClr val="00B0F0"/>
                </a:solidFill>
              </a:rPr>
              <a:t>yaşanmaktaydı.Yunus</a:t>
            </a:r>
            <a:r>
              <a:rPr lang="tr-TR" dirty="0" smtClean="0">
                <a:solidFill>
                  <a:srgbClr val="00B0F0"/>
                </a:solidFill>
              </a:rPr>
              <a:t> Emre mezhep ve din ayrılıklarının da olduğu böyle bir dönemde Allah </a:t>
            </a:r>
            <a:r>
              <a:rPr lang="tr-TR" dirty="0" err="1" smtClean="0">
                <a:solidFill>
                  <a:srgbClr val="00B0F0"/>
                </a:solidFill>
              </a:rPr>
              <a:t>sevgisini,din</a:t>
            </a:r>
            <a:r>
              <a:rPr lang="tr-TR" dirty="0" smtClean="0">
                <a:solidFill>
                  <a:srgbClr val="00B0F0"/>
                </a:solidFill>
              </a:rPr>
              <a:t> ve güzel ahlakla ilgili düşüncelerini yaymaya çalışarak Türk-İslam Birliği’nin kurulmasında büyük bir rol </a:t>
            </a:r>
            <a:r>
              <a:rPr lang="tr-TR" dirty="0" err="1" smtClean="0">
                <a:solidFill>
                  <a:srgbClr val="00B0F0"/>
                </a:solidFill>
              </a:rPr>
              <a:t>üstlenmiştir.Uzunca</a:t>
            </a:r>
            <a:r>
              <a:rPr lang="tr-TR" dirty="0" smtClean="0">
                <a:solidFill>
                  <a:srgbClr val="00B0F0"/>
                </a:solidFill>
              </a:rPr>
              <a:t> bir süre Hacı Bektaş-i Veli dergahında hizmet eden </a:t>
            </a:r>
            <a:r>
              <a:rPr lang="tr-TR" dirty="0">
                <a:solidFill>
                  <a:srgbClr val="00B0F0"/>
                </a:solidFill>
              </a:rPr>
              <a:t>Y</a:t>
            </a:r>
            <a:r>
              <a:rPr lang="tr-TR" dirty="0" smtClean="0">
                <a:solidFill>
                  <a:srgbClr val="00B0F0"/>
                </a:solidFill>
              </a:rPr>
              <a:t>unus Emre insanları </a:t>
            </a:r>
          </a:p>
          <a:p>
            <a:pPr marL="0" indent="0" fontAlgn="auto">
              <a:spcAft>
                <a:spcPts val="0"/>
              </a:spcAft>
              <a:buFont typeface="Arial" panose="020B0604020202020204" pitchFamily="34" charset="0"/>
              <a:buNone/>
              <a:defRPr/>
            </a:pPr>
            <a:r>
              <a:rPr lang="tr-TR" dirty="0" err="1" smtClean="0">
                <a:solidFill>
                  <a:srgbClr val="00B0F0"/>
                </a:solidFill>
              </a:rPr>
              <a:t>Asil,garip,zengin,fakir,Hristiyan,Müslüman</a:t>
            </a:r>
            <a:r>
              <a:rPr lang="tr-TR" dirty="0" smtClean="0">
                <a:solidFill>
                  <a:srgbClr val="00B0F0"/>
                </a:solidFill>
              </a:rPr>
              <a:t> ayrımı </a:t>
            </a:r>
            <a:r>
              <a:rPr lang="tr-TR" dirty="0" err="1" smtClean="0">
                <a:solidFill>
                  <a:srgbClr val="00B0F0"/>
                </a:solidFill>
              </a:rPr>
              <a:t>yapmaksızın,derin</a:t>
            </a:r>
            <a:r>
              <a:rPr lang="tr-TR" dirty="0" smtClean="0">
                <a:solidFill>
                  <a:srgbClr val="00B0F0"/>
                </a:solidFill>
              </a:rPr>
              <a:t> bir sevgiyle severdi</a:t>
            </a:r>
            <a:r>
              <a:rPr lang="tr-TR" dirty="0" smtClean="0"/>
              <a:t>.</a:t>
            </a:r>
            <a:endParaRPr lang="tr-TR" dirty="0"/>
          </a:p>
        </p:txBody>
      </p:sp>
    </p:spTree>
  </p:cSld>
  <p:clrMapOvr>
    <a:masterClrMapping/>
  </p:clrMapOvr>
  <p:transition spd="slow" advTm="7979">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advTm="4039">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813"/>
            <a:ext cx="8229600" cy="5976937"/>
          </a:xfrm>
        </p:spPr>
        <p:txBody>
          <a:bodyPr rtlCol="0">
            <a:normAutofit lnSpcReduction="10000"/>
          </a:bodyPr>
          <a:lstStyle/>
          <a:p>
            <a:pPr marL="0" indent="0" fontAlgn="auto">
              <a:spcAft>
                <a:spcPts val="0"/>
              </a:spcAft>
              <a:buFont typeface="Arial" panose="020B0604020202020204" pitchFamily="34" charset="0"/>
              <a:buNone/>
              <a:defRPr/>
            </a:pPr>
            <a:r>
              <a:rPr lang="tr-TR" dirty="0" smtClean="0">
                <a:solidFill>
                  <a:srgbClr val="00B0F0"/>
                </a:solidFill>
              </a:rPr>
              <a:t>Yunus </a:t>
            </a:r>
            <a:r>
              <a:rPr lang="tr-TR" dirty="0" err="1" smtClean="0">
                <a:solidFill>
                  <a:srgbClr val="00B0F0"/>
                </a:solidFill>
              </a:rPr>
              <a:t>Emre,hayatı</a:t>
            </a:r>
            <a:r>
              <a:rPr lang="tr-TR" dirty="0" smtClean="0">
                <a:solidFill>
                  <a:srgbClr val="00B0F0"/>
                </a:solidFill>
              </a:rPr>
              <a:t> boyunca pek çok şiir yazmış</a:t>
            </a:r>
          </a:p>
          <a:p>
            <a:pPr marL="0" indent="0" fontAlgn="auto">
              <a:spcAft>
                <a:spcPts val="0"/>
              </a:spcAft>
              <a:buFont typeface="Arial" panose="020B0604020202020204" pitchFamily="34" charset="0"/>
              <a:buNone/>
              <a:defRPr/>
            </a:pPr>
            <a:r>
              <a:rPr lang="tr-TR" dirty="0" smtClean="0">
                <a:solidFill>
                  <a:srgbClr val="00B0F0"/>
                </a:solidFill>
              </a:rPr>
              <a:t>Olsa da </a:t>
            </a:r>
            <a:r>
              <a:rPr lang="tr-TR" dirty="0" err="1" smtClean="0">
                <a:solidFill>
                  <a:srgbClr val="00B0F0"/>
                </a:solidFill>
              </a:rPr>
              <a:t>yanlızca</a:t>
            </a:r>
            <a:r>
              <a:rPr lang="tr-TR" dirty="0" smtClean="0">
                <a:solidFill>
                  <a:srgbClr val="00B0F0"/>
                </a:solidFill>
              </a:rPr>
              <a:t> iki adet eser ortaya koymuştur.</a:t>
            </a:r>
          </a:p>
          <a:p>
            <a:pPr marL="0" indent="0" fontAlgn="auto">
              <a:spcAft>
                <a:spcPts val="0"/>
              </a:spcAft>
              <a:buFont typeface="Arial" panose="020B0604020202020204" pitchFamily="34" charset="0"/>
              <a:buNone/>
              <a:defRPr/>
            </a:pPr>
            <a:r>
              <a:rPr lang="tr-TR" dirty="0" smtClean="0">
                <a:solidFill>
                  <a:srgbClr val="00B0F0"/>
                </a:solidFill>
              </a:rPr>
              <a:t>Eserleri kapsamlı </a:t>
            </a:r>
            <a:r>
              <a:rPr lang="tr-TR" dirty="0" err="1" smtClean="0">
                <a:solidFill>
                  <a:srgbClr val="00B0F0"/>
                </a:solidFill>
              </a:rPr>
              <a:t>olup,derlemeler</a:t>
            </a:r>
            <a:r>
              <a:rPr lang="tr-TR" dirty="0" smtClean="0">
                <a:solidFill>
                  <a:srgbClr val="00B0F0"/>
                </a:solidFill>
              </a:rPr>
              <a:t> şeklinde </a:t>
            </a:r>
            <a:r>
              <a:rPr lang="tr-TR" dirty="0" err="1" smtClean="0">
                <a:solidFill>
                  <a:srgbClr val="00B0F0"/>
                </a:solidFill>
              </a:rPr>
              <a:t>oluşturulmuştur.Yunus</a:t>
            </a:r>
            <a:r>
              <a:rPr lang="tr-TR" dirty="0" smtClean="0">
                <a:solidFill>
                  <a:srgbClr val="00B0F0"/>
                </a:solidFill>
              </a:rPr>
              <a:t> Emre’nin en önemli </a:t>
            </a:r>
            <a:r>
              <a:rPr lang="tr-TR" dirty="0" err="1" smtClean="0">
                <a:solidFill>
                  <a:srgbClr val="00B0F0"/>
                </a:solidFill>
              </a:rPr>
              <a:t>özelliği,şiirlerini</a:t>
            </a:r>
            <a:r>
              <a:rPr lang="tr-TR" dirty="0" smtClean="0">
                <a:solidFill>
                  <a:srgbClr val="00B0F0"/>
                </a:solidFill>
              </a:rPr>
              <a:t> halk dili ile yazmış olmasıdır.</a:t>
            </a:r>
          </a:p>
          <a:p>
            <a:pPr marL="0" indent="0" fontAlgn="auto">
              <a:spcAft>
                <a:spcPts val="0"/>
              </a:spcAft>
              <a:buFont typeface="Arial" panose="020B0604020202020204" pitchFamily="34" charset="0"/>
              <a:buNone/>
              <a:defRPr/>
            </a:pPr>
            <a:r>
              <a:rPr lang="tr-TR" dirty="0" smtClean="0">
                <a:solidFill>
                  <a:srgbClr val="00B0F0"/>
                </a:solidFill>
              </a:rPr>
              <a:t>Bu nedenle gerek yaşadığı devirde gerekse </a:t>
            </a:r>
            <a:r>
              <a:rPr lang="tr-TR" dirty="0" err="1" smtClean="0">
                <a:solidFill>
                  <a:srgbClr val="00B0F0"/>
                </a:solidFill>
              </a:rPr>
              <a:t>günümüzde,şiirleri</a:t>
            </a:r>
            <a:r>
              <a:rPr lang="tr-TR" dirty="0" smtClean="0">
                <a:solidFill>
                  <a:srgbClr val="00B0F0"/>
                </a:solidFill>
              </a:rPr>
              <a:t> rahatlıkla anlaşılabilmektedir.</a:t>
            </a:r>
          </a:p>
          <a:p>
            <a:pPr marL="0" indent="0" fontAlgn="auto">
              <a:spcAft>
                <a:spcPts val="0"/>
              </a:spcAft>
              <a:buFont typeface="Arial" panose="020B0604020202020204" pitchFamily="34" charset="0"/>
              <a:buNone/>
              <a:defRPr/>
            </a:pPr>
            <a:r>
              <a:rPr lang="tr-TR" dirty="0" smtClean="0">
                <a:solidFill>
                  <a:srgbClr val="00B0F0"/>
                </a:solidFill>
              </a:rPr>
              <a:t>Yaşamının büyük bir kısmını dergahta geçirmesi ve dervişliğe ulaşmak için harcadığı çabalarında </a:t>
            </a:r>
            <a:r>
              <a:rPr lang="tr-TR" dirty="0" err="1" smtClean="0">
                <a:solidFill>
                  <a:srgbClr val="00B0F0"/>
                </a:solidFill>
              </a:rPr>
              <a:t>etkisiyle,şiirlerinin</a:t>
            </a:r>
            <a:r>
              <a:rPr lang="tr-TR" dirty="0" smtClean="0">
                <a:solidFill>
                  <a:srgbClr val="00B0F0"/>
                </a:solidFill>
              </a:rPr>
              <a:t> çok büyük bir kısmının konusu </a:t>
            </a:r>
            <a:r>
              <a:rPr lang="tr-TR" dirty="0" err="1" smtClean="0">
                <a:solidFill>
                  <a:srgbClr val="00B0F0"/>
                </a:solidFill>
              </a:rPr>
              <a:t>tasavvuftur.Şiirlerinde</a:t>
            </a:r>
            <a:r>
              <a:rPr lang="tr-TR" dirty="0" smtClean="0">
                <a:solidFill>
                  <a:srgbClr val="00B0F0"/>
                </a:solidFill>
              </a:rPr>
              <a:t> Allah’a olan sevgisini anlatmıştır.</a:t>
            </a:r>
            <a:endParaRPr lang="tr-TR" dirty="0">
              <a:solidFill>
                <a:srgbClr val="00B0F0"/>
              </a:solidFill>
            </a:endParaRPr>
          </a:p>
        </p:txBody>
      </p:sp>
    </p:spTree>
  </p:cSld>
  <p:clrMapOvr>
    <a:masterClrMapping/>
  </p:clrMapOvr>
  <p:transition spd="slow" advTm="8052">
    <p:push dir="u"/>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TM02455610[[fn=Sonbahar]]</Template>
  <TotalTime>228</TotalTime>
  <Words>393</Words>
  <Application>Microsoft Office PowerPoint</Application>
  <PresentationFormat>Ekran Gösterisi (4:3)</PresentationFormat>
  <Paragraphs>46</Paragraphs>
  <Slides>17</Slides>
  <Notes>4</Notes>
  <HiddenSlides>0</HiddenSlides>
  <MMClips>1</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17</vt:i4>
      </vt:variant>
    </vt:vector>
  </HeadingPairs>
  <TitlesOfParts>
    <vt:vector size="21" baseType="lpstr">
      <vt:lpstr>Arial</vt:lpstr>
      <vt:lpstr>Calibri</vt:lpstr>
      <vt:lpstr>Verdana</vt:lpstr>
      <vt:lpstr>Ofis Teması</vt:lpstr>
      <vt:lpstr>YUNUS EMRE</vt:lpstr>
      <vt:lpstr>PowerPoint Sunusu</vt:lpstr>
      <vt:lpstr>YUNUS EMRE’NİN HAYATI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SAHIN</dc:creator>
  <cp:keywords>www.sorubak.com</cp:keywords>
  <cp:lastModifiedBy>doğan</cp:lastModifiedBy>
  <cp:revision>30</cp:revision>
  <dcterms:created xsi:type="dcterms:W3CDTF">2016-02-18T17:21:49Z</dcterms:created>
  <dcterms:modified xsi:type="dcterms:W3CDTF">2016-02-22T18:52:55Z</dcterms:modified>
</cp:coreProperties>
</file>