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7"/>
  </p:notesMasterIdLst>
  <p:sldIdLst>
    <p:sldId id="266" r:id="rId2"/>
    <p:sldId id="269" r:id="rId3"/>
    <p:sldId id="267" r:id="rId4"/>
    <p:sldId id="268" r:id="rId5"/>
    <p:sldId id="258" r:id="rId6"/>
    <p:sldId id="259" r:id="rId7"/>
    <p:sldId id="260" r:id="rId8"/>
    <p:sldId id="261" r:id="rId9"/>
    <p:sldId id="262" r:id="rId10"/>
    <p:sldId id="263" r:id="rId11"/>
    <p:sldId id="264" r:id="rId12"/>
    <p:sldId id="270" r:id="rId13"/>
    <p:sldId id="271" r:id="rId14"/>
    <p:sldId id="272" r:id="rId15"/>
    <p:sldId id="265"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şaban TOKSÖZ" initials="şT"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9B0CA4-08BE-4FC7-9F13-ABEBFA67732E}" type="datetimeFigureOut">
              <a:rPr lang="tr-TR" smtClean="0"/>
              <a:t>21.03.2016</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75B9F5-B4BA-4C56-BCF4-4FD1E50FAC34}" type="slidenum">
              <a:rPr lang="tr-TR" smtClean="0"/>
              <a:t>‹#›</a:t>
            </a:fld>
            <a:endParaRPr lang="tr-TR"/>
          </a:p>
        </p:txBody>
      </p:sp>
    </p:spTree>
    <p:extLst>
      <p:ext uri="{BB962C8B-B14F-4D97-AF65-F5344CB8AC3E}">
        <p14:creationId xmlns:p14="http://schemas.microsoft.com/office/powerpoint/2010/main" val="3110444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hlinkClick r:id="rId3"/>
              </a:rPr>
              <a:t>www.sorubak.com</a:t>
            </a:r>
            <a:endParaRPr lang="tr-TR" dirty="0"/>
          </a:p>
        </p:txBody>
      </p:sp>
      <p:sp>
        <p:nvSpPr>
          <p:cNvPr id="4" name="Slayt Numarası Yer Tutucusu 3"/>
          <p:cNvSpPr>
            <a:spLocks noGrp="1"/>
          </p:cNvSpPr>
          <p:nvPr>
            <p:ph type="sldNum" sz="quarter" idx="10"/>
          </p:nvPr>
        </p:nvSpPr>
        <p:spPr/>
        <p:txBody>
          <a:bodyPr/>
          <a:lstStyle/>
          <a:p>
            <a:fld id="{4C75B9F5-B4BA-4C56-BCF4-4FD1E50FAC34}" type="slidenum">
              <a:rPr lang="tr-TR" smtClean="0"/>
              <a:t>15</a:t>
            </a:fld>
            <a:endParaRPr lang="tr-TR"/>
          </a:p>
        </p:txBody>
      </p:sp>
    </p:spTree>
    <p:extLst>
      <p:ext uri="{BB962C8B-B14F-4D97-AF65-F5344CB8AC3E}">
        <p14:creationId xmlns:p14="http://schemas.microsoft.com/office/powerpoint/2010/main" val="2408908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Serbest 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17" name="Alt Başlık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Veri Yer Tutucusu 29"/>
          <p:cNvSpPr>
            <a:spLocks noGrp="1"/>
          </p:cNvSpPr>
          <p:nvPr>
            <p:ph type="dt" sz="half" idx="10"/>
          </p:nvPr>
        </p:nvSpPr>
        <p:spPr/>
        <p:txBody>
          <a:bodyPr/>
          <a:lstStyle/>
          <a:p>
            <a:fld id="{A23720DD-5B6D-40BF-8493-A6B52D484E6B}" type="datetimeFigureOut">
              <a:rPr lang="tr-TR" smtClean="0"/>
              <a:t>21.03.2016</a:t>
            </a:fld>
            <a:endParaRPr lang="tr-TR"/>
          </a:p>
        </p:txBody>
      </p:sp>
      <p:sp>
        <p:nvSpPr>
          <p:cNvPr id="19" name="Altbilgi Yer Tutucusu 18"/>
          <p:cNvSpPr>
            <a:spLocks noGrp="1"/>
          </p:cNvSpPr>
          <p:nvPr>
            <p:ph type="ftr" sz="quarter" idx="11"/>
          </p:nvPr>
        </p:nvSpPr>
        <p:spPr/>
        <p:txBody>
          <a:bodyPr/>
          <a:lstStyle/>
          <a:p>
            <a:endParaRPr lang="tr-TR"/>
          </a:p>
        </p:txBody>
      </p:sp>
      <p:sp>
        <p:nvSpPr>
          <p:cNvPr id="27" name="Slayt Numarası Yer Tutucusu 2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t>21.03.2016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t>21.03.2016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lgn="l">
              <a:defRPr/>
            </a:lvl1pPr>
          </a:lstStyle>
          <a:p>
            <a:r>
              <a:rPr kumimoji="0" lang="tr-TR" smtClean="0"/>
              <a:t>Asıl başlık stili için tıklatın</a:t>
            </a:r>
            <a:endParaRPr kumimoji="0" lang="en-US"/>
          </a:p>
        </p:txBody>
      </p:sp>
      <p:sp>
        <p:nvSpPr>
          <p:cNvPr id="3" name="İçerik Yer Tutucusu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t>21.03.2016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Serbest 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Serbest 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Başlık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p:txBody>
          <a:bodyPr/>
          <a:lstStyle/>
          <a:p>
            <a:fld id="{A23720DD-5B6D-40BF-8493-A6B52D484E6B}" type="datetimeFigureOut">
              <a:rPr lang="tr-TR" smtClean="0"/>
              <a:t>21.03.2016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1143000"/>
          </a:xfrm>
        </p:spPr>
        <p:txBody>
          <a:bodyPr/>
          <a:lstStyle/>
          <a:p>
            <a:r>
              <a:rPr kumimoji="0" lang="tr-TR" smtClean="0"/>
              <a:t>Asıl başlık stili için tıklatın</a:t>
            </a:r>
            <a:endParaRPr kumimoji="0" lang="en-US"/>
          </a:p>
        </p:txBody>
      </p:sp>
      <p:sp>
        <p:nvSpPr>
          <p:cNvPr id="3" name="İçerik Yer Tutucusu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p>
            <a:fld id="{A23720DD-5B6D-40BF-8493-A6B52D484E6B}" type="datetimeFigureOut">
              <a:rPr lang="tr-TR" smtClean="0"/>
              <a:t>21.03.2016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8229600" cy="1143000"/>
          </a:xfrm>
        </p:spPr>
        <p:txBody>
          <a:bodyPr anchor="ctr"/>
          <a:lstStyle>
            <a:lvl1pPr>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p:txBody>
          <a:bodyPr/>
          <a:lstStyle/>
          <a:p>
            <a:fld id="{A23720DD-5B6D-40BF-8493-A6B52D484E6B}" type="datetimeFigureOut">
              <a:rPr lang="tr-TR" smtClean="0"/>
              <a:t>21.03.2016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320"/>
            <a:ext cx="7470648" cy="1143000"/>
          </a:xfrm>
        </p:spPr>
        <p:txBody>
          <a:bodyPr anchor="ctr"/>
          <a:lstStyle>
            <a:lvl1pPr algn="l">
              <a:defRPr sz="4600"/>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A23720DD-5B6D-40BF-8493-A6B52D484E6B}" type="datetimeFigureOut">
              <a:rPr lang="tr-TR" smtClean="0"/>
              <a:t>21.03.2016</a:t>
            </a:fld>
            <a:endParaRPr lang="tr-TR"/>
          </a:p>
        </p:txBody>
      </p:sp>
      <p:sp>
        <p:nvSpPr>
          <p:cNvPr id="8" name="Slayt Numarası Yer Tutucusu 7"/>
          <p:cNvSpPr>
            <a:spLocks noGrp="1"/>
          </p:cNvSpPr>
          <p:nvPr>
            <p:ph type="sldNum" sz="quarter" idx="11"/>
          </p:nvPr>
        </p:nvSpPr>
        <p:spPr/>
        <p:txBody>
          <a:bodyPr/>
          <a:lstStyle/>
          <a:p>
            <a:fld id="{F302176B-0E47-46AC-8F43-DAB4B8A37D06}" type="slidenum">
              <a:rPr lang="tr-TR" smtClean="0"/>
              <a:t>‹#›</a:t>
            </a:fld>
            <a:endParaRPr lang="tr-TR"/>
          </a:p>
        </p:txBody>
      </p:sp>
      <p:sp>
        <p:nvSpPr>
          <p:cNvPr id="9" name="Altbilgi Yer Tutucusu 8"/>
          <p:cNvSpPr>
            <a:spLocks noGrp="1"/>
          </p:cNvSpPr>
          <p:nvPr>
            <p:ph type="ftr" sz="quarter" idx="12"/>
          </p:nvPr>
        </p:nvSpPr>
        <p:spPr/>
        <p:txBody>
          <a:bodyPr/>
          <a:lstStyle/>
          <a:p>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23720DD-5B6D-40BF-8493-A6B52D484E6B}" type="datetimeFigureOut">
              <a:rPr lang="tr-TR" smtClean="0"/>
              <a:t>21.03.2016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p:txBody>
          <a:bodyPr/>
          <a:lstStyle/>
          <a:p>
            <a:fld id="{A23720DD-5B6D-40BF-8493-A6B52D484E6B}" type="datetimeFigureOut">
              <a:rPr lang="tr-TR" smtClean="0"/>
              <a:t>21.03.2016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156448" y="6422064"/>
            <a:ext cx="762000" cy="365125"/>
          </a:xfrm>
        </p:spPr>
        <p:txBody>
          <a:bodyPr/>
          <a:lstStyle/>
          <a:p>
            <a:fld id="{F302176B-0E47-46AC-8F43-DAB4B8A37D06}"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5" name="Veri Yer Tutucusu 4"/>
          <p:cNvSpPr>
            <a:spLocks noGrp="1"/>
          </p:cNvSpPr>
          <p:nvPr>
            <p:ph type="dt" sz="half" idx="10"/>
          </p:nvPr>
        </p:nvSpPr>
        <p:spPr>
          <a:xfrm>
            <a:off x="457200" y="6422064"/>
            <a:ext cx="2133600" cy="365125"/>
          </a:xfrm>
        </p:spPr>
        <p:txBody>
          <a:bodyPr/>
          <a:lstStyle/>
          <a:p>
            <a:fld id="{A23720DD-5B6D-40BF-8493-A6B52D484E6B}" type="datetimeFigureOut">
              <a:rPr lang="tr-TR" smtClean="0"/>
              <a:t>21.03.2016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Serbest 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Serbest 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Başlık Yer Tutucusu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tr-TR" smtClean="0"/>
              <a:t>Asıl başlık stili için tıklatın</a:t>
            </a:r>
            <a:endParaRPr kumimoji="0" lang="en-US"/>
          </a:p>
        </p:txBody>
      </p:sp>
      <p:sp>
        <p:nvSpPr>
          <p:cNvPr id="30" name="Metin Yer Tutucusu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Veri Yer Tutucusu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A23720DD-5B6D-40BF-8493-A6B52D484E6B}" type="datetimeFigureOut">
              <a:rPr lang="tr-TR" smtClean="0"/>
              <a:t>21.03.2016</a:t>
            </a:fld>
            <a:endParaRPr lang="tr-TR"/>
          </a:p>
        </p:txBody>
      </p:sp>
      <p:sp>
        <p:nvSpPr>
          <p:cNvPr id="22" name="Altbilgi Yer Tutucusu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tr-TR"/>
          </a:p>
        </p:txBody>
      </p:sp>
      <p:sp>
        <p:nvSpPr>
          <p:cNvPr id="18" name="Slayt Numarası Yer Tutucusu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F302176B-0E47-46AC-8F43-DAB4B8A37D06}" type="slidenum">
              <a:rPr lang="tr-TR" smtClean="0"/>
              <a:t>‹#›</a:t>
            </a:fld>
            <a:endParaRPr lang="tr-TR"/>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6.wav"/><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3.wav"/><Relationship Id="rId1" Type="http://schemas.openxmlformats.org/officeDocument/2006/relationships/slideLayout" Target="../slideLayouts/slideLayout7.xml"/><Relationship Id="rId4" Type="http://schemas.openxmlformats.org/officeDocument/2006/relationships/audio" Target="../media/audio3.wav"/></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7.wav"/><Relationship Id="rId1" Type="http://schemas.openxmlformats.org/officeDocument/2006/relationships/slideLayout" Target="../slideLayouts/slideLayout7.xml"/><Relationship Id="rId4" Type="http://schemas.openxmlformats.org/officeDocument/2006/relationships/audio" Target="../media/audio7.wav"/></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audio" Target="../media/audio6.wav"/><Relationship Id="rId2" Type="http://schemas.openxmlformats.org/officeDocument/2006/relationships/audio" Target="../media/audio6.wav"/><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2.wav"/><Relationship Id="rId1" Type="http://schemas.openxmlformats.org/officeDocument/2006/relationships/slideLayout" Target="../slideLayouts/slideLayout7.xml"/><Relationship Id="rId4" Type="http://schemas.openxmlformats.org/officeDocument/2006/relationships/audio" Target="../media/audio2.wav"/></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4.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3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68888978"/>
      </p:ext>
    </p:extLst>
  </p:cSld>
  <p:clrMapOvr>
    <a:masterClrMapping/>
  </p:clrMapOvr>
  <mc:AlternateContent xmlns:mc="http://schemas.openxmlformats.org/markup-compatibility/2006" xmlns:p14="http://schemas.microsoft.com/office/powerpoint/2010/main">
    <mc:Choice Requires="p14">
      <p:transition spd="slow" p14:dur="1500">
        <p:split orient="vert"/>
        <p:sndAc>
          <p:stSnd>
            <p:snd r:embed="rId2" name="chimes.wav"/>
          </p:stSnd>
        </p:sndAc>
      </p:transition>
    </mc:Choice>
    <mc:Fallback xmlns="">
      <p:transition spd="slow">
        <p:split orient="vert"/>
        <p:sndAc>
          <p:stSnd>
            <p:snd r:embed="rId4" name="chimes.wav"/>
          </p:stSnd>
        </p:sndAc>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734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75364801"/>
      </p:ext>
    </p:extLst>
  </p:cSld>
  <p:clrMapOvr>
    <a:masterClrMapping/>
  </p:clrMapOvr>
  <p:transition spd="slow">
    <p:wipe/>
    <p:sndAc>
      <p:stSnd>
        <p:snd r:embed="rId2" name="type.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461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7200407"/>
      </p:ext>
    </p:extLst>
  </p:cSld>
  <p:clrMapOvr>
    <a:masterClrMapping/>
  </p:clrMapOvr>
  <p:transition spd="slow">
    <p:push dir="u"/>
    <p:sndAc>
      <p:stSnd>
        <p:snd r:embed="rId2" name="camera.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9602230"/>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click.wav"/>
          </p:stSnd>
        </p:sndAc>
      </p:transition>
    </mc:Choice>
    <mc:Fallback xmlns="">
      <p:transition spd="slow">
        <p:fade/>
        <p:sndAc>
          <p:stSnd>
            <p:snd r:embed="rId4" name="click.wav"/>
          </p:stSnd>
        </p:sndAc>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68535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0284903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laser.wav"/>
          </p:stSnd>
        </p:sndAc>
      </p:transition>
    </mc:Choice>
    <mc:Fallback xmlns="">
      <p:transition spd="slow">
        <p:fade/>
        <p:sndAc>
          <p:stSnd>
            <p:snd r:embed="rId4" name="laser.wav"/>
          </p:stSnd>
        </p:sndAc>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507"/>
            <a:ext cx="4355976" cy="3777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55976" y="11507"/>
            <a:ext cx="4788024" cy="3777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676" y="3789041"/>
            <a:ext cx="4369652" cy="3042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976" y="3789042"/>
            <a:ext cx="4788024" cy="3042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0688667"/>
      </p:ext>
    </p:extLst>
  </p:cSld>
  <p:clrMapOvr>
    <a:masterClrMapping/>
  </p:clrMapOvr>
  <mc:AlternateContent xmlns:mc="http://schemas.openxmlformats.org/markup-compatibility/2006" xmlns:p14="http://schemas.microsoft.com/office/powerpoint/2010/main">
    <mc:Choice Requires="p14">
      <p:transition spd="slow" p14:dur="3900">
        <p14:glitter pattern="hexagon"/>
        <p:sndAc>
          <p:stSnd>
            <p:snd r:embed="rId2" name="camera.wav"/>
          </p:stSnd>
        </p:sndAc>
      </p:transition>
    </mc:Choice>
    <mc:Fallback xmlns="">
      <p:transition spd="slow">
        <p:fade/>
        <p:sndAc>
          <p:stSnd>
            <p:snd r:embed="rId7" name="camera.wav"/>
          </p:stSnd>
        </p:sndAc>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122"/>
            <a:ext cx="9144000" cy="68458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12167645"/>
      </p:ext>
    </p:extLst>
  </p:cSld>
  <p:clrMapOvr>
    <a:masterClrMapping/>
  </p:clrMapOvr>
  <mc:AlternateContent xmlns:mc="http://schemas.openxmlformats.org/markup-compatibility/2006" xmlns:p14="http://schemas.microsoft.com/office/powerpoint/2010/main">
    <mc:Choice Requires="p14">
      <p:transition spd="slow" p14:dur="800">
        <p:circle/>
        <p:sndAc>
          <p:stSnd>
            <p:snd r:embed="rId3" name="chimes.wav"/>
          </p:stSnd>
        </p:sndAc>
      </p:transition>
    </mc:Choice>
    <mc:Fallback xmlns="">
      <p:transition spd="slow">
        <p:circle/>
        <p:sndAc>
          <p:stSnd>
            <p:snd r:embed="rId5" name="chimes.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80512" cy="6857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18287381"/>
      </p:ext>
    </p:extLst>
  </p:cSld>
  <p:clrMapOvr>
    <a:masterClrMapping/>
  </p:clrMapOvr>
  <mc:AlternateContent xmlns:mc="http://schemas.openxmlformats.org/markup-compatibility/2006" xmlns:p14="http://schemas.microsoft.com/office/powerpoint/2010/main">
    <mc:Choice Requires="p14">
      <p:transition spd="med" p14:dur="700">
        <p:fade/>
        <p:sndAc>
          <p:stSnd>
            <p:snd r:embed="rId2" name="whoosh.wav"/>
          </p:stSnd>
        </p:sndAc>
      </p:transition>
    </mc:Choice>
    <mc:Fallback xmlns="">
      <p:transition spd="med">
        <p:fade/>
        <p:sndAc>
          <p:stSnd>
            <p:snd r:embed="rId4" name="whoosh.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274638"/>
            <a:ext cx="7920880" cy="850106"/>
          </a:xfrm>
        </p:spPr>
        <p:txBody>
          <a:bodyPr/>
          <a:lstStyle/>
          <a:p>
            <a:r>
              <a:rPr lang="tr-TR" dirty="0" smtClean="0"/>
              <a:t>Elektrik Nedir</a:t>
            </a:r>
            <a:endParaRPr lang="tr-TR" dirty="0"/>
          </a:p>
        </p:txBody>
      </p:sp>
      <p:sp>
        <p:nvSpPr>
          <p:cNvPr id="3" name="İçerik Yer Tutucusu 2"/>
          <p:cNvSpPr>
            <a:spLocks noGrp="1"/>
          </p:cNvSpPr>
          <p:nvPr>
            <p:ph idx="1"/>
          </p:nvPr>
        </p:nvSpPr>
        <p:spPr>
          <a:xfrm>
            <a:off x="251520" y="1124744"/>
            <a:ext cx="8640960" cy="5616624"/>
          </a:xfrm>
        </p:spPr>
        <p:txBody>
          <a:bodyPr>
            <a:normAutofit lnSpcReduction="10000"/>
          </a:bodyPr>
          <a:lstStyle/>
          <a:p>
            <a:pPr fontAlgn="base"/>
            <a:r>
              <a:rPr lang="tr-TR" dirty="0"/>
              <a:t>Bütün cisimler moleküllerden veya atomlardan meydana gelmiştir. Yani bir cismi parçalara ayıracak olursak sonunda o cismin özelliğini taşıyan en küçük parçanın bir molekül veya bir atom olduğunu görürüz. Atom ise merkezdeki çekirdek ve bunun etrafında süratle dönen elektronlardan oluşmuştur.</a:t>
            </a:r>
          </a:p>
          <a:p>
            <a:pPr fontAlgn="base"/>
            <a:r>
              <a:rPr lang="tr-TR" dirty="0"/>
              <a:t>Bazı cisimlere ait atomların dış yörüngelerinde bulunan elektronlar ısı, manyetik alan, kimyasal reaksiyon gibi bazı etkilere maruz kaldıkları zaman kolaylıkla yörüngelerinden koparak serbest hale gelirler. Bu şekilde atomdan ayrılan elektrona serbest elektron adı verilir</a:t>
            </a:r>
            <a:r>
              <a:rPr lang="tr-TR" dirty="0" smtClean="0"/>
              <a:t>.</a:t>
            </a:r>
            <a:endParaRPr lang="tr-TR" dirty="0"/>
          </a:p>
        </p:txBody>
      </p:sp>
    </p:spTree>
    <p:extLst>
      <p:ext uri="{BB962C8B-B14F-4D97-AF65-F5344CB8AC3E}">
        <p14:creationId xmlns:p14="http://schemas.microsoft.com/office/powerpoint/2010/main" val="1599542165"/>
      </p:ext>
    </p:extLst>
  </p:cSld>
  <p:clrMapOvr>
    <a:masterClrMapping/>
  </p:clrMapOvr>
  <mc:AlternateContent xmlns:mc="http://schemas.openxmlformats.org/markup-compatibility/2006" xmlns:p14="http://schemas.microsoft.com/office/powerpoint/2010/main">
    <mc:Choice Requires="p14">
      <p:transition spd="slow" p14:dur="4000">
        <p14:vortex dir="r"/>
        <p:sndAc>
          <p:stSnd>
            <p:snd r:embed="rId2" name="whoosh.wav"/>
          </p:stSnd>
        </p:sndAc>
      </p:transition>
    </mc:Choice>
    <mc:Fallback xmlns="">
      <p:transition spd="slow">
        <p:fade/>
        <p:sndAc>
          <p:stSnd>
            <p:snd r:embed="rId3" name="whoosh.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Elektrik Nedir?</a:t>
            </a:r>
            <a:endParaRPr lang="tr-TR" dirty="0"/>
          </a:p>
        </p:txBody>
      </p:sp>
      <p:sp>
        <p:nvSpPr>
          <p:cNvPr id="3" name="İçerik Yer Tutucusu 2"/>
          <p:cNvSpPr>
            <a:spLocks noGrp="1"/>
          </p:cNvSpPr>
          <p:nvPr>
            <p:ph idx="1"/>
          </p:nvPr>
        </p:nvSpPr>
        <p:spPr>
          <a:xfrm>
            <a:off x="457200" y="1600200"/>
            <a:ext cx="8291264" cy="5257800"/>
          </a:xfrm>
        </p:spPr>
        <p:txBody>
          <a:bodyPr>
            <a:normAutofit/>
          </a:bodyPr>
          <a:lstStyle/>
          <a:p>
            <a:r>
              <a:rPr lang="tr-TR" dirty="0"/>
              <a:t>İşte elektrik akımını, elektrik voltajını meydana getirerek elektrik motorlarının dönmesini, elektrik ampullerinin ışık vermesini, elektrik fırınlarının yemek pişirmesini sağlayan </a:t>
            </a:r>
            <a:r>
              <a:rPr lang="tr-TR" dirty="0" smtClean="0"/>
              <a:t> </a:t>
            </a:r>
            <a:r>
              <a:rPr lang="tr-TR" dirty="0"/>
              <a:t>bahsettiğimiz serbest elektronlardır ve bu serbest elektronların hareket etmesidir. Kısaca serbest elektronların elektrik akımını ve voltajını meydana getirmesine ve bunların kullanılmasına elektrik diyebiliriz.</a:t>
            </a:r>
            <a:br>
              <a:rPr lang="tr-TR" dirty="0"/>
            </a:br>
            <a:endParaRPr lang="tr-TR" dirty="0"/>
          </a:p>
        </p:txBody>
      </p:sp>
    </p:spTree>
    <p:extLst>
      <p:ext uri="{BB962C8B-B14F-4D97-AF65-F5344CB8AC3E}">
        <p14:creationId xmlns:p14="http://schemas.microsoft.com/office/powerpoint/2010/main" val="110084305"/>
      </p:ext>
    </p:extLst>
  </p:cSld>
  <p:clrMapOvr>
    <a:masterClrMapping/>
  </p:clrMapOvr>
  <p:transition spd="slow">
    <p:wipe/>
    <p:sndAc>
      <p:stSnd>
        <p:snd r:embed="rId2" name="click.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Elektrik Devresi Ve Elemanları</a:t>
            </a:r>
            <a:endParaRPr lang="tr-TR" dirty="0"/>
          </a:p>
        </p:txBody>
      </p:sp>
      <p:sp>
        <p:nvSpPr>
          <p:cNvPr id="3" name="İçerik Yer Tutucusu 2"/>
          <p:cNvSpPr>
            <a:spLocks noGrp="1"/>
          </p:cNvSpPr>
          <p:nvPr>
            <p:ph idx="1"/>
          </p:nvPr>
        </p:nvSpPr>
        <p:spPr>
          <a:xfrm>
            <a:off x="457200" y="1600200"/>
            <a:ext cx="7467600" cy="4997152"/>
          </a:xfrm>
        </p:spPr>
        <p:txBody>
          <a:bodyPr/>
          <a:lstStyle/>
          <a:p>
            <a:r>
              <a:rPr lang="tr-TR" dirty="0">
                <a:solidFill>
                  <a:srgbClr val="000000"/>
                </a:solidFill>
                <a:latin typeface="Verdana"/>
              </a:rPr>
              <a:t>Basit bir elektrik devresinde bir elektrik enerjisi </a:t>
            </a:r>
            <a:r>
              <a:rPr lang="tr-TR" dirty="0" smtClean="0">
                <a:solidFill>
                  <a:srgbClr val="000000"/>
                </a:solidFill>
                <a:latin typeface="Verdana"/>
              </a:rPr>
              <a:t>kaynağı, iletken </a:t>
            </a:r>
            <a:r>
              <a:rPr lang="tr-TR" dirty="0">
                <a:solidFill>
                  <a:srgbClr val="000000"/>
                </a:solidFill>
                <a:latin typeface="Verdana"/>
              </a:rPr>
              <a:t>bir kablo ,bir ampul ve bir anahtar bulunur.</a:t>
            </a:r>
            <a:endParaRPr lang="tr-TR" dirty="0"/>
          </a:p>
        </p:txBody>
      </p:sp>
    </p:spTree>
    <p:extLst>
      <p:ext uri="{BB962C8B-B14F-4D97-AF65-F5344CB8AC3E}">
        <p14:creationId xmlns:p14="http://schemas.microsoft.com/office/powerpoint/2010/main" val="4217101544"/>
      </p:ext>
    </p:extLst>
  </p:cSld>
  <p:clrMapOvr>
    <a:masterClrMapping/>
  </p:clrMapOvr>
  <p:transition spd="slow">
    <p:pull/>
    <p:sndAc>
      <p:stSnd>
        <p:snd r:embed="rId2" name="click.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32958643"/>
      </p:ext>
    </p:extLst>
  </p:cSld>
  <p:clrMapOvr>
    <a:masterClrMapping/>
  </p:clrMapOvr>
  <p:transition spd="slow">
    <p:pull/>
    <p:sndAc>
      <p:stSnd>
        <p:snd r:embed="rId2" name="type.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graphicFrame>
        <p:nvGraphicFramePr>
          <p:cNvPr id="4" name="İçerik Yer Tutucusu 3"/>
          <p:cNvGraphicFramePr>
            <a:graphicFrameLocks noGrp="1"/>
          </p:cNvGraphicFramePr>
          <p:nvPr>
            <p:ph idx="1"/>
            <p:extLst>
              <p:ext uri="{D42A27DB-BD31-4B8C-83A1-F6EECF244321}">
                <p14:modId xmlns:p14="http://schemas.microsoft.com/office/powerpoint/2010/main" val="3076303728"/>
              </p:ext>
            </p:extLst>
          </p:nvPr>
        </p:nvGraphicFramePr>
        <p:xfrm>
          <a:off x="13855" y="26252"/>
          <a:ext cx="9157855" cy="6813376"/>
        </p:xfrm>
        <a:graphic>
          <a:graphicData uri="http://schemas.openxmlformats.org/drawingml/2006/table">
            <a:tbl>
              <a:tblPr firstRow="1" bandRow="1">
                <a:tableStyleId>{5C22544A-7EE6-4342-B048-85BDC9FD1C3A}</a:tableStyleId>
              </a:tblPr>
              <a:tblGrid>
                <a:gridCol w="4614973"/>
                <a:gridCol w="4542882"/>
              </a:tblGrid>
              <a:tr h="1477888">
                <a:tc>
                  <a:txBody>
                    <a:bodyPr/>
                    <a:lstStyle/>
                    <a:p>
                      <a:pPr algn="l" rtl="0"/>
                      <a:r>
                        <a:rPr lang="tr-TR" b="1" dirty="0">
                          <a:solidFill>
                            <a:srgbClr val="FF0000"/>
                          </a:solidFill>
                          <a:effectLst/>
                          <a:latin typeface="Verdana"/>
                        </a:rPr>
                        <a:t>Devre elemanı</a:t>
                      </a:r>
                      <a:endParaRPr lang="tr-TR" dirty="0">
                        <a:solidFill>
                          <a:srgbClr val="FF0000"/>
                        </a:solidFill>
                        <a:effectLst/>
                      </a:endParaRPr>
                    </a:p>
                  </a:txBody>
                  <a:tcPr marL="73152" marR="73152" marT="66675" marB="66675"/>
                </a:tc>
                <a:tc>
                  <a:txBody>
                    <a:bodyPr/>
                    <a:lstStyle/>
                    <a:p>
                      <a:pPr algn="l" rtl="0"/>
                      <a:r>
                        <a:rPr lang="tr-TR" b="1" dirty="0">
                          <a:solidFill>
                            <a:srgbClr val="FF0000"/>
                          </a:solidFill>
                          <a:effectLst/>
                          <a:latin typeface="Verdana"/>
                        </a:rPr>
                        <a:t>Devre elemanın görevi</a:t>
                      </a:r>
                      <a:endParaRPr lang="tr-TR" dirty="0">
                        <a:solidFill>
                          <a:srgbClr val="FF0000"/>
                        </a:solidFill>
                        <a:effectLst/>
                      </a:endParaRPr>
                    </a:p>
                  </a:txBody>
                  <a:tcPr marL="73152" marR="73152" marT="66675" marB="66675"/>
                </a:tc>
              </a:tr>
              <a:tr h="1333872">
                <a:tc>
                  <a:txBody>
                    <a:bodyPr/>
                    <a:lstStyle/>
                    <a:p>
                      <a:pPr algn="l" rtl="0"/>
                      <a:r>
                        <a:rPr lang="tr-TR" b="1" dirty="0">
                          <a:solidFill>
                            <a:srgbClr val="FF0000"/>
                          </a:solidFill>
                          <a:effectLst/>
                          <a:latin typeface="Verdana"/>
                        </a:rPr>
                        <a:t>Pil</a:t>
                      </a:r>
                      <a:endParaRPr lang="tr-TR" dirty="0">
                        <a:solidFill>
                          <a:srgbClr val="FF0000"/>
                        </a:solidFill>
                        <a:effectLst/>
                      </a:endParaRPr>
                    </a:p>
                  </a:txBody>
                  <a:tcPr marL="73152" marR="73152" marT="66675" marB="66675"/>
                </a:tc>
                <a:tc>
                  <a:txBody>
                    <a:bodyPr/>
                    <a:lstStyle/>
                    <a:p>
                      <a:pPr algn="l" rtl="0"/>
                      <a:r>
                        <a:rPr lang="tr-TR" b="1" dirty="0">
                          <a:effectLst/>
                          <a:latin typeface="Verdana"/>
                        </a:rPr>
                        <a:t>Elektrik enerjisi kaynağıdır</a:t>
                      </a:r>
                      <a:endParaRPr lang="tr-TR" dirty="0">
                        <a:effectLst/>
                      </a:endParaRPr>
                    </a:p>
                  </a:txBody>
                  <a:tcPr marL="73152" marR="73152" marT="66675" marB="66675"/>
                </a:tc>
              </a:tr>
              <a:tr h="1333872">
                <a:tc>
                  <a:txBody>
                    <a:bodyPr/>
                    <a:lstStyle/>
                    <a:p>
                      <a:pPr algn="l" rtl="0"/>
                      <a:r>
                        <a:rPr lang="tr-TR" b="1" dirty="0">
                          <a:solidFill>
                            <a:srgbClr val="FF0000"/>
                          </a:solidFill>
                          <a:effectLst/>
                          <a:latin typeface="Verdana"/>
                        </a:rPr>
                        <a:t>Anahtar</a:t>
                      </a:r>
                      <a:endParaRPr lang="tr-TR" dirty="0">
                        <a:solidFill>
                          <a:srgbClr val="FF0000"/>
                        </a:solidFill>
                        <a:effectLst/>
                      </a:endParaRPr>
                    </a:p>
                  </a:txBody>
                  <a:tcPr marL="73152" marR="73152" marT="66675" marB="66675"/>
                </a:tc>
                <a:tc>
                  <a:txBody>
                    <a:bodyPr/>
                    <a:lstStyle/>
                    <a:p>
                      <a:pPr algn="l" rtl="0"/>
                      <a:r>
                        <a:rPr lang="tr-TR" b="1" dirty="0">
                          <a:effectLst/>
                          <a:latin typeface="Verdana"/>
                        </a:rPr>
                        <a:t>Devreyi açıp kapamaya yarar</a:t>
                      </a:r>
                      <a:endParaRPr lang="tr-TR" dirty="0">
                        <a:effectLst/>
                      </a:endParaRPr>
                    </a:p>
                  </a:txBody>
                  <a:tcPr marL="73152" marR="73152" marT="66675" marB="66675"/>
                </a:tc>
              </a:tr>
              <a:tr h="1333872">
                <a:tc>
                  <a:txBody>
                    <a:bodyPr/>
                    <a:lstStyle/>
                    <a:p>
                      <a:pPr algn="l" rtl="0"/>
                      <a:r>
                        <a:rPr lang="tr-TR" b="1" dirty="0">
                          <a:solidFill>
                            <a:srgbClr val="FF0000"/>
                          </a:solidFill>
                          <a:effectLst/>
                          <a:latin typeface="Verdana"/>
                        </a:rPr>
                        <a:t>Ampul</a:t>
                      </a:r>
                      <a:endParaRPr lang="tr-TR" dirty="0">
                        <a:solidFill>
                          <a:srgbClr val="FF0000"/>
                        </a:solidFill>
                        <a:effectLst/>
                      </a:endParaRPr>
                    </a:p>
                  </a:txBody>
                  <a:tcPr marL="73152" marR="73152" marT="66675" marB="66675"/>
                </a:tc>
                <a:tc>
                  <a:txBody>
                    <a:bodyPr/>
                    <a:lstStyle/>
                    <a:p>
                      <a:pPr algn="l" rtl="0"/>
                      <a:r>
                        <a:rPr lang="tr-TR" b="1">
                          <a:effectLst/>
                          <a:latin typeface="Verdana"/>
                        </a:rPr>
                        <a:t>Elektrik enerjisini ışık enerjisine dönüştürür</a:t>
                      </a:r>
                      <a:endParaRPr lang="tr-TR">
                        <a:effectLst/>
                      </a:endParaRPr>
                    </a:p>
                  </a:txBody>
                  <a:tcPr marL="73152" marR="73152" marT="66675" marB="66675"/>
                </a:tc>
              </a:tr>
              <a:tr h="1333872">
                <a:tc>
                  <a:txBody>
                    <a:bodyPr/>
                    <a:lstStyle/>
                    <a:p>
                      <a:pPr algn="l" rtl="0"/>
                      <a:r>
                        <a:rPr lang="tr-TR" b="1" dirty="0">
                          <a:solidFill>
                            <a:srgbClr val="FF0000"/>
                          </a:solidFill>
                          <a:effectLst/>
                          <a:latin typeface="Verdana"/>
                        </a:rPr>
                        <a:t>İletken tel</a:t>
                      </a:r>
                      <a:endParaRPr lang="tr-TR" dirty="0">
                        <a:solidFill>
                          <a:srgbClr val="FF0000"/>
                        </a:solidFill>
                        <a:effectLst/>
                      </a:endParaRPr>
                    </a:p>
                  </a:txBody>
                  <a:tcPr marL="73152" marR="73152" marT="66675" marB="66675"/>
                </a:tc>
                <a:tc>
                  <a:txBody>
                    <a:bodyPr/>
                    <a:lstStyle/>
                    <a:p>
                      <a:pPr algn="l" rtl="0"/>
                      <a:r>
                        <a:rPr lang="tr-TR" b="1" dirty="0">
                          <a:effectLst/>
                          <a:latin typeface="Verdana"/>
                        </a:rPr>
                        <a:t>Elektrik enerjisini ampule iletir</a:t>
                      </a:r>
                      <a:endParaRPr lang="tr-TR" dirty="0">
                        <a:effectLst/>
                      </a:endParaRPr>
                    </a:p>
                  </a:txBody>
                  <a:tcPr marL="73152" marR="73152" marT="66675" marB="66675"/>
                </a:tc>
              </a:tr>
            </a:tbl>
          </a:graphicData>
        </a:graphic>
      </p:graphicFrame>
    </p:spTree>
    <p:extLst>
      <p:ext uri="{BB962C8B-B14F-4D97-AF65-F5344CB8AC3E}">
        <p14:creationId xmlns:p14="http://schemas.microsoft.com/office/powerpoint/2010/main" val="2293852780"/>
      </p:ext>
    </p:extLst>
  </p:cSld>
  <p:clrMapOvr>
    <a:masterClrMapping/>
  </p:clrMapOvr>
  <p:transition spd="slow">
    <p:pull dir="lu"/>
    <p:sndAc>
      <p:stSnd>
        <p:snd r:embed="rId2" name="type.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Bağımlı Ve Bağımsız Değişken</a:t>
            </a:r>
            <a:endParaRPr lang="tr-TR" dirty="0"/>
          </a:p>
        </p:txBody>
      </p:sp>
      <p:sp>
        <p:nvSpPr>
          <p:cNvPr id="3" name="İçerik Yer Tutucusu 2"/>
          <p:cNvSpPr>
            <a:spLocks noGrp="1"/>
          </p:cNvSpPr>
          <p:nvPr>
            <p:ph idx="1"/>
          </p:nvPr>
        </p:nvSpPr>
        <p:spPr>
          <a:xfrm>
            <a:off x="457200" y="1484784"/>
            <a:ext cx="8003232" cy="5256584"/>
          </a:xfrm>
        </p:spPr>
        <p:txBody>
          <a:bodyPr>
            <a:normAutofit/>
          </a:bodyPr>
          <a:lstStyle/>
          <a:p>
            <a:r>
              <a:rPr lang="tr-TR" dirty="0">
                <a:solidFill>
                  <a:srgbClr val="FF0000"/>
                </a:solidFill>
                <a:latin typeface="Verdana"/>
              </a:rPr>
              <a:t>Bağımsız değişken</a:t>
            </a:r>
            <a:r>
              <a:rPr lang="tr-TR" dirty="0">
                <a:solidFill>
                  <a:srgbClr val="000000"/>
                </a:solidFill>
                <a:latin typeface="Verdana"/>
              </a:rPr>
              <a:t> bizim değiştirdiğimiz değişkendir. </a:t>
            </a:r>
          </a:p>
          <a:p>
            <a:r>
              <a:rPr lang="tr-TR" dirty="0">
                <a:solidFill>
                  <a:srgbClr val="FF0000"/>
                </a:solidFill>
                <a:latin typeface="Verdana"/>
              </a:rPr>
              <a:t>Bağımlı değişken</a:t>
            </a:r>
            <a:r>
              <a:rPr lang="tr-TR" dirty="0">
                <a:solidFill>
                  <a:srgbClr val="000000"/>
                </a:solidFill>
                <a:latin typeface="Verdana"/>
              </a:rPr>
              <a:t> ise bizim değiştirdiğimiz değişkenden etkilenen, bağımsız değişkene bağlı olarak değişen değişkendir. </a:t>
            </a:r>
          </a:p>
          <a:p>
            <a:r>
              <a:rPr lang="tr-TR" dirty="0">
                <a:solidFill>
                  <a:srgbClr val="FF0000"/>
                </a:solidFill>
                <a:latin typeface="Verdana"/>
              </a:rPr>
              <a:t>Kontrollü ve sabit tutulan değişken</a:t>
            </a:r>
            <a:r>
              <a:rPr lang="tr-TR" dirty="0">
                <a:solidFill>
                  <a:srgbClr val="000000"/>
                </a:solidFill>
                <a:latin typeface="Verdana"/>
              </a:rPr>
              <a:t> ise kontrolümüzde kalan, miktarı değişmeyen değişkenlerdir.</a:t>
            </a:r>
          </a:p>
          <a:p>
            <a:endParaRPr lang="tr-TR" dirty="0">
              <a:solidFill>
                <a:srgbClr val="000000"/>
              </a:solidFill>
              <a:latin typeface="Verdana"/>
            </a:endParaRPr>
          </a:p>
          <a:p>
            <a:endParaRPr lang="tr-TR" dirty="0"/>
          </a:p>
        </p:txBody>
      </p:sp>
    </p:spTree>
    <p:extLst>
      <p:ext uri="{BB962C8B-B14F-4D97-AF65-F5344CB8AC3E}">
        <p14:creationId xmlns:p14="http://schemas.microsoft.com/office/powerpoint/2010/main" val="1300602517"/>
      </p:ext>
    </p:extLst>
  </p:cSld>
  <p:clrMapOvr>
    <a:masterClrMapping/>
  </p:clrMapOvr>
  <mc:AlternateContent xmlns:mc="http://schemas.openxmlformats.org/markup-compatibility/2006" xmlns:p14="http://schemas.microsoft.com/office/powerpoint/2010/main">
    <mc:Choice Requires="p14">
      <p:transition spd="slow" p14:dur="1600">
        <p14:prism isInverted="1"/>
        <p:sndAc>
          <p:stSnd>
            <p:snd r:embed="rId2" name="type.wav"/>
          </p:stSnd>
        </p:sndAc>
      </p:transition>
    </mc:Choice>
    <mc:Fallback xmlns="">
      <p:transition spd="slow">
        <p:fade/>
        <p:sndAc>
          <p:stSnd>
            <p:snd r:embed="rId3" name="type.wav"/>
          </p:stSnd>
        </p:sndAc>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778098"/>
          </a:xfrm>
        </p:spPr>
        <p:txBody>
          <a:bodyPr>
            <a:normAutofit fontScale="90000"/>
          </a:bodyPr>
          <a:lstStyle/>
          <a:p>
            <a:r>
              <a:rPr lang="tr-TR" dirty="0" smtClean="0">
                <a:solidFill>
                  <a:srgbClr val="FF0000"/>
                </a:solidFill>
              </a:rPr>
              <a:t>Ampulün Parlaklığı Neye Bağlıdır?</a:t>
            </a:r>
            <a:endParaRPr lang="tr-TR" dirty="0">
              <a:solidFill>
                <a:srgbClr val="FF0000"/>
              </a:solidFill>
            </a:endParaRPr>
          </a:p>
        </p:txBody>
      </p:sp>
      <p:sp>
        <p:nvSpPr>
          <p:cNvPr id="3" name="İçerik Yer Tutucusu 2"/>
          <p:cNvSpPr>
            <a:spLocks noGrp="1"/>
          </p:cNvSpPr>
          <p:nvPr>
            <p:ph idx="1"/>
          </p:nvPr>
        </p:nvSpPr>
        <p:spPr>
          <a:xfrm>
            <a:off x="179512" y="1196752"/>
            <a:ext cx="8291264" cy="6264696"/>
          </a:xfrm>
        </p:spPr>
        <p:txBody>
          <a:bodyPr>
            <a:normAutofit/>
          </a:bodyPr>
          <a:lstStyle/>
          <a:p>
            <a:r>
              <a:rPr lang="tr-TR" dirty="0">
                <a:latin typeface="Trebuchet MS"/>
              </a:rPr>
              <a:t>Ampulün parlaklığı nelere bağlıdır:</a:t>
            </a:r>
            <a:r>
              <a:rPr lang="tr-TR" dirty="0"/>
              <a:t/>
            </a:r>
            <a:br>
              <a:rPr lang="tr-TR" dirty="0"/>
            </a:br>
            <a:r>
              <a:rPr lang="tr-TR" dirty="0">
                <a:solidFill>
                  <a:srgbClr val="FFFF00"/>
                </a:solidFill>
                <a:latin typeface="Trebuchet MS"/>
              </a:rPr>
              <a:t>- Devredeki pil sayısı arttıkça parlaklık artar.</a:t>
            </a:r>
            <a:r>
              <a:rPr lang="tr-TR" dirty="0">
                <a:solidFill>
                  <a:srgbClr val="FFFF00"/>
                </a:solidFill>
              </a:rPr>
              <a:t/>
            </a:r>
            <a:br>
              <a:rPr lang="tr-TR" dirty="0">
                <a:solidFill>
                  <a:srgbClr val="FFFF00"/>
                </a:solidFill>
              </a:rPr>
            </a:br>
            <a:r>
              <a:rPr lang="tr-TR" dirty="0">
                <a:solidFill>
                  <a:srgbClr val="7030A0"/>
                </a:solidFill>
                <a:latin typeface="Trebuchet MS"/>
              </a:rPr>
              <a:t>- Devredeki ampul sayısı arttıkça parlaklık azalır.</a:t>
            </a:r>
            <a:r>
              <a:rPr lang="tr-TR" dirty="0">
                <a:solidFill>
                  <a:srgbClr val="7030A0"/>
                </a:solidFill>
              </a:rPr>
              <a:t/>
            </a:r>
            <a:br>
              <a:rPr lang="tr-TR" dirty="0">
                <a:solidFill>
                  <a:srgbClr val="7030A0"/>
                </a:solidFill>
              </a:rPr>
            </a:br>
            <a:r>
              <a:rPr lang="tr-TR" dirty="0">
                <a:latin typeface="Trebuchet MS"/>
              </a:rPr>
              <a:t>- </a:t>
            </a:r>
            <a:r>
              <a:rPr lang="tr-TR" dirty="0">
                <a:solidFill>
                  <a:srgbClr val="00B050"/>
                </a:solidFill>
                <a:latin typeface="Trebuchet MS"/>
              </a:rPr>
              <a:t>Devredeki pilin kutuplarının yer değiştirmesi ampulün parlaklığını etkilemez.</a:t>
            </a:r>
            <a:r>
              <a:rPr lang="tr-TR" dirty="0"/>
              <a:t/>
            </a:r>
            <a:br>
              <a:rPr lang="tr-TR" dirty="0"/>
            </a:br>
            <a:r>
              <a:rPr lang="tr-TR" dirty="0">
                <a:solidFill>
                  <a:srgbClr val="00B0F0"/>
                </a:solidFill>
                <a:latin typeface="Trebuchet MS"/>
              </a:rPr>
              <a:t>- Ampulün içindeki telin cinsi değişirse parlaklık da değişir.</a:t>
            </a:r>
            <a:r>
              <a:rPr lang="tr-TR" dirty="0"/>
              <a:t/>
            </a:r>
            <a:br>
              <a:rPr lang="tr-TR" dirty="0"/>
            </a:br>
            <a:r>
              <a:rPr lang="tr-TR" dirty="0"/>
              <a:t/>
            </a:r>
            <a:br>
              <a:rPr lang="tr-TR" dirty="0"/>
            </a:br>
            <a:endParaRPr lang="tr-TR" dirty="0"/>
          </a:p>
        </p:txBody>
      </p:sp>
    </p:spTree>
    <p:extLst>
      <p:ext uri="{BB962C8B-B14F-4D97-AF65-F5344CB8AC3E}">
        <p14:creationId xmlns:p14="http://schemas.microsoft.com/office/powerpoint/2010/main" val="4242340505"/>
      </p:ext>
    </p:extLst>
  </p:cSld>
  <p:clrMapOvr>
    <a:masterClrMapping/>
  </p:clrMapOvr>
  <mc:AlternateContent xmlns:mc="http://schemas.openxmlformats.org/markup-compatibility/2006" xmlns:p14="http://schemas.microsoft.com/office/powerpoint/2010/main">
    <mc:Choice Requires="p14">
      <p:transition spd="slow" p14:dur="1400">
        <p14:doors dir="vert"/>
        <p:sndAc>
          <p:stSnd>
            <p:snd r:embed="rId2" name="type.wav"/>
          </p:stSnd>
        </p:sndAc>
      </p:transition>
    </mc:Choice>
    <mc:Fallback xmlns="">
      <p:transition spd="slow">
        <p:fade/>
        <p:sndAc>
          <p:stSnd>
            <p:snd r:embed="rId3" name="type.wav"/>
          </p:stSnd>
        </p:sndAc>
      </p:transition>
    </mc:Fallback>
  </mc:AlternateContent>
  <p:timing>
    <p:tnLst>
      <p:par>
        <p:cTn id="1" dur="indefinite" restart="never" nodeType="tmRoot"/>
      </p:par>
    </p:tnLst>
  </p:timing>
</p:sld>
</file>

<file path=ppt/theme/theme1.xml><?xml version="1.0" encoding="utf-8"?>
<a:theme xmlns:a="http://schemas.openxmlformats.org/drawingml/2006/main" name="Teknik">
  <a:themeElements>
    <a:clrScheme name="Teknik">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Dalga Biçimi">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Technic</Template>
  <TotalTime>81</TotalTime>
  <Words>200</Words>
  <Application>Microsoft Office PowerPoint</Application>
  <PresentationFormat>Ekran Gösterisi (4:3)</PresentationFormat>
  <Paragraphs>25</Paragraphs>
  <Slides>15</Slides>
  <Notes>1</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15</vt:i4>
      </vt:variant>
    </vt:vector>
  </HeadingPairs>
  <TitlesOfParts>
    <vt:vector size="22" baseType="lpstr">
      <vt:lpstr>Arial</vt:lpstr>
      <vt:lpstr>Calibri</vt:lpstr>
      <vt:lpstr>Candara</vt:lpstr>
      <vt:lpstr>Trebuchet MS</vt:lpstr>
      <vt:lpstr>Verdana</vt:lpstr>
      <vt:lpstr>Wingdings 2</vt:lpstr>
      <vt:lpstr>Teknik</vt:lpstr>
      <vt:lpstr>PowerPoint Sunusu</vt:lpstr>
      <vt:lpstr>PowerPoint Sunusu</vt:lpstr>
      <vt:lpstr>Elektrik Nedir</vt:lpstr>
      <vt:lpstr>Elektrik Nedir?</vt:lpstr>
      <vt:lpstr>Elektrik Devresi Ve Elemanları</vt:lpstr>
      <vt:lpstr>PowerPoint Sunusu</vt:lpstr>
      <vt:lpstr>PowerPoint Sunusu</vt:lpstr>
      <vt:lpstr>Bağımlı Ve Bağımsız Değişken</vt:lpstr>
      <vt:lpstr>Ampulün Parlaklığı Neye Bağlıdır?</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şaban TOKSÖZ</dc:creator>
  <cp:keywords>www.sorubak.com</cp:keywords>
  <dc:description>www.sorubak.com</dc:description>
  <cp:lastModifiedBy>doğan</cp:lastModifiedBy>
  <cp:revision>13</cp:revision>
  <dcterms:created xsi:type="dcterms:W3CDTF">2016-03-04T18:06:12Z</dcterms:created>
  <dcterms:modified xsi:type="dcterms:W3CDTF">2016-03-21T18:11:35Z</dcterms:modified>
</cp:coreProperties>
</file>