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2"/>
  </p:notesMasterIdLst>
  <p:sldIdLst>
    <p:sldId id="256" r:id="rId2"/>
    <p:sldId id="258" r:id="rId3"/>
    <p:sldId id="259" r:id="rId4"/>
    <p:sldId id="260" r:id="rId5"/>
    <p:sldId id="261" r:id="rId6"/>
    <p:sldId id="262" r:id="rId7"/>
    <p:sldId id="265" r:id="rId8"/>
    <p:sldId id="266" r:id="rId9"/>
    <p:sldId id="267" r:id="rId10"/>
    <p:sldId id="268"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60"/>
  </p:normalViewPr>
  <p:slideViewPr>
    <p:cSldViewPr>
      <p:cViewPr varScale="1">
        <p:scale>
          <a:sx n="70" d="100"/>
          <a:sy n="70" d="100"/>
        </p:scale>
        <p:origin x="139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7D73A6-8F83-40DA-8E99-723213B91E9F}" type="datetimeFigureOut">
              <a:rPr lang="tr-TR" smtClean="0"/>
              <a:t>16.03.2016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5DB5E9-7AD9-4096-8604-4BC3861DB486}" type="slidenum">
              <a:rPr lang="tr-TR" smtClean="0"/>
              <a:t>‹#›</a:t>
            </a:fld>
            <a:endParaRPr lang="tr-TR"/>
          </a:p>
        </p:txBody>
      </p:sp>
    </p:spTree>
    <p:extLst>
      <p:ext uri="{BB962C8B-B14F-4D97-AF65-F5344CB8AC3E}">
        <p14:creationId xmlns:p14="http://schemas.microsoft.com/office/powerpoint/2010/main" val="2661301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ltLang="tr-TR" dirty="0" smtClean="0">
                <a:hlinkClick r:id="rId3"/>
              </a:rPr>
              <a:t>www.sorubak.com</a:t>
            </a:r>
            <a:endParaRPr lang="tr-TR" dirty="0"/>
          </a:p>
        </p:txBody>
      </p:sp>
      <p:sp>
        <p:nvSpPr>
          <p:cNvPr id="4" name="Slayt Numarası Yer Tutucusu 3"/>
          <p:cNvSpPr>
            <a:spLocks noGrp="1"/>
          </p:cNvSpPr>
          <p:nvPr>
            <p:ph type="sldNum" sz="quarter" idx="10"/>
          </p:nvPr>
        </p:nvSpPr>
        <p:spPr/>
        <p:txBody>
          <a:bodyPr/>
          <a:lstStyle/>
          <a:p>
            <a:fld id="{DC5DB5E9-7AD9-4096-8604-4BC3861DB486}" type="slidenum">
              <a:rPr lang="tr-TR" smtClean="0"/>
              <a:t>3</a:t>
            </a:fld>
            <a:endParaRPr lang="tr-TR"/>
          </a:p>
        </p:txBody>
      </p:sp>
    </p:spTree>
    <p:extLst>
      <p:ext uri="{BB962C8B-B14F-4D97-AF65-F5344CB8AC3E}">
        <p14:creationId xmlns:p14="http://schemas.microsoft.com/office/powerpoint/2010/main" val="3566187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C5DB5E9-7AD9-4096-8604-4BC3861DB486}" type="slidenum">
              <a:rPr lang="tr-TR" smtClean="0"/>
              <a:t>4</a:t>
            </a:fld>
            <a:endParaRPr lang="tr-TR"/>
          </a:p>
        </p:txBody>
      </p:sp>
    </p:spTree>
    <p:extLst>
      <p:ext uri="{BB962C8B-B14F-4D97-AF65-F5344CB8AC3E}">
        <p14:creationId xmlns:p14="http://schemas.microsoft.com/office/powerpoint/2010/main" val="3625814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ltLang="tr-TR" dirty="0" smtClean="0">
                <a:hlinkClick r:id="rId3"/>
              </a:rPr>
              <a:t>www.sorubak.com</a:t>
            </a:r>
            <a:endParaRPr lang="tr-TR" dirty="0"/>
          </a:p>
        </p:txBody>
      </p:sp>
      <p:sp>
        <p:nvSpPr>
          <p:cNvPr id="4" name="Slayt Numarası Yer Tutucusu 3"/>
          <p:cNvSpPr>
            <a:spLocks noGrp="1"/>
          </p:cNvSpPr>
          <p:nvPr>
            <p:ph type="sldNum" sz="quarter" idx="10"/>
          </p:nvPr>
        </p:nvSpPr>
        <p:spPr/>
        <p:txBody>
          <a:bodyPr/>
          <a:lstStyle/>
          <a:p>
            <a:fld id="{DC5DB5E9-7AD9-4096-8604-4BC3861DB486}" type="slidenum">
              <a:rPr lang="tr-TR" smtClean="0"/>
              <a:t>7</a:t>
            </a:fld>
            <a:endParaRPr lang="tr-TR"/>
          </a:p>
        </p:txBody>
      </p:sp>
    </p:spTree>
    <p:extLst>
      <p:ext uri="{BB962C8B-B14F-4D97-AF65-F5344CB8AC3E}">
        <p14:creationId xmlns:p14="http://schemas.microsoft.com/office/powerpoint/2010/main" val="1916430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tr-TR" smtClean="0"/>
              <a:t>Asıl başlık stili için tıklatın</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635C3E60-697A-4A0B-946F-5A57C417B8AC}" type="datetimeFigureOut">
              <a:rPr lang="tr-TR" smtClean="0"/>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750A678-6D44-406D-B489-CAC133DBDA18}"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635C3E60-697A-4A0B-946F-5A57C417B8AC}" type="datetimeFigureOut">
              <a:rPr lang="tr-TR" smtClean="0"/>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750A678-6D44-406D-B489-CAC133DBDA18}"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635C3E60-697A-4A0B-946F-5A57C417B8AC}" type="datetimeFigureOut">
              <a:rPr lang="tr-TR" smtClean="0"/>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750A678-6D44-406D-B489-CAC133DBDA18}"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635C3E60-697A-4A0B-946F-5A57C417B8AC}" type="datetimeFigureOut">
              <a:rPr lang="tr-TR" smtClean="0"/>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750A678-6D44-406D-B489-CAC133DBDA18}"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4" name="Date Placeholder 3"/>
          <p:cNvSpPr>
            <a:spLocks noGrp="1"/>
          </p:cNvSpPr>
          <p:nvPr>
            <p:ph type="dt" sz="half" idx="10"/>
          </p:nvPr>
        </p:nvSpPr>
        <p:spPr/>
        <p:txBody>
          <a:bodyPr/>
          <a:lstStyle/>
          <a:p>
            <a:fld id="{635C3E60-697A-4A0B-946F-5A57C417B8AC}" type="datetimeFigureOut">
              <a:rPr lang="tr-TR" smtClean="0"/>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750A678-6D44-406D-B489-CAC133DBDA18}"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635C3E60-697A-4A0B-946F-5A57C417B8AC}" type="datetimeFigureOut">
              <a:rPr lang="tr-TR" smtClean="0"/>
              <a:t>16.03.2016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750A678-6D44-406D-B489-CAC133DBDA18}" type="slidenum">
              <a:rPr lang="tr-TR" smtClean="0"/>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635C3E60-697A-4A0B-946F-5A57C417B8AC}" type="datetimeFigureOut">
              <a:rPr lang="tr-TR" smtClean="0"/>
              <a:t>16.03.2016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750A678-6D44-406D-B489-CAC133DBDA18}"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635C3E60-697A-4A0B-946F-5A57C417B8AC}" type="datetimeFigureOut">
              <a:rPr lang="tr-TR" smtClean="0"/>
              <a:t>16.03.2016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750A678-6D44-406D-B489-CAC133DBDA18}"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5C3E60-697A-4A0B-946F-5A57C417B8AC}" type="datetimeFigureOut">
              <a:rPr lang="tr-TR" smtClean="0"/>
              <a:t>16.03.2016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1750A678-6D44-406D-B489-CAC133DBDA18}"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5" name="Date Placeholder 4"/>
          <p:cNvSpPr>
            <a:spLocks noGrp="1"/>
          </p:cNvSpPr>
          <p:nvPr>
            <p:ph type="dt" sz="half" idx="10"/>
          </p:nvPr>
        </p:nvSpPr>
        <p:spPr/>
        <p:txBody>
          <a:bodyPr/>
          <a:lstStyle/>
          <a:p>
            <a:fld id="{635C3E60-697A-4A0B-946F-5A57C417B8AC}" type="datetimeFigureOut">
              <a:rPr lang="tr-TR" smtClean="0"/>
              <a:t>16.03.2016</a:t>
            </a:fld>
            <a:endParaRPr lang="tr-TR"/>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tr-T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750A678-6D44-406D-B489-CAC133DBDA18}"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tr-TR" smtClean="0"/>
              <a:t>Resim eklemek için simgeyi tıklatın</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635C3E60-697A-4A0B-946F-5A57C417B8AC}" type="datetimeFigureOut">
              <a:rPr lang="tr-TR" smtClean="0"/>
              <a:t>16.03.2016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750A678-6D44-406D-B489-CAC133DBDA18}"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635C3E60-697A-4A0B-946F-5A57C417B8AC}" type="datetimeFigureOut">
              <a:rPr lang="tr-TR" smtClean="0"/>
              <a:t>16.03.2016</a:t>
            </a:fld>
            <a:endParaRPr lang="tr-TR"/>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tr-TR"/>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750A678-6D44-406D-B489-CAC133DBDA18}"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mib.org.tr/uploads/Images/TIM_logo_T_rg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9437" y="-963488"/>
            <a:ext cx="11249025" cy="8439151"/>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611560" y="6483175"/>
            <a:ext cx="2364815" cy="369332"/>
          </a:xfrm>
          <a:prstGeom prst="rect">
            <a:avLst/>
          </a:prstGeom>
        </p:spPr>
        <p:txBody>
          <a:bodyPr wrap="none">
            <a:spAutoFit/>
          </a:bodyPr>
          <a:lstStyle/>
          <a:p>
            <a:r>
              <a:rPr lang="tr-TR" u="sng" dirty="0">
                <a:hlinkClick r:id="rId3"/>
              </a:rPr>
              <a:t>www.egitimhane.com</a:t>
            </a:r>
            <a:endParaRPr lang="tr-TR" dirty="0"/>
          </a:p>
        </p:txBody>
      </p:sp>
    </p:spTree>
    <p:extLst>
      <p:ext uri="{BB962C8B-B14F-4D97-AF65-F5344CB8AC3E}">
        <p14:creationId xmlns:p14="http://schemas.microsoft.com/office/powerpoint/2010/main" val="42041923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980728"/>
            <a:ext cx="7520940" cy="4431392"/>
          </a:xfrm>
        </p:spPr>
        <p:txBody>
          <a:bodyPr/>
          <a:lstStyle/>
          <a:p>
            <a:r>
              <a:rPr lang="tr-TR" sz="6000" smtClean="0"/>
              <a:t>AD-SOYAD:</a:t>
            </a:r>
            <a:br>
              <a:rPr lang="tr-TR" sz="6000" smtClean="0"/>
            </a:br>
            <a:r>
              <a:rPr lang="tr-TR" sz="6000" smtClean="0"/>
              <a:t>SELENAY</a:t>
            </a:r>
            <a:r>
              <a:rPr lang="tr-TR" sz="6000" dirty="0" smtClean="0"/>
              <a:t/>
            </a:r>
            <a:br>
              <a:rPr lang="tr-TR" sz="6000" dirty="0" smtClean="0"/>
            </a:br>
            <a:r>
              <a:rPr lang="tr-TR" sz="6000" dirty="0" smtClean="0"/>
              <a:t>GÖMLEKSİZ</a:t>
            </a:r>
            <a:r>
              <a:rPr lang="tr-TR" sz="6000" smtClean="0"/>
              <a:t/>
            </a:r>
            <a:br>
              <a:rPr lang="tr-TR" sz="6000" smtClean="0"/>
            </a:br>
            <a:endParaRPr lang="tr-TR" sz="6000" dirty="0"/>
          </a:p>
        </p:txBody>
      </p:sp>
      <p:sp>
        <p:nvSpPr>
          <p:cNvPr id="3" name="Dikdörtgen 2"/>
          <p:cNvSpPr/>
          <p:nvPr/>
        </p:nvSpPr>
        <p:spPr>
          <a:xfrm>
            <a:off x="3635896" y="6381328"/>
            <a:ext cx="1959062" cy="369332"/>
          </a:xfrm>
          <a:prstGeom prst="rect">
            <a:avLst/>
          </a:prstGeom>
        </p:spPr>
        <p:txBody>
          <a:bodyPr wrap="none">
            <a:spAutoFit/>
          </a:bodyPr>
          <a:lstStyle/>
          <a:p>
            <a:r>
              <a:rPr lang="tr-TR" altLang="tr-TR">
                <a:hlinkClick r:id="rId2"/>
              </a:rPr>
              <a:t>www.sorubak.com</a:t>
            </a:r>
            <a:endParaRPr lang="tr-TR" dirty="0"/>
          </a:p>
        </p:txBody>
      </p:sp>
    </p:spTree>
    <p:extLst>
      <p:ext uri="{BB962C8B-B14F-4D97-AF65-F5344CB8AC3E}">
        <p14:creationId xmlns:p14="http://schemas.microsoft.com/office/powerpoint/2010/main" val="150305724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260648"/>
            <a:ext cx="7520940" cy="548640"/>
          </a:xfrm>
        </p:spPr>
        <p:txBody>
          <a:bodyPr/>
          <a:lstStyle/>
          <a:p>
            <a:pPr algn="ctr"/>
            <a:r>
              <a:rPr lang="tr-TR" b="1" dirty="0"/>
              <a:t>ŞEHRİBAN KANYONU, KASTAMONU</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67744" y="908720"/>
            <a:ext cx="4572000" cy="3527425"/>
          </a:xfrm>
        </p:spPr>
      </p:pic>
      <p:sp>
        <p:nvSpPr>
          <p:cNvPr id="5" name="Metin kutusu 4"/>
          <p:cNvSpPr txBox="1"/>
          <p:nvPr/>
        </p:nvSpPr>
        <p:spPr>
          <a:xfrm>
            <a:off x="1403648" y="5013176"/>
            <a:ext cx="6696744" cy="2585323"/>
          </a:xfrm>
          <a:prstGeom prst="rect">
            <a:avLst/>
          </a:prstGeom>
          <a:noFill/>
        </p:spPr>
        <p:txBody>
          <a:bodyPr wrap="square" rtlCol="0">
            <a:spAutoFit/>
          </a:bodyPr>
          <a:lstStyle/>
          <a:p>
            <a:r>
              <a:rPr lang="tr-TR" dirty="0"/>
              <a:t>İlk kez 1997 senesinin Mayıs </a:t>
            </a:r>
            <a:r>
              <a:rPr lang="tr-TR" dirty="0" smtClean="0"/>
              <a:t>ayında </a:t>
            </a:r>
            <a:r>
              <a:rPr lang="tr-TR" dirty="0"/>
              <a:t>Atlas ekibi tarafından geçilebilen </a:t>
            </a:r>
            <a:r>
              <a:rPr lang="tr-TR" dirty="0" err="1"/>
              <a:t>Şeriban</a:t>
            </a:r>
            <a:r>
              <a:rPr lang="tr-TR" dirty="0"/>
              <a:t> Kanyonu hala gizemini korumakta, dik yamaçlarının bazı yerlerde </a:t>
            </a:r>
            <a:r>
              <a:rPr lang="tr-TR" dirty="0" smtClean="0"/>
              <a:t>birbirine </a:t>
            </a:r>
            <a:r>
              <a:rPr lang="tr-TR" dirty="0"/>
              <a:t>1 metre yaklaşmaktadır. Atlas ekibi bu zorlu kanyonu geçen ilk ekip </a:t>
            </a:r>
            <a:r>
              <a:rPr lang="tr-TR" dirty="0" err="1"/>
              <a:t>ünvanını</a:t>
            </a:r>
            <a:r>
              <a:rPr lang="tr-TR" dirty="0"/>
              <a:t> almışlardır.</a:t>
            </a:r>
            <a:r>
              <a:rPr lang="tr-TR" dirty="0" smtClean="0"/>
              <a:t/>
            </a:r>
            <a:br>
              <a:rPr lang="tr-TR" dirty="0" smtClean="0"/>
            </a:br>
            <a:r>
              <a:rPr lang="tr-TR" dirty="0"/>
              <a:t>'Ölümle dans' </a:t>
            </a:r>
            <a:r>
              <a:rPr lang="tr-TR" dirty="0" err="1" smtClean="0"/>
              <a:t>kanyonu.Koridor</a:t>
            </a:r>
            <a:r>
              <a:rPr lang="tr-TR" dirty="0" smtClean="0"/>
              <a:t>, beş kilometre boyunca yüksekliği bin metre civarındaki duvarların arasından akar</a:t>
            </a:r>
            <a:br>
              <a:rPr lang="tr-TR" dirty="0" smtClean="0"/>
            </a:br>
            <a:endParaRPr lang="tr-TR" dirty="0" smtClean="0"/>
          </a:p>
          <a:p>
            <a:r>
              <a:rPr lang="tr-TR" dirty="0" smtClean="0"/>
              <a:t/>
            </a:r>
            <a:br>
              <a:rPr lang="tr-TR" dirty="0" smtClean="0"/>
            </a:br>
            <a:endParaRPr lang="tr-TR" dirty="0"/>
          </a:p>
        </p:txBody>
      </p:sp>
    </p:spTree>
    <p:extLst>
      <p:ext uri="{BB962C8B-B14F-4D97-AF65-F5344CB8AC3E}">
        <p14:creationId xmlns:p14="http://schemas.microsoft.com/office/powerpoint/2010/main" val="254857254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51251" y="188640"/>
            <a:ext cx="7520940" cy="548640"/>
          </a:xfrm>
        </p:spPr>
        <p:txBody>
          <a:bodyPr/>
          <a:lstStyle/>
          <a:p>
            <a:pPr algn="ctr"/>
            <a:r>
              <a:rPr lang="tr-TR" dirty="0" err="1" smtClean="0"/>
              <a:t>Eğİl,dİyarbakIr</a:t>
            </a:r>
            <a:endParaRPr lang="tr-TR" dirty="0"/>
          </a:p>
        </p:txBody>
      </p:sp>
      <p:pic>
        <p:nvPicPr>
          <p:cNvPr id="4" name="İçerik Yer Tutucus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35696" y="908720"/>
            <a:ext cx="5434249" cy="3579812"/>
          </a:xfrm>
        </p:spPr>
      </p:pic>
      <p:sp>
        <p:nvSpPr>
          <p:cNvPr id="7" name="Metin kutusu 6"/>
          <p:cNvSpPr txBox="1"/>
          <p:nvPr/>
        </p:nvSpPr>
        <p:spPr>
          <a:xfrm>
            <a:off x="899592" y="5013176"/>
            <a:ext cx="7488832" cy="1754326"/>
          </a:xfrm>
          <a:prstGeom prst="rect">
            <a:avLst/>
          </a:prstGeom>
          <a:noFill/>
        </p:spPr>
        <p:txBody>
          <a:bodyPr wrap="square" rtlCol="0">
            <a:spAutoFit/>
          </a:bodyPr>
          <a:lstStyle/>
          <a:p>
            <a:r>
              <a:rPr lang="tr-TR" dirty="0" smtClean="0"/>
              <a:t>Diyarbakır'dan </a:t>
            </a:r>
            <a:r>
              <a:rPr lang="tr-TR" dirty="0"/>
              <a:t>50 km uzaklıkta </a:t>
            </a:r>
            <a:r>
              <a:rPr lang="tr-TR" dirty="0" smtClean="0"/>
              <a:t>antik bir </a:t>
            </a:r>
            <a:r>
              <a:rPr lang="tr-TR" dirty="0"/>
              <a:t>kent olup tüm güzellikleriyle, </a:t>
            </a:r>
            <a:r>
              <a:rPr lang="tr-TR" dirty="0" smtClean="0"/>
              <a:t>Asurlulardan kalma </a:t>
            </a:r>
            <a:r>
              <a:rPr lang="tr-TR" dirty="0"/>
              <a:t>kale ve birçok antik mağara, kral kızı resimlerine ev sahipliği yapan bir ilçedir.</a:t>
            </a:r>
          </a:p>
          <a:p>
            <a:r>
              <a:rPr lang="tr-TR" dirty="0"/>
              <a:t>"</a:t>
            </a:r>
            <a:r>
              <a:rPr lang="tr-TR" i="1" dirty="0"/>
              <a:t>Peygamberler şehri</a:t>
            </a:r>
            <a:r>
              <a:rPr lang="tr-TR" dirty="0"/>
              <a:t>" olarak bilinmektedir. </a:t>
            </a:r>
            <a:r>
              <a:rPr lang="tr-TR" dirty="0" smtClean="0"/>
              <a:t>Asurlular</a:t>
            </a:r>
            <a:r>
              <a:rPr lang="tr-TR" dirty="0"/>
              <a:t> </a:t>
            </a:r>
            <a:r>
              <a:rPr lang="tr-TR" dirty="0" smtClean="0"/>
              <a:t>,</a:t>
            </a:r>
            <a:r>
              <a:rPr lang="tr-TR" dirty="0"/>
              <a:t> </a:t>
            </a:r>
            <a:r>
              <a:rPr lang="tr-TR" dirty="0" smtClean="0"/>
              <a:t>Roma İmparatorluğu, Bizanslılar ,</a:t>
            </a:r>
            <a:r>
              <a:rPr lang="tr-TR" dirty="0"/>
              <a:t> </a:t>
            </a:r>
            <a:r>
              <a:rPr lang="tr-TR" dirty="0" smtClean="0"/>
              <a:t>Selçuklular</a:t>
            </a:r>
            <a:r>
              <a:rPr lang="tr-TR" dirty="0"/>
              <a:t>, </a:t>
            </a:r>
            <a:r>
              <a:rPr lang="tr-TR" dirty="0" smtClean="0"/>
              <a:t>Abbasiler, Osmanlı </a:t>
            </a:r>
            <a:r>
              <a:rPr lang="tr-TR" dirty="0"/>
              <a:t>İmparatorluğu ve son olarak Türkiye </a:t>
            </a:r>
            <a:r>
              <a:rPr lang="tr-TR" dirty="0" smtClean="0"/>
              <a:t>Cumhuriyeti </a:t>
            </a:r>
            <a:r>
              <a:rPr lang="tr-TR" dirty="0" err="1" smtClean="0"/>
              <a:t>nin</a:t>
            </a:r>
            <a:r>
              <a:rPr lang="tr-TR" dirty="0" smtClean="0"/>
              <a:t> </a:t>
            </a:r>
            <a:r>
              <a:rPr lang="tr-TR" dirty="0"/>
              <a:t>ilçe idare bölgesidir.</a:t>
            </a:r>
          </a:p>
        </p:txBody>
      </p:sp>
    </p:spTree>
    <p:extLst>
      <p:ext uri="{BB962C8B-B14F-4D97-AF65-F5344CB8AC3E}">
        <p14:creationId xmlns:p14="http://schemas.microsoft.com/office/powerpoint/2010/main" val="263246785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CUMALIKIZIK,BURSA</a:t>
            </a:r>
            <a:endParaRPr lang="tr-TR" dirty="0"/>
          </a:p>
        </p:txBody>
      </p:sp>
      <p:pic>
        <p:nvPicPr>
          <p:cNvPr id="4" name="İçerik Yer Tutucus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96571" y="1100138"/>
            <a:ext cx="4773082" cy="3579812"/>
          </a:xfrm>
        </p:spPr>
      </p:pic>
      <p:sp>
        <p:nvSpPr>
          <p:cNvPr id="6" name="Metin kutusu 5"/>
          <p:cNvSpPr txBox="1"/>
          <p:nvPr/>
        </p:nvSpPr>
        <p:spPr>
          <a:xfrm>
            <a:off x="1187624" y="5085184"/>
            <a:ext cx="6696744" cy="1754326"/>
          </a:xfrm>
          <a:prstGeom prst="rect">
            <a:avLst/>
          </a:prstGeom>
          <a:noFill/>
        </p:spPr>
        <p:txBody>
          <a:bodyPr wrap="square" rtlCol="0">
            <a:spAutoFit/>
          </a:bodyPr>
          <a:lstStyle/>
          <a:p>
            <a:r>
              <a:rPr lang="tr-TR" b="1" dirty="0" err="1"/>
              <a:t>Cumalıkızık</a:t>
            </a:r>
            <a:r>
              <a:rPr lang="tr-TR" dirty="0"/>
              <a:t>, </a:t>
            </a:r>
            <a:r>
              <a:rPr lang="tr-TR" dirty="0" smtClean="0"/>
              <a:t>Türkiye </a:t>
            </a:r>
            <a:r>
              <a:rPr lang="tr-TR" dirty="0" err="1"/>
              <a:t>N</a:t>
            </a:r>
            <a:r>
              <a:rPr lang="tr-TR" dirty="0" err="1" smtClean="0"/>
              <a:t>in</a:t>
            </a:r>
            <a:r>
              <a:rPr lang="tr-TR" dirty="0"/>
              <a:t> </a:t>
            </a:r>
            <a:r>
              <a:rPr lang="tr-TR" dirty="0" smtClean="0"/>
              <a:t>Bursa ilinin</a:t>
            </a:r>
            <a:r>
              <a:rPr lang="tr-TR" dirty="0"/>
              <a:t> Yıldırım ilçesine bağlı bir mahalle. </a:t>
            </a:r>
            <a:r>
              <a:rPr lang="tr-TR" dirty="0" smtClean="0"/>
              <a:t>Uludağ </a:t>
            </a:r>
            <a:r>
              <a:rPr lang="tr-TR" dirty="0" err="1" smtClean="0"/>
              <a:t>ın</a:t>
            </a:r>
            <a:r>
              <a:rPr lang="tr-TR" dirty="0" smtClean="0"/>
              <a:t> </a:t>
            </a:r>
            <a:r>
              <a:rPr lang="tr-TR" dirty="0"/>
              <a:t>kuzey eteklerinde kurulmuş beş Kızık köyünden biridir. </a:t>
            </a:r>
            <a:r>
              <a:rPr lang="tr-TR" dirty="0" err="1" smtClean="0"/>
              <a:t>Cumalıkızı</a:t>
            </a:r>
            <a:r>
              <a:rPr lang="tr-TR" dirty="0" smtClean="0"/>
              <a:t> Etnografya Müzesi burada </a:t>
            </a:r>
            <a:r>
              <a:rPr lang="tr-TR" dirty="0"/>
              <a:t>bulunmaktadır. 2000'de </a:t>
            </a:r>
            <a:r>
              <a:rPr lang="tr-TR" dirty="0" smtClean="0"/>
              <a:t>UNESCO tarafından</a:t>
            </a:r>
            <a:r>
              <a:rPr lang="tr-TR" dirty="0"/>
              <a:t> Dünya Mirası Geçici </a:t>
            </a:r>
            <a:r>
              <a:rPr lang="tr-TR" dirty="0" smtClean="0"/>
              <a:t>Listesi ne </a:t>
            </a:r>
            <a:r>
              <a:rPr lang="tr-TR" dirty="0"/>
              <a:t>dahil </a:t>
            </a:r>
            <a:r>
              <a:rPr lang="tr-TR" dirty="0" smtClean="0"/>
              <a:t>edilen</a:t>
            </a:r>
            <a:r>
              <a:rPr lang="tr-TR" baseline="30000" dirty="0"/>
              <a:t> </a:t>
            </a:r>
            <a:r>
              <a:rPr lang="tr-TR" dirty="0" err="1" smtClean="0"/>
              <a:t>Cumalıkızık</a:t>
            </a:r>
            <a:r>
              <a:rPr lang="tr-TR" dirty="0"/>
              <a:t>, 2014'te Bursa ile birlikte Dünya </a:t>
            </a:r>
            <a:r>
              <a:rPr lang="tr-TR" dirty="0" smtClean="0"/>
              <a:t>Mirası olarak </a:t>
            </a:r>
            <a:r>
              <a:rPr lang="tr-TR" dirty="0"/>
              <a:t>tescil edildi.</a:t>
            </a:r>
          </a:p>
        </p:txBody>
      </p:sp>
    </p:spTree>
    <p:extLst>
      <p:ext uri="{BB962C8B-B14F-4D97-AF65-F5344CB8AC3E}">
        <p14:creationId xmlns:p14="http://schemas.microsoft.com/office/powerpoint/2010/main" val="142415644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11530" y="188640"/>
            <a:ext cx="7520940" cy="581744"/>
          </a:xfrm>
        </p:spPr>
        <p:txBody>
          <a:bodyPr/>
          <a:lstStyle/>
          <a:p>
            <a:pPr algn="ctr"/>
            <a:r>
              <a:rPr lang="tr-TR" dirty="0" err="1" smtClean="0"/>
              <a:t>Akyaka,ula</a:t>
            </a:r>
            <a:r>
              <a:rPr lang="tr-TR" dirty="0" smtClean="0"/>
              <a:t>(</a:t>
            </a:r>
            <a:r>
              <a:rPr lang="tr-TR" dirty="0" err="1" smtClean="0"/>
              <a:t>muğla</a:t>
            </a:r>
            <a:r>
              <a:rPr lang="tr-TR" dirty="0" smtClean="0"/>
              <a:t>)</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23728" y="1196752"/>
            <a:ext cx="5196238" cy="3528392"/>
          </a:xfrm>
        </p:spPr>
      </p:pic>
      <p:sp>
        <p:nvSpPr>
          <p:cNvPr id="5" name="Metin kutusu 4"/>
          <p:cNvSpPr txBox="1"/>
          <p:nvPr/>
        </p:nvSpPr>
        <p:spPr>
          <a:xfrm>
            <a:off x="21724" y="5013175"/>
            <a:ext cx="9144000" cy="2092881"/>
          </a:xfrm>
          <a:prstGeom prst="rect">
            <a:avLst/>
          </a:prstGeom>
          <a:noFill/>
        </p:spPr>
        <p:txBody>
          <a:bodyPr wrap="square" rtlCol="0">
            <a:spAutoFit/>
          </a:bodyPr>
          <a:lstStyle/>
          <a:p>
            <a:r>
              <a:rPr lang="tr-TR" sz="1600" dirty="0"/>
              <a:t>Antik çağlardan beri üzerinde yerleşim olduğuna inanılan Akyaka, yakın yıllara kadar gözlerden uzak küçük bir balıkçı mahallesi olarak kalmıştı. Akyaka'nın geniş kitleler tarafından tanınması 1970’lere dayanır. O yıllarda çok küçük çaplı da olsa turizm faaliyetleri </a:t>
            </a:r>
            <a:r>
              <a:rPr lang="tr-TR" sz="1600" dirty="0" smtClean="0"/>
              <a:t>başlamıştır. Çevre </a:t>
            </a:r>
            <a:r>
              <a:rPr lang="tr-TR" sz="1600" dirty="0"/>
              <a:t>il ve ilçelerden ve büyük şehirlerden gelen ziyaretçiler Akyaka’nın bakir doğası, yazın bile hiç kesilmeyen meltemi için Akyaka’da yazlık evler, turistik tesisler inşa etmeye başlamışlardır. 1980’lerdeki turizm patlaması ile birlikte Akyaka bugünkü "turistik belde" görünümünü </a:t>
            </a:r>
            <a:r>
              <a:rPr lang="tr-TR" sz="1600" dirty="0" smtClean="0"/>
              <a:t>almıştır .Akyaka, 1971</a:t>
            </a:r>
            <a:r>
              <a:rPr lang="tr-TR" sz="1600" dirty="0"/>
              <a:t> </a:t>
            </a:r>
            <a:r>
              <a:rPr lang="tr-TR" sz="1600" dirty="0" smtClean="0"/>
              <a:t>yılında muhtarlık, 1992</a:t>
            </a:r>
            <a:r>
              <a:rPr lang="tr-TR" sz="1600" dirty="0"/>
              <a:t> </a:t>
            </a:r>
            <a:r>
              <a:rPr lang="tr-TR" sz="1600" dirty="0" smtClean="0"/>
              <a:t>yılında belde ve 2012 yılında da Muğla'nın büyükşehir olmasıyla Ula'ya bağlı bir mahalle olmuştur.</a:t>
            </a:r>
          </a:p>
          <a:p>
            <a:endParaRPr lang="tr-TR" dirty="0"/>
          </a:p>
        </p:txBody>
      </p:sp>
    </p:spTree>
    <p:extLst>
      <p:ext uri="{BB962C8B-B14F-4D97-AF65-F5344CB8AC3E}">
        <p14:creationId xmlns:p14="http://schemas.microsoft.com/office/powerpoint/2010/main" val="250024690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Büyük </a:t>
            </a:r>
            <a:r>
              <a:rPr lang="tr-TR" dirty="0" err="1" smtClean="0"/>
              <a:t>çatI</a:t>
            </a:r>
            <a:r>
              <a:rPr lang="tr-TR" dirty="0" smtClean="0"/>
              <a:t> </a:t>
            </a:r>
            <a:r>
              <a:rPr lang="tr-TR" dirty="0" err="1" smtClean="0"/>
              <a:t>koyu,muğla</a:t>
            </a:r>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96571" y="1100138"/>
            <a:ext cx="4773082" cy="3579812"/>
          </a:xfrm>
        </p:spPr>
      </p:pic>
      <p:sp>
        <p:nvSpPr>
          <p:cNvPr id="5" name="Metin kutusu 4"/>
          <p:cNvSpPr txBox="1"/>
          <p:nvPr/>
        </p:nvSpPr>
        <p:spPr>
          <a:xfrm>
            <a:off x="1475656" y="5080460"/>
            <a:ext cx="6552728" cy="1754326"/>
          </a:xfrm>
          <a:prstGeom prst="rect">
            <a:avLst/>
          </a:prstGeom>
          <a:noFill/>
        </p:spPr>
        <p:txBody>
          <a:bodyPr wrap="square" rtlCol="0">
            <a:spAutoFit/>
          </a:bodyPr>
          <a:lstStyle/>
          <a:p>
            <a:r>
              <a:rPr lang="tr-TR" dirty="0"/>
              <a:t>Marmaris ve Datça arasında yer alan Mersincik Burnu civarındaki Büyük Çatı Koyu, çam ormanları içinde, masmavi ve tertemiz deniziyle oldukça keyifli bir yer. Büyük Çatı Koyu'nun girişinde, üstünde tek bir ağacın yer aldığı küçük bir ada bulunuyor. Küçük bir planı da olan koyda deniz kenarındaki kuyu suyunu </a:t>
            </a:r>
            <a:r>
              <a:rPr lang="tr-TR" dirty="0" smtClean="0"/>
              <a:t>içebilirsiniz.</a:t>
            </a:r>
            <a:endParaRPr lang="tr-TR" dirty="0"/>
          </a:p>
        </p:txBody>
      </p:sp>
    </p:spTree>
    <p:extLst>
      <p:ext uri="{BB962C8B-B14F-4D97-AF65-F5344CB8AC3E}">
        <p14:creationId xmlns:p14="http://schemas.microsoft.com/office/powerpoint/2010/main" val="223620798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BULAK MAĞARASI,SAFRANBOLU</a:t>
            </a:r>
            <a:endParaRPr lang="tr-TR" dirty="0"/>
          </a:p>
        </p:txBody>
      </p:sp>
      <p:pic>
        <p:nvPicPr>
          <p:cNvPr id="4" name="İçerik Yer Tutucus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63688" y="1052736"/>
            <a:ext cx="5719111" cy="3552998"/>
          </a:xfrm>
        </p:spPr>
      </p:pic>
      <p:sp>
        <p:nvSpPr>
          <p:cNvPr id="5" name="Metin kutusu 4"/>
          <p:cNvSpPr txBox="1"/>
          <p:nvPr/>
        </p:nvSpPr>
        <p:spPr>
          <a:xfrm>
            <a:off x="899592" y="5013176"/>
            <a:ext cx="7200800" cy="1200329"/>
          </a:xfrm>
          <a:prstGeom prst="rect">
            <a:avLst/>
          </a:prstGeom>
          <a:noFill/>
        </p:spPr>
        <p:txBody>
          <a:bodyPr wrap="square" rtlCol="0">
            <a:spAutoFit/>
          </a:bodyPr>
          <a:lstStyle/>
          <a:p>
            <a:r>
              <a:rPr lang="tr-TR" dirty="0"/>
              <a:t>Bulak </a:t>
            </a:r>
            <a:r>
              <a:rPr lang="tr-TR" dirty="0" err="1"/>
              <a:t>Mencilis</a:t>
            </a:r>
            <a:r>
              <a:rPr lang="tr-TR" dirty="0"/>
              <a:t> Mağarası Türkiye’nin 4., Karadeniz’in ise 2. büyük mağarası. İçindeki sarkıtlar ve diğer doğal oluşumlar muhteşem bir atmosfer oluşturuyor. Ayrıca, solunum yolu hastalıklarına da şifa olma özelliğinde.</a:t>
            </a:r>
          </a:p>
        </p:txBody>
      </p:sp>
    </p:spTree>
    <p:extLst>
      <p:ext uri="{BB962C8B-B14F-4D97-AF65-F5344CB8AC3E}">
        <p14:creationId xmlns:p14="http://schemas.microsoft.com/office/powerpoint/2010/main" val="412318072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Cam </a:t>
            </a:r>
            <a:r>
              <a:rPr lang="tr-TR" dirty="0" err="1" smtClean="0"/>
              <a:t>teras,karabük</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99032" y="1100138"/>
            <a:ext cx="4768161" cy="3579812"/>
          </a:xfrm>
        </p:spPr>
      </p:pic>
      <p:sp>
        <p:nvSpPr>
          <p:cNvPr id="5" name="Metin kutusu 4"/>
          <p:cNvSpPr txBox="1"/>
          <p:nvPr/>
        </p:nvSpPr>
        <p:spPr>
          <a:xfrm>
            <a:off x="1115616" y="5013176"/>
            <a:ext cx="6984776" cy="1938992"/>
          </a:xfrm>
          <a:prstGeom prst="rect">
            <a:avLst/>
          </a:prstGeom>
          <a:noFill/>
        </p:spPr>
        <p:txBody>
          <a:bodyPr wrap="square" rtlCol="0">
            <a:spAutoFit/>
          </a:bodyPr>
          <a:lstStyle/>
          <a:p>
            <a:r>
              <a:rPr lang="tr-TR" sz="1700" dirty="0"/>
              <a:t>2013 Yılında </a:t>
            </a:r>
            <a:r>
              <a:rPr lang="tr-TR" sz="1700" dirty="0" err="1"/>
              <a:t>İncekaya</a:t>
            </a:r>
            <a:r>
              <a:rPr lang="tr-TR" sz="1700" dirty="0"/>
              <a:t> Kanyonu üzerine yapılan bu yapı Kanyona paralel olması özelliği ile Dünya'da ikinci sıradadır. 100 metre ilerisinde bulunan tarihi </a:t>
            </a:r>
            <a:r>
              <a:rPr lang="tr-TR" sz="1700" dirty="0" err="1"/>
              <a:t>İncekaya</a:t>
            </a:r>
            <a:r>
              <a:rPr lang="tr-TR" sz="1700" dirty="0"/>
              <a:t> Su Kemeri görülmeye değer yerlerdendir. Safranbolu merkezine 4km. uzaklıkta olup ulaşım otobüs, </a:t>
            </a:r>
            <a:r>
              <a:rPr lang="tr-TR" sz="1700" dirty="0" err="1"/>
              <a:t>taks</a:t>
            </a:r>
            <a:r>
              <a:rPr lang="tr-TR" sz="1700" dirty="0"/>
              <a:t>, ve kişisel araçlar ile yapılabilmektedir. Kanyon içerisinde yürüyüş parkuru mevcuttur. Ayrıca </a:t>
            </a:r>
            <a:r>
              <a:rPr lang="tr-TR" sz="1700" dirty="0" err="1"/>
              <a:t>restaurant</a:t>
            </a:r>
            <a:r>
              <a:rPr lang="tr-TR" sz="1700" dirty="0"/>
              <a:t>, </a:t>
            </a:r>
            <a:r>
              <a:rPr lang="tr-TR" sz="1700" dirty="0" err="1"/>
              <a:t>paintball</a:t>
            </a:r>
            <a:r>
              <a:rPr lang="tr-TR" sz="1700" dirty="0"/>
              <a:t> sahası ve at biniciliği yapılabilmektedir. </a:t>
            </a:r>
          </a:p>
          <a:p>
            <a:endParaRPr lang="tr-TR" dirty="0"/>
          </a:p>
        </p:txBody>
      </p:sp>
    </p:spTree>
    <p:extLst>
      <p:ext uri="{BB962C8B-B14F-4D97-AF65-F5344CB8AC3E}">
        <p14:creationId xmlns:p14="http://schemas.microsoft.com/office/powerpoint/2010/main" val="346550400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95476" y="260648"/>
            <a:ext cx="7520940" cy="548640"/>
          </a:xfrm>
        </p:spPr>
        <p:txBody>
          <a:bodyPr/>
          <a:lstStyle/>
          <a:p>
            <a:pPr algn="ctr"/>
            <a:r>
              <a:rPr lang="tr-TR" dirty="0" smtClean="0"/>
              <a:t>İZMİR ASANSÖR</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47664" y="836712"/>
            <a:ext cx="6026772" cy="3579812"/>
          </a:xfrm>
        </p:spPr>
      </p:pic>
      <p:sp>
        <p:nvSpPr>
          <p:cNvPr id="5" name="Metin kutusu 4"/>
          <p:cNvSpPr txBox="1"/>
          <p:nvPr/>
        </p:nvSpPr>
        <p:spPr>
          <a:xfrm>
            <a:off x="1232746" y="5033126"/>
            <a:ext cx="7056784" cy="1815882"/>
          </a:xfrm>
          <a:prstGeom prst="rect">
            <a:avLst/>
          </a:prstGeom>
          <a:noFill/>
        </p:spPr>
        <p:txBody>
          <a:bodyPr wrap="square" rtlCol="0">
            <a:spAutoFit/>
          </a:bodyPr>
          <a:lstStyle/>
          <a:p>
            <a:r>
              <a:rPr lang="tr-TR" sz="1600" dirty="0"/>
              <a:t>Biri diğerinden 58m. yüksekte olan </a:t>
            </a:r>
            <a:r>
              <a:rPr lang="tr-TR" sz="1600" i="1" dirty="0" err="1"/>
              <a:t>Mithatpaşa</a:t>
            </a:r>
            <a:r>
              <a:rPr lang="tr-TR" sz="1600" i="1" dirty="0"/>
              <a:t> Caddesi</a:t>
            </a:r>
            <a:r>
              <a:rPr lang="tr-TR" sz="1600" dirty="0"/>
              <a:t> ile, </a:t>
            </a:r>
            <a:r>
              <a:rPr lang="tr-TR" sz="1600" i="1" dirty="0"/>
              <a:t>Şehit </a:t>
            </a:r>
            <a:r>
              <a:rPr lang="tr-TR" sz="1600" i="1" dirty="0" err="1"/>
              <a:t>Nihatbey</a:t>
            </a:r>
            <a:r>
              <a:rPr lang="tr-TR" sz="1600" i="1" dirty="0"/>
              <a:t> Caddesi'</a:t>
            </a:r>
            <a:r>
              <a:rPr lang="tr-TR" sz="1600" dirty="0"/>
              <a:t>nin arasında işleyen iki asansörü barındıran asansör kulesidir. </a:t>
            </a:r>
            <a:r>
              <a:rPr lang="tr-TR" sz="1600" dirty="0" smtClean="0"/>
              <a:t>1907 yılında</a:t>
            </a:r>
            <a:r>
              <a:rPr lang="tr-TR" sz="1600" dirty="0"/>
              <a:t> </a:t>
            </a:r>
            <a:r>
              <a:rPr lang="tr-TR" sz="1600" dirty="0" smtClean="0"/>
              <a:t>Musevi işadamı </a:t>
            </a:r>
            <a:r>
              <a:rPr lang="tr-TR" sz="1600" dirty="0"/>
              <a:t>"</a:t>
            </a:r>
            <a:r>
              <a:rPr lang="tr-TR" sz="1600" i="1" dirty="0"/>
              <a:t>Nesim </a:t>
            </a:r>
            <a:r>
              <a:rPr lang="tr-TR" sz="1600" i="1" dirty="0" err="1"/>
              <a:t>Levi</a:t>
            </a:r>
            <a:r>
              <a:rPr lang="tr-TR" sz="1600" i="1" dirty="0"/>
              <a:t> (</a:t>
            </a:r>
            <a:r>
              <a:rPr lang="tr-TR" sz="1600" i="1" dirty="0" err="1"/>
              <a:t>Bayraklıoğlu</a:t>
            </a:r>
            <a:r>
              <a:rPr lang="tr-TR" sz="1600" i="1" dirty="0"/>
              <a:t>)</a:t>
            </a:r>
            <a:r>
              <a:rPr lang="tr-TR" sz="1600" dirty="0"/>
              <a:t>" tarafından yaptırılan </a:t>
            </a:r>
            <a:r>
              <a:rPr lang="tr-TR" sz="1600" dirty="0" smtClean="0"/>
              <a:t>asansör</a:t>
            </a:r>
            <a:r>
              <a:rPr lang="tr-TR" sz="1600" dirty="0"/>
              <a:t>,</a:t>
            </a:r>
            <a:r>
              <a:rPr lang="tr-TR" sz="1600" dirty="0" smtClean="0"/>
              <a:t> </a:t>
            </a:r>
            <a:r>
              <a:rPr lang="tr-TR" sz="1600" dirty="0"/>
              <a:t>birinden diğerine 155 basamakla ulaşılan iki semt arasında hızlı ve kolay ulaşım sağlama amacıyla yaptırılmıştır. Günümüzde İzmir Büyükşehir Belediyesi tarafından eğlence, kültür ve dinlenme mekanı olarak kullanılır; kentin önemli bir turistik </a:t>
            </a:r>
            <a:r>
              <a:rPr lang="tr-TR" sz="1600" dirty="0" smtClean="0"/>
              <a:t>durağıdır</a:t>
            </a:r>
            <a:r>
              <a:rPr lang="tr-TR" sz="1600" baseline="30000" dirty="0"/>
              <a:t>.</a:t>
            </a:r>
            <a:endParaRPr lang="tr-TR" sz="1600" dirty="0"/>
          </a:p>
        </p:txBody>
      </p:sp>
    </p:spTree>
    <p:extLst>
      <p:ext uri="{BB962C8B-B14F-4D97-AF65-F5344CB8AC3E}">
        <p14:creationId xmlns:p14="http://schemas.microsoft.com/office/powerpoint/2010/main" val="18456936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çılar">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Açıla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116</TotalTime>
  <Words>307</Words>
  <Application>Microsoft Office PowerPoint</Application>
  <PresentationFormat>Ekran Gösterisi (4:3)</PresentationFormat>
  <Paragraphs>26</Paragraphs>
  <Slides>10</Slides>
  <Notes>3</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10</vt:i4>
      </vt:variant>
    </vt:vector>
  </HeadingPairs>
  <TitlesOfParts>
    <vt:vector size="17" baseType="lpstr">
      <vt:lpstr>Arial</vt:lpstr>
      <vt:lpstr>Calibri</vt:lpstr>
      <vt:lpstr>Franklin Gothic Book</vt:lpstr>
      <vt:lpstr>Franklin Gothic Medium</vt:lpstr>
      <vt:lpstr>Tunga</vt:lpstr>
      <vt:lpstr>Wingdings</vt:lpstr>
      <vt:lpstr>Açılar</vt:lpstr>
      <vt:lpstr>PowerPoint Sunusu</vt:lpstr>
      <vt:lpstr>ŞEHRİBAN KANYONU, KASTAMONU</vt:lpstr>
      <vt:lpstr>Eğİl,dİyarbakIr</vt:lpstr>
      <vt:lpstr>CUMALIKIZIK,BURSA</vt:lpstr>
      <vt:lpstr>Akyaka,ula(muğla)</vt:lpstr>
      <vt:lpstr>Büyük çatI koyu,muğla</vt:lpstr>
      <vt:lpstr>BULAK MAĞARASI,SAFRANBOLU</vt:lpstr>
      <vt:lpstr>Cam teras,karabük</vt:lpstr>
      <vt:lpstr>İZMİR ASANSÖR</vt:lpstr>
      <vt:lpstr>AD-SOYAD: SELENAY GÖMLEKSİZ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casper</dc:creator>
  <cp:keywords>www.sorubak.com</cp:keywords>
  <cp:lastModifiedBy>doğan</cp:lastModifiedBy>
  <cp:revision>14</cp:revision>
  <dcterms:created xsi:type="dcterms:W3CDTF">2016-03-05T17:57:55Z</dcterms:created>
  <dcterms:modified xsi:type="dcterms:W3CDTF">2016-03-16T16:58:25Z</dcterms:modified>
</cp:coreProperties>
</file>