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70" r:id="rId15"/>
    <p:sldId id="269" r:id="rId16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E0D5D-C631-4FD8-8702-7AA282E5AD13}" type="datetimeFigureOut">
              <a:rPr lang="tr-TR" smtClean="0"/>
              <a:t>01.01.2016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500B0-B851-4398-9EAE-84E2E54F04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773678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3DBA9-3112-4E4E-ACB8-D5F6FD5F7873}" type="datetimeFigureOut">
              <a:rPr lang="tr-TR" smtClean="0"/>
              <a:t>01.01.2016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F292F-C7C6-4F3E-9530-648BCBFAC2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576547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F292F-C7C6-4F3E-9530-648BCBFAC2F4}" type="slidenum">
              <a:rPr lang="tr-TR" smtClean="0"/>
              <a:t>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Üstbilgi Yer Tutucusu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22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Üstbilgi Yer Tutucus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2F-C7C6-4F3E-9530-648BCBFAC2F4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2367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F292F-C7C6-4F3E-9530-648BCBFAC2F4}" type="slidenum">
              <a:rPr lang="tr-TR" smtClean="0"/>
              <a:t>4</a:t>
            </a:fld>
            <a:endParaRPr lang="tr-TR"/>
          </a:p>
        </p:txBody>
      </p:sp>
      <p:sp>
        <p:nvSpPr>
          <p:cNvPr id="6" name="Üstbilgi Yer Tutucusu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5923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Üstbilgi Yer Tutucus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2F-C7C6-4F3E-9530-648BCBFAC2F4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089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Üstbilgi Yer Tutucusu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2F-C7C6-4F3E-9530-648BCBFAC2F4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100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394460"/>
            <a:ext cx="6400800" cy="9715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100834"/>
            <a:ext cx="9144000" cy="69951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1750"/>
            <a:ext cx="6400800" cy="5715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8274738-9F49-405C-865F-82A5660A6268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D82D-193D-475C-BC9F-80BC97AD403B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6781"/>
            <a:ext cx="1295400" cy="32385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914400"/>
            <a:ext cx="5181600" cy="32004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E0FBE-7067-4E65-A260-B4042292D375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28800"/>
            <a:ext cx="6400800" cy="2286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149D1-B05A-4744-A207-83C1E2C2D265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213866"/>
            <a:ext cx="9144000" cy="6995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48B1-7163-402A-B9BA-A08901102778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013347"/>
            <a:ext cx="9144000" cy="6995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557701"/>
            <a:ext cx="6248400" cy="1092280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127760"/>
            <a:ext cx="6248400" cy="1175147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013347"/>
            <a:ext cx="9144000" cy="6995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1828800"/>
            <a:ext cx="3124200" cy="23431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DA0C-88B5-4DE8-BE62-70186C131E1E}" type="datetime1">
              <a:rPr lang="tr-TR" smtClean="0"/>
              <a:t>01.01.2016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1828800"/>
            <a:ext cx="3124200" cy="23431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213866"/>
            <a:ext cx="9144000" cy="6995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213866"/>
            <a:ext cx="9144000" cy="699516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114550"/>
            <a:ext cx="3124200" cy="2057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114550"/>
            <a:ext cx="3124200" cy="2057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771651"/>
            <a:ext cx="3125788" cy="338504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769364"/>
            <a:ext cx="3127375" cy="336042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DB36-8D05-4FB0-BA8C-9FA301A86920}" type="datetime1">
              <a:rPr lang="tr-TR" smtClean="0"/>
              <a:t>01.01.2016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2F9A-EC8D-4108-9EF0-7F3132F383D4}" type="datetime1">
              <a:rPr lang="tr-TR" smtClean="0"/>
              <a:t>01.01.2016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213866"/>
            <a:ext cx="9144000" cy="6995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357A-F8AA-4768-9BBE-B9BCFC5EC6D1}" type="datetime1">
              <a:rPr lang="tr-TR" smtClean="0"/>
              <a:t>01.01.2016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2" y="1257300"/>
            <a:ext cx="2819399" cy="44958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2" y="1706880"/>
            <a:ext cx="2819399" cy="217932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9AE6-08AF-4941-B0B1-0D80A7EDFF74}" type="datetime1">
              <a:rPr lang="tr-TR" smtClean="0"/>
              <a:t>01.01.2016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257300"/>
            <a:ext cx="3276600" cy="26289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385316"/>
            <a:ext cx="3090672" cy="2318004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257300"/>
            <a:ext cx="2819400" cy="44958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428750"/>
            <a:ext cx="2971800" cy="222885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1707642"/>
            <a:ext cx="2819400" cy="21564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CF580-214B-4A35-896D-4F67FA14BFF4}" type="datetime1">
              <a:rPr lang="tr-TR" smtClean="0"/>
              <a:t>01.01.2016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971550"/>
            <a:ext cx="6400800" cy="5143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543050"/>
            <a:ext cx="6400800" cy="2571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4767263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E654023-B88A-42D1-A902-E0D3E83E74B8}" type="datetime1">
              <a:rPr lang="tr-TR" smtClean="0"/>
              <a:t>01.01.2016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4767263"/>
            <a:ext cx="3200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477316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/index.php?title=D%C3%BCnya_Ekonomi_Ligi&amp;action=edit&amp;redlink=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1 .sınf\COĞRAFY\turkiye-ekonomis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6" b="-1"/>
          <a:stretch/>
        </p:blipFill>
        <p:spPr bwMode="auto">
          <a:xfrm>
            <a:off x="1187624" y="2140527"/>
            <a:ext cx="6624736" cy="2021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306070" y="1059582"/>
            <a:ext cx="6553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 pitchFamily="34" charset="0"/>
              </a:rPr>
              <a:t>TÜRKİYENİN EKONOMİSİ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7051830" y="4774168"/>
            <a:ext cx="1834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4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364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</a:t>
            </a:r>
            <a:r>
              <a:rPr lang="tr-TR" dirty="0"/>
              <a:t>İ</a:t>
            </a:r>
            <a:r>
              <a:rPr lang="en-US" dirty="0"/>
              <a:t>nans </a:t>
            </a:r>
            <a:r>
              <a:rPr lang="en-US" dirty="0" err="1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/>
              <a:t>Türkiye</a:t>
            </a:r>
            <a:r>
              <a:rPr lang="en-US" dirty="0"/>
              <a:t> </a:t>
            </a:r>
            <a:r>
              <a:rPr lang="en-US" dirty="0" err="1"/>
              <a:t>Cumhuriyeti'nin</a:t>
            </a:r>
            <a:r>
              <a:rPr lang="en-US" dirty="0"/>
              <a:t> </a:t>
            </a:r>
            <a:r>
              <a:rPr lang="en-US" dirty="0" err="1"/>
              <a:t>kurulması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devlet</a:t>
            </a:r>
            <a:r>
              <a:rPr lang="en-US" dirty="0"/>
              <a:t> </a:t>
            </a:r>
            <a:r>
              <a:rPr lang="en-US" dirty="0" err="1"/>
              <a:t>bankacılık</a:t>
            </a:r>
            <a:r>
              <a:rPr lang="en-US" dirty="0"/>
              <a:t> </a:t>
            </a:r>
            <a:r>
              <a:rPr lang="en-US" dirty="0" err="1"/>
              <a:t>sektörünü</a:t>
            </a:r>
            <a:r>
              <a:rPr lang="en-US" dirty="0"/>
              <a:t> </a:t>
            </a:r>
            <a:r>
              <a:rPr lang="en-US" dirty="0" err="1"/>
              <a:t>canlandırmak</a:t>
            </a:r>
            <a:r>
              <a:rPr lang="en-US" dirty="0"/>
              <a:t> </a:t>
            </a:r>
            <a:r>
              <a:rPr lang="en-US" dirty="0" err="1"/>
              <a:t>amacıyla</a:t>
            </a:r>
            <a:r>
              <a:rPr lang="en-US" dirty="0"/>
              <a:t> </a:t>
            </a:r>
            <a:r>
              <a:rPr lang="en-US" dirty="0" err="1"/>
              <a:t>devlet</a:t>
            </a:r>
            <a:r>
              <a:rPr lang="en-US" dirty="0"/>
              <a:t> </a:t>
            </a:r>
            <a:r>
              <a:rPr lang="en-US" dirty="0" err="1"/>
              <a:t>bankaları</a:t>
            </a:r>
            <a:r>
              <a:rPr lang="en-US" dirty="0"/>
              <a:t> </a:t>
            </a:r>
            <a:r>
              <a:rPr lang="en-US" dirty="0" err="1"/>
              <a:t>kurmuştur</a:t>
            </a:r>
            <a:r>
              <a:rPr lang="en-US" dirty="0"/>
              <a:t>. </a:t>
            </a:r>
            <a:r>
              <a:rPr lang="en-US" dirty="0" err="1"/>
              <a:t>Devletçiliğin</a:t>
            </a:r>
            <a:r>
              <a:rPr lang="en-US" dirty="0"/>
              <a:t> </a:t>
            </a:r>
            <a:r>
              <a:rPr lang="en-US" dirty="0" err="1"/>
              <a:t>güçlendiği</a:t>
            </a:r>
            <a:r>
              <a:rPr lang="en-US" dirty="0"/>
              <a:t> </a:t>
            </a:r>
            <a:r>
              <a:rPr lang="en-US" dirty="0" err="1"/>
              <a:t>dünya</a:t>
            </a:r>
            <a:r>
              <a:rPr lang="en-US" dirty="0"/>
              <a:t> </a:t>
            </a:r>
            <a:r>
              <a:rPr lang="en-US" dirty="0" err="1"/>
              <a:t>savaşı</a:t>
            </a:r>
            <a:r>
              <a:rPr lang="en-US" dirty="0"/>
              <a:t> </a:t>
            </a:r>
            <a:r>
              <a:rPr lang="en-US" dirty="0" err="1"/>
              <a:t>öncesi</a:t>
            </a:r>
            <a:r>
              <a:rPr lang="en-US" dirty="0"/>
              <a:t> 1929-1939 </a:t>
            </a:r>
            <a:r>
              <a:rPr lang="en-US" dirty="0" err="1"/>
              <a:t>yılları</a:t>
            </a:r>
            <a:r>
              <a:rPr lang="en-US" dirty="0"/>
              <a:t> </a:t>
            </a:r>
            <a:r>
              <a:rPr lang="en-US" dirty="0" err="1"/>
              <a:t>arasında</a:t>
            </a:r>
            <a:r>
              <a:rPr lang="en-US" dirty="0"/>
              <a:t> </a:t>
            </a:r>
            <a:r>
              <a:rPr lang="en-US" dirty="0" err="1"/>
              <a:t>devlet</a:t>
            </a:r>
            <a:r>
              <a:rPr lang="en-US" dirty="0"/>
              <a:t> </a:t>
            </a:r>
            <a:r>
              <a:rPr lang="en-US" dirty="0" err="1"/>
              <a:t>bankalarının</a:t>
            </a:r>
            <a:r>
              <a:rPr lang="en-US" dirty="0"/>
              <a:t> </a:t>
            </a:r>
            <a:r>
              <a:rPr lang="en-US" dirty="0" err="1"/>
              <a:t>sayısı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ağırlığı</a:t>
            </a:r>
            <a:r>
              <a:rPr lang="en-US" dirty="0"/>
              <a:t> </a:t>
            </a:r>
            <a:r>
              <a:rPr lang="en-US" dirty="0" err="1"/>
              <a:t>artmıştır</a:t>
            </a:r>
            <a:r>
              <a:rPr lang="en-US" dirty="0"/>
              <a:t>. 1929 </a:t>
            </a:r>
            <a:r>
              <a:rPr lang="en-US" dirty="0" err="1"/>
              <a:t>yılından</a:t>
            </a:r>
            <a:r>
              <a:rPr lang="en-US" dirty="0"/>
              <a:t> </a:t>
            </a:r>
            <a:r>
              <a:rPr lang="en-US" dirty="0" err="1"/>
              <a:t>sonra</a:t>
            </a:r>
            <a:r>
              <a:rPr lang="en-US" dirty="0"/>
              <a:t> </a:t>
            </a:r>
            <a:r>
              <a:rPr lang="en-US" dirty="0" err="1"/>
              <a:t>neredeyse</a:t>
            </a:r>
            <a:r>
              <a:rPr lang="en-US" dirty="0"/>
              <a:t> 50 </a:t>
            </a:r>
            <a:r>
              <a:rPr lang="en-US" dirty="0" err="1"/>
              <a:t>yıl</a:t>
            </a:r>
            <a:r>
              <a:rPr lang="en-US" dirty="0"/>
              <a:t> </a:t>
            </a:r>
            <a:r>
              <a:rPr lang="en-US" dirty="0" err="1"/>
              <a:t>yabancı</a:t>
            </a:r>
            <a:r>
              <a:rPr lang="en-US" dirty="0"/>
              <a:t> </a:t>
            </a:r>
            <a:r>
              <a:rPr lang="en-US" dirty="0" err="1"/>
              <a:t>sermayeli</a:t>
            </a:r>
            <a:r>
              <a:rPr lang="en-US" dirty="0"/>
              <a:t> </a:t>
            </a:r>
            <a:r>
              <a:rPr lang="en-US" dirty="0" err="1"/>
              <a:t>banka</a:t>
            </a:r>
            <a:r>
              <a:rPr lang="en-US" dirty="0"/>
              <a:t> </a:t>
            </a:r>
            <a:r>
              <a:rPr lang="en-US" dirty="0" err="1"/>
              <a:t>kurulmamıştır</a:t>
            </a:r>
            <a:r>
              <a:rPr lang="en-US" dirty="0"/>
              <a:t>. </a:t>
            </a:r>
            <a:r>
              <a:rPr lang="en-US" dirty="0" err="1"/>
              <a:t>Sektör</a:t>
            </a:r>
            <a:r>
              <a:rPr lang="en-US" dirty="0"/>
              <a:t> 1980 </a:t>
            </a:r>
            <a:r>
              <a:rPr lang="en-US" dirty="0" err="1"/>
              <a:t>sonrası</a:t>
            </a:r>
            <a:r>
              <a:rPr lang="en-US" dirty="0"/>
              <a:t> </a:t>
            </a:r>
            <a:r>
              <a:rPr lang="en-US" dirty="0" err="1"/>
              <a:t>deregülasyonlarla</a:t>
            </a:r>
            <a:r>
              <a:rPr lang="en-US" dirty="0"/>
              <a:t> </a:t>
            </a:r>
            <a:r>
              <a:rPr lang="en-US" dirty="0" err="1"/>
              <a:t>rahatlamış</a:t>
            </a:r>
            <a:r>
              <a:rPr lang="en-US" dirty="0"/>
              <a:t>, 1990 </a:t>
            </a:r>
            <a:r>
              <a:rPr lang="en-US" dirty="0" err="1"/>
              <a:t>yılından</a:t>
            </a:r>
            <a:r>
              <a:rPr lang="en-US" dirty="0"/>
              <a:t> </a:t>
            </a:r>
            <a:r>
              <a:rPr lang="en-US" dirty="0" err="1"/>
              <a:t>sonra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son </a:t>
            </a:r>
            <a:r>
              <a:rPr lang="en-US" dirty="0" err="1"/>
              <a:t>derece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 hale </a:t>
            </a:r>
            <a:r>
              <a:rPr lang="en-US" dirty="0" err="1"/>
              <a:t>gelmiştir</a:t>
            </a:r>
            <a:r>
              <a:rPr lang="en-US" dirty="0"/>
              <a:t>. </a:t>
            </a:r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yıllarda</a:t>
            </a:r>
            <a:r>
              <a:rPr lang="en-US" dirty="0"/>
              <a:t> </a:t>
            </a:r>
            <a:r>
              <a:rPr lang="en-US" dirty="0" err="1"/>
              <a:t>devlet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yakın</a:t>
            </a:r>
            <a:r>
              <a:rPr lang="en-US" dirty="0"/>
              <a:t> </a:t>
            </a:r>
            <a:r>
              <a:rPr lang="en-US" dirty="0" err="1"/>
              <a:t>ilişkileri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iş</a:t>
            </a:r>
            <a:r>
              <a:rPr lang="en-US" dirty="0"/>
              <a:t> </a:t>
            </a:r>
            <a:r>
              <a:rPr lang="en-US" dirty="0" err="1"/>
              <a:t>adamlarına</a:t>
            </a:r>
            <a:r>
              <a:rPr lang="en-US" dirty="0"/>
              <a:t> </a:t>
            </a:r>
            <a:r>
              <a:rPr lang="en-US" dirty="0" err="1"/>
              <a:t>tanınan</a:t>
            </a:r>
            <a:r>
              <a:rPr lang="en-US" dirty="0"/>
              <a:t> </a:t>
            </a:r>
            <a:r>
              <a:rPr lang="en-US" dirty="0" err="1"/>
              <a:t>imtiyazlar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düzenlemelerdeki</a:t>
            </a:r>
            <a:r>
              <a:rPr lang="en-US" dirty="0"/>
              <a:t> </a:t>
            </a:r>
            <a:r>
              <a:rPr lang="en-US" dirty="0" err="1"/>
              <a:t>boşluklar</a:t>
            </a:r>
            <a:r>
              <a:rPr lang="en-US" dirty="0"/>
              <a:t> </a:t>
            </a:r>
            <a:r>
              <a:rPr lang="en-US" dirty="0" err="1"/>
              <a:t>sebebiyle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banka</a:t>
            </a:r>
            <a:r>
              <a:rPr lang="en-US" dirty="0"/>
              <a:t> </a:t>
            </a:r>
            <a:r>
              <a:rPr lang="en-US" dirty="0" err="1"/>
              <a:t>halk</a:t>
            </a:r>
            <a:r>
              <a:rPr lang="en-US" dirty="0"/>
              <a:t> </a:t>
            </a:r>
            <a:r>
              <a:rPr lang="en-US" dirty="0" err="1"/>
              <a:t>arasında</a:t>
            </a:r>
            <a:r>
              <a:rPr lang="en-US" dirty="0"/>
              <a:t> "</a:t>
            </a:r>
            <a:r>
              <a:rPr lang="en-US" dirty="0" err="1"/>
              <a:t>hortumlama</a:t>
            </a:r>
            <a:r>
              <a:rPr lang="en-US" dirty="0"/>
              <a:t>"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bilinen</a:t>
            </a:r>
            <a:r>
              <a:rPr lang="en-US" dirty="0"/>
              <a:t> </a:t>
            </a:r>
            <a:r>
              <a:rPr lang="en-US" dirty="0" err="1"/>
              <a:t>faaliyetlerde</a:t>
            </a:r>
            <a:r>
              <a:rPr lang="en-US" dirty="0"/>
              <a:t> </a:t>
            </a:r>
            <a:r>
              <a:rPr lang="en-US" dirty="0" err="1"/>
              <a:t>bulunmuş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sektör</a:t>
            </a:r>
            <a:r>
              <a:rPr lang="en-US" dirty="0"/>
              <a:t> 1990'ların </a:t>
            </a:r>
            <a:r>
              <a:rPr lang="en-US" dirty="0" err="1"/>
              <a:t>sonunda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çıkmaza</a:t>
            </a:r>
            <a:r>
              <a:rPr lang="en-US" dirty="0"/>
              <a:t> </a:t>
            </a:r>
            <a:r>
              <a:rPr lang="en-US" dirty="0" err="1"/>
              <a:t>girmiştir</a:t>
            </a:r>
            <a:r>
              <a:rPr lang="en-US" dirty="0"/>
              <a:t>. Bu </a:t>
            </a:r>
            <a:r>
              <a:rPr lang="en-US" dirty="0" err="1"/>
              <a:t>çıkmaz</a:t>
            </a:r>
            <a:r>
              <a:rPr lang="en-US" dirty="0"/>
              <a:t> 2000 </a:t>
            </a:r>
            <a:r>
              <a:rPr lang="en-US" dirty="0" err="1"/>
              <a:t>ve</a:t>
            </a:r>
            <a:r>
              <a:rPr lang="en-US" dirty="0"/>
              <a:t> 2001 </a:t>
            </a:r>
            <a:r>
              <a:rPr lang="en-US" dirty="0" err="1"/>
              <a:t>yıllarında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krizin</a:t>
            </a:r>
            <a:r>
              <a:rPr lang="en-US" dirty="0"/>
              <a:t> </a:t>
            </a:r>
            <a:r>
              <a:rPr lang="en-US" dirty="0" err="1"/>
              <a:t>patlak</a:t>
            </a:r>
            <a:r>
              <a:rPr lang="en-US" dirty="0"/>
              <a:t> </a:t>
            </a:r>
            <a:r>
              <a:rPr lang="en-US" dirty="0" err="1"/>
              <a:t>vermesine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ölçüde</a:t>
            </a:r>
            <a:r>
              <a:rPr lang="en-US" dirty="0"/>
              <a:t> </a:t>
            </a:r>
            <a:r>
              <a:rPr lang="en-US" dirty="0" err="1"/>
              <a:t>sebep</a:t>
            </a:r>
            <a:r>
              <a:rPr lang="en-US" dirty="0"/>
              <a:t> </a:t>
            </a:r>
            <a:r>
              <a:rPr lang="en-US" dirty="0" err="1"/>
              <a:t>olmuştur</a:t>
            </a:r>
            <a:r>
              <a:rPr lang="en-US" dirty="0"/>
              <a:t>. </a:t>
            </a:r>
            <a:r>
              <a:rPr lang="en-US" dirty="0" err="1"/>
              <a:t>Krizler</a:t>
            </a:r>
            <a:r>
              <a:rPr lang="en-US" dirty="0"/>
              <a:t> </a:t>
            </a:r>
            <a:r>
              <a:rPr lang="en-US" dirty="0" err="1"/>
              <a:t>sonrasında</a:t>
            </a:r>
            <a:r>
              <a:rPr lang="en-US" dirty="0"/>
              <a:t> Kemal </a:t>
            </a:r>
            <a:r>
              <a:rPr lang="en-US" dirty="0" err="1"/>
              <a:t>Derviş'in</a:t>
            </a:r>
            <a:r>
              <a:rPr lang="en-US" dirty="0"/>
              <a:t> </a:t>
            </a:r>
            <a:r>
              <a:rPr lang="en-US" dirty="0" err="1"/>
              <a:t>katkılarıyla</a:t>
            </a:r>
            <a:r>
              <a:rPr lang="en-US" dirty="0"/>
              <a:t> </a:t>
            </a:r>
            <a:r>
              <a:rPr lang="en-US" dirty="0" err="1"/>
              <a:t>yeniden</a:t>
            </a:r>
            <a:r>
              <a:rPr lang="en-US" dirty="0"/>
              <a:t> </a:t>
            </a:r>
            <a:r>
              <a:rPr lang="en-US" dirty="0" err="1"/>
              <a:t>düzenlenen</a:t>
            </a:r>
            <a:r>
              <a:rPr lang="en-US" dirty="0"/>
              <a:t> </a:t>
            </a:r>
            <a:r>
              <a:rPr lang="en-US" dirty="0" err="1"/>
              <a:t>bankacılık</a:t>
            </a:r>
            <a:r>
              <a:rPr lang="en-US" dirty="0"/>
              <a:t> </a:t>
            </a:r>
            <a:r>
              <a:rPr lang="en-US" dirty="0" err="1"/>
              <a:t>sistemi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sağlıklı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çerçeveye</a:t>
            </a:r>
            <a:r>
              <a:rPr lang="en-US" dirty="0"/>
              <a:t> </a:t>
            </a:r>
            <a:r>
              <a:rPr lang="en-US" dirty="0" err="1"/>
              <a:t>oturtulmuştur</a:t>
            </a:r>
            <a:r>
              <a:rPr lang="en-US" dirty="0"/>
              <a:t>. </a:t>
            </a:r>
            <a:r>
              <a:rPr lang="en-US" dirty="0" err="1"/>
              <a:t>Bugün</a:t>
            </a:r>
            <a:r>
              <a:rPr lang="en-US" dirty="0"/>
              <a:t> </a:t>
            </a:r>
            <a:r>
              <a:rPr lang="en-US" dirty="0" err="1"/>
              <a:t>Türkiye'nin</a:t>
            </a:r>
            <a:r>
              <a:rPr lang="en-US" dirty="0"/>
              <a:t> en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şirketleri</a:t>
            </a:r>
            <a:r>
              <a:rPr lang="en-US" dirty="0"/>
              <a:t> </a:t>
            </a:r>
            <a:r>
              <a:rPr lang="en-US" dirty="0" err="1"/>
              <a:t>bankalar</a:t>
            </a:r>
            <a:r>
              <a:rPr lang="en-US" dirty="0"/>
              <a:t> </a:t>
            </a:r>
            <a:r>
              <a:rPr lang="en-US" dirty="0" err="1"/>
              <a:t>olmuştur</a:t>
            </a:r>
            <a:r>
              <a:rPr lang="en-US" dirty="0"/>
              <a:t>. Fortune </a:t>
            </a:r>
            <a:r>
              <a:rPr lang="en-US" dirty="0" err="1"/>
              <a:t>dergisinin</a:t>
            </a:r>
            <a:r>
              <a:rPr lang="en-US" dirty="0"/>
              <a:t> Global 2000 </a:t>
            </a:r>
            <a:r>
              <a:rPr lang="en-US" dirty="0" err="1"/>
              <a:t>isimli</a:t>
            </a:r>
            <a:r>
              <a:rPr lang="en-US" dirty="0"/>
              <a:t> </a:t>
            </a:r>
            <a:r>
              <a:rPr lang="en-US" dirty="0" err="1"/>
              <a:t>dünyanın</a:t>
            </a:r>
            <a:r>
              <a:rPr lang="en-US" dirty="0"/>
              <a:t> en </a:t>
            </a:r>
            <a:r>
              <a:rPr lang="en-US" dirty="0" err="1"/>
              <a:t>büyük</a:t>
            </a:r>
            <a:r>
              <a:rPr lang="en-US" dirty="0"/>
              <a:t> 2000 </a:t>
            </a:r>
            <a:r>
              <a:rPr lang="en-US" dirty="0" err="1"/>
              <a:t>şirketinden</a:t>
            </a:r>
            <a:r>
              <a:rPr lang="en-US" dirty="0"/>
              <a:t> </a:t>
            </a:r>
            <a:r>
              <a:rPr lang="en-US" dirty="0" err="1"/>
              <a:t>oluşturulan</a:t>
            </a:r>
            <a:r>
              <a:rPr lang="en-US" dirty="0"/>
              <a:t> </a:t>
            </a:r>
            <a:r>
              <a:rPr lang="en-US" dirty="0" err="1"/>
              <a:t>listede</a:t>
            </a:r>
            <a:r>
              <a:rPr lang="en-US" dirty="0"/>
              <a:t> </a:t>
            </a:r>
            <a:r>
              <a:rPr lang="en-US" dirty="0" err="1"/>
              <a:t>Türkiye'yi</a:t>
            </a:r>
            <a:r>
              <a:rPr lang="en-US" dirty="0"/>
              <a:t> </a:t>
            </a:r>
            <a:r>
              <a:rPr lang="en-US" dirty="0" err="1"/>
              <a:t>temsil</a:t>
            </a:r>
            <a:r>
              <a:rPr lang="en-US" dirty="0"/>
              <a:t> </a:t>
            </a:r>
            <a:r>
              <a:rPr lang="en-US" dirty="0" err="1"/>
              <a:t>eden</a:t>
            </a:r>
            <a:r>
              <a:rPr lang="en-US" dirty="0"/>
              <a:t> 12 </a:t>
            </a:r>
            <a:r>
              <a:rPr lang="en-US" dirty="0" err="1"/>
              <a:t>şirketin</a:t>
            </a:r>
            <a:r>
              <a:rPr lang="en-US" dirty="0"/>
              <a:t> 5'i </a:t>
            </a:r>
            <a:r>
              <a:rPr lang="en-US" dirty="0" err="1"/>
              <a:t>bankalardır</a:t>
            </a:r>
            <a:r>
              <a:rPr lang="en-US" dirty="0"/>
              <a:t>.[38]</a:t>
            </a:r>
          </a:p>
          <a:p>
            <a:endParaRPr lang="en-US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606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ENERJİ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user\Desktop\11 .sınf\COĞRAFY\Btc_pipeline_rou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91630"/>
            <a:ext cx="676875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65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Enerj</a:t>
            </a:r>
            <a:r>
              <a:rPr lang="tr-TR" dirty="0" smtClean="0"/>
              <a:t>İ</a:t>
            </a:r>
            <a:endParaRPr lang="en-US" dirty="0"/>
          </a:p>
        </p:txBody>
      </p:sp>
      <p:sp>
        <p:nvSpPr>
          <p:cNvPr id="4" name="Dikdörtgen 3"/>
          <p:cNvSpPr/>
          <p:nvPr/>
        </p:nvSpPr>
        <p:spPr>
          <a:xfrm>
            <a:off x="1259632" y="1707654"/>
            <a:ext cx="6768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BTC </a:t>
            </a:r>
            <a:r>
              <a:rPr lang="en-US" b="1" dirty="0" err="1"/>
              <a:t>Boru</a:t>
            </a:r>
            <a:r>
              <a:rPr lang="en-US" b="1" dirty="0"/>
              <a:t> </a:t>
            </a:r>
            <a:r>
              <a:rPr lang="en-US" b="1" dirty="0" err="1"/>
              <a:t>Hattı</a:t>
            </a:r>
            <a:endParaRPr lang="en-US" b="1" dirty="0"/>
          </a:p>
          <a:p>
            <a:r>
              <a:rPr lang="en-US" dirty="0" err="1"/>
              <a:t>Türkiye</a:t>
            </a:r>
            <a:r>
              <a:rPr lang="en-US" dirty="0"/>
              <a:t>, </a:t>
            </a:r>
            <a:r>
              <a:rPr lang="en-US" dirty="0" err="1"/>
              <a:t>enerji</a:t>
            </a:r>
            <a:r>
              <a:rPr lang="en-US" dirty="0"/>
              <a:t> </a:t>
            </a:r>
            <a:r>
              <a:rPr lang="en-US" dirty="0" err="1"/>
              <a:t>ihtiyacı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, petrol </a:t>
            </a:r>
            <a:r>
              <a:rPr lang="en-US" dirty="0" err="1"/>
              <a:t>tüketiminin</a:t>
            </a:r>
            <a:r>
              <a:rPr lang="en-US" dirty="0"/>
              <a:t> </a:t>
            </a:r>
            <a:r>
              <a:rPr lang="en-US" dirty="0" err="1"/>
              <a:t>yaklaşık</a:t>
            </a:r>
            <a:r>
              <a:rPr lang="en-US" dirty="0"/>
              <a:t> %90’ını </a:t>
            </a:r>
            <a:r>
              <a:rPr lang="en-US" dirty="0" err="1"/>
              <a:t>ithalat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karşılıyor</a:t>
            </a:r>
            <a:r>
              <a:rPr lang="en-US" dirty="0"/>
              <a:t>. 1990'lı </a:t>
            </a:r>
            <a:r>
              <a:rPr lang="en-US" dirty="0" err="1"/>
              <a:t>yıllarda</a:t>
            </a:r>
            <a:r>
              <a:rPr lang="en-US" dirty="0"/>
              <a:t> </a:t>
            </a:r>
            <a:r>
              <a:rPr lang="en-US" dirty="0" err="1"/>
              <a:t>doğalgaz</a:t>
            </a:r>
            <a:r>
              <a:rPr lang="en-US" dirty="0"/>
              <a:t> </a:t>
            </a:r>
            <a:r>
              <a:rPr lang="en-US" dirty="0" err="1"/>
              <a:t>kullanımına</a:t>
            </a:r>
            <a:r>
              <a:rPr lang="en-US" dirty="0"/>
              <a:t> son </a:t>
            </a:r>
            <a:r>
              <a:rPr lang="en-US" dirty="0" err="1"/>
              <a:t>derece</a:t>
            </a:r>
            <a:r>
              <a:rPr lang="en-US" dirty="0"/>
              <a:t> </a:t>
            </a:r>
            <a:r>
              <a:rPr lang="en-US" dirty="0" err="1"/>
              <a:t>yoğun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biçimde</a:t>
            </a:r>
            <a:r>
              <a:rPr lang="en-US" dirty="0"/>
              <a:t> </a:t>
            </a:r>
            <a:r>
              <a:rPr lang="en-US" dirty="0" err="1"/>
              <a:t>geçiş</a:t>
            </a:r>
            <a:r>
              <a:rPr lang="en-US" dirty="0"/>
              <a:t> </a:t>
            </a:r>
            <a:r>
              <a:rPr lang="en-US" dirty="0" err="1"/>
              <a:t>yaşandı</a:t>
            </a:r>
            <a:r>
              <a:rPr lang="en-US" dirty="0"/>
              <a:t>. </a:t>
            </a:r>
            <a:r>
              <a:rPr lang="en-US" dirty="0" err="1"/>
              <a:t>Özellikle</a:t>
            </a:r>
            <a:r>
              <a:rPr lang="en-US" dirty="0"/>
              <a:t>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kentlerin</a:t>
            </a:r>
            <a:r>
              <a:rPr lang="en-US" dirty="0"/>
              <a:t> </a:t>
            </a:r>
            <a:r>
              <a:rPr lang="en-US" dirty="0" err="1"/>
              <a:t>ısınma</a:t>
            </a:r>
            <a:r>
              <a:rPr lang="en-US" dirty="0"/>
              <a:t> </a:t>
            </a:r>
            <a:r>
              <a:rPr lang="en-US" dirty="0" err="1"/>
              <a:t>sistemleri</a:t>
            </a:r>
            <a:r>
              <a:rPr lang="en-US" dirty="0"/>
              <a:t> </a:t>
            </a:r>
            <a:r>
              <a:rPr lang="en-US" dirty="0" err="1"/>
              <a:t>doğalgazla</a:t>
            </a:r>
            <a:r>
              <a:rPr lang="en-US" dirty="0"/>
              <a:t> </a:t>
            </a:r>
            <a:r>
              <a:rPr lang="en-US" dirty="0" err="1"/>
              <a:t>çalışır</a:t>
            </a:r>
            <a:r>
              <a:rPr lang="en-US" dirty="0"/>
              <a:t> hale </a:t>
            </a:r>
            <a:r>
              <a:rPr lang="en-US" dirty="0" err="1"/>
              <a:t>getirildi</a:t>
            </a:r>
            <a:r>
              <a:rPr lang="en-US" dirty="0"/>
              <a:t>. </a:t>
            </a:r>
            <a:r>
              <a:rPr lang="en-US" dirty="0" err="1"/>
              <a:t>Hidroelektrik</a:t>
            </a:r>
            <a:r>
              <a:rPr lang="en-US" dirty="0"/>
              <a:t> </a:t>
            </a:r>
            <a:r>
              <a:rPr lang="en-US" dirty="0" err="1"/>
              <a:t>üretim</a:t>
            </a:r>
            <a:r>
              <a:rPr lang="en-US" dirty="0"/>
              <a:t> </a:t>
            </a:r>
            <a:r>
              <a:rPr lang="en-US" dirty="0" err="1"/>
              <a:t>biçimi</a:t>
            </a:r>
            <a:r>
              <a:rPr lang="en-US" dirty="0"/>
              <a:t> </a:t>
            </a:r>
            <a:r>
              <a:rPr lang="en-US" dirty="0" err="1"/>
              <a:t>açısından</a:t>
            </a:r>
            <a:r>
              <a:rPr lang="en-US" dirty="0"/>
              <a:t> </a:t>
            </a:r>
            <a:r>
              <a:rPr lang="en-US" dirty="0" err="1"/>
              <a:t>elinde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fırsatlar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ülke</a:t>
            </a:r>
            <a:r>
              <a:rPr lang="en-US" dirty="0"/>
              <a:t> </a:t>
            </a:r>
            <a:r>
              <a:rPr lang="en-US" dirty="0" err="1"/>
              <a:t>olmasına</a:t>
            </a:r>
            <a:r>
              <a:rPr lang="en-US" dirty="0"/>
              <a:t> </a:t>
            </a:r>
            <a:r>
              <a:rPr lang="en-US" dirty="0" err="1"/>
              <a:t>karşın</a:t>
            </a:r>
            <a:r>
              <a:rPr lang="en-US" dirty="0"/>
              <a:t> </a:t>
            </a:r>
            <a:r>
              <a:rPr lang="en-US" dirty="0" err="1"/>
              <a:t>Türkiye</a:t>
            </a:r>
            <a:r>
              <a:rPr lang="en-US" dirty="0"/>
              <a:t>, </a:t>
            </a:r>
            <a:r>
              <a:rPr lang="en-US" dirty="0" err="1"/>
              <a:t>doğalgazı</a:t>
            </a:r>
            <a:r>
              <a:rPr lang="en-US" dirty="0"/>
              <a:t> </a:t>
            </a:r>
            <a:r>
              <a:rPr lang="en-US" dirty="0" err="1"/>
              <a:t>elektrik</a:t>
            </a:r>
            <a:r>
              <a:rPr lang="en-US" dirty="0"/>
              <a:t> </a:t>
            </a:r>
            <a:r>
              <a:rPr lang="en-US" dirty="0" err="1"/>
              <a:t>üretiminde</a:t>
            </a:r>
            <a:r>
              <a:rPr lang="en-US" dirty="0"/>
              <a:t> de </a:t>
            </a:r>
            <a:r>
              <a:rPr lang="en-US" dirty="0" err="1"/>
              <a:t>kullanmaya</a:t>
            </a:r>
            <a:r>
              <a:rPr lang="en-US" dirty="0"/>
              <a:t> </a:t>
            </a:r>
            <a:r>
              <a:rPr lang="en-US" dirty="0" err="1"/>
              <a:t>başladı</a:t>
            </a:r>
            <a:r>
              <a:rPr lang="en-US" dirty="0"/>
              <a:t>. </a:t>
            </a:r>
            <a:r>
              <a:rPr lang="en-US" dirty="0" err="1"/>
              <a:t>Doğalgaz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petrol </a:t>
            </a:r>
            <a:r>
              <a:rPr lang="en-US" dirty="0" err="1"/>
              <a:t>rezervi</a:t>
            </a:r>
            <a:r>
              <a:rPr lang="en-US" dirty="0"/>
              <a:t> </a:t>
            </a:r>
            <a:r>
              <a:rPr lang="en-US" dirty="0" err="1"/>
              <a:t>bulunan</a:t>
            </a:r>
            <a:r>
              <a:rPr lang="en-US" dirty="0"/>
              <a:t> </a:t>
            </a:r>
            <a:r>
              <a:rPr lang="en-US" dirty="0" err="1"/>
              <a:t>Türkiye</a:t>
            </a:r>
            <a:r>
              <a:rPr lang="en-US" dirty="0"/>
              <a:t> petrol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doğal</a:t>
            </a:r>
            <a:r>
              <a:rPr lang="en-US" dirty="0"/>
              <a:t> </a:t>
            </a:r>
            <a:r>
              <a:rPr lang="en-US" dirty="0" err="1"/>
              <a:t>gaz</a:t>
            </a:r>
            <a:r>
              <a:rPr lang="en-US" dirty="0"/>
              <a:t> </a:t>
            </a:r>
            <a:r>
              <a:rPr lang="en-US" dirty="0" err="1"/>
              <a:t>ihraç</a:t>
            </a:r>
            <a:r>
              <a:rPr lang="en-US" dirty="0"/>
              <a:t> </a:t>
            </a:r>
            <a:r>
              <a:rPr lang="en-US" dirty="0" err="1"/>
              <a:t>eder</a:t>
            </a:r>
            <a:r>
              <a:rPr lang="en-US" dirty="0"/>
              <a:t>. </a:t>
            </a:r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/>
              <a:t>OPEC'e</a:t>
            </a:r>
            <a:r>
              <a:rPr lang="en-US" dirty="0"/>
              <a:t> </a:t>
            </a:r>
            <a:r>
              <a:rPr lang="en-US" dirty="0" err="1"/>
              <a:t>üye</a:t>
            </a:r>
            <a:r>
              <a:rPr lang="en-US" dirty="0"/>
              <a:t> </a:t>
            </a:r>
            <a:r>
              <a:rPr lang="en-US" dirty="0" err="1"/>
              <a:t>değildir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881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ENERJİ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Türkiye</a:t>
            </a:r>
            <a:r>
              <a:rPr lang="en-US" dirty="0"/>
              <a:t>, </a:t>
            </a:r>
            <a:r>
              <a:rPr lang="en-US" dirty="0" err="1"/>
              <a:t>kömür</a:t>
            </a:r>
            <a:r>
              <a:rPr lang="en-US" dirty="0"/>
              <a:t> de </a:t>
            </a:r>
            <a:r>
              <a:rPr lang="en-US" dirty="0" err="1"/>
              <a:t>ihraç</a:t>
            </a:r>
            <a:r>
              <a:rPr lang="en-US" dirty="0"/>
              <a:t> </a:t>
            </a:r>
            <a:r>
              <a:rPr lang="en-US" dirty="0" err="1"/>
              <a:t>etmektedir</a:t>
            </a:r>
            <a:r>
              <a:rPr lang="en-US" dirty="0"/>
              <a:t>, ne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ki</a:t>
            </a:r>
            <a:r>
              <a:rPr lang="en-US" dirty="0"/>
              <a:t>, </a:t>
            </a:r>
            <a:r>
              <a:rPr lang="en-US" dirty="0" err="1"/>
              <a:t>kalitesiz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taklit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ayrıca</a:t>
            </a:r>
            <a:r>
              <a:rPr lang="en-US" dirty="0"/>
              <a:t> </a:t>
            </a:r>
            <a:r>
              <a:rPr lang="en-US" dirty="0" err="1"/>
              <a:t>Çernobil</a:t>
            </a:r>
            <a:r>
              <a:rPr lang="en-US" dirty="0"/>
              <a:t> </a:t>
            </a:r>
            <a:r>
              <a:rPr lang="en-US" dirty="0" err="1"/>
              <a:t>faciasına</a:t>
            </a:r>
            <a:r>
              <a:rPr lang="en-US" dirty="0"/>
              <a:t> </a:t>
            </a:r>
            <a:r>
              <a:rPr lang="en-US" dirty="0" err="1"/>
              <a:t>damgasını</a:t>
            </a:r>
            <a:r>
              <a:rPr lang="en-US" dirty="0"/>
              <a:t> </a:t>
            </a:r>
            <a:r>
              <a:rPr lang="en-US" dirty="0" err="1"/>
              <a:t>vuran</a:t>
            </a:r>
            <a:r>
              <a:rPr lang="en-US" dirty="0"/>
              <a:t> </a:t>
            </a:r>
            <a:r>
              <a:rPr lang="en-US" dirty="0" err="1"/>
              <a:t>ithal</a:t>
            </a:r>
            <a:r>
              <a:rPr lang="en-US" dirty="0"/>
              <a:t> </a:t>
            </a:r>
            <a:r>
              <a:rPr lang="en-US" dirty="0" err="1"/>
              <a:t>Sibirya</a:t>
            </a:r>
            <a:r>
              <a:rPr lang="en-US" dirty="0"/>
              <a:t> </a:t>
            </a:r>
            <a:r>
              <a:rPr lang="en-US" dirty="0" err="1"/>
              <a:t>kömürü</a:t>
            </a:r>
            <a:r>
              <a:rPr lang="en-US" dirty="0"/>
              <a:t> de </a:t>
            </a:r>
            <a:r>
              <a:rPr lang="en-US" dirty="0" err="1"/>
              <a:t>pazarlarda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 smtClean="0"/>
              <a:t>kaplıyor</a:t>
            </a:r>
            <a:endParaRPr lang="en-US" dirty="0"/>
          </a:p>
          <a:p>
            <a:r>
              <a:rPr lang="en-US" dirty="0" err="1"/>
              <a:t>Bakü</a:t>
            </a:r>
            <a:r>
              <a:rPr lang="en-US" dirty="0"/>
              <a:t>–Tiflis–Ceyhan Petrol </a:t>
            </a:r>
            <a:r>
              <a:rPr lang="en-US" dirty="0" err="1"/>
              <a:t>Boru</a:t>
            </a:r>
            <a:r>
              <a:rPr lang="en-US" dirty="0"/>
              <a:t> </a:t>
            </a:r>
            <a:r>
              <a:rPr lang="en-US" dirty="0" err="1"/>
              <a:t>Hattı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kısaca</a:t>
            </a:r>
            <a:r>
              <a:rPr lang="en-US" dirty="0"/>
              <a:t> BTC, </a:t>
            </a:r>
            <a:r>
              <a:rPr lang="en-US" dirty="0" err="1"/>
              <a:t>Azerbaycan</a:t>
            </a:r>
            <a:r>
              <a:rPr lang="en-US" dirty="0"/>
              <a:t> </a:t>
            </a:r>
            <a:r>
              <a:rPr lang="en-US" dirty="0" err="1"/>
              <a:t>petrolünü</a:t>
            </a:r>
            <a:r>
              <a:rPr lang="en-US" dirty="0"/>
              <a:t> </a:t>
            </a:r>
            <a:r>
              <a:rPr lang="en-US" dirty="0" err="1"/>
              <a:t>Gürcistan</a:t>
            </a:r>
            <a:r>
              <a:rPr lang="en-US" dirty="0"/>
              <a:t> </a:t>
            </a:r>
            <a:r>
              <a:rPr lang="en-US" dirty="0" err="1"/>
              <a:t>üzerinden</a:t>
            </a:r>
            <a:r>
              <a:rPr lang="en-US" dirty="0"/>
              <a:t> </a:t>
            </a:r>
            <a:r>
              <a:rPr lang="en-US" dirty="0" err="1"/>
              <a:t>Türkiye’nin</a:t>
            </a:r>
            <a:r>
              <a:rPr lang="en-US" dirty="0"/>
              <a:t> </a:t>
            </a:r>
            <a:r>
              <a:rPr lang="en-US" dirty="0" err="1"/>
              <a:t>Akdeniz</a:t>
            </a:r>
            <a:r>
              <a:rPr lang="en-US" dirty="0"/>
              <a:t> </a:t>
            </a:r>
            <a:r>
              <a:rPr lang="en-US" dirty="0" err="1"/>
              <a:t>kıyılarına</a:t>
            </a:r>
            <a:r>
              <a:rPr lang="en-US" dirty="0"/>
              <a:t> </a:t>
            </a:r>
            <a:r>
              <a:rPr lang="en-US" dirty="0" err="1"/>
              <a:t>taşımayı</a:t>
            </a:r>
            <a:r>
              <a:rPr lang="en-US" dirty="0"/>
              <a:t> </a:t>
            </a:r>
            <a:r>
              <a:rPr lang="en-US" dirty="0" err="1"/>
              <a:t>amaçlayan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petrol </a:t>
            </a:r>
            <a:r>
              <a:rPr lang="en-US" dirty="0" err="1"/>
              <a:t>boru</a:t>
            </a:r>
            <a:r>
              <a:rPr lang="en-US" dirty="0"/>
              <a:t> </a:t>
            </a:r>
            <a:r>
              <a:rPr lang="en-US" dirty="0" err="1"/>
              <a:t>hattı</a:t>
            </a:r>
            <a:r>
              <a:rPr lang="en-US" dirty="0"/>
              <a:t> </a:t>
            </a:r>
            <a:r>
              <a:rPr lang="en-US" dirty="0" err="1"/>
              <a:t>projesidir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/>
              <a:t>Tüm</a:t>
            </a:r>
            <a:r>
              <a:rPr lang="en-US" dirty="0"/>
              <a:t> </a:t>
            </a:r>
            <a:r>
              <a:rPr lang="en-US" dirty="0" err="1"/>
              <a:t>Dünya'da</a:t>
            </a:r>
            <a:r>
              <a:rPr lang="en-US" dirty="0"/>
              <a:t> </a:t>
            </a:r>
            <a:r>
              <a:rPr lang="en-US" dirty="0" err="1"/>
              <a:t>ucuz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istikrarlı</a:t>
            </a:r>
            <a:r>
              <a:rPr lang="en-US" dirty="0"/>
              <a:t> </a:t>
            </a:r>
            <a:r>
              <a:rPr lang="en-US" dirty="0" err="1"/>
              <a:t>enerji</a:t>
            </a:r>
            <a:r>
              <a:rPr lang="en-US" dirty="0"/>
              <a:t> </a:t>
            </a:r>
            <a:r>
              <a:rPr lang="en-US" dirty="0" err="1"/>
              <a:t>kaynaklarına</a:t>
            </a:r>
            <a:r>
              <a:rPr lang="en-US" dirty="0"/>
              <a:t> </a:t>
            </a:r>
            <a:r>
              <a:rPr lang="en-US" dirty="0" err="1"/>
              <a:t>sahip</a:t>
            </a:r>
            <a:r>
              <a:rPr lang="en-US" dirty="0"/>
              <a:t> </a:t>
            </a:r>
            <a:r>
              <a:rPr lang="en-US" dirty="0" err="1"/>
              <a:t>olabilmek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yoğun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mücadelenin</a:t>
            </a:r>
            <a:r>
              <a:rPr lang="en-US" dirty="0"/>
              <a:t> </a:t>
            </a:r>
            <a:r>
              <a:rPr lang="en-US" dirty="0" err="1"/>
              <a:t>yaşandığı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Sovyetler</a:t>
            </a:r>
            <a:r>
              <a:rPr lang="en-US" dirty="0"/>
              <a:t> </a:t>
            </a:r>
            <a:r>
              <a:rPr lang="en-US" dirty="0" err="1"/>
              <a:t>Birliği’nin</a:t>
            </a:r>
            <a:r>
              <a:rPr lang="en-US" dirty="0"/>
              <a:t> 1991 </a:t>
            </a:r>
            <a:r>
              <a:rPr lang="en-US" dirty="0" err="1"/>
              <a:t>yılının</a:t>
            </a:r>
            <a:r>
              <a:rPr lang="en-US" dirty="0"/>
              <a:t> </a:t>
            </a:r>
            <a:r>
              <a:rPr lang="en-US" dirty="0" err="1"/>
              <a:t>sonunda</a:t>
            </a:r>
            <a:r>
              <a:rPr lang="en-US" dirty="0"/>
              <a:t> </a:t>
            </a:r>
            <a:r>
              <a:rPr lang="en-US" dirty="0" err="1"/>
              <a:t>resmen</a:t>
            </a:r>
            <a:r>
              <a:rPr lang="en-US" dirty="0"/>
              <a:t> </a:t>
            </a:r>
            <a:r>
              <a:rPr lang="en-US" dirty="0" err="1"/>
              <a:t>dağılmasının</a:t>
            </a:r>
            <a:r>
              <a:rPr lang="en-US" dirty="0"/>
              <a:t> </a:t>
            </a:r>
            <a:r>
              <a:rPr lang="en-US" dirty="0" err="1"/>
              <a:t>ardından</a:t>
            </a:r>
            <a:r>
              <a:rPr lang="en-US" dirty="0"/>
              <a:t> </a:t>
            </a:r>
            <a:r>
              <a:rPr lang="en-US" dirty="0" err="1"/>
              <a:t>Kafkaslar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Hazar</a:t>
            </a:r>
            <a:r>
              <a:rPr lang="en-US" dirty="0"/>
              <a:t> </a:t>
            </a:r>
            <a:r>
              <a:rPr lang="en-US" dirty="0" err="1"/>
              <a:t>Denizi</a:t>
            </a:r>
            <a:r>
              <a:rPr lang="en-US" dirty="0"/>
              <a:t> </a:t>
            </a:r>
            <a:r>
              <a:rPr lang="en-US" dirty="0" err="1"/>
              <a:t>çevresinin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mücadelenin</a:t>
            </a:r>
            <a:r>
              <a:rPr lang="en-US" dirty="0"/>
              <a:t> en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hissedildiği</a:t>
            </a:r>
            <a:r>
              <a:rPr lang="en-US" dirty="0"/>
              <a:t> </a:t>
            </a:r>
            <a:r>
              <a:rPr lang="en-US" dirty="0" err="1"/>
              <a:t>bölge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düşüldüğünde</a:t>
            </a:r>
            <a:r>
              <a:rPr lang="en-US" dirty="0"/>
              <a:t> BTC </a:t>
            </a:r>
            <a:r>
              <a:rPr lang="en-US" dirty="0" err="1"/>
              <a:t>Boru</a:t>
            </a:r>
            <a:r>
              <a:rPr lang="en-US" dirty="0"/>
              <a:t> </a:t>
            </a:r>
            <a:r>
              <a:rPr lang="en-US" dirty="0" err="1"/>
              <a:t>Hattı'nın</a:t>
            </a:r>
            <a:r>
              <a:rPr lang="en-US" dirty="0"/>
              <a:t> </a:t>
            </a:r>
            <a:r>
              <a:rPr lang="en-US" dirty="0" err="1"/>
              <a:t>statejik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öneme</a:t>
            </a:r>
            <a:r>
              <a:rPr lang="en-US" dirty="0"/>
              <a:t> </a:t>
            </a:r>
            <a:r>
              <a:rPr lang="en-US" dirty="0" err="1"/>
              <a:t>sahip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 smtClean="0"/>
              <a:t>söylenebilir</a:t>
            </a:r>
            <a:endParaRPr lang="en-US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95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C:\Users\user\Desktop\11 .sınf\COĞRAFY\1_64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5150"/>
            <a:ext cx="6588224" cy="338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994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1049288"/>
            <a:ext cx="6400800" cy="514350"/>
          </a:xfrm>
        </p:spPr>
        <p:txBody>
          <a:bodyPr>
            <a:noAutofit/>
          </a:bodyPr>
          <a:lstStyle/>
          <a:p>
            <a:r>
              <a:rPr lang="en-US" sz="2000" b="1" dirty="0"/>
              <a:t>2014 </a:t>
            </a:r>
            <a:r>
              <a:rPr lang="en-US" sz="2000" b="1" dirty="0" smtClean="0"/>
              <a:t>y</a:t>
            </a:r>
            <a:r>
              <a:rPr lang="tr-TR" sz="2000" b="1" dirty="0" smtClean="0"/>
              <a:t>I</a:t>
            </a:r>
            <a:r>
              <a:rPr lang="en-US" sz="2000" b="1" dirty="0" smtClean="0"/>
              <a:t>l</a:t>
            </a:r>
            <a:r>
              <a:rPr lang="tr-TR" sz="2000" b="1" dirty="0" smtClean="0"/>
              <a:t>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Türk</a:t>
            </a:r>
            <a:r>
              <a:rPr lang="tr-TR" sz="2000" b="1" dirty="0" smtClean="0"/>
              <a:t>i</a:t>
            </a:r>
            <a:r>
              <a:rPr lang="en-US" sz="2000" b="1" dirty="0" smtClean="0"/>
              <a:t>ye </a:t>
            </a:r>
            <a:r>
              <a:rPr lang="en-US" sz="2000" b="1" dirty="0" err="1"/>
              <a:t>ekonomisinin</a:t>
            </a:r>
            <a:r>
              <a:rPr lang="en-US" sz="2000" b="1" dirty="0"/>
              <a:t> </a:t>
            </a:r>
            <a:r>
              <a:rPr lang="en-US" sz="2000" b="1" dirty="0" err="1"/>
              <a:t>basamak</a:t>
            </a:r>
            <a:r>
              <a:rPr lang="en-US" sz="2000" b="1" dirty="0"/>
              <a:t> </a:t>
            </a:r>
            <a:r>
              <a:rPr lang="en-US" sz="2000" b="1" dirty="0" err="1" smtClean="0"/>
              <a:t>düşmesi</a:t>
            </a:r>
            <a:endParaRPr lang="en-US" sz="2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Center for Economics and Business </a:t>
            </a:r>
            <a:r>
              <a:rPr lang="en-US" dirty="0" err="1" smtClean="0"/>
              <a:t>Research'ın</a:t>
            </a:r>
            <a:r>
              <a:rPr lang="en-US" dirty="0" smtClean="0"/>
              <a:t> </a:t>
            </a:r>
            <a:r>
              <a:rPr lang="en-US" dirty="0" err="1" smtClean="0">
                <a:hlinkClick r:id="rId3" tooltip="Dünya Ekonomi Ligi (sayfa mevcut değil)"/>
              </a:rPr>
              <a:t>Dünya</a:t>
            </a:r>
            <a:r>
              <a:rPr lang="en-US" dirty="0" smtClean="0">
                <a:hlinkClick r:id="rId3" tooltip="Dünya Ekonomi Ligi (sayfa mevcut değil)"/>
              </a:rPr>
              <a:t> </a:t>
            </a:r>
            <a:r>
              <a:rPr lang="en-US" dirty="0" err="1" smtClean="0">
                <a:hlinkClick r:id="rId3" tooltip="Dünya Ekonomi Ligi (sayfa mevcut değil)"/>
              </a:rPr>
              <a:t>Ekonomi</a:t>
            </a:r>
            <a:r>
              <a:rPr lang="en-US" dirty="0" smtClean="0">
                <a:hlinkClick r:id="rId3" tooltip="Dünya Ekonomi Ligi (sayfa mevcut değil)"/>
              </a:rPr>
              <a:t> </a:t>
            </a:r>
            <a:r>
              <a:rPr lang="en-US" dirty="0" err="1" smtClean="0">
                <a:hlinkClick r:id="rId3" tooltip="Dünya Ekonomi Ligi (sayfa mevcut değil)"/>
              </a:rPr>
              <a:t>Ligi</a:t>
            </a:r>
            <a:r>
              <a:rPr lang="en-US" dirty="0" smtClean="0"/>
              <a:t> </a:t>
            </a:r>
            <a:r>
              <a:rPr lang="en-US" dirty="0" err="1" smtClean="0"/>
              <a:t>raporu</a:t>
            </a:r>
            <a:r>
              <a:rPr lang="en-US" dirty="0" smtClean="0"/>
              <a:t> </a:t>
            </a:r>
            <a:r>
              <a:rPr lang="en-US" dirty="0" err="1" smtClean="0"/>
              <a:t>doğrultusunda</a:t>
            </a:r>
            <a:r>
              <a:rPr lang="en-US" dirty="0" smtClean="0"/>
              <a:t> 2013 </a:t>
            </a:r>
            <a:r>
              <a:rPr lang="en-US" dirty="0" err="1" smtClean="0"/>
              <a:t>yılı</a:t>
            </a:r>
            <a:r>
              <a:rPr lang="en-US" dirty="0" smtClean="0"/>
              <a:t> </a:t>
            </a:r>
            <a:r>
              <a:rPr lang="en-US" dirty="0" err="1" smtClean="0"/>
              <a:t>içerisinde</a:t>
            </a:r>
            <a:r>
              <a:rPr lang="en-US" dirty="0" smtClean="0"/>
              <a:t> </a:t>
            </a:r>
            <a:r>
              <a:rPr lang="en-US" dirty="0" err="1" smtClean="0"/>
              <a:t>dünyanın</a:t>
            </a:r>
            <a:r>
              <a:rPr lang="en-US" dirty="0" smtClean="0"/>
              <a:t> en </a:t>
            </a:r>
            <a:r>
              <a:rPr lang="en-US" dirty="0" err="1" smtClean="0"/>
              <a:t>büyük</a:t>
            </a:r>
            <a:r>
              <a:rPr lang="en-US" dirty="0" smtClean="0"/>
              <a:t> 17. </a:t>
            </a:r>
            <a:r>
              <a:rPr lang="en-US" dirty="0" err="1" smtClean="0"/>
              <a:t>ekonomisi</a:t>
            </a:r>
            <a:r>
              <a:rPr lang="en-US" dirty="0" smtClean="0"/>
              <a:t> </a:t>
            </a:r>
            <a:r>
              <a:rPr lang="en-US" dirty="0" err="1" smtClean="0"/>
              <a:t>olan</a:t>
            </a:r>
            <a:r>
              <a:rPr lang="en-US" dirty="0" smtClean="0"/>
              <a:t> </a:t>
            </a:r>
            <a:r>
              <a:rPr lang="en-US" dirty="0" err="1" smtClean="0"/>
              <a:t>Türkiye</a:t>
            </a:r>
            <a:r>
              <a:rPr lang="en-US" dirty="0" smtClean="0"/>
              <a:t>, 2014 </a:t>
            </a:r>
            <a:r>
              <a:rPr lang="en-US" dirty="0" err="1" smtClean="0"/>
              <a:t>yılı</a:t>
            </a:r>
            <a:r>
              <a:rPr lang="en-US" dirty="0" smtClean="0"/>
              <a:t> </a:t>
            </a:r>
            <a:r>
              <a:rPr lang="en-US" dirty="0" err="1" smtClean="0"/>
              <a:t>sonu</a:t>
            </a:r>
            <a:r>
              <a:rPr lang="en-US" dirty="0" smtClean="0"/>
              <a:t> </a:t>
            </a:r>
            <a:r>
              <a:rPr lang="en-US" dirty="0" err="1" smtClean="0"/>
              <a:t>verileri</a:t>
            </a:r>
            <a:r>
              <a:rPr lang="en-US" dirty="0" smtClean="0"/>
              <a:t> </a:t>
            </a:r>
            <a:r>
              <a:rPr lang="en-US" dirty="0" err="1" smtClean="0"/>
              <a:t>sonucunda</a:t>
            </a:r>
            <a:r>
              <a:rPr lang="en-US" dirty="0" smtClean="0"/>
              <a:t> </a:t>
            </a:r>
            <a:r>
              <a:rPr lang="en-US" dirty="0" err="1" smtClean="0"/>
              <a:t>iki</a:t>
            </a:r>
            <a:r>
              <a:rPr lang="en-US" dirty="0" smtClean="0"/>
              <a:t> </a:t>
            </a:r>
            <a:r>
              <a:rPr lang="en-US" dirty="0" err="1" smtClean="0"/>
              <a:t>basamak</a:t>
            </a:r>
            <a:r>
              <a:rPr lang="en-US" dirty="0" smtClean="0"/>
              <a:t> </a:t>
            </a:r>
            <a:r>
              <a:rPr lang="en-US" dirty="0" err="1" smtClean="0"/>
              <a:t>düşerek</a:t>
            </a:r>
            <a:r>
              <a:rPr lang="en-US" dirty="0" smtClean="0"/>
              <a:t> </a:t>
            </a:r>
            <a:r>
              <a:rPr lang="en-US" dirty="0" err="1" smtClean="0"/>
              <a:t>Hollanda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Suudi</a:t>
            </a:r>
            <a:r>
              <a:rPr lang="en-US" dirty="0" smtClean="0"/>
              <a:t> </a:t>
            </a:r>
            <a:r>
              <a:rPr lang="en-US" dirty="0" err="1" smtClean="0"/>
              <a:t>Arabistan'dan</a:t>
            </a:r>
            <a:r>
              <a:rPr lang="en-US" dirty="0" smtClean="0"/>
              <a:t> </a:t>
            </a:r>
            <a:r>
              <a:rPr lang="en-US" dirty="0" err="1" smtClean="0"/>
              <a:t>sonra</a:t>
            </a:r>
            <a:r>
              <a:rPr lang="en-US" dirty="0" smtClean="0"/>
              <a:t> 19. </a:t>
            </a:r>
            <a:r>
              <a:rPr lang="en-US" dirty="0" err="1" smtClean="0"/>
              <a:t>sıraya</a:t>
            </a:r>
            <a:r>
              <a:rPr lang="en-US" dirty="0" smtClean="0"/>
              <a:t> </a:t>
            </a:r>
            <a:r>
              <a:rPr lang="en-US" dirty="0" err="1" smtClean="0"/>
              <a:t>gerilemiştir</a:t>
            </a:r>
            <a:r>
              <a:rPr lang="tr-TR" dirty="0" smtClean="0"/>
              <a:t>.</a:t>
            </a:r>
            <a:endParaRPr lang="en-US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09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Sanay</a:t>
            </a:r>
            <a:r>
              <a:rPr lang="tr-TR" dirty="0" smtClean="0"/>
              <a:t>İ</a:t>
            </a:r>
            <a:r>
              <a:rPr lang="en-US" dirty="0" smtClean="0"/>
              <a:t>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Cumhuriyetin</a:t>
            </a:r>
            <a:r>
              <a:rPr lang="en-US" dirty="0" smtClean="0"/>
              <a:t> </a:t>
            </a:r>
            <a:r>
              <a:rPr lang="en-US" dirty="0"/>
              <a:t>ilk </a:t>
            </a:r>
            <a:r>
              <a:rPr lang="en-US" dirty="0" err="1"/>
              <a:t>yıllarında</a:t>
            </a:r>
            <a:r>
              <a:rPr lang="en-US" dirty="0"/>
              <a:t> </a:t>
            </a:r>
            <a:r>
              <a:rPr lang="en-US" dirty="0" err="1"/>
              <a:t>devlet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tüketim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ara</a:t>
            </a:r>
            <a:r>
              <a:rPr lang="en-US" dirty="0"/>
              <a:t> </a:t>
            </a:r>
            <a:r>
              <a:rPr lang="en-US" dirty="0" err="1"/>
              <a:t>malları</a:t>
            </a:r>
            <a:r>
              <a:rPr lang="en-US" dirty="0"/>
              <a:t> </a:t>
            </a:r>
            <a:r>
              <a:rPr lang="en-US" dirty="0" err="1"/>
              <a:t>alanında</a:t>
            </a:r>
            <a:r>
              <a:rPr lang="en-US" dirty="0"/>
              <a:t> </a:t>
            </a:r>
            <a:r>
              <a:rPr lang="en-US" dirty="0" err="1"/>
              <a:t>ithal</a:t>
            </a:r>
            <a:r>
              <a:rPr lang="en-US" dirty="0"/>
              <a:t> </a:t>
            </a:r>
            <a:r>
              <a:rPr lang="en-US" dirty="0" err="1"/>
              <a:t>ikamesi</a:t>
            </a:r>
            <a:r>
              <a:rPr lang="en-US" dirty="0"/>
              <a:t> </a:t>
            </a:r>
            <a:r>
              <a:rPr lang="en-US" dirty="0" err="1"/>
              <a:t>sağlamak</a:t>
            </a:r>
            <a:r>
              <a:rPr lang="en-US" dirty="0"/>
              <a:t> </a:t>
            </a:r>
            <a:r>
              <a:rPr lang="en-US" dirty="0" err="1"/>
              <a:t>amacıyla</a:t>
            </a:r>
            <a:r>
              <a:rPr lang="en-US" dirty="0"/>
              <a:t> un, </a:t>
            </a:r>
            <a:r>
              <a:rPr lang="en-US" dirty="0" err="1"/>
              <a:t>şeker</a:t>
            </a:r>
            <a:r>
              <a:rPr lang="en-US" dirty="0"/>
              <a:t>, </a:t>
            </a:r>
            <a:r>
              <a:rPr lang="en-US" dirty="0" err="1"/>
              <a:t>pamuk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kömür</a:t>
            </a:r>
            <a:r>
              <a:rPr lang="en-US" dirty="0"/>
              <a:t>, </a:t>
            </a:r>
            <a:r>
              <a:rPr lang="en-US" dirty="0" err="1"/>
              <a:t>demir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akaryakıt</a:t>
            </a:r>
            <a:r>
              <a:rPr lang="en-US" dirty="0"/>
              <a:t> </a:t>
            </a:r>
            <a:r>
              <a:rPr lang="en-US" dirty="0" err="1"/>
              <a:t>üretimine</a:t>
            </a:r>
            <a:r>
              <a:rPr lang="en-US" dirty="0"/>
              <a:t> </a:t>
            </a:r>
            <a:r>
              <a:rPr lang="en-US" dirty="0" err="1"/>
              <a:t>özellikle</a:t>
            </a:r>
            <a:r>
              <a:rPr lang="en-US" dirty="0"/>
              <a:t> </a:t>
            </a:r>
            <a:r>
              <a:rPr lang="en-US" dirty="0" err="1"/>
              <a:t>öncelik</a:t>
            </a:r>
            <a:r>
              <a:rPr lang="en-US" dirty="0"/>
              <a:t> </a:t>
            </a:r>
            <a:r>
              <a:rPr lang="en-US" dirty="0" err="1"/>
              <a:t>vermiş</a:t>
            </a:r>
            <a:r>
              <a:rPr lang="en-US" dirty="0"/>
              <a:t>, </a:t>
            </a:r>
            <a:r>
              <a:rPr lang="en-US" dirty="0" err="1"/>
              <a:t>cumhuriyetin</a:t>
            </a:r>
            <a:r>
              <a:rPr lang="en-US" dirty="0"/>
              <a:t> ilk on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yılında</a:t>
            </a:r>
            <a:r>
              <a:rPr lang="en-US" dirty="0"/>
              <a:t> </a:t>
            </a:r>
            <a:r>
              <a:rPr lang="en-US" dirty="0" err="1"/>
              <a:t>dört</a:t>
            </a:r>
            <a:r>
              <a:rPr lang="en-US" dirty="0"/>
              <a:t> </a:t>
            </a:r>
            <a:r>
              <a:rPr lang="en-US" dirty="0" err="1"/>
              <a:t>şeker</a:t>
            </a:r>
            <a:r>
              <a:rPr lang="en-US" dirty="0"/>
              <a:t> </a:t>
            </a:r>
            <a:r>
              <a:rPr lang="en-US" dirty="0" err="1"/>
              <a:t>fabrikası</a:t>
            </a:r>
            <a:r>
              <a:rPr lang="en-US" dirty="0"/>
              <a:t> </a:t>
            </a:r>
            <a:r>
              <a:rPr lang="en-US" dirty="0" err="1"/>
              <a:t>açılmıştır</a:t>
            </a:r>
            <a:r>
              <a:rPr lang="en-US" dirty="0"/>
              <a:t>. Global </a:t>
            </a:r>
            <a:r>
              <a:rPr lang="en-US" dirty="0" err="1"/>
              <a:t>rekabet</a:t>
            </a:r>
            <a:r>
              <a:rPr lang="en-US" dirty="0"/>
              <a:t> </a:t>
            </a:r>
            <a:r>
              <a:rPr lang="en-US" dirty="0" err="1"/>
              <a:t>gücü</a:t>
            </a:r>
            <a:r>
              <a:rPr lang="en-US" dirty="0"/>
              <a:t> </a:t>
            </a:r>
            <a:r>
              <a:rPr lang="en-US" dirty="0" err="1"/>
              <a:t>zayıf</a:t>
            </a:r>
            <a:r>
              <a:rPr lang="en-US" dirty="0"/>
              <a:t> </a:t>
            </a:r>
            <a:r>
              <a:rPr lang="en-US" dirty="0" err="1"/>
              <a:t>Türk</a:t>
            </a:r>
            <a:r>
              <a:rPr lang="en-US" dirty="0"/>
              <a:t> </a:t>
            </a:r>
            <a:r>
              <a:rPr lang="en-US" dirty="0" err="1"/>
              <a:t>sanayisi</a:t>
            </a:r>
            <a:r>
              <a:rPr lang="en-US" dirty="0"/>
              <a:t>, </a:t>
            </a:r>
            <a:r>
              <a:rPr lang="en-US" dirty="0" err="1"/>
              <a:t>hızlı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dışa</a:t>
            </a:r>
            <a:r>
              <a:rPr lang="en-US" dirty="0"/>
              <a:t> </a:t>
            </a:r>
            <a:r>
              <a:rPr lang="en-US" dirty="0" err="1"/>
              <a:t>açılma</a:t>
            </a:r>
            <a:r>
              <a:rPr lang="en-US" dirty="0"/>
              <a:t> </a:t>
            </a:r>
            <a:r>
              <a:rPr lang="en-US" dirty="0" err="1"/>
              <a:t>karşısında</a:t>
            </a:r>
            <a:r>
              <a:rPr lang="en-US" dirty="0"/>
              <a:t> </a:t>
            </a:r>
            <a:r>
              <a:rPr lang="en-US" dirty="0" err="1"/>
              <a:t>zayıf</a:t>
            </a:r>
            <a:r>
              <a:rPr lang="en-US" dirty="0"/>
              <a:t> </a:t>
            </a:r>
            <a:r>
              <a:rPr lang="en-US" dirty="0" err="1"/>
              <a:t>kalmıştır</a:t>
            </a:r>
            <a:r>
              <a:rPr lang="en-US" dirty="0"/>
              <a:t>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060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Sanay</a:t>
            </a:r>
            <a:r>
              <a:rPr lang="tr-TR" dirty="0" smtClean="0"/>
              <a:t>İ</a:t>
            </a:r>
            <a:r>
              <a:rPr lang="en-US" dirty="0" smtClean="0"/>
              <a:t>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4" y="1635646"/>
            <a:ext cx="6768752" cy="2399134"/>
          </a:xfrm>
        </p:spPr>
        <p:txBody>
          <a:bodyPr>
            <a:noAutofit/>
          </a:bodyPr>
          <a:lstStyle/>
          <a:p>
            <a:r>
              <a:rPr lang="en-US" sz="1200" dirty="0"/>
              <a:t>1980'lerde </a:t>
            </a:r>
            <a:r>
              <a:rPr lang="en-US" sz="1200" dirty="0" err="1"/>
              <a:t>dışa</a:t>
            </a:r>
            <a:r>
              <a:rPr lang="en-US" sz="1200" dirty="0"/>
              <a:t> </a:t>
            </a:r>
            <a:r>
              <a:rPr lang="en-US" sz="1200" dirty="0" err="1"/>
              <a:t>açılmanın</a:t>
            </a:r>
            <a:r>
              <a:rPr lang="en-US" sz="1200" dirty="0"/>
              <a:t> </a:t>
            </a:r>
            <a:r>
              <a:rPr lang="en-US" sz="1200" dirty="0" err="1"/>
              <a:t>hız</a:t>
            </a:r>
            <a:r>
              <a:rPr lang="en-US" sz="1200" dirty="0"/>
              <a:t> </a:t>
            </a:r>
            <a:r>
              <a:rPr lang="en-US" sz="1200" dirty="0" err="1"/>
              <a:t>kazanması</a:t>
            </a:r>
            <a:r>
              <a:rPr lang="en-US" sz="1200" dirty="0"/>
              <a:t> </a:t>
            </a:r>
            <a:r>
              <a:rPr lang="en-US" sz="1200" dirty="0" err="1"/>
              <a:t>ile</a:t>
            </a:r>
            <a:r>
              <a:rPr lang="en-US" sz="1200" dirty="0"/>
              <a:t> </a:t>
            </a:r>
            <a:r>
              <a:rPr lang="en-US" sz="1200" dirty="0" err="1"/>
              <a:t>birlikte</a:t>
            </a:r>
            <a:r>
              <a:rPr lang="en-US" sz="1200" dirty="0"/>
              <a:t> </a:t>
            </a:r>
            <a:r>
              <a:rPr lang="en-US" sz="1200" dirty="0" err="1"/>
              <a:t>ithal</a:t>
            </a:r>
            <a:r>
              <a:rPr lang="en-US" sz="1200" dirty="0"/>
              <a:t> </a:t>
            </a:r>
            <a:r>
              <a:rPr lang="en-US" sz="1200" dirty="0" err="1"/>
              <a:t>ikamesi</a:t>
            </a:r>
            <a:r>
              <a:rPr lang="en-US" sz="1200" dirty="0"/>
              <a:t> </a:t>
            </a:r>
            <a:r>
              <a:rPr lang="en-US" sz="1200" dirty="0" err="1"/>
              <a:t>yoluyla</a:t>
            </a:r>
            <a:r>
              <a:rPr lang="en-US" sz="1200" dirty="0"/>
              <a:t> </a:t>
            </a:r>
            <a:r>
              <a:rPr lang="en-US" sz="1200" dirty="0" err="1"/>
              <a:t>sanayileşme</a:t>
            </a:r>
            <a:r>
              <a:rPr lang="en-US" sz="1200" dirty="0"/>
              <a:t> </a:t>
            </a:r>
            <a:r>
              <a:rPr lang="en-US" sz="1200" dirty="0" err="1"/>
              <a:t>politikası</a:t>
            </a:r>
            <a:r>
              <a:rPr lang="en-US" sz="1200" dirty="0"/>
              <a:t> </a:t>
            </a:r>
            <a:r>
              <a:rPr lang="en-US" sz="1200" dirty="0" err="1"/>
              <a:t>uygulanabilirliğini</a:t>
            </a:r>
            <a:r>
              <a:rPr lang="en-US" sz="1200" dirty="0"/>
              <a:t> </a:t>
            </a:r>
            <a:r>
              <a:rPr lang="en-US" sz="1200" dirty="0" err="1"/>
              <a:t>ve</a:t>
            </a:r>
            <a:r>
              <a:rPr lang="en-US" sz="1200" dirty="0"/>
              <a:t> global </a:t>
            </a:r>
            <a:r>
              <a:rPr lang="en-US" sz="1200" dirty="0" err="1"/>
              <a:t>konjonktür</a:t>
            </a:r>
            <a:r>
              <a:rPr lang="en-US" sz="1200" dirty="0"/>
              <a:t> </a:t>
            </a:r>
            <a:r>
              <a:rPr lang="en-US" sz="1200" dirty="0" err="1"/>
              <a:t>içinde</a:t>
            </a:r>
            <a:r>
              <a:rPr lang="en-US" sz="1200" dirty="0"/>
              <a:t> </a:t>
            </a:r>
            <a:r>
              <a:rPr lang="en-US" sz="1200" dirty="0" err="1"/>
              <a:t>geçerliliğini</a:t>
            </a:r>
            <a:r>
              <a:rPr lang="en-US" sz="1200" dirty="0"/>
              <a:t> </a:t>
            </a:r>
            <a:r>
              <a:rPr lang="en-US" sz="1200" dirty="0" err="1"/>
              <a:t>yitirmişti</a:t>
            </a:r>
            <a:r>
              <a:rPr lang="en-US" sz="1200" dirty="0"/>
              <a:t>. </a:t>
            </a:r>
            <a:r>
              <a:rPr lang="en-US" sz="1200" dirty="0" err="1"/>
              <a:t>Daha</a:t>
            </a:r>
            <a:r>
              <a:rPr lang="en-US" sz="1200" dirty="0"/>
              <a:t> </a:t>
            </a:r>
            <a:r>
              <a:rPr lang="en-US" sz="1200" dirty="0" err="1"/>
              <a:t>önceki</a:t>
            </a:r>
            <a:r>
              <a:rPr lang="en-US" sz="1200" dirty="0"/>
              <a:t> on </a:t>
            </a:r>
            <a:r>
              <a:rPr lang="en-US" sz="1200" dirty="0" err="1"/>
              <a:t>yıllarda</a:t>
            </a:r>
            <a:r>
              <a:rPr lang="en-US" sz="1200" dirty="0"/>
              <a:t> </a:t>
            </a:r>
            <a:r>
              <a:rPr lang="en-US" sz="1200" dirty="0" err="1"/>
              <a:t>sanayisini</a:t>
            </a:r>
            <a:r>
              <a:rPr lang="en-US" sz="1200" dirty="0"/>
              <a:t> </a:t>
            </a:r>
            <a:r>
              <a:rPr lang="en-US" sz="1200" dirty="0" err="1"/>
              <a:t>ithal</a:t>
            </a:r>
            <a:r>
              <a:rPr lang="en-US" sz="1200" dirty="0"/>
              <a:t> </a:t>
            </a:r>
            <a:r>
              <a:rPr lang="en-US" sz="1200" dirty="0" err="1"/>
              <a:t>ikamesinden</a:t>
            </a:r>
            <a:r>
              <a:rPr lang="en-US" sz="1200" dirty="0"/>
              <a:t>, </a:t>
            </a:r>
            <a:r>
              <a:rPr lang="en-US" sz="1200" dirty="0" err="1"/>
              <a:t>katma</a:t>
            </a:r>
            <a:r>
              <a:rPr lang="en-US" sz="1200" dirty="0"/>
              <a:t> </a:t>
            </a:r>
            <a:r>
              <a:rPr lang="en-US" sz="1200" dirty="0" err="1"/>
              <a:t>değerli</a:t>
            </a:r>
            <a:r>
              <a:rPr lang="en-US" sz="1200" dirty="0"/>
              <a:t> </a:t>
            </a:r>
            <a:r>
              <a:rPr lang="en-US" sz="1200" dirty="0" err="1"/>
              <a:t>ürünler</a:t>
            </a:r>
            <a:r>
              <a:rPr lang="en-US" sz="1200" dirty="0"/>
              <a:t> </a:t>
            </a:r>
            <a:r>
              <a:rPr lang="en-US" sz="1200" dirty="0" err="1"/>
              <a:t>üreten</a:t>
            </a:r>
            <a:r>
              <a:rPr lang="en-US" sz="1200" dirty="0"/>
              <a:t> </a:t>
            </a:r>
            <a:r>
              <a:rPr lang="en-US" sz="1200" dirty="0" err="1"/>
              <a:t>bir</a:t>
            </a:r>
            <a:r>
              <a:rPr lang="en-US" sz="1200" dirty="0"/>
              <a:t> </a:t>
            </a:r>
            <a:r>
              <a:rPr lang="en-US" sz="1200" dirty="0" err="1"/>
              <a:t>sanayiye</a:t>
            </a:r>
            <a:r>
              <a:rPr lang="en-US" sz="1200" dirty="0"/>
              <a:t> </a:t>
            </a:r>
            <a:r>
              <a:rPr lang="en-US" sz="1200" dirty="0" err="1"/>
              <a:t>çeviremediği</a:t>
            </a:r>
            <a:r>
              <a:rPr lang="en-US" sz="1200" dirty="0"/>
              <a:t> </a:t>
            </a:r>
            <a:r>
              <a:rPr lang="en-US" sz="1200" dirty="0" err="1"/>
              <a:t>için</a:t>
            </a:r>
            <a:r>
              <a:rPr lang="en-US" sz="1200" dirty="0"/>
              <a:t> </a:t>
            </a:r>
            <a:r>
              <a:rPr lang="en-US" sz="1200" dirty="0" err="1"/>
              <a:t>Uzak</a:t>
            </a:r>
            <a:r>
              <a:rPr lang="en-US" sz="1200" dirty="0"/>
              <a:t> </a:t>
            </a:r>
            <a:r>
              <a:rPr lang="en-US" sz="1200" dirty="0" err="1"/>
              <a:t>Doğu'da</a:t>
            </a:r>
            <a:r>
              <a:rPr lang="en-US" sz="1200" dirty="0"/>
              <a:t> </a:t>
            </a:r>
            <a:r>
              <a:rPr lang="en-US" sz="1200" dirty="0" err="1"/>
              <a:t>Japonya</a:t>
            </a:r>
            <a:r>
              <a:rPr lang="en-US" sz="1200" dirty="0"/>
              <a:t> </a:t>
            </a:r>
            <a:r>
              <a:rPr lang="en-US" sz="1200" dirty="0" err="1"/>
              <a:t>ve</a:t>
            </a:r>
            <a:r>
              <a:rPr lang="en-US" sz="1200" dirty="0"/>
              <a:t> </a:t>
            </a:r>
            <a:r>
              <a:rPr lang="en-US" sz="1200" dirty="0" err="1"/>
              <a:t>Güney</a:t>
            </a:r>
            <a:r>
              <a:rPr lang="en-US" sz="1200" dirty="0"/>
              <a:t> </a:t>
            </a:r>
            <a:r>
              <a:rPr lang="en-US" sz="1200" dirty="0" err="1"/>
              <a:t>Kore</a:t>
            </a:r>
            <a:r>
              <a:rPr lang="en-US" sz="1200" dirty="0"/>
              <a:t>, </a:t>
            </a:r>
            <a:r>
              <a:rPr lang="en-US" sz="1200" dirty="0" err="1"/>
              <a:t>Avrupa'da</a:t>
            </a:r>
            <a:r>
              <a:rPr lang="en-US" sz="1200" dirty="0"/>
              <a:t> </a:t>
            </a:r>
            <a:r>
              <a:rPr lang="en-US" sz="1200" dirty="0" err="1"/>
              <a:t>İtalya</a:t>
            </a:r>
            <a:r>
              <a:rPr lang="en-US" sz="1200" dirty="0"/>
              <a:t> </a:t>
            </a:r>
            <a:r>
              <a:rPr lang="en-US" sz="1200" dirty="0" err="1"/>
              <a:t>ve</a:t>
            </a:r>
            <a:r>
              <a:rPr lang="en-US" sz="1200" dirty="0"/>
              <a:t> </a:t>
            </a:r>
            <a:r>
              <a:rPr lang="en-US" sz="1200" dirty="0" err="1"/>
              <a:t>İspanya</a:t>
            </a:r>
            <a:r>
              <a:rPr lang="en-US" sz="1200" dirty="0"/>
              <a:t> </a:t>
            </a:r>
            <a:r>
              <a:rPr lang="en-US" sz="1200" dirty="0" err="1"/>
              <a:t>gibi</a:t>
            </a:r>
            <a:r>
              <a:rPr lang="en-US" sz="1200" dirty="0"/>
              <a:t> </a:t>
            </a:r>
            <a:r>
              <a:rPr lang="en-US" sz="1200" dirty="0" err="1"/>
              <a:t>örneklerde</a:t>
            </a:r>
            <a:r>
              <a:rPr lang="en-US" sz="1200" dirty="0"/>
              <a:t> </a:t>
            </a:r>
            <a:r>
              <a:rPr lang="en-US" sz="1200" dirty="0" err="1"/>
              <a:t>görülen</a:t>
            </a:r>
            <a:r>
              <a:rPr lang="en-US" sz="1200" dirty="0"/>
              <a:t> </a:t>
            </a:r>
            <a:r>
              <a:rPr lang="en-US" sz="1200" dirty="0" err="1"/>
              <a:t>ekonomik</a:t>
            </a:r>
            <a:r>
              <a:rPr lang="en-US" sz="1200" dirty="0"/>
              <a:t> </a:t>
            </a:r>
            <a:r>
              <a:rPr lang="en-US" sz="1200" dirty="0" err="1"/>
              <a:t>mucizeleri</a:t>
            </a:r>
            <a:r>
              <a:rPr lang="en-US" sz="1200" dirty="0"/>
              <a:t> </a:t>
            </a:r>
            <a:r>
              <a:rPr lang="en-US" sz="1200" dirty="0" err="1"/>
              <a:t>gerçekleştirememiştir</a:t>
            </a:r>
            <a:r>
              <a:rPr lang="en-US" sz="1200" dirty="0"/>
              <a:t>. Bu </a:t>
            </a:r>
            <a:r>
              <a:rPr lang="en-US" sz="1200" dirty="0" err="1"/>
              <a:t>dönüşümün</a:t>
            </a:r>
            <a:r>
              <a:rPr lang="en-US" sz="1200" dirty="0"/>
              <a:t> </a:t>
            </a:r>
            <a:r>
              <a:rPr lang="en-US" sz="1200" dirty="0" err="1"/>
              <a:t>gerçekleşmemesinin</a:t>
            </a:r>
            <a:r>
              <a:rPr lang="en-US" sz="1200" dirty="0"/>
              <a:t> en </a:t>
            </a:r>
            <a:r>
              <a:rPr lang="en-US" sz="1200" dirty="0" err="1"/>
              <a:t>önemli</a:t>
            </a:r>
            <a:r>
              <a:rPr lang="en-US" sz="1200" dirty="0"/>
              <a:t> </a:t>
            </a:r>
            <a:r>
              <a:rPr lang="en-US" sz="1200" dirty="0" err="1"/>
              <a:t>sebebi</a:t>
            </a:r>
            <a:r>
              <a:rPr lang="en-US" sz="1200" dirty="0"/>
              <a:t> </a:t>
            </a:r>
            <a:r>
              <a:rPr lang="en-US" sz="1200" dirty="0" err="1"/>
              <a:t>siyasal</a:t>
            </a:r>
            <a:r>
              <a:rPr lang="en-US" sz="1200" dirty="0"/>
              <a:t> </a:t>
            </a:r>
            <a:r>
              <a:rPr lang="en-US" sz="1200" dirty="0" err="1"/>
              <a:t>iktidarların</a:t>
            </a:r>
            <a:r>
              <a:rPr lang="en-US" sz="1200" dirty="0"/>
              <a:t> </a:t>
            </a:r>
            <a:r>
              <a:rPr lang="en-US" sz="1200" dirty="0" err="1"/>
              <a:t>gerekli</a:t>
            </a:r>
            <a:r>
              <a:rPr lang="en-US" sz="1200" dirty="0"/>
              <a:t> </a:t>
            </a:r>
            <a:r>
              <a:rPr lang="en-US" sz="1200" dirty="0" err="1"/>
              <a:t>iradeyi</a:t>
            </a:r>
            <a:r>
              <a:rPr lang="en-US" sz="1200" dirty="0"/>
              <a:t> </a:t>
            </a:r>
            <a:r>
              <a:rPr lang="en-US" sz="1200" dirty="0" err="1"/>
              <a:t>göstererek</a:t>
            </a:r>
            <a:r>
              <a:rPr lang="en-US" sz="1200" dirty="0"/>
              <a:t> </a:t>
            </a:r>
            <a:r>
              <a:rPr lang="en-US" sz="1200" dirty="0" err="1"/>
              <a:t>uzun</a:t>
            </a:r>
            <a:r>
              <a:rPr lang="en-US" sz="1200" dirty="0"/>
              <a:t> </a:t>
            </a:r>
            <a:r>
              <a:rPr lang="en-US" sz="1200" dirty="0" err="1"/>
              <a:t>vadeli</a:t>
            </a:r>
            <a:r>
              <a:rPr lang="en-US" sz="1200" dirty="0"/>
              <a:t> </a:t>
            </a:r>
            <a:r>
              <a:rPr lang="en-US" sz="1200" dirty="0" err="1"/>
              <a:t>hedeflere</a:t>
            </a:r>
            <a:r>
              <a:rPr lang="en-US" sz="1200" dirty="0"/>
              <a:t> </a:t>
            </a:r>
            <a:r>
              <a:rPr lang="en-US" sz="1200" dirty="0" err="1"/>
              <a:t>odaklanmak</a:t>
            </a:r>
            <a:r>
              <a:rPr lang="en-US" sz="1200" dirty="0"/>
              <a:t> </a:t>
            </a:r>
            <a:r>
              <a:rPr lang="en-US" sz="1200" dirty="0" err="1"/>
              <a:t>yerine</a:t>
            </a:r>
            <a:r>
              <a:rPr lang="en-US" sz="1200" dirty="0"/>
              <a:t> </a:t>
            </a:r>
            <a:r>
              <a:rPr lang="en-US" sz="1200" dirty="0" err="1"/>
              <a:t>günü</a:t>
            </a:r>
            <a:r>
              <a:rPr lang="en-US" sz="1200" dirty="0"/>
              <a:t> </a:t>
            </a:r>
            <a:r>
              <a:rPr lang="en-US" sz="1200" dirty="0" err="1"/>
              <a:t>kurtarmayı</a:t>
            </a:r>
            <a:r>
              <a:rPr lang="en-US" sz="1200" dirty="0"/>
              <a:t> </a:t>
            </a:r>
            <a:r>
              <a:rPr lang="en-US" sz="1200" dirty="0" err="1"/>
              <a:t>tercih</a:t>
            </a:r>
            <a:r>
              <a:rPr lang="en-US" sz="1200" dirty="0"/>
              <a:t> </a:t>
            </a:r>
            <a:r>
              <a:rPr lang="en-US" sz="1200" dirty="0" err="1"/>
              <a:t>etmesidir</a:t>
            </a:r>
            <a:r>
              <a:rPr lang="en-US" sz="1200" dirty="0"/>
              <a:t>. Global </a:t>
            </a:r>
            <a:r>
              <a:rPr lang="en-US" sz="1200" dirty="0" err="1"/>
              <a:t>rekabet</a:t>
            </a:r>
            <a:r>
              <a:rPr lang="en-US" sz="1200" dirty="0"/>
              <a:t> </a:t>
            </a:r>
            <a:r>
              <a:rPr lang="en-US" sz="1200" dirty="0" err="1"/>
              <a:t>gücü</a:t>
            </a:r>
            <a:r>
              <a:rPr lang="en-US" sz="1200" dirty="0"/>
              <a:t> </a:t>
            </a:r>
            <a:r>
              <a:rPr lang="en-US" sz="1200" dirty="0" err="1"/>
              <a:t>zayıf</a:t>
            </a:r>
            <a:r>
              <a:rPr lang="en-US" sz="1200" dirty="0"/>
              <a:t> </a:t>
            </a:r>
            <a:r>
              <a:rPr lang="en-US" sz="1200" dirty="0" err="1"/>
              <a:t>Türk</a:t>
            </a:r>
            <a:r>
              <a:rPr lang="en-US" sz="1200" dirty="0"/>
              <a:t> </a:t>
            </a:r>
            <a:r>
              <a:rPr lang="en-US" sz="1200" dirty="0" err="1"/>
              <a:t>sanayisi</a:t>
            </a:r>
            <a:r>
              <a:rPr lang="en-US" sz="1200" dirty="0"/>
              <a:t>, </a:t>
            </a:r>
            <a:r>
              <a:rPr lang="en-US" sz="1200" dirty="0" err="1"/>
              <a:t>hızlı</a:t>
            </a:r>
            <a:r>
              <a:rPr lang="en-US" sz="1200" dirty="0"/>
              <a:t> </a:t>
            </a:r>
            <a:r>
              <a:rPr lang="en-US" sz="1200" dirty="0" err="1"/>
              <a:t>bir</a:t>
            </a:r>
            <a:r>
              <a:rPr lang="en-US" sz="1200" dirty="0"/>
              <a:t> </a:t>
            </a:r>
            <a:r>
              <a:rPr lang="en-US" sz="1200" dirty="0" err="1"/>
              <a:t>dışa</a:t>
            </a:r>
            <a:r>
              <a:rPr lang="en-US" sz="1200" dirty="0"/>
              <a:t> </a:t>
            </a:r>
            <a:r>
              <a:rPr lang="en-US" sz="1200" dirty="0" err="1"/>
              <a:t>açılma</a:t>
            </a:r>
            <a:r>
              <a:rPr lang="en-US" sz="1200" dirty="0"/>
              <a:t> </a:t>
            </a:r>
            <a:r>
              <a:rPr lang="en-US" sz="1200" dirty="0" err="1"/>
              <a:t>karşısında</a:t>
            </a:r>
            <a:r>
              <a:rPr lang="en-US" sz="1200" dirty="0"/>
              <a:t> </a:t>
            </a:r>
            <a:r>
              <a:rPr lang="en-US" sz="1200" dirty="0" err="1"/>
              <a:t>zayıf</a:t>
            </a:r>
            <a:r>
              <a:rPr lang="en-US" sz="1200" dirty="0"/>
              <a:t> </a:t>
            </a:r>
            <a:r>
              <a:rPr lang="en-US" sz="1200" dirty="0" err="1"/>
              <a:t>kalmıştır</a:t>
            </a:r>
            <a:r>
              <a:rPr lang="en-US" sz="1200" dirty="0"/>
              <a:t>.</a:t>
            </a:r>
          </a:p>
          <a:p>
            <a:r>
              <a:rPr lang="en-US" sz="1200" dirty="0" smtClean="0"/>
              <a:t>Bu </a:t>
            </a:r>
            <a:r>
              <a:rPr lang="en-US" sz="1200" dirty="0" err="1"/>
              <a:t>eksilerle</a:t>
            </a:r>
            <a:r>
              <a:rPr lang="en-US" sz="1200" dirty="0"/>
              <a:t> </a:t>
            </a:r>
            <a:r>
              <a:rPr lang="en-US" sz="1200" dirty="0" err="1"/>
              <a:t>birlikte</a:t>
            </a:r>
            <a:r>
              <a:rPr lang="en-US" sz="1200" dirty="0"/>
              <a:t> </a:t>
            </a:r>
            <a:r>
              <a:rPr lang="en-US" sz="1200" dirty="0" err="1"/>
              <a:t>Türk</a:t>
            </a:r>
            <a:r>
              <a:rPr lang="en-US" sz="1200" dirty="0"/>
              <a:t> </a:t>
            </a:r>
            <a:r>
              <a:rPr lang="en-US" sz="1200" dirty="0" err="1"/>
              <a:t>sanayisi</a:t>
            </a:r>
            <a:r>
              <a:rPr lang="en-US" sz="1200" dirty="0"/>
              <a:t> </a:t>
            </a:r>
            <a:r>
              <a:rPr lang="en-US" sz="1200" dirty="0" err="1"/>
              <a:t>ucuz</a:t>
            </a:r>
            <a:r>
              <a:rPr lang="en-US" sz="1200" dirty="0"/>
              <a:t> </a:t>
            </a:r>
            <a:r>
              <a:rPr lang="en-US" sz="1200" dirty="0" err="1"/>
              <a:t>ve</a:t>
            </a:r>
            <a:r>
              <a:rPr lang="en-US" sz="1200" dirty="0"/>
              <a:t> </a:t>
            </a:r>
            <a:r>
              <a:rPr lang="en-US" sz="1200" dirty="0" err="1"/>
              <a:t>görece</a:t>
            </a:r>
            <a:r>
              <a:rPr lang="en-US" sz="1200" dirty="0"/>
              <a:t> </a:t>
            </a:r>
            <a:r>
              <a:rPr lang="en-US" sz="1200" dirty="0" err="1"/>
              <a:t>nitelikli</a:t>
            </a:r>
            <a:r>
              <a:rPr lang="en-US" sz="1200" dirty="0"/>
              <a:t> </a:t>
            </a:r>
            <a:r>
              <a:rPr lang="en-US" sz="1200" dirty="0" err="1"/>
              <a:t>iş</a:t>
            </a:r>
            <a:r>
              <a:rPr lang="en-US" sz="1200" dirty="0"/>
              <a:t> </a:t>
            </a:r>
            <a:r>
              <a:rPr lang="en-US" sz="1200" dirty="0" err="1"/>
              <a:t>gücü</a:t>
            </a:r>
            <a:r>
              <a:rPr lang="en-US" sz="1200" dirty="0"/>
              <a:t> </a:t>
            </a:r>
            <a:r>
              <a:rPr lang="en-US" sz="1200" dirty="0" err="1"/>
              <a:t>ile</a:t>
            </a:r>
            <a:r>
              <a:rPr lang="en-US" sz="1200" dirty="0"/>
              <a:t> </a:t>
            </a:r>
            <a:r>
              <a:rPr lang="en-US" sz="1200" dirty="0" err="1"/>
              <a:t>özellikle</a:t>
            </a:r>
            <a:r>
              <a:rPr lang="en-US" sz="1200" dirty="0"/>
              <a:t> </a:t>
            </a:r>
            <a:r>
              <a:rPr lang="en-US" sz="1200" dirty="0" err="1"/>
              <a:t>otomotiv</a:t>
            </a:r>
            <a:r>
              <a:rPr lang="en-US" sz="1200" dirty="0"/>
              <a:t>, </a:t>
            </a:r>
            <a:r>
              <a:rPr lang="en-US" sz="1200" dirty="0" err="1"/>
              <a:t>dayanıklı</a:t>
            </a:r>
            <a:r>
              <a:rPr lang="en-US" sz="1200" dirty="0"/>
              <a:t> </a:t>
            </a:r>
            <a:r>
              <a:rPr lang="en-US" sz="1200" dirty="0" err="1"/>
              <a:t>tüketim</a:t>
            </a:r>
            <a:r>
              <a:rPr lang="en-US" sz="1200" dirty="0"/>
              <a:t> </a:t>
            </a:r>
            <a:r>
              <a:rPr lang="en-US" sz="1200" dirty="0" err="1"/>
              <a:t>mamulleri</a:t>
            </a:r>
            <a:r>
              <a:rPr lang="en-US" sz="1200" dirty="0"/>
              <a:t> </a:t>
            </a:r>
            <a:r>
              <a:rPr lang="en-US" sz="1200" dirty="0" err="1"/>
              <a:t>ve</a:t>
            </a:r>
            <a:r>
              <a:rPr lang="en-US" sz="1200" dirty="0"/>
              <a:t> </a:t>
            </a:r>
            <a:r>
              <a:rPr lang="en-US" sz="1200" dirty="0" err="1"/>
              <a:t>giyim</a:t>
            </a:r>
            <a:r>
              <a:rPr lang="en-US" sz="1200" dirty="0"/>
              <a:t> </a:t>
            </a:r>
            <a:r>
              <a:rPr lang="en-US" sz="1200" dirty="0" err="1"/>
              <a:t>sektöründe</a:t>
            </a:r>
            <a:r>
              <a:rPr lang="en-US" sz="1200" dirty="0"/>
              <a:t> </a:t>
            </a:r>
            <a:r>
              <a:rPr lang="en-US" sz="1200" dirty="0" err="1"/>
              <a:t>dış</a:t>
            </a:r>
            <a:r>
              <a:rPr lang="en-US" sz="1200" dirty="0"/>
              <a:t> </a:t>
            </a:r>
            <a:r>
              <a:rPr lang="en-US" sz="1200" dirty="0" err="1"/>
              <a:t>yatarımları</a:t>
            </a:r>
            <a:r>
              <a:rPr lang="en-US" sz="1200" dirty="0"/>
              <a:t> </a:t>
            </a:r>
            <a:r>
              <a:rPr lang="en-US" sz="1200" dirty="0" err="1"/>
              <a:t>çekmektedir</a:t>
            </a:r>
            <a:r>
              <a:rPr lang="en-US" sz="1200" dirty="0" smtClean="0"/>
              <a:t>.</a:t>
            </a:r>
            <a:endParaRPr lang="en-US" sz="12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255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Tur</a:t>
            </a:r>
            <a:r>
              <a:rPr lang="tr-TR" dirty="0" smtClean="0"/>
              <a:t>İ</a:t>
            </a:r>
            <a:r>
              <a:rPr lang="en-US" dirty="0" err="1" smtClean="0"/>
              <a:t>zm</a:t>
            </a:r>
            <a:r>
              <a:rPr lang="en-US" dirty="0" smtClean="0"/>
              <a:t> </a:t>
            </a:r>
            <a:r>
              <a:rPr lang="en-US" dirty="0" err="1" smtClean="0"/>
              <a:t>sektörü</a:t>
            </a:r>
            <a:endParaRPr lang="en-US" dirty="0"/>
          </a:p>
        </p:txBody>
      </p:sp>
      <p:pic>
        <p:nvPicPr>
          <p:cNvPr id="3074" name="Picture 2" descr="C:\Users\user\Desktop\11 .sınf\COĞRAFY\turistik-turkiye-haritas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91630"/>
            <a:ext cx="6480720" cy="2759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slayt: </a:t>
            </a:r>
            <a:r>
              <a:rPr lang="tr-TR" dirty="0" err="1" smtClean="0"/>
              <a:t>M.YusufAkengin</a:t>
            </a:r>
            <a:r>
              <a:rPr lang="tr-TR" dirty="0" smtClean="0"/>
              <a:t>/BİNGÖL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1518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Tur</a:t>
            </a:r>
            <a:r>
              <a:rPr lang="tr-TR" dirty="0"/>
              <a:t>İ</a:t>
            </a:r>
            <a:r>
              <a:rPr lang="en-US" dirty="0" err="1"/>
              <a:t>zm</a:t>
            </a:r>
            <a:r>
              <a:rPr lang="en-US" dirty="0"/>
              <a:t> </a:t>
            </a:r>
            <a:r>
              <a:rPr lang="en-US" dirty="0" err="1"/>
              <a:t>sektörü</a:t>
            </a:r>
            <a:endParaRPr lang="en-US" dirty="0"/>
          </a:p>
        </p:txBody>
      </p:sp>
      <p:sp>
        <p:nvSpPr>
          <p:cNvPr id="4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Türkiye</a:t>
            </a:r>
            <a:r>
              <a:rPr lang="en-US" dirty="0" smtClean="0"/>
              <a:t> </a:t>
            </a:r>
            <a:r>
              <a:rPr lang="en-US" dirty="0"/>
              <a:t>son </a:t>
            </a:r>
            <a:r>
              <a:rPr lang="en-US" dirty="0" err="1"/>
              <a:t>yıllarda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turizm</a:t>
            </a:r>
            <a:r>
              <a:rPr lang="en-US" dirty="0"/>
              <a:t> </a:t>
            </a:r>
            <a:r>
              <a:rPr lang="en-US" dirty="0" err="1"/>
              <a:t>merkezi</a:t>
            </a:r>
            <a:r>
              <a:rPr lang="en-US" dirty="0"/>
              <a:t> </a:t>
            </a:r>
            <a:r>
              <a:rPr lang="en-US" dirty="0" err="1"/>
              <a:t>haline</a:t>
            </a:r>
            <a:r>
              <a:rPr lang="en-US" dirty="0"/>
              <a:t> </a:t>
            </a:r>
            <a:r>
              <a:rPr lang="en-US" dirty="0" err="1"/>
              <a:t>gelmiş</a:t>
            </a:r>
            <a:r>
              <a:rPr lang="en-US" dirty="0"/>
              <a:t> </a:t>
            </a:r>
            <a:r>
              <a:rPr lang="en-US" dirty="0" err="1"/>
              <a:t>bulunmaktadır</a:t>
            </a:r>
            <a:r>
              <a:rPr lang="en-US" dirty="0"/>
              <a:t>. 1980 </a:t>
            </a:r>
            <a:r>
              <a:rPr lang="en-US" dirty="0" err="1"/>
              <a:t>yılında</a:t>
            </a:r>
            <a:r>
              <a:rPr lang="en-US" dirty="0"/>
              <a:t> </a:t>
            </a:r>
            <a:r>
              <a:rPr lang="en-US" dirty="0" err="1"/>
              <a:t>sadece</a:t>
            </a:r>
            <a:r>
              <a:rPr lang="en-US" dirty="0"/>
              <a:t> 326 </a:t>
            </a:r>
            <a:r>
              <a:rPr lang="en-US" dirty="0" err="1"/>
              <a:t>milyon</a:t>
            </a:r>
            <a:r>
              <a:rPr lang="en-US" dirty="0"/>
              <a:t> </a:t>
            </a:r>
            <a:r>
              <a:rPr lang="en-US" dirty="0" err="1"/>
              <a:t>dolar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turizm</a:t>
            </a:r>
            <a:r>
              <a:rPr lang="en-US" dirty="0"/>
              <a:t> </a:t>
            </a:r>
            <a:r>
              <a:rPr lang="en-US" dirty="0" err="1"/>
              <a:t>gelirleri</a:t>
            </a:r>
            <a:r>
              <a:rPr lang="en-US" dirty="0"/>
              <a:t>, </a:t>
            </a:r>
            <a:r>
              <a:rPr lang="en-US" dirty="0" err="1"/>
              <a:t>yaklaşık</a:t>
            </a:r>
            <a:r>
              <a:rPr lang="en-US" dirty="0"/>
              <a:t> 24 </a:t>
            </a:r>
            <a:r>
              <a:rPr lang="en-US" dirty="0" err="1"/>
              <a:t>kat</a:t>
            </a:r>
            <a:r>
              <a:rPr lang="en-US" dirty="0"/>
              <a:t> </a:t>
            </a:r>
            <a:r>
              <a:rPr lang="en-US" dirty="0" err="1"/>
              <a:t>artarak</a:t>
            </a:r>
            <a:r>
              <a:rPr lang="en-US" dirty="0"/>
              <a:t> 2001 </a:t>
            </a:r>
            <a:r>
              <a:rPr lang="en-US" dirty="0" err="1"/>
              <a:t>yılında</a:t>
            </a:r>
            <a:r>
              <a:rPr lang="en-US" dirty="0"/>
              <a:t> 8,1 </a:t>
            </a:r>
            <a:r>
              <a:rPr lang="en-US" dirty="0" err="1"/>
              <a:t>milyar</a:t>
            </a:r>
            <a:r>
              <a:rPr lang="en-US" dirty="0"/>
              <a:t> </a:t>
            </a:r>
            <a:r>
              <a:rPr lang="en-US" dirty="0" err="1"/>
              <a:t>dolar</a:t>
            </a:r>
            <a:r>
              <a:rPr lang="en-US" dirty="0"/>
              <a:t> </a:t>
            </a:r>
            <a:r>
              <a:rPr lang="en-US" dirty="0" err="1"/>
              <a:t>düzeyine</a:t>
            </a:r>
            <a:r>
              <a:rPr lang="en-US" dirty="0"/>
              <a:t> </a:t>
            </a:r>
            <a:r>
              <a:rPr lang="en-US" dirty="0" err="1"/>
              <a:t>yükselmiştir</a:t>
            </a:r>
            <a:r>
              <a:rPr lang="en-US" dirty="0"/>
              <a:t>. </a:t>
            </a:r>
            <a:r>
              <a:rPr lang="en-US" dirty="0" err="1"/>
              <a:t>Turizm</a:t>
            </a:r>
            <a:r>
              <a:rPr lang="en-US" dirty="0"/>
              <a:t> </a:t>
            </a:r>
            <a:r>
              <a:rPr lang="en-US" dirty="0" err="1"/>
              <a:t>gelirlerindeki</a:t>
            </a:r>
            <a:r>
              <a:rPr lang="en-US" dirty="0"/>
              <a:t> </a:t>
            </a:r>
            <a:r>
              <a:rPr lang="en-US" dirty="0" err="1"/>
              <a:t>yıllık</a:t>
            </a:r>
            <a:r>
              <a:rPr lang="en-US" dirty="0"/>
              <a:t> </a:t>
            </a:r>
            <a:r>
              <a:rPr lang="en-US" dirty="0" err="1"/>
              <a:t>ortalama</a:t>
            </a:r>
            <a:r>
              <a:rPr lang="en-US" dirty="0"/>
              <a:t> </a:t>
            </a:r>
            <a:r>
              <a:rPr lang="en-US" dirty="0" err="1"/>
              <a:t>artış</a:t>
            </a:r>
            <a:r>
              <a:rPr lang="en-US" dirty="0"/>
              <a:t> </a:t>
            </a:r>
            <a:r>
              <a:rPr lang="en-US" dirty="0" err="1"/>
              <a:t>oranı</a:t>
            </a:r>
            <a:r>
              <a:rPr lang="en-US" dirty="0"/>
              <a:t> </a:t>
            </a:r>
            <a:r>
              <a:rPr lang="en-US" dirty="0" err="1"/>
              <a:t>yüzde</a:t>
            </a:r>
            <a:r>
              <a:rPr lang="en-US" dirty="0"/>
              <a:t> 16,5 </a:t>
            </a:r>
            <a:r>
              <a:rPr lang="en-US" dirty="0" err="1"/>
              <a:t>olmuştur</a:t>
            </a:r>
            <a:r>
              <a:rPr lang="en-US" dirty="0"/>
              <a:t>.[33]</a:t>
            </a:r>
          </a:p>
          <a:p>
            <a:r>
              <a:rPr lang="en-US" dirty="0" err="1"/>
              <a:t>Kaliteli</a:t>
            </a:r>
            <a:r>
              <a:rPr lang="en-US" dirty="0"/>
              <a:t> </a:t>
            </a:r>
            <a:r>
              <a:rPr lang="en-US" dirty="0" err="1"/>
              <a:t>tıbbi</a:t>
            </a:r>
            <a:r>
              <a:rPr lang="en-US" dirty="0"/>
              <a:t> </a:t>
            </a:r>
            <a:r>
              <a:rPr lang="en-US" dirty="0" err="1"/>
              <a:t>hizmetleri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yetenekli</a:t>
            </a:r>
            <a:r>
              <a:rPr lang="en-US" dirty="0"/>
              <a:t> </a:t>
            </a:r>
            <a:r>
              <a:rPr lang="en-US" dirty="0" err="1"/>
              <a:t>doktorları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Türkiye</a:t>
            </a:r>
            <a:r>
              <a:rPr lang="en-US" dirty="0"/>
              <a:t>, </a:t>
            </a:r>
            <a:r>
              <a:rPr lang="en-US" dirty="0" err="1"/>
              <a:t>düşük</a:t>
            </a:r>
            <a:r>
              <a:rPr lang="en-US" dirty="0"/>
              <a:t> </a:t>
            </a:r>
            <a:r>
              <a:rPr lang="en-US" dirty="0" err="1"/>
              <a:t>fiyatları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Avrupa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Orta</a:t>
            </a:r>
            <a:r>
              <a:rPr lang="en-US" dirty="0"/>
              <a:t> </a:t>
            </a:r>
            <a:r>
              <a:rPr lang="en-US" dirty="0" err="1"/>
              <a:t>Doğu</a:t>
            </a:r>
            <a:r>
              <a:rPr lang="en-US" dirty="0"/>
              <a:t> </a:t>
            </a:r>
            <a:r>
              <a:rPr lang="en-US" dirty="0" err="1"/>
              <a:t>arasındaki</a:t>
            </a:r>
            <a:r>
              <a:rPr lang="en-US" dirty="0"/>
              <a:t> </a:t>
            </a:r>
            <a:r>
              <a:rPr lang="en-US" dirty="0" err="1"/>
              <a:t>konumu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sağlık</a:t>
            </a:r>
            <a:r>
              <a:rPr lang="en-US" dirty="0"/>
              <a:t> </a:t>
            </a:r>
            <a:r>
              <a:rPr lang="en-US" dirty="0" err="1"/>
              <a:t>turizmi</a:t>
            </a:r>
            <a:r>
              <a:rPr lang="en-US" dirty="0"/>
              <a:t> </a:t>
            </a:r>
            <a:r>
              <a:rPr lang="en-US" dirty="0" err="1"/>
              <a:t>bölgesi</a:t>
            </a:r>
            <a:r>
              <a:rPr lang="en-US" dirty="0"/>
              <a:t> </a:t>
            </a:r>
            <a:r>
              <a:rPr lang="en-US" dirty="0" err="1"/>
              <a:t>olmuştur</a:t>
            </a:r>
            <a:r>
              <a:rPr lang="en-US" dirty="0"/>
              <a:t>. </a:t>
            </a:r>
            <a:r>
              <a:rPr lang="en-US" dirty="0" err="1"/>
              <a:t>Yabancı</a:t>
            </a:r>
            <a:r>
              <a:rPr lang="en-US" dirty="0"/>
              <a:t> </a:t>
            </a:r>
            <a:r>
              <a:rPr lang="en-US" dirty="0" err="1"/>
              <a:t>turist</a:t>
            </a:r>
            <a:r>
              <a:rPr lang="en-US" dirty="0"/>
              <a:t> </a:t>
            </a:r>
            <a:r>
              <a:rPr lang="en-US" dirty="0" err="1"/>
              <a:t>sayısı</a:t>
            </a:r>
            <a:r>
              <a:rPr lang="en-US" dirty="0"/>
              <a:t> 2002 </a:t>
            </a:r>
            <a:r>
              <a:rPr lang="en-US" dirty="0" err="1"/>
              <a:t>ve</a:t>
            </a:r>
            <a:r>
              <a:rPr lang="en-US" dirty="0"/>
              <a:t> 2005 </a:t>
            </a:r>
            <a:r>
              <a:rPr lang="en-US" dirty="0" err="1"/>
              <a:t>yılları</a:t>
            </a:r>
            <a:r>
              <a:rPr lang="en-US" dirty="0"/>
              <a:t> </a:t>
            </a:r>
            <a:r>
              <a:rPr lang="en-US" dirty="0" err="1"/>
              <a:t>arasında</a:t>
            </a:r>
            <a:r>
              <a:rPr lang="en-US" dirty="0"/>
              <a:t> 12.8 </a:t>
            </a:r>
            <a:r>
              <a:rPr lang="en-US" dirty="0" err="1"/>
              <a:t>milyondan</a:t>
            </a:r>
            <a:r>
              <a:rPr lang="en-US" dirty="0"/>
              <a:t> 21.2 </a:t>
            </a:r>
            <a:r>
              <a:rPr lang="en-US" dirty="0" err="1"/>
              <a:t>milyona</a:t>
            </a:r>
            <a:r>
              <a:rPr lang="en-US" dirty="0"/>
              <a:t> </a:t>
            </a:r>
            <a:r>
              <a:rPr lang="en-US" dirty="0" err="1"/>
              <a:t>ulaşmıştır</a:t>
            </a:r>
            <a:r>
              <a:rPr lang="en-US" dirty="0"/>
              <a:t> </a:t>
            </a:r>
            <a:r>
              <a:rPr lang="en-US" dirty="0" err="1"/>
              <a:t>ki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sayı</a:t>
            </a:r>
            <a:r>
              <a:rPr lang="en-US" dirty="0"/>
              <a:t> </a:t>
            </a:r>
            <a:r>
              <a:rPr lang="en-US" dirty="0" err="1"/>
              <a:t>Türkiye'yi</a:t>
            </a:r>
            <a:r>
              <a:rPr lang="en-US" dirty="0"/>
              <a:t> "</a:t>
            </a:r>
            <a:r>
              <a:rPr lang="en-US" dirty="0" err="1"/>
              <a:t>Yabancı</a:t>
            </a:r>
            <a:r>
              <a:rPr lang="en-US" dirty="0"/>
              <a:t> </a:t>
            </a:r>
            <a:r>
              <a:rPr lang="en-US" dirty="0" err="1"/>
              <a:t>Ziyaretçiler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En </a:t>
            </a:r>
            <a:r>
              <a:rPr lang="en-US" dirty="0" err="1"/>
              <a:t>İyi</a:t>
            </a:r>
            <a:r>
              <a:rPr lang="en-US" dirty="0"/>
              <a:t> 10 </a:t>
            </a:r>
            <a:r>
              <a:rPr lang="en-US" dirty="0" err="1"/>
              <a:t>Ülke</a:t>
            </a:r>
            <a:r>
              <a:rPr lang="en-US" dirty="0"/>
              <a:t>" </a:t>
            </a:r>
            <a:r>
              <a:rPr lang="en-US" dirty="0" err="1"/>
              <a:t>sıralamasına</a:t>
            </a:r>
            <a:r>
              <a:rPr lang="en-US" dirty="0"/>
              <a:t> </a:t>
            </a:r>
            <a:r>
              <a:rPr lang="en-US" dirty="0" err="1"/>
              <a:t>sokmuştur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487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Tar</a:t>
            </a:r>
            <a:r>
              <a:rPr lang="tr-TR" dirty="0" smtClean="0"/>
              <a:t>I</a:t>
            </a:r>
            <a:r>
              <a:rPr lang="en-US" dirty="0" smtClean="0"/>
              <a:t>m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098" name="Picture 2" descr="C:\Users\user\Desktop\11 .sınf\COĞRAFY\1turkiye_haritasi_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" t="9340" r="4213" b="30148"/>
          <a:stretch/>
        </p:blipFill>
        <p:spPr bwMode="auto">
          <a:xfrm>
            <a:off x="1043608" y="1419622"/>
            <a:ext cx="684076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734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Tarım</a:t>
            </a:r>
            <a:r>
              <a:rPr lang="en-US" dirty="0"/>
              <a:t>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Tarım</a:t>
            </a:r>
            <a:r>
              <a:rPr lang="en-US" dirty="0" smtClean="0"/>
              <a:t> </a:t>
            </a:r>
            <a:r>
              <a:rPr lang="en-US" dirty="0" err="1"/>
              <a:t>dışı</a:t>
            </a:r>
            <a:r>
              <a:rPr lang="en-US" dirty="0"/>
              <a:t> </a:t>
            </a:r>
            <a:r>
              <a:rPr lang="en-US" dirty="0" err="1"/>
              <a:t>sektörler</a:t>
            </a:r>
            <a:r>
              <a:rPr lang="en-US" dirty="0"/>
              <a:t> (</a:t>
            </a:r>
            <a:r>
              <a:rPr lang="en-US" dirty="0" err="1"/>
              <a:t>sanayi</a:t>
            </a:r>
            <a:r>
              <a:rPr lang="en-US" dirty="0"/>
              <a:t>, </a:t>
            </a:r>
            <a:r>
              <a:rPr lang="en-US" dirty="0" err="1"/>
              <a:t>hizmet</a:t>
            </a:r>
            <a:r>
              <a:rPr lang="en-US" dirty="0"/>
              <a:t>, </a:t>
            </a:r>
            <a:r>
              <a:rPr lang="en-US" dirty="0" err="1"/>
              <a:t>turizm</a:t>
            </a:r>
            <a:r>
              <a:rPr lang="en-US" dirty="0"/>
              <a:t> vb.)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büyüdüğü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tarımda</a:t>
            </a:r>
            <a:r>
              <a:rPr lang="en-US" dirty="0"/>
              <a:t> </a:t>
            </a:r>
            <a:r>
              <a:rPr lang="en-US" dirty="0" err="1"/>
              <a:t>çalışanlar</a:t>
            </a:r>
            <a:r>
              <a:rPr lang="en-US" dirty="0"/>
              <a:t> </a:t>
            </a:r>
            <a:r>
              <a:rPr lang="en-US" dirty="0" err="1"/>
              <a:t>ilerleyen</a:t>
            </a:r>
            <a:r>
              <a:rPr lang="en-US" dirty="0"/>
              <a:t> </a:t>
            </a:r>
            <a:r>
              <a:rPr lang="en-US" dirty="0" err="1"/>
              <a:t>yıllarda</a:t>
            </a:r>
            <a:r>
              <a:rPr lang="en-US" dirty="0"/>
              <a:t> </a:t>
            </a:r>
            <a:r>
              <a:rPr lang="en-US" dirty="0" err="1"/>
              <a:t>azalmaya</a:t>
            </a:r>
            <a:r>
              <a:rPr lang="en-US" dirty="0"/>
              <a:t> </a:t>
            </a:r>
            <a:r>
              <a:rPr lang="en-US" dirty="0" err="1"/>
              <a:t>devam</a:t>
            </a:r>
            <a:r>
              <a:rPr lang="en-US" dirty="0"/>
              <a:t> </a:t>
            </a:r>
            <a:r>
              <a:rPr lang="en-US" dirty="0" err="1"/>
              <a:t>edecektir</a:t>
            </a:r>
            <a:r>
              <a:rPr lang="en-US" dirty="0"/>
              <a:t>. 2002 </a:t>
            </a:r>
            <a:r>
              <a:rPr lang="en-US" dirty="0" err="1"/>
              <a:t>yılında</a:t>
            </a:r>
            <a:r>
              <a:rPr lang="en-US" dirty="0"/>
              <a:t> </a:t>
            </a:r>
            <a:r>
              <a:rPr lang="en-US" dirty="0" err="1"/>
              <a:t>milli</a:t>
            </a:r>
            <a:r>
              <a:rPr lang="en-US" dirty="0"/>
              <a:t> </a:t>
            </a:r>
            <a:r>
              <a:rPr lang="en-US" dirty="0" err="1"/>
              <a:t>gelir</a:t>
            </a:r>
            <a:r>
              <a:rPr lang="en-US" dirty="0"/>
              <a:t> 3.492 $ </a:t>
            </a:r>
            <a:r>
              <a:rPr lang="en-US" dirty="0" err="1"/>
              <a:t>iken</a:t>
            </a:r>
            <a:r>
              <a:rPr lang="en-US" dirty="0"/>
              <a:t> </a:t>
            </a:r>
            <a:r>
              <a:rPr lang="en-US" dirty="0" err="1"/>
              <a:t>çiftçinin</a:t>
            </a:r>
            <a:r>
              <a:rPr lang="en-US" dirty="0"/>
              <a:t> </a:t>
            </a:r>
            <a:r>
              <a:rPr lang="en-US" dirty="0" err="1"/>
              <a:t>geliri</a:t>
            </a:r>
            <a:r>
              <a:rPr lang="en-US" dirty="0"/>
              <a:t> 1.064 $'dır. 2011 </a:t>
            </a:r>
            <a:r>
              <a:rPr lang="en-US" dirty="0" err="1"/>
              <a:t>yılında</a:t>
            </a:r>
            <a:r>
              <a:rPr lang="en-US" dirty="0"/>
              <a:t> </a:t>
            </a:r>
            <a:r>
              <a:rPr lang="en-US" dirty="0" err="1"/>
              <a:t>milli</a:t>
            </a:r>
            <a:r>
              <a:rPr lang="en-US" dirty="0"/>
              <a:t> </a:t>
            </a:r>
            <a:r>
              <a:rPr lang="en-US" dirty="0" err="1"/>
              <a:t>gelir</a:t>
            </a:r>
            <a:r>
              <a:rPr lang="en-US" dirty="0"/>
              <a:t> 10.444 $, </a:t>
            </a:r>
            <a:r>
              <a:rPr lang="en-US" dirty="0" err="1"/>
              <a:t>çiftçinin</a:t>
            </a:r>
            <a:r>
              <a:rPr lang="en-US" dirty="0"/>
              <a:t> </a:t>
            </a:r>
            <a:r>
              <a:rPr lang="en-US" dirty="0" err="1"/>
              <a:t>milli</a:t>
            </a:r>
            <a:r>
              <a:rPr lang="en-US" dirty="0"/>
              <a:t> </a:t>
            </a:r>
            <a:r>
              <a:rPr lang="en-US" dirty="0" err="1"/>
              <a:t>geliri</a:t>
            </a:r>
            <a:r>
              <a:rPr lang="en-US" dirty="0"/>
              <a:t> 3.653 $'dır. </a:t>
            </a:r>
            <a:r>
              <a:rPr lang="en-US" dirty="0" err="1"/>
              <a:t>Tarımın</a:t>
            </a:r>
            <a:r>
              <a:rPr lang="en-US" dirty="0"/>
              <a:t> </a:t>
            </a:r>
            <a:r>
              <a:rPr lang="en-US" dirty="0" err="1"/>
              <a:t>ihracattaki</a:t>
            </a:r>
            <a:r>
              <a:rPr lang="en-US" dirty="0"/>
              <a:t> </a:t>
            </a:r>
            <a:r>
              <a:rPr lang="en-US" dirty="0" err="1"/>
              <a:t>payı</a:t>
            </a:r>
            <a:r>
              <a:rPr lang="en-US" dirty="0"/>
              <a:t> </a:t>
            </a:r>
            <a:r>
              <a:rPr lang="en-US" dirty="0" err="1"/>
              <a:t>oran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değişmese</a:t>
            </a:r>
            <a:r>
              <a:rPr lang="en-US" dirty="0"/>
              <a:t> de </a:t>
            </a:r>
            <a:r>
              <a:rPr lang="en-US" dirty="0" err="1"/>
              <a:t>miktar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artmıştır</a:t>
            </a:r>
            <a:r>
              <a:rPr lang="en-US" dirty="0"/>
              <a:t>: 2002 </a:t>
            </a:r>
            <a:r>
              <a:rPr lang="en-US" dirty="0" err="1"/>
              <a:t>yılı</a:t>
            </a:r>
            <a:r>
              <a:rPr lang="en-US" dirty="0"/>
              <a:t>; 36 </a:t>
            </a:r>
            <a:r>
              <a:rPr lang="en-US" dirty="0" err="1"/>
              <a:t>milyar</a:t>
            </a:r>
            <a:r>
              <a:rPr lang="en-US" dirty="0"/>
              <a:t>$ </a:t>
            </a:r>
            <a:r>
              <a:rPr lang="en-US" dirty="0" err="1"/>
              <a:t>toplam</a:t>
            </a:r>
            <a:r>
              <a:rPr lang="en-US" dirty="0"/>
              <a:t> </a:t>
            </a:r>
            <a:r>
              <a:rPr lang="en-US" dirty="0" err="1"/>
              <a:t>ihracat</a:t>
            </a:r>
            <a:r>
              <a:rPr lang="en-US" dirty="0"/>
              <a:t>, 4 </a:t>
            </a:r>
            <a:r>
              <a:rPr lang="en-US" dirty="0" err="1"/>
              <a:t>milyar</a:t>
            </a:r>
            <a:r>
              <a:rPr lang="en-US" dirty="0"/>
              <a:t> $ </a:t>
            </a:r>
            <a:r>
              <a:rPr lang="en-US" dirty="0" err="1"/>
              <a:t>tarım</a:t>
            </a:r>
            <a:r>
              <a:rPr lang="en-US" dirty="0"/>
              <a:t> </a:t>
            </a:r>
            <a:r>
              <a:rPr lang="en-US" dirty="0" err="1"/>
              <a:t>ihracatı</a:t>
            </a:r>
            <a:r>
              <a:rPr lang="en-US" dirty="0"/>
              <a:t> (%11,2). 2011 </a:t>
            </a:r>
            <a:r>
              <a:rPr lang="en-US" dirty="0" err="1"/>
              <a:t>yılı</a:t>
            </a:r>
            <a:r>
              <a:rPr lang="en-US" dirty="0"/>
              <a:t>; 134,9 </a:t>
            </a:r>
            <a:r>
              <a:rPr lang="en-US" dirty="0" err="1"/>
              <a:t>milyar</a:t>
            </a:r>
            <a:r>
              <a:rPr lang="en-US" dirty="0"/>
              <a:t> $ </a:t>
            </a:r>
            <a:r>
              <a:rPr lang="en-US" dirty="0" err="1"/>
              <a:t>toplam</a:t>
            </a:r>
            <a:r>
              <a:rPr lang="en-US" dirty="0"/>
              <a:t> </a:t>
            </a:r>
            <a:r>
              <a:rPr lang="en-US" dirty="0" err="1"/>
              <a:t>ihracat</a:t>
            </a:r>
            <a:r>
              <a:rPr lang="en-US" dirty="0"/>
              <a:t>, 15,3 </a:t>
            </a:r>
            <a:r>
              <a:rPr lang="en-US" dirty="0" err="1"/>
              <a:t>milyar</a:t>
            </a:r>
            <a:r>
              <a:rPr lang="en-US" dirty="0"/>
              <a:t> $ </a:t>
            </a:r>
            <a:r>
              <a:rPr lang="en-US" dirty="0" err="1"/>
              <a:t>tarım</a:t>
            </a:r>
            <a:r>
              <a:rPr lang="en-US" dirty="0"/>
              <a:t> </a:t>
            </a:r>
            <a:r>
              <a:rPr lang="en-US" dirty="0" err="1"/>
              <a:t>ihracatı</a:t>
            </a:r>
            <a:r>
              <a:rPr lang="en-US" dirty="0"/>
              <a:t> (%11,3) </a:t>
            </a:r>
            <a:r>
              <a:rPr lang="en-US" dirty="0" err="1"/>
              <a:t>yapılmıştır</a:t>
            </a:r>
            <a:endParaRPr lang="en-US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416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11 .sınf\COĞRAFY\1410779407__MG_657ww8__1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89286"/>
            <a:ext cx="3960440" cy="264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11 .sınf\COĞRAFY\finans-ve-bankacilik-kulubu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r="9797"/>
          <a:stretch/>
        </p:blipFill>
        <p:spPr bwMode="auto">
          <a:xfrm>
            <a:off x="1043608" y="1314450"/>
            <a:ext cx="374441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Finans</a:t>
            </a:r>
            <a:r>
              <a:rPr lang="en-US" dirty="0"/>
              <a:t>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6" name="Dikdörtgen 5"/>
          <p:cNvSpPr/>
          <p:nvPr/>
        </p:nvSpPr>
        <p:spPr>
          <a:xfrm>
            <a:off x="4932040" y="3579862"/>
            <a:ext cx="295232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kdörtgen 6"/>
          <p:cNvSpPr/>
          <p:nvPr/>
        </p:nvSpPr>
        <p:spPr>
          <a:xfrm>
            <a:off x="4865955" y="3621382"/>
            <a:ext cx="308449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Türkiye Finans Merkezi LEVENT - İST</a:t>
            </a:r>
            <a:endParaRPr lang="tr-TR" sz="1600" b="1" dirty="0">
              <a:ln w="17780" cmpd="sng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250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</a:t>
            </a:r>
            <a:r>
              <a:rPr lang="tr-TR" dirty="0" smtClean="0"/>
              <a:t>İ</a:t>
            </a:r>
            <a:r>
              <a:rPr lang="en-US" dirty="0" smtClean="0"/>
              <a:t>nans </a:t>
            </a:r>
            <a:r>
              <a:rPr lang="en-US" dirty="0" err="1" smtClean="0"/>
              <a:t>sektörü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Merkez</a:t>
            </a:r>
            <a:r>
              <a:rPr lang="en-US" dirty="0"/>
              <a:t> </a:t>
            </a:r>
            <a:r>
              <a:rPr lang="en-US" dirty="0" err="1"/>
              <a:t>Bankası</a:t>
            </a:r>
            <a:r>
              <a:rPr lang="en-US" dirty="0"/>
              <a:t> 1930 </a:t>
            </a:r>
            <a:r>
              <a:rPr lang="en-US" dirty="0" err="1"/>
              <a:t>yılında</a:t>
            </a:r>
            <a:r>
              <a:rPr lang="en-US" dirty="0"/>
              <a:t> </a:t>
            </a:r>
            <a:r>
              <a:rPr lang="en-US" dirty="0" err="1"/>
              <a:t>kurulmuştur</a:t>
            </a:r>
            <a:r>
              <a:rPr lang="en-US" dirty="0"/>
              <a:t>. </a:t>
            </a:r>
            <a:r>
              <a:rPr lang="en-US" dirty="0" err="1"/>
              <a:t>Osmanlı</a:t>
            </a:r>
            <a:r>
              <a:rPr lang="en-US" dirty="0"/>
              <a:t> </a:t>
            </a:r>
            <a:r>
              <a:rPr lang="en-US" dirty="0" err="1"/>
              <a:t>Devleti</a:t>
            </a:r>
            <a:r>
              <a:rPr lang="en-US" dirty="0"/>
              <a:t> </a:t>
            </a:r>
            <a:r>
              <a:rPr lang="en-US" dirty="0" err="1"/>
              <a:t>zamanında</a:t>
            </a:r>
            <a:r>
              <a:rPr lang="en-US" dirty="0"/>
              <a:t> </a:t>
            </a:r>
            <a:r>
              <a:rPr lang="en-US" dirty="0" err="1"/>
              <a:t>merkez</a:t>
            </a:r>
            <a:r>
              <a:rPr lang="en-US" dirty="0"/>
              <a:t> </a:t>
            </a:r>
            <a:r>
              <a:rPr lang="en-US" dirty="0" err="1"/>
              <a:t>bankası</a:t>
            </a:r>
            <a:r>
              <a:rPr lang="en-US" dirty="0"/>
              <a:t> </a:t>
            </a:r>
            <a:r>
              <a:rPr lang="en-US" dirty="0" err="1"/>
              <a:t>statüsü</a:t>
            </a:r>
            <a:r>
              <a:rPr lang="en-US" dirty="0"/>
              <a:t> </a:t>
            </a:r>
            <a:r>
              <a:rPr lang="en-US" dirty="0" err="1"/>
              <a:t>İngiliz-Fransız</a:t>
            </a:r>
            <a:r>
              <a:rPr lang="en-US" dirty="0"/>
              <a:t> </a:t>
            </a:r>
            <a:r>
              <a:rPr lang="en-US" dirty="0" err="1"/>
              <a:t>ortak</a:t>
            </a:r>
            <a:r>
              <a:rPr lang="en-US" dirty="0"/>
              <a:t> </a:t>
            </a:r>
            <a:r>
              <a:rPr lang="en-US" dirty="0" err="1"/>
              <a:t>sermayesi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kurulmuş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Bank-ı </a:t>
            </a:r>
            <a:r>
              <a:rPr lang="en-US" dirty="0" err="1"/>
              <a:t>Osmani</a:t>
            </a:r>
            <a:r>
              <a:rPr lang="en-US" dirty="0"/>
              <a:t>-i </a:t>
            </a:r>
            <a:r>
              <a:rPr lang="en-US" dirty="0" err="1"/>
              <a:t>Şahane'ye</a:t>
            </a:r>
            <a:r>
              <a:rPr lang="en-US" dirty="0"/>
              <a:t> </a:t>
            </a:r>
            <a:r>
              <a:rPr lang="en-US" dirty="0" err="1"/>
              <a:t>aitti</a:t>
            </a:r>
            <a:r>
              <a:rPr lang="en-US" dirty="0"/>
              <a:t>. </a:t>
            </a:r>
            <a:r>
              <a:rPr lang="en-US" dirty="0" err="1"/>
              <a:t>Türkiye</a:t>
            </a:r>
            <a:r>
              <a:rPr lang="en-US" dirty="0"/>
              <a:t> </a:t>
            </a:r>
            <a:r>
              <a:rPr lang="en-US" dirty="0" err="1"/>
              <a:t>Cumhuriyet</a:t>
            </a:r>
            <a:r>
              <a:rPr lang="en-US" dirty="0"/>
              <a:t> </a:t>
            </a:r>
            <a:r>
              <a:rPr lang="en-US" dirty="0" err="1"/>
              <a:t>Merkez</a:t>
            </a:r>
            <a:r>
              <a:rPr lang="en-US" dirty="0"/>
              <a:t> </a:t>
            </a:r>
            <a:r>
              <a:rPr lang="en-US" dirty="0" err="1"/>
              <a:t>Bankası</a:t>
            </a:r>
            <a:r>
              <a:rPr lang="en-US" dirty="0"/>
              <a:t>, </a:t>
            </a:r>
            <a:r>
              <a:rPr lang="en-US" dirty="0" err="1"/>
              <a:t>Türkiye'de</a:t>
            </a:r>
            <a:r>
              <a:rPr lang="en-US" dirty="0"/>
              <a:t> </a:t>
            </a:r>
            <a:r>
              <a:rPr lang="en-US" dirty="0" err="1"/>
              <a:t>kağıt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basma</a:t>
            </a:r>
            <a:r>
              <a:rPr lang="en-US" dirty="0"/>
              <a:t> </a:t>
            </a:r>
            <a:r>
              <a:rPr lang="en-US" dirty="0" err="1"/>
              <a:t>hakkını</a:t>
            </a:r>
            <a:r>
              <a:rPr lang="en-US" dirty="0"/>
              <a:t> </a:t>
            </a:r>
            <a:r>
              <a:rPr lang="en-US" dirty="0" err="1"/>
              <a:t>tek</a:t>
            </a:r>
            <a:r>
              <a:rPr lang="en-US" dirty="0"/>
              <a:t> </a:t>
            </a:r>
            <a:r>
              <a:rPr lang="en-US" dirty="0" err="1"/>
              <a:t>başına</a:t>
            </a:r>
            <a:r>
              <a:rPr lang="en-US" dirty="0"/>
              <a:t> </a:t>
            </a:r>
            <a:r>
              <a:rPr lang="en-US" dirty="0" err="1"/>
              <a:t>elinde</a:t>
            </a:r>
            <a:r>
              <a:rPr lang="en-US" dirty="0"/>
              <a:t> </a:t>
            </a:r>
            <a:r>
              <a:rPr lang="en-US" dirty="0" err="1"/>
              <a:t>bulundurmaktadır</a:t>
            </a:r>
            <a:r>
              <a:rPr lang="en-US" dirty="0"/>
              <a:t>. </a:t>
            </a:r>
            <a:r>
              <a:rPr lang="en-US" dirty="0" err="1"/>
              <a:t>Türkiye</a:t>
            </a:r>
            <a:r>
              <a:rPr lang="en-US" dirty="0"/>
              <a:t> </a:t>
            </a:r>
            <a:r>
              <a:rPr lang="en-US" dirty="0" err="1"/>
              <a:t>Cumhuriyeti'nin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kredi</a:t>
            </a:r>
            <a:r>
              <a:rPr lang="en-US" dirty="0"/>
              <a:t> </a:t>
            </a:r>
            <a:r>
              <a:rPr lang="en-US" dirty="0" err="1"/>
              <a:t>politikasını</a:t>
            </a:r>
            <a:r>
              <a:rPr lang="en-US" dirty="0"/>
              <a:t> </a:t>
            </a:r>
            <a:r>
              <a:rPr lang="en-US" dirty="0" err="1"/>
              <a:t>yürüten</a:t>
            </a:r>
            <a:r>
              <a:rPr lang="en-US" dirty="0"/>
              <a:t> </a:t>
            </a:r>
            <a:r>
              <a:rPr lang="en-US" dirty="0" err="1"/>
              <a:t>banka</a:t>
            </a:r>
            <a:r>
              <a:rPr lang="en-US" dirty="0"/>
              <a:t> </a:t>
            </a:r>
            <a:r>
              <a:rPr lang="en-US" dirty="0" err="1"/>
              <a:t>bağımsız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ekonomik</a:t>
            </a:r>
            <a:r>
              <a:rPr lang="en-US" dirty="0"/>
              <a:t> </a:t>
            </a:r>
            <a:r>
              <a:rPr lang="en-US" dirty="0" err="1"/>
              <a:t>kuruluş</a:t>
            </a:r>
            <a:r>
              <a:rPr lang="en-US" dirty="0"/>
              <a:t> </a:t>
            </a:r>
            <a:r>
              <a:rPr lang="en-US" dirty="0" err="1"/>
              <a:t>statüsündedir</a:t>
            </a:r>
            <a:r>
              <a:rPr lang="en-US" dirty="0" smtClean="0"/>
              <a:t>.</a:t>
            </a:r>
            <a:endParaRPr lang="tr-TR" dirty="0" smtClean="0"/>
          </a:p>
          <a:p>
            <a:endParaRPr lang="en-US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slayt: M.YusufAkengin/BİNGÖL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672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21</TotalTime>
  <Words>893</Words>
  <Application>Microsoft Office PowerPoint</Application>
  <PresentationFormat>Ekran Gösterisi (16:9)</PresentationFormat>
  <Paragraphs>63</Paragraphs>
  <Slides>15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1" baseType="lpstr">
      <vt:lpstr>Arial</vt:lpstr>
      <vt:lpstr>Calibri</vt:lpstr>
      <vt:lpstr>Garamond</vt:lpstr>
      <vt:lpstr>Impact</vt:lpstr>
      <vt:lpstr>Wingdings</vt:lpstr>
      <vt:lpstr>Moda Tasarımı</vt:lpstr>
      <vt:lpstr>PowerPoint Sunusu</vt:lpstr>
      <vt:lpstr>Sanayİ sektörü</vt:lpstr>
      <vt:lpstr>Sanayİ sektörü</vt:lpstr>
      <vt:lpstr>Turİzm sektörü</vt:lpstr>
      <vt:lpstr>Turİzm sektörü</vt:lpstr>
      <vt:lpstr>TarIm sektörü</vt:lpstr>
      <vt:lpstr>Tarım sektörü</vt:lpstr>
      <vt:lpstr>Finans sektörü</vt:lpstr>
      <vt:lpstr>Fİnans sektörü</vt:lpstr>
      <vt:lpstr>Fİnans sektörü</vt:lpstr>
      <vt:lpstr>ENERJİ</vt:lpstr>
      <vt:lpstr>Enerjİ</vt:lpstr>
      <vt:lpstr>ENERJİ</vt:lpstr>
      <vt:lpstr>PowerPoint Sunusu</vt:lpstr>
      <vt:lpstr>2014 yIlI Türkiye ekonomisinin basamak düşmesi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doğan</cp:lastModifiedBy>
  <cp:revision>7</cp:revision>
  <dcterms:created xsi:type="dcterms:W3CDTF">2015-11-18T21:24:41Z</dcterms:created>
  <dcterms:modified xsi:type="dcterms:W3CDTF">2016-01-01T17:45:13Z</dcterms:modified>
</cp:coreProperties>
</file>