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67" r:id="rId2"/>
    <p:sldId id="266" r:id="rId3"/>
    <p:sldId id="268" r:id="rId4"/>
    <p:sldId id="269" r:id="rId5"/>
    <p:sldId id="256" r:id="rId6"/>
    <p:sldId id="258" r:id="rId7"/>
    <p:sldId id="259" r:id="rId8"/>
    <p:sldId id="261" r:id="rId9"/>
    <p:sldId id="260" r:id="rId10"/>
    <p:sldId id="265" r:id="rId11"/>
    <p:sldId id="262" r:id="rId12"/>
    <p:sldId id="264" r:id="rId13"/>
    <p:sldId id="263"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51" autoAdjust="0"/>
    <p:restoredTop sz="92832" autoAdjust="0"/>
  </p:normalViewPr>
  <p:slideViewPr>
    <p:cSldViewPr>
      <p:cViewPr varScale="1">
        <p:scale>
          <a:sx n="69" d="100"/>
          <a:sy n="69" d="100"/>
        </p:scale>
        <p:origin x="1422"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4195BB-64A8-4158-82F1-DE603592FA4F}" type="datetimeFigureOut">
              <a:rPr lang="tr-TR" smtClean="0"/>
              <a:t>15.02.2016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8BD2BD-2A9B-44AD-9176-ED3B58FD1128}" type="slidenum">
              <a:rPr lang="tr-TR" smtClean="0"/>
              <a:t>‹#›</a:t>
            </a:fld>
            <a:endParaRPr lang="tr-TR"/>
          </a:p>
        </p:txBody>
      </p:sp>
    </p:spTree>
    <p:extLst>
      <p:ext uri="{BB962C8B-B14F-4D97-AF65-F5344CB8AC3E}">
        <p14:creationId xmlns:p14="http://schemas.microsoft.com/office/powerpoint/2010/main" val="1333238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0" i="0" kern="1200" dirty="0" smtClean="0">
                <a:solidFill>
                  <a:schemeClr val="tx1"/>
                </a:solidFill>
                <a:effectLst/>
                <a:latin typeface="+mn-lt"/>
                <a:ea typeface="+mn-ea"/>
                <a:cs typeface="+mn-cs"/>
              </a:rPr>
              <a:t>www.sorubak.com</a:t>
            </a:r>
            <a:endParaRPr lang="tr-TR" dirty="0"/>
          </a:p>
        </p:txBody>
      </p:sp>
      <p:sp>
        <p:nvSpPr>
          <p:cNvPr id="4" name="Slayt Numarası Yer Tutucusu 3"/>
          <p:cNvSpPr>
            <a:spLocks noGrp="1"/>
          </p:cNvSpPr>
          <p:nvPr>
            <p:ph type="sldNum" sz="quarter" idx="10"/>
          </p:nvPr>
        </p:nvSpPr>
        <p:spPr/>
        <p:txBody>
          <a:bodyPr/>
          <a:lstStyle/>
          <a:p>
            <a:fld id="{838BD2BD-2A9B-44AD-9176-ED3B58FD1128}" type="slidenum">
              <a:rPr lang="tr-TR" smtClean="0"/>
              <a:t>9</a:t>
            </a:fld>
            <a:endParaRPr lang="tr-TR"/>
          </a:p>
        </p:txBody>
      </p:sp>
    </p:spTree>
    <p:extLst>
      <p:ext uri="{BB962C8B-B14F-4D97-AF65-F5344CB8AC3E}">
        <p14:creationId xmlns:p14="http://schemas.microsoft.com/office/powerpoint/2010/main" val="3039262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0" i="0" kern="1200" smtClean="0">
                <a:solidFill>
                  <a:schemeClr val="tx1"/>
                </a:solidFill>
                <a:effectLst/>
                <a:latin typeface="+mn-lt"/>
                <a:ea typeface="+mn-ea"/>
                <a:cs typeface="+mn-cs"/>
              </a:rPr>
              <a:t>www.sorubak.com</a:t>
            </a:r>
            <a:endParaRPr lang="tr-TR" dirty="0"/>
          </a:p>
        </p:txBody>
      </p:sp>
      <p:sp>
        <p:nvSpPr>
          <p:cNvPr id="4" name="Slayt Numarası Yer Tutucusu 3"/>
          <p:cNvSpPr>
            <a:spLocks noGrp="1"/>
          </p:cNvSpPr>
          <p:nvPr>
            <p:ph type="sldNum" sz="quarter" idx="10"/>
          </p:nvPr>
        </p:nvSpPr>
        <p:spPr/>
        <p:txBody>
          <a:bodyPr/>
          <a:lstStyle/>
          <a:p>
            <a:fld id="{838BD2BD-2A9B-44AD-9176-ED3B58FD1128}" type="slidenum">
              <a:rPr lang="tr-TR" smtClean="0"/>
              <a:t>13</a:t>
            </a:fld>
            <a:endParaRPr lang="tr-TR"/>
          </a:p>
        </p:txBody>
      </p:sp>
    </p:spTree>
    <p:extLst>
      <p:ext uri="{BB962C8B-B14F-4D97-AF65-F5344CB8AC3E}">
        <p14:creationId xmlns:p14="http://schemas.microsoft.com/office/powerpoint/2010/main" val="1503032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dirty="0"/>
          </a:p>
        </p:txBody>
      </p:sp>
      <p:sp>
        <p:nvSpPr>
          <p:cNvPr id="15" name="14 Veri Yer Tutucusu"/>
          <p:cNvSpPr>
            <a:spLocks noGrp="1"/>
          </p:cNvSpPr>
          <p:nvPr>
            <p:ph type="dt" sz="half" idx="10"/>
          </p:nvPr>
        </p:nvSpPr>
        <p:spPr/>
        <p:txBody>
          <a:bodyPr/>
          <a:lstStyle/>
          <a:p>
            <a:fld id="{CB2B0A95-78DA-4606-93B4-D803555685B8}" type="datetimeFigureOut">
              <a:rPr lang="tr-TR" smtClean="0"/>
              <a:pPr/>
              <a:t>15.02.2016</a:t>
            </a:fld>
            <a:endParaRPr lang="tr-TR" dirty="0"/>
          </a:p>
        </p:txBody>
      </p:sp>
      <p:sp>
        <p:nvSpPr>
          <p:cNvPr id="16" name="15 Slayt Numarası Yer Tutucusu"/>
          <p:cNvSpPr>
            <a:spLocks noGrp="1"/>
          </p:cNvSpPr>
          <p:nvPr>
            <p:ph type="sldNum" sz="quarter" idx="11"/>
          </p:nvPr>
        </p:nvSpPr>
        <p:spPr/>
        <p:txBody>
          <a:bodyPr/>
          <a:lstStyle/>
          <a:p>
            <a:fld id="{274BEAD5-575C-4C40-82C3-4800EA626870}" type="slidenum">
              <a:rPr lang="tr-TR" smtClean="0"/>
              <a:pPr/>
              <a:t>‹#›</a:t>
            </a:fld>
            <a:endParaRPr lang="tr-TR" dirty="0"/>
          </a:p>
        </p:txBody>
      </p:sp>
      <p:sp>
        <p:nvSpPr>
          <p:cNvPr id="17" name="16 Altbilgi Yer Tutucusu"/>
          <p:cNvSpPr>
            <a:spLocks noGrp="1"/>
          </p:cNvSpPr>
          <p:nvPr>
            <p:ph type="ftr" sz="quarter" idx="12"/>
          </p:nvPr>
        </p:nvSpPr>
        <p:spPr/>
        <p:txBody>
          <a:bodyPr/>
          <a:lstStyle/>
          <a:p>
            <a:endParaRPr lang="tr-TR" dirty="0"/>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B2B0A95-78DA-4606-93B4-D803555685B8}" type="datetimeFigureOut">
              <a:rPr lang="tr-TR" smtClean="0"/>
              <a:pPr/>
              <a:t>15.02.2016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B2B0A95-78DA-4606-93B4-D803555685B8}" type="datetimeFigureOut">
              <a:rPr lang="tr-TR" smtClean="0"/>
              <a:pPr/>
              <a:t>15.02.2016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CB2B0A95-78DA-4606-93B4-D803555685B8}" type="datetimeFigureOut">
              <a:rPr lang="tr-TR" smtClean="0"/>
              <a:pPr/>
              <a:t>15.02.2016</a:t>
            </a:fld>
            <a:endParaRPr lang="tr-TR" dirty="0"/>
          </a:p>
        </p:txBody>
      </p:sp>
      <p:sp>
        <p:nvSpPr>
          <p:cNvPr id="15" name="14 Slayt Numarası Yer Tutucusu"/>
          <p:cNvSpPr>
            <a:spLocks noGrp="1"/>
          </p:cNvSpPr>
          <p:nvPr>
            <p:ph type="sldNum" sz="quarter" idx="15"/>
          </p:nvPr>
        </p:nvSpPr>
        <p:spPr/>
        <p:txBody>
          <a:bodyPr/>
          <a:lstStyle>
            <a:lvl1pPr algn="ctr">
              <a:defRPr/>
            </a:lvl1pPr>
          </a:lstStyle>
          <a:p>
            <a:fld id="{274BEAD5-575C-4C40-82C3-4800EA626870}" type="slidenum">
              <a:rPr lang="tr-TR" smtClean="0"/>
              <a:pPr/>
              <a:t>‹#›</a:t>
            </a:fld>
            <a:endParaRPr lang="tr-TR" dirty="0"/>
          </a:p>
        </p:txBody>
      </p:sp>
      <p:sp>
        <p:nvSpPr>
          <p:cNvPr id="16" name="15 Altbilgi Yer Tutucusu"/>
          <p:cNvSpPr>
            <a:spLocks noGrp="1"/>
          </p:cNvSpPr>
          <p:nvPr>
            <p:ph type="ftr" sz="quarter" idx="16"/>
          </p:nvPr>
        </p:nvSpPr>
        <p:spPr/>
        <p:txBody>
          <a:bodyPr/>
          <a:lstStyle/>
          <a:p>
            <a:endParaRPr lang="tr-TR" dirty="0"/>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CB2B0A95-78DA-4606-93B4-D803555685B8}" type="datetimeFigureOut">
              <a:rPr lang="tr-TR" smtClean="0"/>
              <a:pPr/>
              <a:t>15.02.2016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CB2B0A95-78DA-4606-93B4-D803555685B8}" type="datetimeFigureOut">
              <a:rPr lang="tr-TR" smtClean="0"/>
              <a:pPr/>
              <a:t>15.02.2016</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7" name="6 Veri Yer Tutucusu"/>
          <p:cNvSpPr>
            <a:spLocks noGrp="1"/>
          </p:cNvSpPr>
          <p:nvPr>
            <p:ph type="dt" sz="half" idx="10"/>
          </p:nvPr>
        </p:nvSpPr>
        <p:spPr/>
        <p:txBody>
          <a:bodyPr/>
          <a:lstStyle/>
          <a:p>
            <a:fld id="{CB2B0A95-78DA-4606-93B4-D803555685B8}" type="datetimeFigureOut">
              <a:rPr lang="tr-TR" smtClean="0"/>
              <a:pPr/>
              <a:t>15.02.2016</a:t>
            </a:fld>
            <a:endParaRPr lang="tr-TR" dirty="0"/>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CB2B0A95-78DA-4606-93B4-D803555685B8}" type="datetimeFigureOut">
              <a:rPr lang="tr-TR" smtClean="0"/>
              <a:pPr/>
              <a:t>15.02.2016</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B2B0A95-78DA-4606-93B4-D803555685B8}" type="datetimeFigureOut">
              <a:rPr lang="tr-TR" smtClean="0"/>
              <a:pPr/>
              <a:t>15.02.2016</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CB2B0A95-78DA-4606-93B4-D803555685B8}" type="datetimeFigureOut">
              <a:rPr lang="tr-TR" smtClean="0"/>
              <a:pPr/>
              <a:t>15.02.2016</a:t>
            </a:fld>
            <a:endParaRPr lang="tr-TR" dirty="0"/>
          </a:p>
        </p:txBody>
      </p:sp>
      <p:sp>
        <p:nvSpPr>
          <p:cNvPr id="9" name="8 Slayt Numarası Yer Tutucusu"/>
          <p:cNvSpPr>
            <a:spLocks noGrp="1"/>
          </p:cNvSpPr>
          <p:nvPr>
            <p:ph type="sldNum" sz="quarter" idx="15"/>
          </p:nvPr>
        </p:nvSpPr>
        <p:spPr/>
        <p:txBody>
          <a:bodyPr/>
          <a:lstStyle/>
          <a:p>
            <a:fld id="{274BEAD5-575C-4C40-82C3-4800EA626870}" type="slidenum">
              <a:rPr lang="tr-TR" smtClean="0"/>
              <a:pPr/>
              <a:t>‹#›</a:t>
            </a:fld>
            <a:endParaRPr lang="tr-TR" dirty="0"/>
          </a:p>
        </p:txBody>
      </p:sp>
      <p:sp>
        <p:nvSpPr>
          <p:cNvPr id="10" name="9 Altbilgi Yer Tutucusu"/>
          <p:cNvSpPr>
            <a:spLocks noGrp="1"/>
          </p:cNvSpPr>
          <p:nvPr>
            <p:ph type="ftr" sz="quarter" idx="16"/>
          </p:nvPr>
        </p:nvSpPr>
        <p:spPr/>
        <p:txBody>
          <a:bodyPr/>
          <a:lstStyle/>
          <a:p>
            <a:endParaRPr lang="tr-TR" dirty="0"/>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dirty="0" smtClean="0"/>
              <a:t>Resim eklemek için simgeyi tıklatın</a:t>
            </a:r>
            <a:endParaRPr kumimoji="0" lang="en-US" dirty="0"/>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CB2B0A95-78DA-4606-93B4-D803555685B8}" type="datetimeFigureOut">
              <a:rPr lang="tr-TR" smtClean="0"/>
              <a:pPr/>
              <a:t>15.02.2016</a:t>
            </a:fld>
            <a:endParaRPr lang="tr-TR" dirty="0"/>
          </a:p>
        </p:txBody>
      </p:sp>
      <p:sp>
        <p:nvSpPr>
          <p:cNvPr id="9" name="8 Slayt Numarası Yer Tutucusu"/>
          <p:cNvSpPr>
            <a:spLocks noGrp="1"/>
          </p:cNvSpPr>
          <p:nvPr>
            <p:ph type="sldNum" sz="quarter" idx="11"/>
          </p:nvPr>
        </p:nvSpPr>
        <p:spPr/>
        <p:txBody>
          <a:bodyPr/>
          <a:lstStyle/>
          <a:p>
            <a:fld id="{274BEAD5-575C-4C40-82C3-4800EA626870}" type="slidenum">
              <a:rPr lang="tr-TR" smtClean="0"/>
              <a:pPr/>
              <a:t>‹#›</a:t>
            </a:fld>
            <a:endParaRPr lang="tr-TR" dirty="0"/>
          </a:p>
        </p:txBody>
      </p:sp>
      <p:sp>
        <p:nvSpPr>
          <p:cNvPr id="10" name="9 Altbilgi Yer Tutucusu"/>
          <p:cNvSpPr>
            <a:spLocks noGrp="1"/>
          </p:cNvSpPr>
          <p:nvPr>
            <p:ph type="ftr" sz="quarter" idx="12"/>
          </p:nvPr>
        </p:nvSpPr>
        <p:spPr/>
        <p:txBody>
          <a:bodyPr/>
          <a:lstStyle/>
          <a:p>
            <a:endParaRPr lang="tr-TR" dirty="0"/>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CB2B0A95-78DA-4606-93B4-D803555685B8}" type="datetimeFigureOut">
              <a:rPr lang="tr-TR" smtClean="0"/>
              <a:pPr/>
              <a:t>15.02.2016</a:t>
            </a:fld>
            <a:endParaRPr lang="tr-TR" dirty="0"/>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dirty="0"/>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274BEAD5-575C-4C40-82C3-4800EA626870}" type="slidenum">
              <a:rPr lang="tr-TR" smtClean="0"/>
              <a:pPr/>
              <a:t>‹#›</a:t>
            </a:fld>
            <a:endParaRPr lang="tr-TR" dirty="0"/>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thruBlk="1"/>
  </p:transition>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ctrTitle"/>
          </p:nvPr>
        </p:nvSpPr>
        <p:spPr/>
        <p:txBody>
          <a:bodyPr/>
          <a:lstStyle/>
          <a:p>
            <a:r>
              <a:rPr lang="tr-TR" dirty="0" smtClean="0"/>
              <a:t>Seyyahların Dilinden Osmanlı Kültürü</a:t>
            </a:r>
            <a:endParaRPr lang="tr-TR" dirty="0"/>
          </a:p>
        </p:txBody>
      </p:sp>
      <p:sp>
        <p:nvSpPr>
          <p:cNvPr id="2" name="Dikdörtgen 1"/>
          <p:cNvSpPr/>
          <p:nvPr/>
        </p:nvSpPr>
        <p:spPr>
          <a:xfrm>
            <a:off x="3396261" y="3244334"/>
            <a:ext cx="2021259" cy="369332"/>
          </a:xfrm>
          <a:prstGeom prst="rect">
            <a:avLst/>
          </a:prstGeom>
        </p:spPr>
        <p:txBody>
          <a:bodyPr wrap="none">
            <a:spAutoFit/>
          </a:bodyPr>
          <a:lstStyle/>
          <a:p>
            <a:r>
              <a:rPr lang="tr-TR" dirty="0"/>
              <a:t>www.sorubak.com</a:t>
            </a:r>
            <a:endParaRPr lang="tr-TR"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descr="https://encrypted-tbn0.gstatic.com/images?q=tbn:ANd9GcQWNtUyD7wGso7OmIryhQSGWJuBzZldHc173YURZW65HMEHa3B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17412" name="AutoShape 4" descr="https://encrypted-tbn0.gstatic.com/images?q=tbn:ANd9GcQWNtUyD7wGso7OmIryhQSGWJuBzZldHc173YURZW65HMEHa3B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17414" name="AutoShape 6" descr="https://encrypted-tbn0.gstatic.com/images?q=tbn:ANd9GcQWNtUyD7wGso7OmIryhQSGWJuBzZldHc173YURZW65HMEHa3B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17415" name="Picture 7" descr="C:\Users\User\Desktop\images.jpg"/>
          <p:cNvPicPr>
            <a:picLocks noChangeAspect="1" noChangeArrowheads="1"/>
          </p:cNvPicPr>
          <p:nvPr/>
        </p:nvPicPr>
        <p:blipFill>
          <a:blip r:embed="rId2"/>
          <a:srcRect/>
          <a:stretch>
            <a:fillRect/>
          </a:stretch>
        </p:blipFill>
        <p:spPr bwMode="auto">
          <a:xfrm>
            <a:off x="571472" y="428604"/>
            <a:ext cx="2124075" cy="2009774"/>
          </a:xfrm>
          <a:prstGeom prst="rect">
            <a:avLst/>
          </a:prstGeom>
          <a:noFill/>
        </p:spPr>
      </p:pic>
      <p:pic>
        <p:nvPicPr>
          <p:cNvPr id="17417" name="Picture 9" descr="http://s3.s.sourberry.net/i/u/p411.jpg"/>
          <p:cNvPicPr>
            <a:picLocks noChangeAspect="1" noChangeArrowheads="1"/>
          </p:cNvPicPr>
          <p:nvPr/>
        </p:nvPicPr>
        <p:blipFill>
          <a:blip r:embed="rId3"/>
          <a:srcRect/>
          <a:stretch>
            <a:fillRect/>
          </a:stretch>
        </p:blipFill>
        <p:spPr bwMode="auto">
          <a:xfrm>
            <a:off x="2786050" y="428604"/>
            <a:ext cx="3429024" cy="2000264"/>
          </a:xfrm>
          <a:prstGeom prst="rect">
            <a:avLst/>
          </a:prstGeom>
          <a:noFill/>
        </p:spPr>
      </p:pic>
      <p:pic>
        <p:nvPicPr>
          <p:cNvPr id="17419" name="Picture 11" descr="http://www.turizmhaberleri.com/img/haber/manset/eftelya5.jpg"/>
          <p:cNvPicPr>
            <a:picLocks noChangeAspect="1" noChangeArrowheads="1"/>
          </p:cNvPicPr>
          <p:nvPr/>
        </p:nvPicPr>
        <p:blipFill>
          <a:blip r:embed="rId4"/>
          <a:srcRect/>
          <a:stretch>
            <a:fillRect/>
          </a:stretch>
        </p:blipFill>
        <p:spPr bwMode="auto">
          <a:xfrm>
            <a:off x="500034" y="2643182"/>
            <a:ext cx="5715000" cy="3571873"/>
          </a:xfrm>
          <a:prstGeom prst="rect">
            <a:avLst/>
          </a:prstGeom>
          <a:noFill/>
        </p:spPr>
      </p:pic>
      <p:sp>
        <p:nvSpPr>
          <p:cNvPr id="10" name="9 Metin kutusu"/>
          <p:cNvSpPr txBox="1"/>
          <p:nvPr/>
        </p:nvSpPr>
        <p:spPr>
          <a:xfrm>
            <a:off x="6286512" y="428604"/>
            <a:ext cx="2643206" cy="5632311"/>
          </a:xfrm>
          <a:prstGeom prst="rect">
            <a:avLst/>
          </a:prstGeom>
          <a:noFill/>
        </p:spPr>
        <p:txBody>
          <a:bodyPr wrap="square" rtlCol="0">
            <a:spAutoFit/>
          </a:bodyPr>
          <a:lstStyle/>
          <a:p>
            <a:r>
              <a:rPr lang="tr-TR" sz="4000" dirty="0" smtClean="0"/>
              <a:t>Şirketihay-riye kurularak İstanbul’da düzenli vapur seferleri başladı (1851).</a:t>
            </a:r>
            <a:endParaRPr lang="tr-TR" sz="40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415"/>
                                        </p:tgtEl>
                                        <p:attrNameLst>
                                          <p:attrName>style.visibility</p:attrName>
                                        </p:attrNameLst>
                                      </p:cBhvr>
                                      <p:to>
                                        <p:strVal val="visible"/>
                                      </p:to>
                                    </p:set>
                                    <p:anim calcmode="lin" valueType="num">
                                      <p:cBhvr additive="base">
                                        <p:cTn id="7" dur="1000" fill="hold"/>
                                        <p:tgtEl>
                                          <p:spTgt spid="17415"/>
                                        </p:tgtEl>
                                        <p:attrNameLst>
                                          <p:attrName>ppt_x</p:attrName>
                                        </p:attrNameLst>
                                      </p:cBhvr>
                                      <p:tavLst>
                                        <p:tav tm="0">
                                          <p:val>
                                            <p:strVal val="#ppt_x"/>
                                          </p:val>
                                        </p:tav>
                                        <p:tav tm="100000">
                                          <p:val>
                                            <p:strVal val="#ppt_x"/>
                                          </p:val>
                                        </p:tav>
                                      </p:tavLst>
                                    </p:anim>
                                    <p:anim calcmode="lin" valueType="num">
                                      <p:cBhvr additive="base">
                                        <p:cTn id="8" dur="1000" fill="hold"/>
                                        <p:tgtEl>
                                          <p:spTgt spid="1741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17417"/>
                                        </p:tgtEl>
                                        <p:attrNameLst>
                                          <p:attrName>style.visibility</p:attrName>
                                        </p:attrNameLst>
                                      </p:cBhvr>
                                      <p:to>
                                        <p:strVal val="visible"/>
                                      </p:to>
                                    </p:set>
                                    <p:anim calcmode="lin" valueType="num">
                                      <p:cBhvr additive="base">
                                        <p:cTn id="12" dur="1000" fill="hold"/>
                                        <p:tgtEl>
                                          <p:spTgt spid="17417"/>
                                        </p:tgtEl>
                                        <p:attrNameLst>
                                          <p:attrName>ppt_x</p:attrName>
                                        </p:attrNameLst>
                                      </p:cBhvr>
                                      <p:tavLst>
                                        <p:tav tm="0">
                                          <p:val>
                                            <p:strVal val="#ppt_x"/>
                                          </p:val>
                                        </p:tav>
                                        <p:tav tm="100000">
                                          <p:val>
                                            <p:strVal val="#ppt_x"/>
                                          </p:val>
                                        </p:tav>
                                      </p:tavLst>
                                    </p:anim>
                                    <p:anim calcmode="lin" valueType="num">
                                      <p:cBhvr additive="base">
                                        <p:cTn id="13" dur="1000" fill="hold"/>
                                        <p:tgtEl>
                                          <p:spTgt spid="17417"/>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7419"/>
                                        </p:tgtEl>
                                        <p:attrNameLst>
                                          <p:attrName>style.visibility</p:attrName>
                                        </p:attrNameLst>
                                      </p:cBhvr>
                                      <p:to>
                                        <p:strVal val="visible"/>
                                      </p:to>
                                    </p:set>
                                    <p:anim calcmode="lin" valueType="num">
                                      <p:cBhvr additive="base">
                                        <p:cTn id="17" dur="1000" fill="hold"/>
                                        <p:tgtEl>
                                          <p:spTgt spid="17419"/>
                                        </p:tgtEl>
                                        <p:attrNameLst>
                                          <p:attrName>ppt_x</p:attrName>
                                        </p:attrNameLst>
                                      </p:cBhvr>
                                      <p:tavLst>
                                        <p:tav tm="0">
                                          <p:val>
                                            <p:strVal val="#ppt_x"/>
                                          </p:val>
                                        </p:tav>
                                        <p:tav tm="100000">
                                          <p:val>
                                            <p:strVal val="#ppt_x"/>
                                          </p:val>
                                        </p:tav>
                                      </p:tavLst>
                                    </p:anim>
                                    <p:anim calcmode="lin" valueType="num">
                                      <p:cBhvr additive="base">
                                        <p:cTn id="18" dur="1000" fill="hold"/>
                                        <p:tgtEl>
                                          <p:spTgt spid="17419"/>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10"/>
                                        </p:tgtEl>
                                        <p:attrNameLst>
                                          <p:attrName>style.visibility</p:attrName>
                                        </p:attrNameLst>
                                      </p:cBhvr>
                                      <p:to>
                                        <p:strVal val="visible"/>
                                      </p:to>
                                    </p:set>
                                    <p:anim calcmode="discrete" valueType="clr">
                                      <p:cBhvr override="childStyle">
                                        <p:cTn id="2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0"/>
                                        </p:tgtEl>
                                        <p:attrNameLst>
                                          <p:attrName>fillcolor</p:attrName>
                                        </p:attrNameLst>
                                      </p:cBhvr>
                                      <p:tavLst>
                                        <p:tav tm="0">
                                          <p:val>
                                            <p:clrVal>
                                              <a:schemeClr val="accent2"/>
                                            </p:clrVal>
                                          </p:val>
                                        </p:tav>
                                        <p:tav tm="50000">
                                          <p:val>
                                            <p:clrVal>
                                              <a:schemeClr val="hlink"/>
                                            </p:clrVal>
                                          </p:val>
                                        </p:tav>
                                      </p:tavLst>
                                    </p:anim>
                                    <p:set>
                                      <p:cBhvr>
                                        <p:cTn id="24"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nkfu.com/wp-content/uploads/2012/06/telgraf.jpg"/>
          <p:cNvPicPr>
            <a:picLocks noChangeAspect="1" noChangeArrowheads="1"/>
          </p:cNvPicPr>
          <p:nvPr/>
        </p:nvPicPr>
        <p:blipFill>
          <a:blip r:embed="rId2"/>
          <a:srcRect/>
          <a:stretch>
            <a:fillRect/>
          </a:stretch>
        </p:blipFill>
        <p:spPr bwMode="auto">
          <a:xfrm>
            <a:off x="428596" y="428604"/>
            <a:ext cx="5715000" cy="3786214"/>
          </a:xfrm>
          <a:prstGeom prst="rect">
            <a:avLst/>
          </a:prstGeom>
          <a:noFill/>
        </p:spPr>
      </p:pic>
      <p:sp>
        <p:nvSpPr>
          <p:cNvPr id="4" name="3 Metin kutusu"/>
          <p:cNvSpPr txBox="1"/>
          <p:nvPr/>
        </p:nvSpPr>
        <p:spPr>
          <a:xfrm>
            <a:off x="357158" y="4429132"/>
            <a:ext cx="8501122" cy="1938992"/>
          </a:xfrm>
          <a:prstGeom prst="rect">
            <a:avLst/>
          </a:prstGeom>
          <a:noFill/>
        </p:spPr>
        <p:txBody>
          <a:bodyPr wrap="square" rtlCol="0">
            <a:spAutoFit/>
          </a:bodyPr>
          <a:lstStyle/>
          <a:p>
            <a:r>
              <a:rPr lang="tr-TR" sz="4000" b="1" dirty="0" smtClean="0"/>
              <a:t>Telgraf hattı kurularak İstanbul, Edirne, Şumnu arasında iletişim sağlandı</a:t>
            </a:r>
            <a:r>
              <a:rPr lang="tr-TR" sz="4000" b="1" dirty="0"/>
              <a:t> </a:t>
            </a:r>
            <a:r>
              <a:rPr lang="tr-TR" sz="4000" b="1" dirty="0" smtClean="0"/>
              <a:t>(1855).</a:t>
            </a:r>
            <a:endParaRPr lang="tr-TR" b="1" dirty="0"/>
          </a:p>
        </p:txBody>
      </p:sp>
      <p:sp>
        <p:nvSpPr>
          <p:cNvPr id="5" name="4 Metin kutusu"/>
          <p:cNvSpPr txBox="1"/>
          <p:nvPr/>
        </p:nvSpPr>
        <p:spPr>
          <a:xfrm>
            <a:off x="6143636" y="571480"/>
            <a:ext cx="2714644" cy="3539430"/>
          </a:xfrm>
          <a:prstGeom prst="rect">
            <a:avLst/>
          </a:prstGeom>
          <a:noFill/>
        </p:spPr>
        <p:txBody>
          <a:bodyPr wrap="square" rtlCol="0">
            <a:spAutoFit/>
          </a:bodyPr>
          <a:lstStyle/>
          <a:p>
            <a:r>
              <a:rPr lang="tr-TR" sz="3200" b="1" dirty="0" smtClean="0"/>
              <a:t>Osmanlı Devleti’nde 1854 yılında Kırım Savaşında kullanılmaya başlandı.</a:t>
            </a:r>
            <a:endParaRPr lang="tr-TR" sz="3200" b="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par>
                          <p:cTn id="15" fill="hold">
                            <p:stCondLst>
                              <p:cond delay="36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4"/>
                                        </p:tgtEl>
                                        <p:attrNameLst>
                                          <p:attrName>style.visibility</p:attrName>
                                        </p:attrNameLst>
                                      </p:cBhvr>
                                      <p:to>
                                        <p:strVal val="visible"/>
                                      </p:to>
                                    </p:set>
                                    <p:anim calcmode="discrete" valueType="clr">
                                      <p:cBhvr override="childStyle">
                                        <p:cTn id="18"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4"/>
                                        </p:tgtEl>
                                        <p:attrNameLst>
                                          <p:attrName>fillcolor</p:attrName>
                                        </p:attrNameLst>
                                      </p:cBhvr>
                                      <p:tavLst>
                                        <p:tav tm="0">
                                          <p:val>
                                            <p:clrVal>
                                              <a:schemeClr val="accent2"/>
                                            </p:clrVal>
                                          </p:val>
                                        </p:tav>
                                        <p:tav tm="50000">
                                          <p:val>
                                            <p:clrVal>
                                              <a:schemeClr val="hlink"/>
                                            </p:clrVal>
                                          </p:val>
                                        </p:tav>
                                      </p:tavLst>
                                    </p:anim>
                                    <p:set>
                                      <p:cBhvr>
                                        <p:cTn id="20"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www.ziraatliyiz.biz/wp-content/uploads/2012/02/bina19261.jpg"/>
          <p:cNvPicPr>
            <a:picLocks noChangeAspect="1" noChangeArrowheads="1"/>
          </p:cNvPicPr>
          <p:nvPr/>
        </p:nvPicPr>
        <p:blipFill>
          <a:blip r:embed="rId2"/>
          <a:srcRect/>
          <a:stretch>
            <a:fillRect/>
          </a:stretch>
        </p:blipFill>
        <p:spPr bwMode="auto">
          <a:xfrm>
            <a:off x="2071670" y="571480"/>
            <a:ext cx="5286412" cy="3500462"/>
          </a:xfrm>
          <a:prstGeom prst="rect">
            <a:avLst/>
          </a:prstGeom>
          <a:noFill/>
        </p:spPr>
      </p:pic>
      <p:sp>
        <p:nvSpPr>
          <p:cNvPr id="5" name="4 Metin kutusu"/>
          <p:cNvSpPr txBox="1"/>
          <p:nvPr/>
        </p:nvSpPr>
        <p:spPr>
          <a:xfrm>
            <a:off x="642910" y="4429132"/>
            <a:ext cx="8715436" cy="1754326"/>
          </a:xfrm>
          <a:prstGeom prst="rect">
            <a:avLst/>
          </a:prstGeom>
          <a:noFill/>
        </p:spPr>
        <p:txBody>
          <a:bodyPr wrap="square" rtlCol="0">
            <a:spAutoFit/>
          </a:bodyPr>
          <a:lstStyle/>
          <a:p>
            <a:r>
              <a:rPr lang="tr-TR" sz="3600" b="1" dirty="0" smtClean="0"/>
              <a:t>Ziraat Bankasının temeli olan Memleket Sandıkları kurulmaya başlandı (1863).</a:t>
            </a:r>
            <a:endParaRPr lang="tr-TR" sz="3600" b="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10 Düz Ok Bağlayıcısı"/>
          <p:cNvCxnSpPr/>
          <p:nvPr/>
        </p:nvCxnSpPr>
        <p:spPr>
          <a:xfrm>
            <a:off x="785786" y="3214686"/>
            <a:ext cx="7643866" cy="1588"/>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6" name="15 Düz Bağlayıcı"/>
          <p:cNvCxnSpPr/>
          <p:nvPr/>
        </p:nvCxnSpPr>
        <p:spPr>
          <a:xfrm rot="5400000">
            <a:off x="1322365"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0" name="19 Düz Bağlayıcı"/>
          <p:cNvCxnSpPr/>
          <p:nvPr/>
        </p:nvCxnSpPr>
        <p:spPr>
          <a:xfrm rot="5400000">
            <a:off x="2679687"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1" name="20 Düz Bağlayıcı"/>
          <p:cNvCxnSpPr/>
          <p:nvPr/>
        </p:nvCxnSpPr>
        <p:spPr>
          <a:xfrm rot="5400000">
            <a:off x="3894133"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2" name="21 Düz Bağlayıcı"/>
          <p:cNvCxnSpPr/>
          <p:nvPr/>
        </p:nvCxnSpPr>
        <p:spPr>
          <a:xfrm rot="5400000">
            <a:off x="4751389"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3" name="22 Düz Bağlayıcı"/>
          <p:cNvCxnSpPr/>
          <p:nvPr/>
        </p:nvCxnSpPr>
        <p:spPr>
          <a:xfrm rot="5400000">
            <a:off x="5108579"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4" name="23 Düz Bağlayıcı"/>
          <p:cNvCxnSpPr/>
          <p:nvPr/>
        </p:nvCxnSpPr>
        <p:spPr>
          <a:xfrm rot="5400000">
            <a:off x="6394463"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7" name="26 Düz Ok Bağlayıcısı"/>
          <p:cNvCxnSpPr/>
          <p:nvPr/>
        </p:nvCxnSpPr>
        <p:spPr>
          <a:xfrm rot="5400000">
            <a:off x="1358084" y="3500438"/>
            <a:ext cx="284958"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9" name="28 Dikdörtgen"/>
          <p:cNvSpPr/>
          <p:nvPr/>
        </p:nvSpPr>
        <p:spPr>
          <a:xfrm>
            <a:off x="428596" y="3718679"/>
            <a:ext cx="2857520" cy="2862322"/>
          </a:xfrm>
          <a:prstGeom prst="rect">
            <a:avLst/>
          </a:prstGeom>
          <a:ln w="57150">
            <a:solidFill>
              <a:schemeClr val="bg2">
                <a:lumMod val="75000"/>
              </a:schemeClr>
            </a:solidFill>
          </a:ln>
        </p:spPr>
        <p:txBody>
          <a:bodyPr wrap="square">
            <a:spAutoFit/>
          </a:bodyPr>
          <a:lstStyle/>
          <a:p>
            <a:r>
              <a:rPr lang="tr-TR" dirty="0" smtClean="0">
                <a:latin typeface="Arial Black" pitchFamily="34" charset="0"/>
              </a:rPr>
              <a:t>İlk Türkçe resmi gazete çıkarıldı (Takvimivekayi Gazetesi).</a:t>
            </a:r>
            <a:br>
              <a:rPr lang="tr-TR" dirty="0" smtClean="0">
                <a:latin typeface="Arial Black" pitchFamily="34" charset="0"/>
              </a:rPr>
            </a:br>
            <a:r>
              <a:rPr lang="tr-TR" dirty="0" smtClean="0">
                <a:latin typeface="Arial Black" pitchFamily="34" charset="0"/>
              </a:rPr>
              <a:t>1831’de haftalık yayın başladı.Gazete zamanla Arapça, Rumca, Ermenice ve Fransızca olarak yayımlandı. </a:t>
            </a:r>
            <a:endParaRPr lang="tr-TR" dirty="0"/>
          </a:p>
        </p:txBody>
      </p:sp>
      <p:cxnSp>
        <p:nvCxnSpPr>
          <p:cNvPr id="34" name="33 Düz Ok Bağlayıcısı"/>
          <p:cNvCxnSpPr/>
          <p:nvPr/>
        </p:nvCxnSpPr>
        <p:spPr>
          <a:xfrm rot="5400000" flipH="1" flipV="1">
            <a:off x="2465373" y="2820983"/>
            <a:ext cx="78581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5" name="34 Dikdörtgen"/>
          <p:cNvSpPr/>
          <p:nvPr/>
        </p:nvSpPr>
        <p:spPr>
          <a:xfrm>
            <a:off x="2071670" y="1142984"/>
            <a:ext cx="1285884" cy="1200329"/>
          </a:xfrm>
          <a:prstGeom prst="rect">
            <a:avLst/>
          </a:prstGeom>
          <a:ln w="57150">
            <a:solidFill>
              <a:schemeClr val="bg2">
                <a:lumMod val="75000"/>
              </a:schemeClr>
            </a:solidFill>
          </a:ln>
        </p:spPr>
        <p:txBody>
          <a:bodyPr wrap="square">
            <a:spAutoFit/>
          </a:bodyPr>
          <a:lstStyle/>
          <a:p>
            <a:pPr algn="ctr"/>
            <a:r>
              <a:rPr lang="tr-TR" dirty="0" smtClean="0">
                <a:latin typeface="Arial Black" pitchFamily="34" charset="0"/>
              </a:rPr>
              <a:t>Posta Nezareti kuruldu. (1840)</a:t>
            </a:r>
            <a:endParaRPr lang="tr-TR" dirty="0">
              <a:latin typeface="Arial Black" pitchFamily="34" charset="0"/>
            </a:endParaRPr>
          </a:p>
        </p:txBody>
      </p:sp>
      <p:cxnSp>
        <p:nvCxnSpPr>
          <p:cNvPr id="36" name="35 Düz Ok Bağlayıcısı"/>
          <p:cNvCxnSpPr/>
          <p:nvPr/>
        </p:nvCxnSpPr>
        <p:spPr>
          <a:xfrm rot="5400000" flipH="1" flipV="1">
            <a:off x="3786182" y="2928934"/>
            <a:ext cx="571504"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8" name="37 Metin kutusu"/>
          <p:cNvSpPr txBox="1"/>
          <p:nvPr/>
        </p:nvSpPr>
        <p:spPr>
          <a:xfrm>
            <a:off x="3500430" y="285728"/>
            <a:ext cx="1571636" cy="2308324"/>
          </a:xfrm>
          <a:prstGeom prst="rect">
            <a:avLst/>
          </a:prstGeom>
          <a:noFill/>
          <a:ln w="57150">
            <a:solidFill>
              <a:schemeClr val="bg2">
                <a:lumMod val="75000"/>
              </a:schemeClr>
            </a:solidFill>
          </a:ln>
        </p:spPr>
        <p:txBody>
          <a:bodyPr wrap="square" rtlCol="0">
            <a:spAutoFit/>
          </a:bodyPr>
          <a:lstStyle/>
          <a:p>
            <a:r>
              <a:rPr lang="tr-TR" b="1" dirty="0" smtClean="0"/>
              <a:t>Şirketihayriye kurularak İstanbul’da düzenli vapur seferleri başladı (1851).</a:t>
            </a:r>
            <a:endParaRPr lang="tr-TR" b="1" dirty="0"/>
          </a:p>
        </p:txBody>
      </p:sp>
      <p:cxnSp>
        <p:nvCxnSpPr>
          <p:cNvPr id="42" name="41 Düz Ok Bağlayıcısı"/>
          <p:cNvCxnSpPr/>
          <p:nvPr/>
        </p:nvCxnSpPr>
        <p:spPr>
          <a:xfrm rot="5400000">
            <a:off x="4679554" y="3535760"/>
            <a:ext cx="500066"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45" name="44 Dikdörtgen"/>
          <p:cNvSpPr/>
          <p:nvPr/>
        </p:nvSpPr>
        <p:spPr>
          <a:xfrm>
            <a:off x="3571868" y="3857628"/>
            <a:ext cx="2143140" cy="1754326"/>
          </a:xfrm>
          <a:prstGeom prst="rect">
            <a:avLst/>
          </a:prstGeom>
          <a:ln w="57150">
            <a:solidFill>
              <a:schemeClr val="bg2">
                <a:lumMod val="75000"/>
              </a:schemeClr>
            </a:solidFill>
          </a:ln>
        </p:spPr>
        <p:txBody>
          <a:bodyPr wrap="square">
            <a:spAutoFit/>
          </a:bodyPr>
          <a:lstStyle/>
          <a:p>
            <a:r>
              <a:rPr lang="tr-TR" b="1" dirty="0" smtClean="0"/>
              <a:t>Telgraf hattı kurularak İstanbul, Edirne, Şumnu arasında iletişim sağlandı (1855).</a:t>
            </a:r>
            <a:endParaRPr lang="tr-TR" b="1" dirty="0"/>
          </a:p>
        </p:txBody>
      </p:sp>
      <p:cxnSp>
        <p:nvCxnSpPr>
          <p:cNvPr id="48" name="47 Düz Ok Bağlayıcısı"/>
          <p:cNvCxnSpPr/>
          <p:nvPr/>
        </p:nvCxnSpPr>
        <p:spPr>
          <a:xfrm rot="5400000" flipH="1" flipV="1">
            <a:off x="5072860" y="2928140"/>
            <a:ext cx="42862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50" name="49 Metin kutusu"/>
          <p:cNvSpPr txBox="1"/>
          <p:nvPr/>
        </p:nvSpPr>
        <p:spPr>
          <a:xfrm>
            <a:off x="5214942" y="1142984"/>
            <a:ext cx="2286016" cy="1477328"/>
          </a:xfrm>
          <a:prstGeom prst="rect">
            <a:avLst/>
          </a:prstGeom>
          <a:noFill/>
          <a:ln w="57150">
            <a:solidFill>
              <a:schemeClr val="bg2">
                <a:lumMod val="75000"/>
              </a:schemeClr>
            </a:solidFill>
          </a:ln>
        </p:spPr>
        <p:txBody>
          <a:bodyPr wrap="square" rtlCol="0">
            <a:spAutoFit/>
          </a:bodyPr>
          <a:lstStyle/>
          <a:p>
            <a:r>
              <a:rPr lang="tr-TR" b="1" dirty="0" smtClean="0"/>
              <a:t>İzmir, Aydın arasında demir yolu hattı inşa  edilmeye başlandı (1856).</a:t>
            </a:r>
            <a:endParaRPr lang="tr-TR" b="1" dirty="0"/>
          </a:p>
        </p:txBody>
      </p:sp>
      <p:cxnSp>
        <p:nvCxnSpPr>
          <p:cNvPr id="51" name="50 Düz Ok Bağlayıcısı"/>
          <p:cNvCxnSpPr/>
          <p:nvPr/>
        </p:nvCxnSpPr>
        <p:spPr>
          <a:xfrm rot="5400000">
            <a:off x="6107917" y="3821909"/>
            <a:ext cx="928694"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54" name="53 Dikdörtgen"/>
          <p:cNvSpPr/>
          <p:nvPr/>
        </p:nvSpPr>
        <p:spPr>
          <a:xfrm>
            <a:off x="5929322" y="4429132"/>
            <a:ext cx="2643190" cy="1200329"/>
          </a:xfrm>
          <a:prstGeom prst="rect">
            <a:avLst/>
          </a:prstGeom>
          <a:ln w="57150">
            <a:solidFill>
              <a:schemeClr val="bg2">
                <a:lumMod val="75000"/>
              </a:schemeClr>
            </a:solidFill>
          </a:ln>
        </p:spPr>
        <p:txBody>
          <a:bodyPr wrap="square">
            <a:spAutoFit/>
          </a:bodyPr>
          <a:lstStyle/>
          <a:p>
            <a:r>
              <a:rPr lang="tr-TR" b="1" dirty="0" smtClean="0"/>
              <a:t>Ziraat Bankasının temeli olan Memleket Sandıkları kurulmaya başlandı (1863).</a:t>
            </a:r>
            <a:endParaRPr lang="tr-TR" b="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9"/>
                                        </p:tgtEl>
                                        <p:attrNameLst>
                                          <p:attrName>style.visibility</p:attrName>
                                        </p:attrNameLst>
                                      </p:cBhvr>
                                      <p:to>
                                        <p:strVal val="visible"/>
                                      </p:to>
                                    </p:set>
                                    <p:anim calcmode="discrete" valueType="clr">
                                      <p:cBhvr override="childStyle">
                                        <p:cTn id="7"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9"/>
                                        </p:tgtEl>
                                        <p:attrNameLst>
                                          <p:attrName>fillcolor</p:attrName>
                                        </p:attrNameLst>
                                      </p:cBhvr>
                                      <p:tavLst>
                                        <p:tav tm="0">
                                          <p:val>
                                            <p:clrVal>
                                              <a:schemeClr val="accent2"/>
                                            </p:clrVal>
                                          </p:val>
                                        </p:tav>
                                        <p:tav tm="50000">
                                          <p:val>
                                            <p:clrVal>
                                              <a:schemeClr val="hlink"/>
                                            </p:clrVal>
                                          </p:val>
                                        </p:tav>
                                      </p:tavLst>
                                    </p:anim>
                                    <p:set>
                                      <p:cBhvr>
                                        <p:cTn id="9" dur="80"/>
                                        <p:tgtEl>
                                          <p:spTgt spid="29"/>
                                        </p:tgtEl>
                                        <p:attrNameLst>
                                          <p:attrName>fill.type</p:attrName>
                                        </p:attrNameLst>
                                      </p:cBhvr>
                                      <p:to>
                                        <p:strVal val="solid"/>
                                      </p:to>
                                    </p:set>
                                  </p:childTnLst>
                                </p:cTn>
                              </p:par>
                            </p:childTnLst>
                          </p:cTn>
                        </p:par>
                        <p:par>
                          <p:cTn id="10" fill="hold">
                            <p:stCondLst>
                              <p:cond delay="576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5"/>
                                        </p:tgtEl>
                                        <p:attrNameLst>
                                          <p:attrName>style.visibility</p:attrName>
                                        </p:attrNameLst>
                                      </p:cBhvr>
                                      <p:to>
                                        <p:strVal val="visible"/>
                                      </p:to>
                                    </p:set>
                                    <p:anim calcmode="discrete" valueType="clr">
                                      <p:cBhvr override="childStyle">
                                        <p:cTn id="13" dur="80"/>
                                        <p:tgtEl>
                                          <p:spTgt spid="3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5"/>
                                        </p:tgtEl>
                                        <p:attrNameLst>
                                          <p:attrName>fillcolor</p:attrName>
                                        </p:attrNameLst>
                                      </p:cBhvr>
                                      <p:tavLst>
                                        <p:tav tm="0">
                                          <p:val>
                                            <p:clrVal>
                                              <a:schemeClr val="accent2"/>
                                            </p:clrVal>
                                          </p:val>
                                        </p:tav>
                                        <p:tav tm="50000">
                                          <p:val>
                                            <p:clrVal>
                                              <a:schemeClr val="hlink"/>
                                            </p:clrVal>
                                          </p:val>
                                        </p:tav>
                                      </p:tavLst>
                                    </p:anim>
                                    <p:set>
                                      <p:cBhvr>
                                        <p:cTn id="15" dur="80"/>
                                        <p:tgtEl>
                                          <p:spTgt spid="35"/>
                                        </p:tgtEl>
                                        <p:attrNameLst>
                                          <p:attrName>fill.type</p:attrName>
                                        </p:attrNameLst>
                                      </p:cBhvr>
                                      <p:to>
                                        <p:strVal val="solid"/>
                                      </p:to>
                                    </p:set>
                                  </p:childTnLst>
                                </p:cTn>
                              </p:par>
                            </p:childTnLst>
                          </p:cTn>
                        </p:par>
                        <p:par>
                          <p:cTn id="16" fill="hold">
                            <p:stCondLst>
                              <p:cond delay="688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38"/>
                                        </p:tgtEl>
                                        <p:attrNameLst>
                                          <p:attrName>style.visibility</p:attrName>
                                        </p:attrNameLst>
                                      </p:cBhvr>
                                      <p:to>
                                        <p:strVal val="visible"/>
                                      </p:to>
                                    </p:set>
                                    <p:anim calcmode="discrete" valueType="clr">
                                      <p:cBhvr override="childStyle">
                                        <p:cTn id="19" dur="80"/>
                                        <p:tgtEl>
                                          <p:spTgt spid="38"/>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8"/>
                                        </p:tgtEl>
                                        <p:attrNameLst>
                                          <p:attrName>fillcolor</p:attrName>
                                        </p:attrNameLst>
                                      </p:cBhvr>
                                      <p:tavLst>
                                        <p:tav tm="0">
                                          <p:val>
                                            <p:clrVal>
                                              <a:schemeClr val="accent2"/>
                                            </p:clrVal>
                                          </p:val>
                                        </p:tav>
                                        <p:tav tm="50000">
                                          <p:val>
                                            <p:clrVal>
                                              <a:schemeClr val="hlink"/>
                                            </p:clrVal>
                                          </p:val>
                                        </p:tav>
                                      </p:tavLst>
                                    </p:anim>
                                    <p:set>
                                      <p:cBhvr>
                                        <p:cTn id="21" dur="80"/>
                                        <p:tgtEl>
                                          <p:spTgt spid="38"/>
                                        </p:tgtEl>
                                        <p:attrNameLst>
                                          <p:attrName>fill.type</p:attrName>
                                        </p:attrNameLst>
                                      </p:cBhvr>
                                      <p:to>
                                        <p:strVal val="solid"/>
                                      </p:to>
                                    </p:set>
                                  </p:childTnLst>
                                </p:cTn>
                              </p:par>
                            </p:childTnLst>
                          </p:cTn>
                        </p:par>
                        <p:par>
                          <p:cTn id="22" fill="hold">
                            <p:stCondLst>
                              <p:cond delay="968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45"/>
                                        </p:tgtEl>
                                        <p:attrNameLst>
                                          <p:attrName>style.visibility</p:attrName>
                                        </p:attrNameLst>
                                      </p:cBhvr>
                                      <p:to>
                                        <p:strVal val="visible"/>
                                      </p:to>
                                    </p:set>
                                    <p:anim calcmode="discrete" valueType="clr">
                                      <p:cBhvr override="childStyle">
                                        <p:cTn id="25"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45"/>
                                        </p:tgtEl>
                                        <p:attrNameLst>
                                          <p:attrName>fillcolor</p:attrName>
                                        </p:attrNameLst>
                                      </p:cBhvr>
                                      <p:tavLst>
                                        <p:tav tm="0">
                                          <p:val>
                                            <p:clrVal>
                                              <a:schemeClr val="accent2"/>
                                            </p:clrVal>
                                          </p:val>
                                        </p:tav>
                                        <p:tav tm="50000">
                                          <p:val>
                                            <p:clrVal>
                                              <a:schemeClr val="hlink"/>
                                            </p:clrVal>
                                          </p:val>
                                        </p:tav>
                                      </p:tavLst>
                                    </p:anim>
                                    <p:set>
                                      <p:cBhvr>
                                        <p:cTn id="27" dur="80"/>
                                        <p:tgtEl>
                                          <p:spTgt spid="45"/>
                                        </p:tgtEl>
                                        <p:attrNameLst>
                                          <p:attrName>fill.type</p:attrName>
                                        </p:attrNameLst>
                                      </p:cBhvr>
                                      <p:to>
                                        <p:strVal val="solid"/>
                                      </p:to>
                                    </p:set>
                                  </p:childTnLst>
                                </p:cTn>
                              </p:par>
                            </p:childTnLst>
                          </p:cTn>
                        </p:par>
                        <p:par>
                          <p:cTn id="28" fill="hold">
                            <p:stCondLst>
                              <p:cond delay="1264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50"/>
                                        </p:tgtEl>
                                        <p:attrNameLst>
                                          <p:attrName>style.visibility</p:attrName>
                                        </p:attrNameLst>
                                      </p:cBhvr>
                                      <p:to>
                                        <p:strVal val="visible"/>
                                      </p:to>
                                    </p:set>
                                    <p:anim calcmode="discrete" valueType="clr">
                                      <p:cBhvr override="childStyle">
                                        <p:cTn id="31" dur="80"/>
                                        <p:tgtEl>
                                          <p:spTgt spid="50"/>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0"/>
                                        </p:tgtEl>
                                        <p:attrNameLst>
                                          <p:attrName>fillcolor</p:attrName>
                                        </p:attrNameLst>
                                      </p:cBhvr>
                                      <p:tavLst>
                                        <p:tav tm="0">
                                          <p:val>
                                            <p:clrVal>
                                              <a:schemeClr val="accent2"/>
                                            </p:clrVal>
                                          </p:val>
                                        </p:tav>
                                        <p:tav tm="50000">
                                          <p:val>
                                            <p:clrVal>
                                              <a:schemeClr val="hlink"/>
                                            </p:clrVal>
                                          </p:val>
                                        </p:tav>
                                      </p:tavLst>
                                    </p:anim>
                                    <p:set>
                                      <p:cBhvr>
                                        <p:cTn id="33" dur="80"/>
                                        <p:tgtEl>
                                          <p:spTgt spid="50"/>
                                        </p:tgtEl>
                                        <p:attrNameLst>
                                          <p:attrName>fill.type</p:attrName>
                                        </p:attrNameLst>
                                      </p:cBhvr>
                                      <p:to>
                                        <p:strVal val="solid"/>
                                      </p:to>
                                    </p:set>
                                  </p:childTnLst>
                                </p:cTn>
                              </p:par>
                            </p:childTnLst>
                          </p:cTn>
                        </p:par>
                        <p:par>
                          <p:cTn id="34" fill="hold">
                            <p:stCondLst>
                              <p:cond delay="1508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54"/>
                                        </p:tgtEl>
                                        <p:attrNameLst>
                                          <p:attrName>style.visibility</p:attrName>
                                        </p:attrNameLst>
                                      </p:cBhvr>
                                      <p:to>
                                        <p:strVal val="visible"/>
                                      </p:to>
                                    </p:set>
                                    <p:anim calcmode="discrete" valueType="clr">
                                      <p:cBhvr override="childStyle">
                                        <p:cTn id="37" dur="80"/>
                                        <p:tgtEl>
                                          <p:spTgt spid="54"/>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54"/>
                                        </p:tgtEl>
                                        <p:attrNameLst>
                                          <p:attrName>fillcolor</p:attrName>
                                        </p:attrNameLst>
                                      </p:cBhvr>
                                      <p:tavLst>
                                        <p:tav tm="0">
                                          <p:val>
                                            <p:clrVal>
                                              <a:schemeClr val="accent2"/>
                                            </p:clrVal>
                                          </p:val>
                                        </p:tav>
                                        <p:tav tm="50000">
                                          <p:val>
                                            <p:clrVal>
                                              <a:schemeClr val="hlink"/>
                                            </p:clrVal>
                                          </p:val>
                                        </p:tav>
                                      </p:tavLst>
                                    </p:anim>
                                    <p:set>
                                      <p:cBhvr>
                                        <p:cTn id="39" dur="80"/>
                                        <p:tgtEl>
                                          <p:spTgt spid="5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5" grpId="0" animBg="1"/>
      <p:bldP spid="38" grpId="0" animBg="1"/>
      <p:bldP spid="45" grpId="0" animBg="1"/>
      <p:bldP spid="50" grpId="0" animBg="1"/>
      <p:bldP spid="5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000496" y="928670"/>
            <a:ext cx="4572000" cy="5355312"/>
          </a:xfrm>
          <a:prstGeom prst="rect">
            <a:avLst/>
          </a:prstGeom>
        </p:spPr>
        <p:txBody>
          <a:bodyPr>
            <a:spAutoFit/>
          </a:bodyPr>
          <a:lstStyle/>
          <a:p>
            <a:r>
              <a:rPr lang="tr-TR" b="1" dirty="0" smtClean="0">
                <a:solidFill>
                  <a:schemeClr val="tx2">
                    <a:lumMod val="75000"/>
                  </a:schemeClr>
                </a:solidFill>
              </a:rPr>
              <a:t>Medeniyet: </a:t>
            </a:r>
            <a:r>
              <a:rPr lang="tr-TR" dirty="0" smtClean="0"/>
              <a:t>Bir </a:t>
            </a:r>
            <a:r>
              <a:rPr lang="tr-TR" dirty="0"/>
              <a:t>ülke veya toplumun, maddi ve manevi varlıklarının, düşünce, sanat, bilim, teknoloji ürünlerinin tamamını ifade eder</a:t>
            </a:r>
            <a:r>
              <a:rPr lang="tr-TR" dirty="0" smtClean="0"/>
              <a:t>.</a:t>
            </a:r>
            <a:br>
              <a:rPr lang="tr-TR" dirty="0" smtClean="0"/>
            </a:br>
            <a:endParaRPr lang="tr-TR" dirty="0" smtClean="0"/>
          </a:p>
          <a:p>
            <a:r>
              <a:rPr lang="tr-TR" b="1" dirty="0" smtClean="0">
                <a:solidFill>
                  <a:schemeClr val="tx2">
                    <a:lumMod val="75000"/>
                  </a:schemeClr>
                </a:solidFill>
              </a:rPr>
              <a:t>Kültür: </a:t>
            </a:r>
            <a:r>
              <a:rPr lang="tr-TR" dirty="0" smtClean="0"/>
              <a:t>Bir </a:t>
            </a:r>
            <a:r>
              <a:rPr lang="tr-TR" dirty="0"/>
              <a:t>milletin tarihi boyunca meydana getirdiği maddi ve manevi değerlerin bütünüdür. </a:t>
            </a:r>
            <a:r>
              <a:rPr lang="tr-TR" dirty="0" smtClean="0"/>
              <a:t/>
            </a:r>
            <a:br>
              <a:rPr lang="tr-TR" dirty="0" smtClean="0"/>
            </a:br>
            <a:r>
              <a:rPr lang="tr-TR" dirty="0" smtClean="0"/>
              <a:t/>
            </a:r>
            <a:br>
              <a:rPr lang="tr-TR" dirty="0" smtClean="0"/>
            </a:br>
            <a:r>
              <a:rPr lang="tr-TR" dirty="0" smtClean="0"/>
              <a:t>Çok </a:t>
            </a:r>
            <a:r>
              <a:rPr lang="tr-TR" dirty="0"/>
              <a:t>gezen kişilere </a:t>
            </a:r>
            <a:r>
              <a:rPr lang="tr-TR" b="1" dirty="0">
                <a:solidFill>
                  <a:schemeClr val="tx2">
                    <a:lumMod val="75000"/>
                  </a:schemeClr>
                </a:solidFill>
              </a:rPr>
              <a:t>seyyah</a:t>
            </a:r>
            <a:r>
              <a:rPr lang="tr-TR" dirty="0">
                <a:solidFill>
                  <a:schemeClr val="tx2">
                    <a:lumMod val="75000"/>
                  </a:schemeClr>
                </a:solidFill>
              </a:rPr>
              <a:t> </a:t>
            </a:r>
            <a:r>
              <a:rPr lang="tr-TR" dirty="0"/>
              <a:t>adı verilir</a:t>
            </a:r>
            <a:r>
              <a:rPr lang="tr-TR" dirty="0" smtClean="0"/>
              <a:t>.</a:t>
            </a:r>
            <a:br>
              <a:rPr lang="tr-TR" dirty="0" smtClean="0"/>
            </a:br>
            <a:r>
              <a:rPr lang="tr-TR" dirty="0" smtClean="0"/>
              <a:t/>
            </a:r>
            <a:br>
              <a:rPr lang="tr-TR" dirty="0" smtClean="0"/>
            </a:br>
            <a:r>
              <a:rPr lang="tr-TR" dirty="0"/>
              <a:t>Bir yazarın değişik sebeplerle yurt içinde ve yurt dışında yaptığı geziler sırasında gördüklerini, yaşadıklarını, duyduklarını anlattığı yazılara gezi </a:t>
            </a:r>
            <a:r>
              <a:rPr lang="tr-TR" b="1" dirty="0" smtClean="0">
                <a:solidFill>
                  <a:schemeClr val="tx2">
                    <a:lumMod val="75000"/>
                  </a:schemeClr>
                </a:solidFill>
              </a:rPr>
              <a:t>seyahatname</a:t>
            </a:r>
            <a:r>
              <a:rPr lang="tr-TR" dirty="0" smtClean="0"/>
              <a:t> denir.</a:t>
            </a:r>
            <a:br>
              <a:rPr lang="tr-TR" dirty="0" smtClean="0"/>
            </a:br>
            <a:r>
              <a:rPr lang="tr-TR" dirty="0" smtClean="0"/>
              <a:t/>
            </a:r>
            <a:br>
              <a:rPr lang="tr-TR" dirty="0" smtClean="0"/>
            </a:br>
            <a:r>
              <a:rPr lang="tr-TR" dirty="0"/>
              <a:t/>
            </a:r>
            <a:br>
              <a:rPr lang="tr-TR" dirty="0"/>
            </a:br>
            <a:r>
              <a:rPr lang="tr-TR" dirty="0"/>
              <a:t/>
            </a:r>
            <a:br>
              <a:rPr lang="tr-TR" dirty="0"/>
            </a:br>
            <a:endParaRPr lang="tr-TR" dirty="0"/>
          </a:p>
        </p:txBody>
      </p:sp>
      <p:pic>
        <p:nvPicPr>
          <p:cNvPr id="22530" name="Picture 2" descr="http://www.delinetciler.org/attachments/27899d1328447615-seyahatname-orijinal-metin.jpg"/>
          <p:cNvPicPr>
            <a:picLocks noChangeAspect="1" noChangeArrowheads="1"/>
          </p:cNvPicPr>
          <p:nvPr/>
        </p:nvPicPr>
        <p:blipFill>
          <a:blip r:embed="rId2"/>
          <a:srcRect/>
          <a:stretch>
            <a:fillRect/>
          </a:stretch>
        </p:blipFill>
        <p:spPr bwMode="auto">
          <a:xfrm>
            <a:off x="571472" y="500042"/>
            <a:ext cx="3295280" cy="5248252"/>
          </a:xfrm>
          <a:prstGeom prst="rect">
            <a:avLst/>
          </a:prstGeom>
          <a:noFill/>
        </p:spPr>
      </p:pic>
      <p:sp>
        <p:nvSpPr>
          <p:cNvPr id="4" name="3 Metin kutusu"/>
          <p:cNvSpPr txBox="1"/>
          <p:nvPr/>
        </p:nvSpPr>
        <p:spPr>
          <a:xfrm>
            <a:off x="428596" y="5929330"/>
            <a:ext cx="3744679" cy="307777"/>
          </a:xfrm>
          <a:prstGeom prst="rect">
            <a:avLst/>
          </a:prstGeom>
          <a:noFill/>
        </p:spPr>
        <p:txBody>
          <a:bodyPr wrap="none" rtlCol="0">
            <a:spAutoFit/>
          </a:bodyPr>
          <a:lstStyle/>
          <a:p>
            <a:r>
              <a:rPr lang="tr-TR" sz="1400" i="1" dirty="0" smtClean="0"/>
              <a:t>Evliya Çelebi’nin Seyahatname’sinden  bir sayfa</a:t>
            </a:r>
            <a:endParaRPr lang="tr-TR" sz="1400" i="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1000" fill="hold"/>
                                        <p:tgtEl>
                                          <p:spTgt spid="22530"/>
                                        </p:tgtEl>
                                        <p:attrNameLst>
                                          <p:attrName>ppt_x</p:attrName>
                                        </p:attrNameLst>
                                      </p:cBhvr>
                                      <p:tavLst>
                                        <p:tav tm="0">
                                          <p:val>
                                            <p:strVal val="#ppt_x"/>
                                          </p:val>
                                        </p:tav>
                                        <p:tav tm="100000">
                                          <p:val>
                                            <p:strVal val="#ppt_x"/>
                                          </p:val>
                                        </p:tav>
                                      </p:tavLst>
                                    </p:anim>
                                    <p:anim calcmode="lin" valueType="num">
                                      <p:cBhvr additive="base">
                                        <p:cTn id="8" dur="1000" fill="hold"/>
                                        <p:tgtEl>
                                          <p:spTgt spid="22530"/>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par>
                          <p:cTn id="15" fill="hold">
                            <p:stCondLst>
                              <p:cond delay="272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2"/>
                                        </p:tgtEl>
                                        <p:attrNameLst>
                                          <p:attrName>style.visibility</p:attrName>
                                        </p:attrNameLst>
                                      </p:cBhvr>
                                      <p:to>
                                        <p:strVal val="visible"/>
                                      </p:to>
                                    </p:set>
                                    <p:anim calcmode="discrete" valueType="clr">
                                      <p:cBhvr override="childStyle">
                                        <p:cTn id="18"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2"/>
                                        </p:tgtEl>
                                        <p:attrNameLst>
                                          <p:attrName>fillcolor</p:attrName>
                                        </p:attrNameLst>
                                      </p:cBhvr>
                                      <p:tavLst>
                                        <p:tav tm="0">
                                          <p:val>
                                            <p:clrVal>
                                              <a:schemeClr val="accent2"/>
                                            </p:clrVal>
                                          </p:val>
                                        </p:tav>
                                        <p:tav tm="50000">
                                          <p:val>
                                            <p:clrVal>
                                              <a:schemeClr val="hlink"/>
                                            </p:clrVal>
                                          </p:val>
                                        </p:tav>
                                      </p:tavLst>
                                    </p:anim>
                                    <p:set>
                                      <p:cBhvr>
                                        <p:cTn id="20"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gurmerehberi.com/wp-content/uploads/2012/04/Osmanli-Yemek-Kulturu.jpg"/>
          <p:cNvPicPr>
            <a:picLocks noChangeAspect="1" noChangeArrowheads="1"/>
          </p:cNvPicPr>
          <p:nvPr/>
        </p:nvPicPr>
        <p:blipFill>
          <a:blip r:embed="rId2"/>
          <a:srcRect/>
          <a:stretch>
            <a:fillRect/>
          </a:stretch>
        </p:blipFill>
        <p:spPr bwMode="auto">
          <a:xfrm>
            <a:off x="642910" y="428604"/>
            <a:ext cx="4191000" cy="5786478"/>
          </a:xfrm>
          <a:prstGeom prst="rect">
            <a:avLst/>
          </a:prstGeom>
          <a:noFill/>
        </p:spPr>
      </p:pic>
      <p:sp>
        <p:nvSpPr>
          <p:cNvPr id="3" name="2 Metin kutusu"/>
          <p:cNvSpPr txBox="1"/>
          <p:nvPr/>
        </p:nvSpPr>
        <p:spPr>
          <a:xfrm>
            <a:off x="5000628" y="571480"/>
            <a:ext cx="3786214" cy="4893647"/>
          </a:xfrm>
          <a:prstGeom prst="rect">
            <a:avLst/>
          </a:prstGeom>
          <a:noFill/>
        </p:spPr>
        <p:txBody>
          <a:bodyPr wrap="square" rtlCol="0">
            <a:spAutoFit/>
          </a:bodyPr>
          <a:lstStyle/>
          <a:p>
            <a:r>
              <a:rPr lang="tr-TR" sz="2600" dirty="0" smtClean="0"/>
              <a:t>“Onların en sık yedikleri, pilav adını verdikleri yemektir. Yemek zamanı geldiğinde yere sofra adı verilen deriden yuvarlak bir masa örtüsü yayarlar. Onun üzerine pilav eti koyarlar, ekmeği parçalara bölerek dağıtırlar sonrada Bismillah diyerek yemeye başlarlar”</a:t>
            </a:r>
            <a:endParaRPr lang="tr-TR" sz="2600" dirty="0"/>
          </a:p>
        </p:txBody>
      </p:sp>
      <p:sp>
        <p:nvSpPr>
          <p:cNvPr id="4" name="3 Metin kutusu"/>
          <p:cNvSpPr txBox="1"/>
          <p:nvPr/>
        </p:nvSpPr>
        <p:spPr>
          <a:xfrm>
            <a:off x="5000628" y="5500702"/>
            <a:ext cx="3617272" cy="338554"/>
          </a:xfrm>
          <a:prstGeom prst="rect">
            <a:avLst/>
          </a:prstGeom>
          <a:noFill/>
        </p:spPr>
        <p:txBody>
          <a:bodyPr wrap="none" rtlCol="0">
            <a:spAutoFit/>
          </a:bodyPr>
          <a:lstStyle/>
          <a:p>
            <a:r>
              <a:rPr lang="tr-TR" sz="1600" i="1" dirty="0" smtClean="0"/>
              <a:t>Jan Thevent 1655-1656’da Türkiye, s. 89.</a:t>
            </a:r>
            <a:endParaRPr lang="tr-TR" sz="1600" i="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1000" fill="hold"/>
                                        <p:tgtEl>
                                          <p:spTgt spid="23554"/>
                                        </p:tgtEl>
                                        <p:attrNameLst>
                                          <p:attrName>ppt_x</p:attrName>
                                        </p:attrNameLst>
                                      </p:cBhvr>
                                      <p:tavLst>
                                        <p:tav tm="0">
                                          <p:val>
                                            <p:strVal val="#ppt_x"/>
                                          </p:val>
                                        </p:tav>
                                        <p:tav tm="100000">
                                          <p:val>
                                            <p:strVal val="#ppt_x"/>
                                          </p:val>
                                        </p:tav>
                                      </p:tavLst>
                                    </p:anim>
                                    <p:anim calcmode="lin" valueType="num">
                                      <p:cBhvr additive="base">
                                        <p:cTn id="8" dur="1000" fill="hold"/>
                                        <p:tgtEl>
                                          <p:spTgt spid="2355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childTnLst>
                          </p:cTn>
                        </p:par>
                        <p:par>
                          <p:cTn id="15" fill="hold">
                            <p:stCondLst>
                              <p:cond delay="1016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4"/>
                                        </p:tgtEl>
                                        <p:attrNameLst>
                                          <p:attrName>style.visibility</p:attrName>
                                        </p:attrNameLst>
                                      </p:cBhvr>
                                      <p:to>
                                        <p:strVal val="visible"/>
                                      </p:to>
                                    </p:set>
                                    <p:anim calcmode="discrete" valueType="clr">
                                      <p:cBhvr override="childStyle">
                                        <p:cTn id="18"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4"/>
                                        </p:tgtEl>
                                        <p:attrNameLst>
                                          <p:attrName>fillcolor</p:attrName>
                                        </p:attrNameLst>
                                      </p:cBhvr>
                                      <p:tavLst>
                                        <p:tav tm="0">
                                          <p:val>
                                            <p:clrVal>
                                              <a:schemeClr val="accent2"/>
                                            </p:clrVal>
                                          </p:val>
                                        </p:tav>
                                        <p:tav tm="50000">
                                          <p:val>
                                            <p:clrVal>
                                              <a:schemeClr val="hlink"/>
                                            </p:clrVal>
                                          </p:val>
                                        </p:tav>
                                      </p:tavLst>
                                    </p:anim>
                                    <p:set>
                                      <p:cBhvr>
                                        <p:cTn id="20"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istanbultarih.com/wp-content/uploads/2014/02/istanbulda-ramazan.jpg"/>
          <p:cNvPicPr>
            <a:picLocks noChangeAspect="1" noChangeArrowheads="1"/>
          </p:cNvPicPr>
          <p:nvPr/>
        </p:nvPicPr>
        <p:blipFill>
          <a:blip r:embed="rId2"/>
          <a:srcRect/>
          <a:stretch>
            <a:fillRect/>
          </a:stretch>
        </p:blipFill>
        <p:spPr bwMode="auto">
          <a:xfrm>
            <a:off x="1285852" y="500042"/>
            <a:ext cx="6686550" cy="3200401"/>
          </a:xfrm>
          <a:prstGeom prst="rect">
            <a:avLst/>
          </a:prstGeom>
          <a:noFill/>
        </p:spPr>
      </p:pic>
      <p:sp>
        <p:nvSpPr>
          <p:cNvPr id="4" name="3 Metin kutusu"/>
          <p:cNvSpPr txBox="1"/>
          <p:nvPr/>
        </p:nvSpPr>
        <p:spPr>
          <a:xfrm>
            <a:off x="642910" y="4071942"/>
            <a:ext cx="7715304" cy="1477328"/>
          </a:xfrm>
          <a:prstGeom prst="rect">
            <a:avLst/>
          </a:prstGeom>
          <a:noFill/>
        </p:spPr>
        <p:txBody>
          <a:bodyPr wrap="square" rtlCol="0">
            <a:spAutoFit/>
          </a:bodyPr>
          <a:lstStyle/>
          <a:p>
            <a:r>
              <a:rPr lang="tr-TR" dirty="0" smtClean="0"/>
              <a:t>“Ramazan ayı sona erdiğinde minareleri aydınlatan tüm lambalar kaldırıldı ve insanlar tüm gece sokaklarda gezerek alışveriş yaptılar. Ertesi gün bayramdı. Bayram üç gün sürdü. Bu süre boyunca herkes en iyi elbiselerini giydi, gezintiler yaptı. İnsanlar sokakta birbirlerine ekmek ve elma sundular. En sevilen eğlenceler salıncak ve dönme dolaptı.”</a:t>
            </a:r>
            <a:endParaRPr lang="tr-TR" dirty="0"/>
          </a:p>
        </p:txBody>
      </p:sp>
      <p:sp>
        <p:nvSpPr>
          <p:cNvPr id="5" name="4 Metin kutusu"/>
          <p:cNvSpPr txBox="1"/>
          <p:nvPr/>
        </p:nvSpPr>
        <p:spPr>
          <a:xfrm>
            <a:off x="5429256" y="5715016"/>
            <a:ext cx="2737288" cy="338554"/>
          </a:xfrm>
          <a:prstGeom prst="rect">
            <a:avLst/>
          </a:prstGeom>
          <a:noFill/>
        </p:spPr>
        <p:txBody>
          <a:bodyPr wrap="none" rtlCol="0">
            <a:spAutoFit/>
          </a:bodyPr>
          <a:lstStyle/>
          <a:p>
            <a:r>
              <a:rPr lang="tr-TR" sz="1600" i="1" dirty="0" smtClean="0"/>
              <a:t>Osmanlı Uygarlığı C. I, s.439.</a:t>
            </a:r>
            <a:endParaRPr lang="tr-TR" sz="1600" i="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1000" fill="hold"/>
                                        <p:tgtEl>
                                          <p:spTgt spid="26626"/>
                                        </p:tgtEl>
                                        <p:attrNameLst>
                                          <p:attrName>ppt_x</p:attrName>
                                        </p:attrNameLst>
                                      </p:cBhvr>
                                      <p:tavLst>
                                        <p:tav tm="0">
                                          <p:val>
                                            <p:strVal val="#ppt_x"/>
                                          </p:val>
                                        </p:tav>
                                        <p:tav tm="100000">
                                          <p:val>
                                            <p:strVal val="#ppt_x"/>
                                          </p:val>
                                        </p:tav>
                                      </p:tavLst>
                                    </p:anim>
                                    <p:anim calcmode="lin" valueType="num">
                                      <p:cBhvr additive="base">
                                        <p:cTn id="8" dur="1000" fill="hold"/>
                                        <p:tgtEl>
                                          <p:spTgt spid="2662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par>
                          <p:cTn id="15" fill="hold">
                            <p:stCondLst>
                              <p:cond delay="1304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5"/>
                                        </p:tgtEl>
                                        <p:attrNameLst>
                                          <p:attrName>style.visibility</p:attrName>
                                        </p:attrNameLst>
                                      </p:cBhvr>
                                      <p:to>
                                        <p:strVal val="visible"/>
                                      </p:to>
                                    </p:set>
                                    <p:anim calcmode="discrete" valueType="clr">
                                      <p:cBhvr override="childStyle">
                                        <p:cTn id="18"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
                                        </p:tgtEl>
                                        <p:attrNameLst>
                                          <p:attrName>fillcolor</p:attrName>
                                        </p:attrNameLst>
                                      </p:cBhvr>
                                      <p:tavLst>
                                        <p:tav tm="0">
                                          <p:val>
                                            <p:clrVal>
                                              <a:schemeClr val="accent2"/>
                                            </p:clrVal>
                                          </p:val>
                                        </p:tav>
                                        <p:tav tm="50000">
                                          <p:val>
                                            <p:clrVal>
                                              <a:schemeClr val="hlink"/>
                                            </p:clrVal>
                                          </p:val>
                                        </p:tav>
                                      </p:tavLst>
                                    </p:anim>
                                    <p:set>
                                      <p:cBhvr>
                                        <p:cTn id="20"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sz="5400" dirty="0" smtClean="0"/>
              <a:t>Yeni Kurumlarla Değişen Toplum Hayatı</a:t>
            </a:r>
            <a:endParaRPr lang="tr-TR" sz="54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hlink"/>
                                            </p:clrVal>
                                          </p:val>
                                        </p:tav>
                                        <p:tav tm="50000">
                                          <p:val>
                                            <p:clrVal>
                                              <a:schemeClr val="tx2"/>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14282" y="214290"/>
            <a:ext cx="8715436" cy="2308324"/>
          </a:xfrm>
          <a:prstGeom prst="rect">
            <a:avLst/>
          </a:prstGeom>
          <a:noFill/>
        </p:spPr>
        <p:txBody>
          <a:bodyPr wrap="square" rtlCol="0">
            <a:spAutoFit/>
          </a:bodyPr>
          <a:lstStyle/>
          <a:p>
            <a:r>
              <a:rPr lang="tr-TR" dirty="0" smtClean="0">
                <a:latin typeface="Arial Black" pitchFamily="34" charset="0"/>
              </a:rPr>
              <a:t/>
            </a:r>
            <a:br>
              <a:rPr lang="tr-TR" dirty="0" smtClean="0">
                <a:latin typeface="Arial Black" pitchFamily="34" charset="0"/>
              </a:rPr>
            </a:br>
            <a:r>
              <a:rPr lang="tr-TR" dirty="0" smtClean="0">
                <a:latin typeface="Arial Black" pitchFamily="34" charset="0"/>
              </a:rPr>
              <a:t/>
            </a:r>
            <a:br>
              <a:rPr lang="tr-TR" dirty="0" smtClean="0">
                <a:latin typeface="Arial Black" pitchFamily="34" charset="0"/>
              </a:rPr>
            </a:br>
            <a:r>
              <a:rPr lang="tr-TR" dirty="0" smtClean="0">
                <a:latin typeface="Arial Black" pitchFamily="34" charset="0"/>
              </a:rPr>
              <a:t/>
            </a:r>
            <a:br>
              <a:rPr lang="tr-TR" dirty="0" smtClean="0">
                <a:latin typeface="Arial Black" pitchFamily="34" charset="0"/>
              </a:rPr>
            </a:br>
            <a:r>
              <a:rPr lang="tr-TR" dirty="0" smtClean="0">
                <a:latin typeface="Arial Black" pitchFamily="34" charset="0"/>
              </a:rPr>
              <a:t>       </a:t>
            </a:r>
            <a:br>
              <a:rPr lang="tr-TR" dirty="0" smtClean="0">
                <a:latin typeface="Arial Black" pitchFamily="34" charset="0"/>
              </a:rPr>
            </a:br>
            <a:r>
              <a:rPr lang="tr-TR" dirty="0" smtClean="0">
                <a:latin typeface="Arial Black" pitchFamily="34" charset="0"/>
              </a:rPr>
              <a:t>      </a:t>
            </a:r>
            <a:br>
              <a:rPr lang="tr-TR" dirty="0" smtClean="0">
                <a:latin typeface="Arial Black" pitchFamily="34" charset="0"/>
              </a:rPr>
            </a:br>
            <a:r>
              <a:rPr lang="tr-TR" dirty="0" smtClean="0">
                <a:latin typeface="Arial Black" pitchFamily="34" charset="0"/>
              </a:rPr>
              <a:t>	</a:t>
            </a:r>
            <a:r>
              <a:rPr lang="tr-TR" dirty="0" smtClean="0"/>
              <a:t/>
            </a:r>
            <a:br>
              <a:rPr lang="tr-TR" dirty="0" smtClean="0"/>
            </a:br>
            <a:endParaRPr lang="tr-TR" dirty="0" smtClean="0"/>
          </a:p>
          <a:p>
            <a:r>
              <a:rPr lang="tr-TR" dirty="0" smtClean="0"/>
              <a:t> </a:t>
            </a:r>
            <a:endParaRPr lang="tr-TR" dirty="0"/>
          </a:p>
        </p:txBody>
      </p:sp>
      <p:sp>
        <p:nvSpPr>
          <p:cNvPr id="5" name="4 Dikdörtgen"/>
          <p:cNvSpPr/>
          <p:nvPr/>
        </p:nvSpPr>
        <p:spPr>
          <a:xfrm>
            <a:off x="357158" y="214290"/>
            <a:ext cx="8501122" cy="6186309"/>
          </a:xfrm>
          <a:prstGeom prst="rect">
            <a:avLst/>
          </a:prstGeom>
          <a:noFill/>
        </p:spPr>
        <p:txBody>
          <a:bodyPr wrap="square" lIns="91440" tIns="45720" rIns="91440" bIns="45720">
            <a:spAutoFit/>
          </a:bodyPr>
          <a:lstStyle/>
          <a:p>
            <a:r>
              <a:rPr lang="tr-TR" sz="3600" dirty="0" smtClean="0">
                <a:solidFill>
                  <a:schemeClr val="bg2">
                    <a:lumMod val="75000"/>
                  </a:schemeClr>
                </a:solidFill>
                <a:latin typeface="Arial Black" pitchFamily="34" charset="0"/>
              </a:rPr>
              <a:t>Osmanlı Devleti Avrupa karşısında XVII. yüzyıldan beri gerilmeye başladı.Devlet adamları bu gerilmeye çare aradılar.Yapılan yeniliklere “ıslahat” adı verildi.XVIII. yüzyılda; I. Mahmut, III. Mustafa, I. Abdülhamit, III. Selim ıslahat yapmıştır. XIX. yüzyılda; II. Mahmut, Abdülmecit ve Abdülhamit ıslahat yapmıştır.</a:t>
            </a:r>
            <a:endParaRPr lang="tr-TR" sz="3600" dirty="0">
              <a:solidFill>
                <a:schemeClr val="bg2">
                  <a:lumMod val="75000"/>
                </a:schemeClr>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webme.com/pic/t/tarih10e/mat.jpg"/>
          <p:cNvPicPr>
            <a:picLocks noChangeAspect="1" noChangeArrowheads="1"/>
          </p:cNvPicPr>
          <p:nvPr/>
        </p:nvPicPr>
        <p:blipFill>
          <a:blip r:embed="rId2"/>
          <a:srcRect/>
          <a:stretch>
            <a:fillRect/>
          </a:stretch>
        </p:blipFill>
        <p:spPr bwMode="auto">
          <a:xfrm>
            <a:off x="500034" y="428604"/>
            <a:ext cx="4500594" cy="5903557"/>
          </a:xfrm>
          <a:prstGeom prst="rect">
            <a:avLst/>
          </a:prstGeom>
          <a:noFill/>
        </p:spPr>
      </p:pic>
      <p:sp>
        <p:nvSpPr>
          <p:cNvPr id="4" name="3 Dikdörtgen"/>
          <p:cNvSpPr/>
          <p:nvPr/>
        </p:nvSpPr>
        <p:spPr>
          <a:xfrm>
            <a:off x="5143504" y="928670"/>
            <a:ext cx="3643338" cy="4832092"/>
          </a:xfrm>
          <a:prstGeom prst="rect">
            <a:avLst/>
          </a:prstGeom>
        </p:spPr>
        <p:txBody>
          <a:bodyPr wrap="square">
            <a:spAutoFit/>
          </a:bodyPr>
          <a:lstStyle/>
          <a:p>
            <a:r>
              <a:rPr lang="tr-TR" sz="4400" dirty="0" smtClean="0">
                <a:latin typeface="Arial Black" pitchFamily="34" charset="0"/>
              </a:rPr>
              <a:t>Lale Devri’nden itibaren Osmanlı’da matbaa kullanımı başladı.</a:t>
            </a:r>
            <a:endParaRPr lang="tr-TR" sz="44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1000" fill="hold"/>
                                        <p:tgtEl>
                                          <p:spTgt spid="1026"/>
                                        </p:tgtEl>
                                        <p:attrNameLst>
                                          <p:attrName>ppt_x</p:attrName>
                                        </p:attrNameLst>
                                      </p:cBhvr>
                                      <p:tavLst>
                                        <p:tav tm="0">
                                          <p:val>
                                            <p:strVal val="#ppt_x"/>
                                          </p:val>
                                        </p:tav>
                                        <p:tav tm="100000">
                                          <p:val>
                                            <p:strVal val="#ppt_x"/>
                                          </p:val>
                                        </p:tav>
                                      </p:tavLst>
                                    </p:anim>
                                    <p:anim calcmode="lin" valueType="num">
                                      <p:cBhvr additive="base">
                                        <p:cTn id="8" dur="1000" fill="hold"/>
                                        <p:tgtEl>
                                          <p:spTgt spid="102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yardimcikaynaklar.com/wp-content/uploads/2015/12/Takvimivekayi-Gazetesi.jpg"/>
          <p:cNvPicPr>
            <a:picLocks noChangeAspect="1" noChangeArrowheads="1"/>
          </p:cNvPicPr>
          <p:nvPr/>
        </p:nvPicPr>
        <p:blipFill>
          <a:blip r:embed="rId2"/>
          <a:srcRect/>
          <a:stretch>
            <a:fillRect/>
          </a:stretch>
        </p:blipFill>
        <p:spPr bwMode="auto">
          <a:xfrm>
            <a:off x="571472" y="428604"/>
            <a:ext cx="4067175" cy="5715000"/>
          </a:xfrm>
          <a:prstGeom prst="rect">
            <a:avLst/>
          </a:prstGeom>
          <a:noFill/>
        </p:spPr>
      </p:pic>
      <p:sp>
        <p:nvSpPr>
          <p:cNvPr id="3" name="2 Dikdörtgen"/>
          <p:cNvSpPr/>
          <p:nvPr/>
        </p:nvSpPr>
        <p:spPr>
          <a:xfrm>
            <a:off x="4714876" y="428604"/>
            <a:ext cx="4071966" cy="5816977"/>
          </a:xfrm>
          <a:prstGeom prst="rect">
            <a:avLst/>
          </a:prstGeom>
        </p:spPr>
        <p:txBody>
          <a:bodyPr wrap="square">
            <a:spAutoFit/>
          </a:bodyPr>
          <a:lstStyle/>
          <a:p>
            <a:r>
              <a:rPr lang="tr-TR" sz="2800" dirty="0" smtClean="0">
                <a:latin typeface="Arial Black" pitchFamily="34" charset="0"/>
              </a:rPr>
              <a:t/>
            </a:r>
            <a:br>
              <a:rPr lang="tr-TR" sz="2800" dirty="0" smtClean="0">
                <a:latin typeface="Arial Black" pitchFamily="34" charset="0"/>
              </a:rPr>
            </a:br>
            <a:r>
              <a:rPr lang="tr-TR" sz="2800" dirty="0" smtClean="0">
                <a:latin typeface="Arial Black" pitchFamily="34" charset="0"/>
              </a:rPr>
              <a:t>İlk Türkçe resmi gazete çıkarıldı (Takvimivekayi Gazetesi).</a:t>
            </a:r>
            <a:br>
              <a:rPr lang="tr-TR" sz="2800" dirty="0" smtClean="0">
                <a:latin typeface="Arial Black" pitchFamily="34" charset="0"/>
              </a:rPr>
            </a:br>
            <a:r>
              <a:rPr lang="tr-TR" sz="2800" dirty="0" smtClean="0">
                <a:latin typeface="Arial Black" pitchFamily="34" charset="0"/>
              </a:rPr>
              <a:t>1831’de haftalık yayın başladı.Gazete zamanla Arapça, Rumca, Ermenice ve Fransızca olarak yayımlandı. </a:t>
            </a:r>
            <a:br>
              <a:rPr lang="tr-TR" sz="2800" dirty="0" smtClean="0">
                <a:latin typeface="Arial Black" pitchFamily="34" charset="0"/>
              </a:rPr>
            </a:br>
            <a:r>
              <a:rPr lang="tr-TR" dirty="0" smtClean="0">
                <a:latin typeface="Arial Black" pitchFamily="34" charset="0"/>
              </a:rPr>
              <a:t/>
            </a:r>
            <a:br>
              <a:rPr lang="tr-TR" dirty="0" smtClean="0">
                <a:latin typeface="Arial Black" pitchFamily="34" charset="0"/>
              </a:rPr>
            </a:br>
            <a:endParaRPr lang="tr-TR"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http://www.trthaber.com/resimler/56000/56954.jpg"/>
          <p:cNvPicPr>
            <a:picLocks noChangeAspect="1" noChangeArrowheads="1"/>
          </p:cNvPicPr>
          <p:nvPr/>
        </p:nvPicPr>
        <p:blipFill>
          <a:blip r:embed="rId3"/>
          <a:srcRect/>
          <a:stretch>
            <a:fillRect/>
          </a:stretch>
        </p:blipFill>
        <p:spPr bwMode="auto">
          <a:xfrm>
            <a:off x="2071670" y="571480"/>
            <a:ext cx="5238787" cy="3929090"/>
          </a:xfrm>
          <a:prstGeom prst="rect">
            <a:avLst/>
          </a:prstGeom>
          <a:noFill/>
        </p:spPr>
      </p:pic>
      <p:sp>
        <p:nvSpPr>
          <p:cNvPr id="6" name="5 Metin kutusu"/>
          <p:cNvSpPr txBox="1"/>
          <p:nvPr/>
        </p:nvSpPr>
        <p:spPr>
          <a:xfrm>
            <a:off x="642910" y="4786322"/>
            <a:ext cx="8001056" cy="1446550"/>
          </a:xfrm>
          <a:prstGeom prst="rect">
            <a:avLst/>
          </a:prstGeom>
          <a:noFill/>
        </p:spPr>
        <p:txBody>
          <a:bodyPr wrap="square" rtlCol="0">
            <a:spAutoFit/>
          </a:bodyPr>
          <a:lstStyle/>
          <a:p>
            <a:pPr algn="ctr"/>
            <a:r>
              <a:rPr lang="tr-TR" sz="4400" dirty="0" smtClean="0">
                <a:latin typeface="Arial Black" pitchFamily="34" charset="0"/>
              </a:rPr>
              <a:t>Posta Nezareti kuruldu. (1840)</a:t>
            </a:r>
            <a:endParaRPr lang="tr-TR" sz="4400" dirty="0">
              <a:latin typeface="Arial Black"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1000" fill="hold"/>
                                        <p:tgtEl>
                                          <p:spTgt spid="16388"/>
                                        </p:tgtEl>
                                        <p:attrNameLst>
                                          <p:attrName>ppt_x</p:attrName>
                                        </p:attrNameLst>
                                      </p:cBhvr>
                                      <p:tavLst>
                                        <p:tav tm="0">
                                          <p:val>
                                            <p:strVal val="#ppt_x"/>
                                          </p:val>
                                        </p:tav>
                                        <p:tav tm="100000">
                                          <p:val>
                                            <p:strVal val="#ppt_x"/>
                                          </p:val>
                                        </p:tav>
                                      </p:tavLst>
                                    </p:anim>
                                    <p:anim calcmode="lin" valueType="num">
                                      <p:cBhvr additive="base">
                                        <p:cTn id="8" dur="1000" fill="hold"/>
                                        <p:tgtEl>
                                          <p:spTgt spid="1638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6"/>
                                        </p:tgtEl>
                                        <p:attrNameLst>
                                          <p:attrName>style.visibility</p:attrName>
                                        </p:attrNameLst>
                                      </p:cBhvr>
                                      <p:to>
                                        <p:strVal val="visible"/>
                                      </p:to>
                                    </p:set>
                                    <p:anim calcmode="discrete" valueType="clr">
                                      <p:cBhvr override="childStyle">
                                        <p:cTn id="1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
                                        </p:tgtEl>
                                        <p:attrNameLst>
                                          <p:attrName>fillcolor</p:attrName>
                                        </p:attrNameLst>
                                      </p:cBhvr>
                                      <p:tavLst>
                                        <p:tav tm="0">
                                          <p:val>
                                            <p:clrVal>
                                              <a:schemeClr val="accent2"/>
                                            </p:clrVal>
                                          </p:val>
                                        </p:tav>
                                        <p:tav tm="50000">
                                          <p:val>
                                            <p:clrVal>
                                              <a:schemeClr val="hlink"/>
                                            </p:clrVal>
                                          </p:val>
                                        </p:tav>
                                      </p:tavLst>
                                    </p:anim>
                                    <p:set>
                                      <p:cBhvr>
                                        <p:cTn id="14"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177</TotalTime>
  <Words>336</Words>
  <Application>Microsoft Office PowerPoint</Application>
  <PresentationFormat>Ekran Gösterisi (4:3)</PresentationFormat>
  <Paragraphs>30</Paragraphs>
  <Slides>13</Slides>
  <Notes>2</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13</vt:i4>
      </vt:variant>
    </vt:vector>
  </HeadingPairs>
  <TitlesOfParts>
    <vt:vector size="18" baseType="lpstr">
      <vt:lpstr>Arial Black</vt:lpstr>
      <vt:lpstr>Calibri</vt:lpstr>
      <vt:lpstr>Constantia</vt:lpstr>
      <vt:lpstr>Wingdings 2</vt:lpstr>
      <vt:lpstr>Kağıt</vt:lpstr>
      <vt:lpstr>Seyyahların Dilinden Osmanlı Kültürü</vt:lpstr>
      <vt:lpstr>PowerPoint Sunusu</vt:lpstr>
      <vt:lpstr>PowerPoint Sunusu</vt:lpstr>
      <vt:lpstr>PowerPoint Sunusu</vt:lpstr>
      <vt:lpstr>Yeni Kurumlarla Değişen Toplum Hayatı</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User</dc:creator>
  <cp:keywords>www.sorubak.com</cp:keywords>
  <dc:description>www.sorubak.com</dc:description>
  <cp:lastModifiedBy>doğan</cp:lastModifiedBy>
  <cp:revision>21</cp:revision>
  <dcterms:created xsi:type="dcterms:W3CDTF">2016-02-13T06:23:21Z</dcterms:created>
  <dcterms:modified xsi:type="dcterms:W3CDTF">2016-02-15T20:52:45Z</dcterms:modified>
</cp:coreProperties>
</file>