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4864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906" y="60"/>
      </p:cViewPr>
      <p:guideLst>
        <p:guide orient="horz" pos="172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919483-6330-47BE-A7A7-11E1D2D29C93}" type="doc">
      <dgm:prSet loTypeId="urn:microsoft.com/office/officeart/2005/8/layout/pyramid2" loCatId="list" qsTypeId="urn:microsoft.com/office/officeart/2005/8/quickstyle/3d5" qsCatId="3D" csTypeId="urn:microsoft.com/office/officeart/2005/8/colors/accent1_2" csCatId="accent1"/>
      <dgm:spPr/>
      <dgm:t>
        <a:bodyPr/>
        <a:lstStyle/>
        <a:p>
          <a:endParaRPr lang="tr-TR"/>
        </a:p>
      </dgm:t>
    </dgm:pt>
    <dgm:pt modelId="{46A30802-979B-405D-97F4-077A2E66F7C9}">
      <dgm:prSet/>
      <dgm:spPr/>
      <dgm:t>
        <a:bodyPr/>
        <a:lstStyle/>
        <a:p>
          <a:pPr rtl="0"/>
          <a:r>
            <a:rPr lang="en-US" dirty="0" err="1" smtClean="0"/>
            <a:t>Kudüs</a:t>
          </a:r>
          <a:r>
            <a:rPr lang="en-US" dirty="0" smtClean="0"/>
            <a:t>: :</a:t>
          </a:r>
          <a:r>
            <a:rPr lang="en-US" dirty="0" err="1" smtClean="0"/>
            <a:t>Küresel-dini</a:t>
          </a:r>
          <a:endParaRPr lang="tr-TR" dirty="0"/>
        </a:p>
      </dgm:t>
    </dgm:pt>
    <dgm:pt modelId="{852E3921-8E05-4A29-8801-582FA99E3665}" type="parTrans" cxnId="{1EC824E8-740C-4F50-9BE7-5FD6FC70C424}">
      <dgm:prSet/>
      <dgm:spPr/>
      <dgm:t>
        <a:bodyPr/>
        <a:lstStyle/>
        <a:p>
          <a:endParaRPr lang="tr-TR"/>
        </a:p>
      </dgm:t>
    </dgm:pt>
    <dgm:pt modelId="{15DE057E-C29F-4949-9374-879107B3D4D6}" type="sibTrans" cxnId="{1EC824E8-740C-4F50-9BE7-5FD6FC70C424}">
      <dgm:prSet/>
      <dgm:spPr/>
      <dgm:t>
        <a:bodyPr/>
        <a:lstStyle/>
        <a:p>
          <a:endParaRPr lang="tr-TR"/>
        </a:p>
      </dgm:t>
    </dgm:pt>
    <dgm:pt modelId="{578FC9DF-6129-42AF-997E-40CBE7565769}">
      <dgm:prSet/>
      <dgm:spPr/>
      <dgm:t>
        <a:bodyPr/>
        <a:lstStyle/>
        <a:p>
          <a:pPr rtl="0"/>
          <a:r>
            <a:rPr lang="en-US" smtClean="0"/>
            <a:t>İstanbul: :Küresel-sanayi ticaret</a:t>
          </a:r>
          <a:endParaRPr lang="tr-TR"/>
        </a:p>
      </dgm:t>
    </dgm:pt>
    <dgm:pt modelId="{5E2AEB32-A8A3-401C-9ED8-381CD26A17DB}" type="parTrans" cxnId="{B60C8F26-8B95-46DD-8E6A-97175E9F3B4B}">
      <dgm:prSet/>
      <dgm:spPr/>
      <dgm:t>
        <a:bodyPr/>
        <a:lstStyle/>
        <a:p>
          <a:endParaRPr lang="tr-TR"/>
        </a:p>
      </dgm:t>
    </dgm:pt>
    <dgm:pt modelId="{D0E9C94F-78EF-44D5-A402-5A56C1C0F765}" type="sibTrans" cxnId="{B60C8F26-8B95-46DD-8E6A-97175E9F3B4B}">
      <dgm:prSet/>
      <dgm:spPr/>
      <dgm:t>
        <a:bodyPr/>
        <a:lstStyle/>
        <a:p>
          <a:endParaRPr lang="tr-TR"/>
        </a:p>
      </dgm:t>
    </dgm:pt>
    <dgm:pt modelId="{51A064BA-2789-4CB4-9FD6-A31E727433F5}">
      <dgm:prSet/>
      <dgm:spPr/>
      <dgm:t>
        <a:bodyPr/>
        <a:lstStyle/>
        <a:p>
          <a:pPr rtl="0"/>
          <a:r>
            <a:rPr lang="en-US" smtClean="0"/>
            <a:t>Bartın:Yöresel</a:t>
          </a:r>
          <a:endParaRPr lang="tr-TR"/>
        </a:p>
      </dgm:t>
    </dgm:pt>
    <dgm:pt modelId="{D588A1F0-39DA-4B4F-AA03-EB500AC6BC3E}" type="parTrans" cxnId="{F27A0129-B892-474F-A26C-AD09CBF41246}">
      <dgm:prSet/>
      <dgm:spPr/>
      <dgm:t>
        <a:bodyPr/>
        <a:lstStyle/>
        <a:p>
          <a:endParaRPr lang="tr-TR"/>
        </a:p>
      </dgm:t>
    </dgm:pt>
    <dgm:pt modelId="{8BD5202D-6649-4557-84BE-D0A04612B265}" type="sibTrans" cxnId="{F27A0129-B892-474F-A26C-AD09CBF41246}">
      <dgm:prSet/>
      <dgm:spPr/>
      <dgm:t>
        <a:bodyPr/>
        <a:lstStyle/>
        <a:p>
          <a:endParaRPr lang="tr-TR"/>
        </a:p>
      </dgm:t>
    </dgm:pt>
    <dgm:pt modelId="{957A6266-5B38-4054-8C0D-7370770346D2}">
      <dgm:prSet/>
      <dgm:spPr/>
      <dgm:t>
        <a:bodyPr/>
        <a:lstStyle/>
        <a:p>
          <a:pPr rtl="0"/>
          <a:r>
            <a:rPr lang="en-US" smtClean="0"/>
            <a:t>Los Angeles: Küresel-sanayi ticaret</a:t>
          </a:r>
          <a:endParaRPr lang="tr-TR"/>
        </a:p>
      </dgm:t>
    </dgm:pt>
    <dgm:pt modelId="{43A55B1A-8406-43E9-82A6-A7597F7B5110}" type="parTrans" cxnId="{49474E21-2AA0-495A-9DE5-8B628C3DAF0C}">
      <dgm:prSet/>
      <dgm:spPr/>
      <dgm:t>
        <a:bodyPr/>
        <a:lstStyle/>
        <a:p>
          <a:endParaRPr lang="tr-TR"/>
        </a:p>
      </dgm:t>
    </dgm:pt>
    <dgm:pt modelId="{556CF08B-068D-4B74-95B7-E7B7D38C5EE1}" type="sibTrans" cxnId="{49474E21-2AA0-495A-9DE5-8B628C3DAF0C}">
      <dgm:prSet/>
      <dgm:spPr/>
      <dgm:t>
        <a:bodyPr/>
        <a:lstStyle/>
        <a:p>
          <a:endParaRPr lang="tr-TR"/>
        </a:p>
      </dgm:t>
    </dgm:pt>
    <dgm:pt modelId="{817B8F2E-B0BF-465A-8F4E-BFD8A3B1A3C2}">
      <dgm:prSet/>
      <dgm:spPr/>
      <dgm:t>
        <a:bodyPr/>
        <a:lstStyle/>
        <a:p>
          <a:pPr rtl="0"/>
          <a:r>
            <a:rPr lang="en-US" smtClean="0"/>
            <a:t>Londra: Küresel-sanayi liman</a:t>
          </a:r>
          <a:endParaRPr lang="tr-TR"/>
        </a:p>
      </dgm:t>
    </dgm:pt>
    <dgm:pt modelId="{8FF8AF98-974C-4176-AA4F-B48A2F2F870A}" type="parTrans" cxnId="{472D0908-898A-493C-81E9-94DE7F09C8EB}">
      <dgm:prSet/>
      <dgm:spPr/>
      <dgm:t>
        <a:bodyPr/>
        <a:lstStyle/>
        <a:p>
          <a:endParaRPr lang="tr-TR"/>
        </a:p>
      </dgm:t>
    </dgm:pt>
    <dgm:pt modelId="{75927ED6-4100-46C7-B7D9-E5A2B8A5DBCD}" type="sibTrans" cxnId="{472D0908-898A-493C-81E9-94DE7F09C8EB}">
      <dgm:prSet/>
      <dgm:spPr/>
      <dgm:t>
        <a:bodyPr/>
        <a:lstStyle/>
        <a:p>
          <a:endParaRPr lang="tr-TR"/>
        </a:p>
      </dgm:t>
    </dgm:pt>
    <dgm:pt modelId="{E0B49129-DD31-477D-849E-A1626B4D11E6}">
      <dgm:prSet/>
      <dgm:spPr/>
      <dgm:t>
        <a:bodyPr/>
        <a:lstStyle/>
        <a:p>
          <a:pPr rtl="0"/>
          <a:r>
            <a:rPr lang="en-US" smtClean="0"/>
            <a:t>Moskova: Küresel-sanayi ticaret</a:t>
          </a:r>
          <a:endParaRPr lang="tr-TR"/>
        </a:p>
      </dgm:t>
    </dgm:pt>
    <dgm:pt modelId="{003A9ACD-929A-4D52-830E-EAEF81C4A308}" type="parTrans" cxnId="{9E3D4730-4CCB-4DD5-B490-076546A0E218}">
      <dgm:prSet/>
      <dgm:spPr/>
      <dgm:t>
        <a:bodyPr/>
        <a:lstStyle/>
        <a:p>
          <a:endParaRPr lang="tr-TR"/>
        </a:p>
      </dgm:t>
    </dgm:pt>
    <dgm:pt modelId="{D7E07EF9-037C-47F4-98E4-4FAFCE974A47}" type="sibTrans" cxnId="{9E3D4730-4CCB-4DD5-B490-076546A0E218}">
      <dgm:prSet/>
      <dgm:spPr/>
      <dgm:t>
        <a:bodyPr/>
        <a:lstStyle/>
        <a:p>
          <a:endParaRPr lang="tr-TR"/>
        </a:p>
      </dgm:t>
    </dgm:pt>
    <dgm:pt modelId="{E01D6857-326C-40E8-B4FB-B9755C34768B}">
      <dgm:prSet/>
      <dgm:spPr/>
      <dgm:t>
        <a:bodyPr/>
        <a:lstStyle/>
        <a:p>
          <a:pPr rtl="0"/>
          <a:r>
            <a:rPr lang="en-US" smtClean="0"/>
            <a:t>Bakü:Bölgesel-maden</a:t>
          </a:r>
          <a:endParaRPr lang="tr-TR"/>
        </a:p>
      </dgm:t>
    </dgm:pt>
    <dgm:pt modelId="{FDCC3ADF-B178-4838-B4E6-A43A2953F2D6}" type="parTrans" cxnId="{031D475C-E5E6-489B-85A8-5F7C45147E42}">
      <dgm:prSet/>
      <dgm:spPr/>
      <dgm:t>
        <a:bodyPr/>
        <a:lstStyle/>
        <a:p>
          <a:endParaRPr lang="tr-TR"/>
        </a:p>
      </dgm:t>
    </dgm:pt>
    <dgm:pt modelId="{8EACFE80-49E5-4AD7-AB37-B990880804CA}" type="sibTrans" cxnId="{031D475C-E5E6-489B-85A8-5F7C45147E42}">
      <dgm:prSet/>
      <dgm:spPr/>
      <dgm:t>
        <a:bodyPr/>
        <a:lstStyle/>
        <a:p>
          <a:endParaRPr lang="tr-TR"/>
        </a:p>
      </dgm:t>
    </dgm:pt>
    <dgm:pt modelId="{2540A839-0E06-4E8B-B72F-A7435DE89C03}">
      <dgm:prSet/>
      <dgm:spPr/>
      <dgm:t>
        <a:bodyPr/>
        <a:lstStyle/>
        <a:p>
          <a:pPr rtl="0"/>
          <a:r>
            <a:rPr lang="en-US" smtClean="0"/>
            <a:t>Yeni Delhi:Bölgesel</a:t>
          </a:r>
          <a:endParaRPr lang="tr-TR"/>
        </a:p>
      </dgm:t>
    </dgm:pt>
    <dgm:pt modelId="{9288B823-AFA8-48C7-A977-EAFBD14D1F7B}" type="parTrans" cxnId="{0095D73C-2DDA-4735-97A1-3AB03C3106E8}">
      <dgm:prSet/>
      <dgm:spPr/>
      <dgm:t>
        <a:bodyPr/>
        <a:lstStyle/>
        <a:p>
          <a:endParaRPr lang="tr-TR"/>
        </a:p>
      </dgm:t>
    </dgm:pt>
    <dgm:pt modelId="{23EF79F4-4D15-4D09-8A2E-25AF0D6AFF52}" type="sibTrans" cxnId="{0095D73C-2DDA-4735-97A1-3AB03C3106E8}">
      <dgm:prSet/>
      <dgm:spPr/>
      <dgm:t>
        <a:bodyPr/>
        <a:lstStyle/>
        <a:p>
          <a:endParaRPr lang="tr-TR"/>
        </a:p>
      </dgm:t>
    </dgm:pt>
    <dgm:pt modelId="{967D7F1A-BB44-4810-AAA2-8CDBCBA0EF2D}" type="pres">
      <dgm:prSet presAssocID="{72919483-6330-47BE-A7A7-11E1D2D29C93}" presName="compositeShape" presStyleCnt="0">
        <dgm:presLayoutVars>
          <dgm:dir/>
          <dgm:resizeHandles/>
        </dgm:presLayoutVars>
      </dgm:prSet>
      <dgm:spPr/>
      <dgm:t>
        <a:bodyPr/>
        <a:lstStyle/>
        <a:p>
          <a:endParaRPr lang="tr-TR"/>
        </a:p>
      </dgm:t>
    </dgm:pt>
    <dgm:pt modelId="{F5C9322F-3AA5-4CE8-9A9B-BB7124125579}" type="pres">
      <dgm:prSet presAssocID="{72919483-6330-47BE-A7A7-11E1D2D29C93}" presName="pyramid" presStyleLbl="node1" presStyleIdx="0" presStyleCnt="1"/>
      <dgm:spPr/>
    </dgm:pt>
    <dgm:pt modelId="{10F74CAF-C7EC-4A6A-A87C-983AA986BB61}" type="pres">
      <dgm:prSet presAssocID="{72919483-6330-47BE-A7A7-11E1D2D29C93}" presName="theList" presStyleCnt="0"/>
      <dgm:spPr/>
    </dgm:pt>
    <dgm:pt modelId="{BDE2AB11-0CBC-4495-8745-86374003EE72}" type="pres">
      <dgm:prSet presAssocID="{46A30802-979B-405D-97F4-077A2E66F7C9}" presName="aNode" presStyleLbl="fgAcc1" presStyleIdx="0" presStyleCnt="8">
        <dgm:presLayoutVars>
          <dgm:bulletEnabled val="1"/>
        </dgm:presLayoutVars>
      </dgm:prSet>
      <dgm:spPr/>
      <dgm:t>
        <a:bodyPr/>
        <a:lstStyle/>
        <a:p>
          <a:endParaRPr lang="tr-TR"/>
        </a:p>
      </dgm:t>
    </dgm:pt>
    <dgm:pt modelId="{7DC21069-3D99-4B09-A117-13877F3AF1CB}" type="pres">
      <dgm:prSet presAssocID="{46A30802-979B-405D-97F4-077A2E66F7C9}" presName="aSpace" presStyleCnt="0"/>
      <dgm:spPr/>
    </dgm:pt>
    <dgm:pt modelId="{FF20094B-9CBD-43B0-932B-166257E18351}" type="pres">
      <dgm:prSet presAssocID="{578FC9DF-6129-42AF-997E-40CBE7565769}" presName="aNode" presStyleLbl="fgAcc1" presStyleIdx="1" presStyleCnt="8">
        <dgm:presLayoutVars>
          <dgm:bulletEnabled val="1"/>
        </dgm:presLayoutVars>
      </dgm:prSet>
      <dgm:spPr/>
      <dgm:t>
        <a:bodyPr/>
        <a:lstStyle/>
        <a:p>
          <a:endParaRPr lang="tr-TR"/>
        </a:p>
      </dgm:t>
    </dgm:pt>
    <dgm:pt modelId="{D0CE3D47-6066-45AA-8BA8-50F1B191F022}" type="pres">
      <dgm:prSet presAssocID="{578FC9DF-6129-42AF-997E-40CBE7565769}" presName="aSpace" presStyleCnt="0"/>
      <dgm:spPr/>
    </dgm:pt>
    <dgm:pt modelId="{438A9476-8143-421C-BC47-E49A4C26AE3A}" type="pres">
      <dgm:prSet presAssocID="{51A064BA-2789-4CB4-9FD6-A31E727433F5}" presName="aNode" presStyleLbl="fgAcc1" presStyleIdx="2" presStyleCnt="8">
        <dgm:presLayoutVars>
          <dgm:bulletEnabled val="1"/>
        </dgm:presLayoutVars>
      </dgm:prSet>
      <dgm:spPr/>
      <dgm:t>
        <a:bodyPr/>
        <a:lstStyle/>
        <a:p>
          <a:endParaRPr lang="tr-TR"/>
        </a:p>
      </dgm:t>
    </dgm:pt>
    <dgm:pt modelId="{8600647B-771F-4213-9503-696012C9FF5A}" type="pres">
      <dgm:prSet presAssocID="{51A064BA-2789-4CB4-9FD6-A31E727433F5}" presName="aSpace" presStyleCnt="0"/>
      <dgm:spPr/>
    </dgm:pt>
    <dgm:pt modelId="{B4BCBC15-CA4F-4C97-A081-497419559F7F}" type="pres">
      <dgm:prSet presAssocID="{957A6266-5B38-4054-8C0D-7370770346D2}" presName="aNode" presStyleLbl="fgAcc1" presStyleIdx="3" presStyleCnt="8">
        <dgm:presLayoutVars>
          <dgm:bulletEnabled val="1"/>
        </dgm:presLayoutVars>
      </dgm:prSet>
      <dgm:spPr/>
      <dgm:t>
        <a:bodyPr/>
        <a:lstStyle/>
        <a:p>
          <a:endParaRPr lang="tr-TR"/>
        </a:p>
      </dgm:t>
    </dgm:pt>
    <dgm:pt modelId="{3861194C-2A3A-4553-A40B-A60AEB64DAF2}" type="pres">
      <dgm:prSet presAssocID="{957A6266-5B38-4054-8C0D-7370770346D2}" presName="aSpace" presStyleCnt="0"/>
      <dgm:spPr/>
    </dgm:pt>
    <dgm:pt modelId="{17C1216D-9E9E-42A6-8DB0-78EDF15EE7C3}" type="pres">
      <dgm:prSet presAssocID="{817B8F2E-B0BF-465A-8F4E-BFD8A3B1A3C2}" presName="aNode" presStyleLbl="fgAcc1" presStyleIdx="4" presStyleCnt="8">
        <dgm:presLayoutVars>
          <dgm:bulletEnabled val="1"/>
        </dgm:presLayoutVars>
      </dgm:prSet>
      <dgm:spPr/>
      <dgm:t>
        <a:bodyPr/>
        <a:lstStyle/>
        <a:p>
          <a:endParaRPr lang="tr-TR"/>
        </a:p>
      </dgm:t>
    </dgm:pt>
    <dgm:pt modelId="{5CFFF326-7648-41C9-8AE6-94CC3EECB7E8}" type="pres">
      <dgm:prSet presAssocID="{817B8F2E-B0BF-465A-8F4E-BFD8A3B1A3C2}" presName="aSpace" presStyleCnt="0"/>
      <dgm:spPr/>
    </dgm:pt>
    <dgm:pt modelId="{01F700DC-8A0C-4BD7-9482-48DD4148644B}" type="pres">
      <dgm:prSet presAssocID="{E0B49129-DD31-477D-849E-A1626B4D11E6}" presName="aNode" presStyleLbl="fgAcc1" presStyleIdx="5" presStyleCnt="8">
        <dgm:presLayoutVars>
          <dgm:bulletEnabled val="1"/>
        </dgm:presLayoutVars>
      </dgm:prSet>
      <dgm:spPr/>
      <dgm:t>
        <a:bodyPr/>
        <a:lstStyle/>
        <a:p>
          <a:endParaRPr lang="tr-TR"/>
        </a:p>
      </dgm:t>
    </dgm:pt>
    <dgm:pt modelId="{11EB27F8-40C3-4FC0-A192-FC895BA2C57E}" type="pres">
      <dgm:prSet presAssocID="{E0B49129-DD31-477D-849E-A1626B4D11E6}" presName="aSpace" presStyleCnt="0"/>
      <dgm:spPr/>
    </dgm:pt>
    <dgm:pt modelId="{A2E0E5F6-92E3-48A1-ACC6-97A80BE2DA90}" type="pres">
      <dgm:prSet presAssocID="{E01D6857-326C-40E8-B4FB-B9755C34768B}" presName="aNode" presStyleLbl="fgAcc1" presStyleIdx="6" presStyleCnt="8">
        <dgm:presLayoutVars>
          <dgm:bulletEnabled val="1"/>
        </dgm:presLayoutVars>
      </dgm:prSet>
      <dgm:spPr/>
      <dgm:t>
        <a:bodyPr/>
        <a:lstStyle/>
        <a:p>
          <a:endParaRPr lang="tr-TR"/>
        </a:p>
      </dgm:t>
    </dgm:pt>
    <dgm:pt modelId="{3364C0B1-9386-41D1-A61F-BCBADA04A382}" type="pres">
      <dgm:prSet presAssocID="{E01D6857-326C-40E8-B4FB-B9755C34768B}" presName="aSpace" presStyleCnt="0"/>
      <dgm:spPr/>
    </dgm:pt>
    <dgm:pt modelId="{03D7EE34-DA9C-42F2-90D0-7E0D53F784D9}" type="pres">
      <dgm:prSet presAssocID="{2540A839-0E06-4E8B-B72F-A7435DE89C03}" presName="aNode" presStyleLbl="fgAcc1" presStyleIdx="7" presStyleCnt="8">
        <dgm:presLayoutVars>
          <dgm:bulletEnabled val="1"/>
        </dgm:presLayoutVars>
      </dgm:prSet>
      <dgm:spPr/>
      <dgm:t>
        <a:bodyPr/>
        <a:lstStyle/>
        <a:p>
          <a:endParaRPr lang="tr-TR"/>
        </a:p>
      </dgm:t>
    </dgm:pt>
    <dgm:pt modelId="{1F5F3339-7347-4232-A48B-114663278502}" type="pres">
      <dgm:prSet presAssocID="{2540A839-0E06-4E8B-B72F-A7435DE89C03}" presName="aSpace" presStyleCnt="0"/>
      <dgm:spPr/>
    </dgm:pt>
  </dgm:ptLst>
  <dgm:cxnLst>
    <dgm:cxn modelId="{EE4A927F-EBC4-423E-AAAF-91D5808A924B}" type="presOf" srcId="{957A6266-5B38-4054-8C0D-7370770346D2}" destId="{B4BCBC15-CA4F-4C97-A081-497419559F7F}" srcOrd="0" destOrd="0" presId="urn:microsoft.com/office/officeart/2005/8/layout/pyramid2"/>
    <dgm:cxn modelId="{3ADA1617-1EEE-4B03-948B-E198C3C9D552}" type="presOf" srcId="{51A064BA-2789-4CB4-9FD6-A31E727433F5}" destId="{438A9476-8143-421C-BC47-E49A4C26AE3A}" srcOrd="0" destOrd="0" presId="urn:microsoft.com/office/officeart/2005/8/layout/pyramid2"/>
    <dgm:cxn modelId="{543747BF-C17F-4AF1-926F-0C2380F47244}" type="presOf" srcId="{46A30802-979B-405D-97F4-077A2E66F7C9}" destId="{BDE2AB11-0CBC-4495-8745-86374003EE72}" srcOrd="0" destOrd="0" presId="urn:microsoft.com/office/officeart/2005/8/layout/pyramid2"/>
    <dgm:cxn modelId="{0CB276AE-7E4A-4CD0-820D-92721EF7D4ED}" type="presOf" srcId="{E0B49129-DD31-477D-849E-A1626B4D11E6}" destId="{01F700DC-8A0C-4BD7-9482-48DD4148644B}" srcOrd="0" destOrd="0" presId="urn:microsoft.com/office/officeart/2005/8/layout/pyramid2"/>
    <dgm:cxn modelId="{1EC824E8-740C-4F50-9BE7-5FD6FC70C424}" srcId="{72919483-6330-47BE-A7A7-11E1D2D29C93}" destId="{46A30802-979B-405D-97F4-077A2E66F7C9}" srcOrd="0" destOrd="0" parTransId="{852E3921-8E05-4A29-8801-582FA99E3665}" sibTransId="{15DE057E-C29F-4949-9374-879107B3D4D6}"/>
    <dgm:cxn modelId="{0095D73C-2DDA-4735-97A1-3AB03C3106E8}" srcId="{72919483-6330-47BE-A7A7-11E1D2D29C93}" destId="{2540A839-0E06-4E8B-B72F-A7435DE89C03}" srcOrd="7" destOrd="0" parTransId="{9288B823-AFA8-48C7-A977-EAFBD14D1F7B}" sibTransId="{23EF79F4-4D15-4D09-8A2E-25AF0D6AFF52}"/>
    <dgm:cxn modelId="{1BDC7DFD-9F07-4D14-9AD0-250197E2D02B}" type="presOf" srcId="{E01D6857-326C-40E8-B4FB-B9755C34768B}" destId="{A2E0E5F6-92E3-48A1-ACC6-97A80BE2DA90}" srcOrd="0" destOrd="0" presId="urn:microsoft.com/office/officeart/2005/8/layout/pyramid2"/>
    <dgm:cxn modelId="{F27A0129-B892-474F-A26C-AD09CBF41246}" srcId="{72919483-6330-47BE-A7A7-11E1D2D29C93}" destId="{51A064BA-2789-4CB4-9FD6-A31E727433F5}" srcOrd="2" destOrd="0" parTransId="{D588A1F0-39DA-4B4F-AA03-EB500AC6BC3E}" sibTransId="{8BD5202D-6649-4557-84BE-D0A04612B265}"/>
    <dgm:cxn modelId="{5A12D56A-59A6-4E44-B638-EB3D934C6EE9}" type="presOf" srcId="{817B8F2E-B0BF-465A-8F4E-BFD8A3B1A3C2}" destId="{17C1216D-9E9E-42A6-8DB0-78EDF15EE7C3}" srcOrd="0" destOrd="0" presId="urn:microsoft.com/office/officeart/2005/8/layout/pyramid2"/>
    <dgm:cxn modelId="{B60C8F26-8B95-46DD-8E6A-97175E9F3B4B}" srcId="{72919483-6330-47BE-A7A7-11E1D2D29C93}" destId="{578FC9DF-6129-42AF-997E-40CBE7565769}" srcOrd="1" destOrd="0" parTransId="{5E2AEB32-A8A3-401C-9ED8-381CD26A17DB}" sibTransId="{D0E9C94F-78EF-44D5-A402-5A56C1C0F765}"/>
    <dgm:cxn modelId="{910B26C2-7EBB-40EA-8D08-4F469B61AA13}" type="presOf" srcId="{578FC9DF-6129-42AF-997E-40CBE7565769}" destId="{FF20094B-9CBD-43B0-932B-166257E18351}" srcOrd="0" destOrd="0" presId="urn:microsoft.com/office/officeart/2005/8/layout/pyramid2"/>
    <dgm:cxn modelId="{031D475C-E5E6-489B-85A8-5F7C45147E42}" srcId="{72919483-6330-47BE-A7A7-11E1D2D29C93}" destId="{E01D6857-326C-40E8-B4FB-B9755C34768B}" srcOrd="6" destOrd="0" parTransId="{FDCC3ADF-B178-4838-B4E6-A43A2953F2D6}" sibTransId="{8EACFE80-49E5-4AD7-AB37-B990880804CA}"/>
    <dgm:cxn modelId="{49474E21-2AA0-495A-9DE5-8B628C3DAF0C}" srcId="{72919483-6330-47BE-A7A7-11E1D2D29C93}" destId="{957A6266-5B38-4054-8C0D-7370770346D2}" srcOrd="3" destOrd="0" parTransId="{43A55B1A-8406-43E9-82A6-A7597F7B5110}" sibTransId="{556CF08B-068D-4B74-95B7-E7B7D38C5EE1}"/>
    <dgm:cxn modelId="{472D0908-898A-493C-81E9-94DE7F09C8EB}" srcId="{72919483-6330-47BE-A7A7-11E1D2D29C93}" destId="{817B8F2E-B0BF-465A-8F4E-BFD8A3B1A3C2}" srcOrd="4" destOrd="0" parTransId="{8FF8AF98-974C-4176-AA4F-B48A2F2F870A}" sibTransId="{75927ED6-4100-46C7-B7D9-E5A2B8A5DBCD}"/>
    <dgm:cxn modelId="{9E3D4730-4CCB-4DD5-B490-076546A0E218}" srcId="{72919483-6330-47BE-A7A7-11E1D2D29C93}" destId="{E0B49129-DD31-477D-849E-A1626B4D11E6}" srcOrd="5" destOrd="0" parTransId="{003A9ACD-929A-4D52-830E-EAEF81C4A308}" sibTransId="{D7E07EF9-037C-47F4-98E4-4FAFCE974A47}"/>
    <dgm:cxn modelId="{65307347-41C7-404D-8120-80E953E84B05}" type="presOf" srcId="{72919483-6330-47BE-A7A7-11E1D2D29C93}" destId="{967D7F1A-BB44-4810-AAA2-8CDBCBA0EF2D}" srcOrd="0" destOrd="0" presId="urn:microsoft.com/office/officeart/2005/8/layout/pyramid2"/>
    <dgm:cxn modelId="{11DBFD6E-868C-4AD8-B1F4-AF43CA0877CE}" type="presOf" srcId="{2540A839-0E06-4E8B-B72F-A7435DE89C03}" destId="{03D7EE34-DA9C-42F2-90D0-7E0D53F784D9}" srcOrd="0" destOrd="0" presId="urn:microsoft.com/office/officeart/2005/8/layout/pyramid2"/>
    <dgm:cxn modelId="{611DF307-C1E1-445C-B156-8ECCCFD140DA}" type="presParOf" srcId="{967D7F1A-BB44-4810-AAA2-8CDBCBA0EF2D}" destId="{F5C9322F-3AA5-4CE8-9A9B-BB7124125579}" srcOrd="0" destOrd="0" presId="urn:microsoft.com/office/officeart/2005/8/layout/pyramid2"/>
    <dgm:cxn modelId="{3DFB3E66-3A1A-4E78-85DE-0EC970A797FD}" type="presParOf" srcId="{967D7F1A-BB44-4810-AAA2-8CDBCBA0EF2D}" destId="{10F74CAF-C7EC-4A6A-A87C-983AA986BB61}" srcOrd="1" destOrd="0" presId="urn:microsoft.com/office/officeart/2005/8/layout/pyramid2"/>
    <dgm:cxn modelId="{FBA0CD7F-9324-4D5C-A312-D4B0B850FCB4}" type="presParOf" srcId="{10F74CAF-C7EC-4A6A-A87C-983AA986BB61}" destId="{BDE2AB11-0CBC-4495-8745-86374003EE72}" srcOrd="0" destOrd="0" presId="urn:microsoft.com/office/officeart/2005/8/layout/pyramid2"/>
    <dgm:cxn modelId="{3F4FEF59-0FB6-4587-8069-114308CC8007}" type="presParOf" srcId="{10F74CAF-C7EC-4A6A-A87C-983AA986BB61}" destId="{7DC21069-3D99-4B09-A117-13877F3AF1CB}" srcOrd="1" destOrd="0" presId="urn:microsoft.com/office/officeart/2005/8/layout/pyramid2"/>
    <dgm:cxn modelId="{C8AB80B6-C22C-4653-A854-041FBD72C2B9}" type="presParOf" srcId="{10F74CAF-C7EC-4A6A-A87C-983AA986BB61}" destId="{FF20094B-9CBD-43B0-932B-166257E18351}" srcOrd="2" destOrd="0" presId="urn:microsoft.com/office/officeart/2005/8/layout/pyramid2"/>
    <dgm:cxn modelId="{478D4C8F-92FF-4092-860F-0CE4FBD44DA1}" type="presParOf" srcId="{10F74CAF-C7EC-4A6A-A87C-983AA986BB61}" destId="{D0CE3D47-6066-45AA-8BA8-50F1B191F022}" srcOrd="3" destOrd="0" presId="urn:microsoft.com/office/officeart/2005/8/layout/pyramid2"/>
    <dgm:cxn modelId="{A2EFD87B-DCF1-41F0-A73C-62FC85EB2523}" type="presParOf" srcId="{10F74CAF-C7EC-4A6A-A87C-983AA986BB61}" destId="{438A9476-8143-421C-BC47-E49A4C26AE3A}" srcOrd="4" destOrd="0" presId="urn:microsoft.com/office/officeart/2005/8/layout/pyramid2"/>
    <dgm:cxn modelId="{8A534AC9-A4A4-4E36-8529-A7397ABFA148}" type="presParOf" srcId="{10F74CAF-C7EC-4A6A-A87C-983AA986BB61}" destId="{8600647B-771F-4213-9503-696012C9FF5A}" srcOrd="5" destOrd="0" presId="urn:microsoft.com/office/officeart/2005/8/layout/pyramid2"/>
    <dgm:cxn modelId="{F5109E4B-CF7D-4E30-A938-F4AFE940A723}" type="presParOf" srcId="{10F74CAF-C7EC-4A6A-A87C-983AA986BB61}" destId="{B4BCBC15-CA4F-4C97-A081-497419559F7F}" srcOrd="6" destOrd="0" presId="urn:microsoft.com/office/officeart/2005/8/layout/pyramid2"/>
    <dgm:cxn modelId="{B18D1385-9255-4E68-BF6A-09323047B2EA}" type="presParOf" srcId="{10F74CAF-C7EC-4A6A-A87C-983AA986BB61}" destId="{3861194C-2A3A-4553-A40B-A60AEB64DAF2}" srcOrd="7" destOrd="0" presId="urn:microsoft.com/office/officeart/2005/8/layout/pyramid2"/>
    <dgm:cxn modelId="{8B7B72F0-14E6-40EF-B972-46E89BAE286A}" type="presParOf" srcId="{10F74CAF-C7EC-4A6A-A87C-983AA986BB61}" destId="{17C1216D-9E9E-42A6-8DB0-78EDF15EE7C3}" srcOrd="8" destOrd="0" presId="urn:microsoft.com/office/officeart/2005/8/layout/pyramid2"/>
    <dgm:cxn modelId="{AA703571-FA24-4D6E-AF47-5BD6BAE93705}" type="presParOf" srcId="{10F74CAF-C7EC-4A6A-A87C-983AA986BB61}" destId="{5CFFF326-7648-41C9-8AE6-94CC3EECB7E8}" srcOrd="9" destOrd="0" presId="urn:microsoft.com/office/officeart/2005/8/layout/pyramid2"/>
    <dgm:cxn modelId="{80744372-F131-43E3-BE71-A9574737DED5}" type="presParOf" srcId="{10F74CAF-C7EC-4A6A-A87C-983AA986BB61}" destId="{01F700DC-8A0C-4BD7-9482-48DD4148644B}" srcOrd="10" destOrd="0" presId="urn:microsoft.com/office/officeart/2005/8/layout/pyramid2"/>
    <dgm:cxn modelId="{1A310374-2BE4-4399-B203-2BF038C27BE1}" type="presParOf" srcId="{10F74CAF-C7EC-4A6A-A87C-983AA986BB61}" destId="{11EB27F8-40C3-4FC0-A192-FC895BA2C57E}" srcOrd="11" destOrd="0" presId="urn:microsoft.com/office/officeart/2005/8/layout/pyramid2"/>
    <dgm:cxn modelId="{205C3DF5-337D-4CC3-824C-4BD5D728E72A}" type="presParOf" srcId="{10F74CAF-C7EC-4A6A-A87C-983AA986BB61}" destId="{A2E0E5F6-92E3-48A1-ACC6-97A80BE2DA90}" srcOrd="12" destOrd="0" presId="urn:microsoft.com/office/officeart/2005/8/layout/pyramid2"/>
    <dgm:cxn modelId="{8A518D2C-C92B-4788-A36C-F7265E72F31E}" type="presParOf" srcId="{10F74CAF-C7EC-4A6A-A87C-983AA986BB61}" destId="{3364C0B1-9386-41D1-A61F-BCBADA04A382}" srcOrd="13" destOrd="0" presId="urn:microsoft.com/office/officeart/2005/8/layout/pyramid2"/>
    <dgm:cxn modelId="{0BBBC0F2-7859-4FB5-BB34-AA4E2EABDDAB}" type="presParOf" srcId="{10F74CAF-C7EC-4A6A-A87C-983AA986BB61}" destId="{03D7EE34-DA9C-42F2-90D0-7E0D53F784D9}" srcOrd="14" destOrd="0" presId="urn:microsoft.com/office/officeart/2005/8/layout/pyramid2"/>
    <dgm:cxn modelId="{C55D9BA3-B334-40BE-B503-D856C1D3E85A}" type="presParOf" srcId="{10F74CAF-C7EC-4A6A-A87C-983AA986BB61}" destId="{1F5F3339-7347-4232-A48B-114663278502}" srcOrd="1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9322F-3AA5-4CE8-9A9B-BB7124125579}">
      <dsp:nvSpPr>
        <dsp:cNvPr id="0" name=""/>
        <dsp:cNvSpPr/>
      </dsp:nvSpPr>
      <dsp:spPr>
        <a:xfrm>
          <a:off x="1216477" y="0"/>
          <a:ext cx="5040560" cy="5040560"/>
        </a:xfrm>
        <a:prstGeom prst="triangle">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BDE2AB11-0CBC-4495-8745-86374003EE72}">
      <dsp:nvSpPr>
        <dsp:cNvPr id="0" name=""/>
        <dsp:cNvSpPr/>
      </dsp:nvSpPr>
      <dsp:spPr>
        <a:xfrm>
          <a:off x="3736757" y="504548"/>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dirty="0" err="1" smtClean="0"/>
            <a:t>Kudüs</a:t>
          </a:r>
          <a:r>
            <a:rPr lang="en-US" sz="1500" kern="1200" dirty="0" smtClean="0"/>
            <a:t>: :</a:t>
          </a:r>
          <a:r>
            <a:rPr lang="en-US" sz="1500" kern="1200" dirty="0" err="1" smtClean="0"/>
            <a:t>Küresel-dini</a:t>
          </a:r>
          <a:endParaRPr lang="tr-TR" sz="1500" kern="1200" dirty="0"/>
        </a:p>
      </dsp:txBody>
      <dsp:txXfrm>
        <a:off x="3758624" y="526415"/>
        <a:ext cx="3232630" cy="404206"/>
      </dsp:txXfrm>
    </dsp:sp>
    <dsp:sp modelId="{FF20094B-9CBD-43B0-932B-166257E18351}">
      <dsp:nvSpPr>
        <dsp:cNvPr id="0" name=""/>
        <dsp:cNvSpPr/>
      </dsp:nvSpPr>
      <dsp:spPr>
        <a:xfrm>
          <a:off x="3736757" y="1008481"/>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İstanbul: :Küresel-sanayi ticaret</a:t>
          </a:r>
          <a:endParaRPr lang="tr-TR" sz="1500" kern="1200"/>
        </a:p>
      </dsp:txBody>
      <dsp:txXfrm>
        <a:off x="3758624" y="1030348"/>
        <a:ext cx="3232630" cy="404206"/>
      </dsp:txXfrm>
    </dsp:sp>
    <dsp:sp modelId="{438A9476-8143-421C-BC47-E49A4C26AE3A}">
      <dsp:nvSpPr>
        <dsp:cNvPr id="0" name=""/>
        <dsp:cNvSpPr/>
      </dsp:nvSpPr>
      <dsp:spPr>
        <a:xfrm>
          <a:off x="3736757" y="1512414"/>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Bartın:Yöresel</a:t>
          </a:r>
          <a:endParaRPr lang="tr-TR" sz="1500" kern="1200"/>
        </a:p>
      </dsp:txBody>
      <dsp:txXfrm>
        <a:off x="3758624" y="1534281"/>
        <a:ext cx="3232630" cy="404206"/>
      </dsp:txXfrm>
    </dsp:sp>
    <dsp:sp modelId="{B4BCBC15-CA4F-4C97-A081-497419559F7F}">
      <dsp:nvSpPr>
        <dsp:cNvPr id="0" name=""/>
        <dsp:cNvSpPr/>
      </dsp:nvSpPr>
      <dsp:spPr>
        <a:xfrm>
          <a:off x="3736757" y="2016347"/>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Los Angeles: Küresel-sanayi ticaret</a:t>
          </a:r>
          <a:endParaRPr lang="tr-TR" sz="1500" kern="1200"/>
        </a:p>
      </dsp:txBody>
      <dsp:txXfrm>
        <a:off x="3758624" y="2038214"/>
        <a:ext cx="3232630" cy="404206"/>
      </dsp:txXfrm>
    </dsp:sp>
    <dsp:sp modelId="{17C1216D-9E9E-42A6-8DB0-78EDF15EE7C3}">
      <dsp:nvSpPr>
        <dsp:cNvPr id="0" name=""/>
        <dsp:cNvSpPr/>
      </dsp:nvSpPr>
      <dsp:spPr>
        <a:xfrm>
          <a:off x="3736757" y="2520279"/>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Londra: Küresel-sanayi liman</a:t>
          </a:r>
          <a:endParaRPr lang="tr-TR" sz="1500" kern="1200"/>
        </a:p>
      </dsp:txBody>
      <dsp:txXfrm>
        <a:off x="3758624" y="2542146"/>
        <a:ext cx="3232630" cy="404206"/>
      </dsp:txXfrm>
    </dsp:sp>
    <dsp:sp modelId="{01F700DC-8A0C-4BD7-9482-48DD4148644B}">
      <dsp:nvSpPr>
        <dsp:cNvPr id="0" name=""/>
        <dsp:cNvSpPr/>
      </dsp:nvSpPr>
      <dsp:spPr>
        <a:xfrm>
          <a:off x="3736757" y="3024212"/>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Moskova: Küresel-sanayi ticaret</a:t>
          </a:r>
          <a:endParaRPr lang="tr-TR" sz="1500" kern="1200"/>
        </a:p>
      </dsp:txBody>
      <dsp:txXfrm>
        <a:off x="3758624" y="3046079"/>
        <a:ext cx="3232630" cy="404206"/>
      </dsp:txXfrm>
    </dsp:sp>
    <dsp:sp modelId="{A2E0E5F6-92E3-48A1-ACC6-97A80BE2DA90}">
      <dsp:nvSpPr>
        <dsp:cNvPr id="0" name=""/>
        <dsp:cNvSpPr/>
      </dsp:nvSpPr>
      <dsp:spPr>
        <a:xfrm>
          <a:off x="3736757" y="3528145"/>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Bakü:Bölgesel-maden</a:t>
          </a:r>
          <a:endParaRPr lang="tr-TR" sz="1500" kern="1200"/>
        </a:p>
      </dsp:txBody>
      <dsp:txXfrm>
        <a:off x="3758624" y="3550012"/>
        <a:ext cx="3232630" cy="404206"/>
      </dsp:txXfrm>
    </dsp:sp>
    <dsp:sp modelId="{03D7EE34-DA9C-42F2-90D0-7E0D53F784D9}">
      <dsp:nvSpPr>
        <dsp:cNvPr id="0" name=""/>
        <dsp:cNvSpPr/>
      </dsp:nvSpPr>
      <dsp:spPr>
        <a:xfrm>
          <a:off x="3736757" y="4032078"/>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Yeni Delhi:Bölgesel</a:t>
          </a:r>
          <a:endParaRPr lang="tr-TR" sz="1500" kern="1200"/>
        </a:p>
      </dsp:txBody>
      <dsp:txXfrm>
        <a:off x="3758624" y="4053945"/>
        <a:ext cx="3232630" cy="40420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M. Yusuf Akengin</a:t>
            </a:r>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B558C-E909-4380-A06B-A19161FFEDC4}" type="datetimeFigureOut">
              <a:rPr lang="tr-TR" smtClean="0"/>
              <a:t>01.01.2016</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M. Yusuf Akengin</a:t>
            </a:r>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436793-7C3C-4FD4-B2A7-98EA6AD235A6}" type="slidenum">
              <a:rPr lang="tr-TR" smtClean="0"/>
              <a:t>‹#›</a:t>
            </a:fld>
            <a:endParaRPr lang="tr-TR"/>
          </a:p>
        </p:txBody>
      </p:sp>
    </p:spTree>
    <p:extLst>
      <p:ext uri="{BB962C8B-B14F-4D97-AF65-F5344CB8AC3E}">
        <p14:creationId xmlns:p14="http://schemas.microsoft.com/office/powerpoint/2010/main" val="269541654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M. Yusuf Akengin</a:t>
            </a: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17F335-70B0-49FE-895D-C64B4CB040E6}" type="datetimeFigureOut">
              <a:rPr lang="tr-TR" smtClean="0"/>
              <a:t>01.01.2016</a:t>
            </a:fld>
            <a:endParaRPr lang="tr-TR"/>
          </a:p>
        </p:txBody>
      </p:sp>
      <p:sp>
        <p:nvSpPr>
          <p:cNvPr id="4" name="Slayt Görüntüsü Yer Tutucusu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M. Yusuf Akengin</a:t>
            </a: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5817DD-F973-452D-BFBC-142A135DEF31}" type="slidenum">
              <a:rPr lang="tr-TR" smtClean="0"/>
              <a:t>‹#›</a:t>
            </a:fld>
            <a:endParaRPr lang="tr-TR"/>
          </a:p>
        </p:txBody>
      </p:sp>
    </p:spTree>
    <p:extLst>
      <p:ext uri="{BB962C8B-B14F-4D97-AF65-F5344CB8AC3E}">
        <p14:creationId xmlns:p14="http://schemas.microsoft.com/office/powerpoint/2010/main" val="3234401916"/>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855817DD-F973-452D-BFBC-142A135DEF31}" type="slidenum">
              <a:rPr lang="tr-TR" smtClean="0"/>
              <a:t>1</a:t>
            </a:fld>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Üstbilgi Yer Tutucusu 5"/>
          <p:cNvSpPr>
            <a:spLocks noGrp="1"/>
          </p:cNvSpPr>
          <p:nvPr>
            <p:ph type="hdr" sz="quarter" idx="12"/>
          </p:nvPr>
        </p:nvSpPr>
        <p:spPr/>
        <p:txBody>
          <a:bodyPr/>
          <a:lstStyle/>
          <a:p>
            <a:r>
              <a:rPr lang="tr-TR" smtClean="0"/>
              <a:t>M. Yusuf Akengin</a:t>
            </a:r>
            <a:endParaRPr lang="tr-TR"/>
          </a:p>
        </p:txBody>
      </p:sp>
    </p:spTree>
    <p:extLst>
      <p:ext uri="{BB962C8B-B14F-4D97-AF65-F5344CB8AC3E}">
        <p14:creationId xmlns:p14="http://schemas.microsoft.com/office/powerpoint/2010/main" val="231456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smtClean="0">
                <a:solidFill>
                  <a:schemeClr val="tx1"/>
                </a:solidFill>
                <a:effectLst/>
                <a:latin typeface="+mn-lt"/>
                <a:ea typeface="+mn-ea"/>
                <a:cs typeface="+mn-cs"/>
                <a:hlinkClick r:id="rId3"/>
              </a:rPr>
              <a:t>www.sorubak.com</a:t>
            </a:r>
            <a:endParaRPr lang="tr-TR" dirty="0"/>
          </a:p>
        </p:txBody>
      </p:sp>
      <p:sp>
        <p:nvSpPr>
          <p:cNvPr id="4" name="Üstbilgi Yer Tutucusu 3"/>
          <p:cNvSpPr>
            <a:spLocks noGrp="1"/>
          </p:cNvSpPr>
          <p:nvPr>
            <p:ph type="hdr" sz="quarter" idx="10"/>
          </p:nvPr>
        </p:nvSpPr>
        <p:spPr/>
        <p:txBody>
          <a:bodyPr/>
          <a:lstStyle/>
          <a:p>
            <a:r>
              <a:rPr lang="tr-TR" smtClean="0"/>
              <a:t>M. Yusuf Akengin</a:t>
            </a:r>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Slayt Numarası Yer Tutucusu 5"/>
          <p:cNvSpPr>
            <a:spLocks noGrp="1"/>
          </p:cNvSpPr>
          <p:nvPr>
            <p:ph type="sldNum" sz="quarter" idx="12"/>
          </p:nvPr>
        </p:nvSpPr>
        <p:spPr/>
        <p:txBody>
          <a:bodyPr/>
          <a:lstStyle/>
          <a:p>
            <a:fld id="{855817DD-F973-452D-BFBC-142A135DEF31}" type="slidenum">
              <a:rPr lang="tr-TR" smtClean="0"/>
              <a:t>7</a:t>
            </a:fld>
            <a:endParaRPr lang="tr-TR"/>
          </a:p>
        </p:txBody>
      </p:sp>
    </p:spTree>
    <p:extLst>
      <p:ext uri="{BB962C8B-B14F-4D97-AF65-F5344CB8AC3E}">
        <p14:creationId xmlns:p14="http://schemas.microsoft.com/office/powerpoint/2010/main" val="850464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smtClean="0">
                <a:solidFill>
                  <a:schemeClr val="tx1"/>
                </a:solidFill>
                <a:effectLst/>
                <a:latin typeface="+mn-lt"/>
                <a:ea typeface="+mn-ea"/>
                <a:cs typeface="+mn-cs"/>
                <a:hlinkClick r:id="rId3"/>
              </a:rPr>
              <a:t>www.sorubak.com</a:t>
            </a:r>
            <a:endParaRPr lang="tr-TR" dirty="0"/>
          </a:p>
        </p:txBody>
      </p:sp>
      <p:sp>
        <p:nvSpPr>
          <p:cNvPr id="4" name="Üstbilgi Yer Tutucusu 3"/>
          <p:cNvSpPr>
            <a:spLocks noGrp="1"/>
          </p:cNvSpPr>
          <p:nvPr>
            <p:ph type="hdr" sz="quarter" idx="10"/>
          </p:nvPr>
        </p:nvSpPr>
        <p:spPr/>
        <p:txBody>
          <a:bodyPr/>
          <a:lstStyle/>
          <a:p>
            <a:r>
              <a:rPr lang="tr-TR" smtClean="0"/>
              <a:t>M. Yusuf Akengin</a:t>
            </a:r>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Slayt Numarası Yer Tutucusu 5"/>
          <p:cNvSpPr>
            <a:spLocks noGrp="1"/>
          </p:cNvSpPr>
          <p:nvPr>
            <p:ph type="sldNum" sz="quarter" idx="12"/>
          </p:nvPr>
        </p:nvSpPr>
        <p:spPr/>
        <p:txBody>
          <a:bodyPr/>
          <a:lstStyle/>
          <a:p>
            <a:fld id="{855817DD-F973-452D-BFBC-142A135DEF31}" type="slidenum">
              <a:rPr lang="tr-TR" smtClean="0"/>
              <a:t>11</a:t>
            </a:fld>
            <a:endParaRPr lang="tr-TR"/>
          </a:p>
        </p:txBody>
      </p:sp>
    </p:spTree>
    <p:extLst>
      <p:ext uri="{BB962C8B-B14F-4D97-AF65-F5344CB8AC3E}">
        <p14:creationId xmlns:p14="http://schemas.microsoft.com/office/powerpoint/2010/main" val="4920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87681"/>
            <a:ext cx="7772400" cy="3413760"/>
          </a:xfrm>
        </p:spPr>
        <p:txBody>
          <a:bodyPr anchor="b">
            <a:noAutofit/>
          </a:bodyPr>
          <a:lstStyle>
            <a:lvl1pPr>
              <a:lnSpc>
                <a:spcPct val="100000"/>
              </a:lnSpc>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962400"/>
            <a:ext cx="6400800" cy="97536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CAF14647-EFF0-4422-9E7A-024DA40A0416}" type="datetime1">
              <a:rPr lang="tr-TR" smtClean="0"/>
              <a:t>01.01.2016</a:t>
            </a:fld>
            <a:endParaRPr lang="tr-TR"/>
          </a:p>
        </p:txBody>
      </p:sp>
      <p:sp>
        <p:nvSpPr>
          <p:cNvPr id="8" name="Slide Number Placeholder 7"/>
          <p:cNvSpPr>
            <a:spLocks noGrp="1"/>
          </p:cNvSpPr>
          <p:nvPr>
            <p:ph type="sldNum" sz="quarter" idx="11"/>
          </p:nvPr>
        </p:nvSpPr>
        <p:spPr/>
        <p:txBody>
          <a:bodyPr/>
          <a:lstStyle/>
          <a:p>
            <a:fld id="{F302176B-0E47-46AC-8F43-DAB4B8A37D06}" type="slidenum">
              <a:rPr lang="tr-TR" smtClean="0"/>
              <a:t>‹#›</a:t>
            </a:fld>
            <a:endParaRPr lang="tr-TR"/>
          </a:p>
        </p:txBody>
      </p:sp>
      <p:sp>
        <p:nvSpPr>
          <p:cNvPr id="9" name="Footer Placeholder 8"/>
          <p:cNvSpPr>
            <a:spLocks noGrp="1"/>
          </p:cNvSpPr>
          <p:nvPr>
            <p:ph type="ftr" sz="quarter" idx="12"/>
          </p:nvPr>
        </p:nvSpPr>
        <p:spPr/>
        <p:txBody>
          <a:bodyPr/>
          <a:lstStyle/>
          <a:p>
            <a:r>
              <a:rPr lang="tr-TR" smtClean="0"/>
              <a:t>Slayt: M. Yusuf Akengin</a:t>
            </a:r>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8213E27-B0EE-4743-ACFF-A10837D5FB35}" type="datetime1">
              <a:rPr lang="tr-TR" smtClean="0"/>
              <a:t>01.01.2016</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19711"/>
            <a:ext cx="2057400" cy="468122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19711"/>
            <a:ext cx="6019800" cy="46812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60901F4-CE97-4461-9351-1FAA5323565C}" type="datetime1">
              <a:rPr lang="tr-TR" smtClean="0"/>
              <a:t>01.01.2016</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10"/>
          </p:nvPr>
        </p:nvSpPr>
        <p:spPr/>
        <p:txBody>
          <a:bodyPr/>
          <a:lstStyle/>
          <a:p>
            <a:fld id="{BDAC5779-843D-4A43-9A2D-1E247FAEBE8D}" type="datetime1">
              <a:rPr lang="tr-TR" smtClean="0"/>
              <a:t>01.01.2016</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1097281"/>
            <a:ext cx="7772400" cy="2004060"/>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255011"/>
            <a:ext cx="7772400" cy="905509"/>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80B30C3-8212-4CC6-B288-6A930FB50272}" type="datetime1">
              <a:rPr lang="tr-TR" smtClean="0"/>
              <a:t>01.01.2016</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7" name="Oval 6"/>
          <p:cNvSpPr/>
          <p:nvPr/>
        </p:nvSpPr>
        <p:spPr>
          <a:xfrm>
            <a:off x="4495800"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4" name="Content Placeholder 3"/>
          <p:cNvSpPr>
            <a:spLocks noGrp="1"/>
          </p:cNvSpPr>
          <p:nvPr>
            <p:ph sz="half" idx="2"/>
          </p:nvPr>
        </p:nvSpPr>
        <p:spPr>
          <a:xfrm>
            <a:off x="4648200" y="1280160"/>
            <a:ext cx="4038600" cy="3620771"/>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Date Placeholder 4"/>
          <p:cNvSpPr>
            <a:spLocks noGrp="1"/>
          </p:cNvSpPr>
          <p:nvPr>
            <p:ph type="dt" sz="half" idx="10"/>
          </p:nvPr>
        </p:nvSpPr>
        <p:spPr/>
        <p:txBody>
          <a:bodyPr/>
          <a:lstStyle/>
          <a:p>
            <a:fld id="{B605B594-0A24-4853-BB1A-D0048FCA21C1}" type="datetime1">
              <a:rPr lang="tr-TR" smtClean="0"/>
              <a:t>01.01.2016</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9" name="Content Placeholder 8"/>
          <p:cNvSpPr>
            <a:spLocks noGrp="1"/>
          </p:cNvSpPr>
          <p:nvPr>
            <p:ph sz="quarter" idx="13"/>
          </p:nvPr>
        </p:nvSpPr>
        <p:spPr>
          <a:xfrm>
            <a:off x="365760" y="1280160"/>
            <a:ext cx="4041648" cy="3621024"/>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280160"/>
            <a:ext cx="4040188" cy="48768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8202" y="1280160"/>
            <a:ext cx="4041775" cy="48768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4DB93BDF-672B-4984-AD2B-715245340EA3}" type="datetime1">
              <a:rPr lang="tr-TR" smtClean="0"/>
              <a:t>01.01.2016</a:t>
            </a:fld>
            <a:endParaRPr lang="tr-TR"/>
          </a:p>
        </p:txBody>
      </p:sp>
      <p:sp>
        <p:nvSpPr>
          <p:cNvPr id="8" name="Footer Placeholder 7"/>
          <p:cNvSpPr>
            <a:spLocks noGrp="1"/>
          </p:cNvSpPr>
          <p:nvPr>
            <p:ph type="ftr" sz="quarter" idx="11"/>
          </p:nvPr>
        </p:nvSpPr>
        <p:spPr/>
        <p:txBody>
          <a:bodyPr/>
          <a:lstStyle/>
          <a:p>
            <a:r>
              <a:rPr lang="tr-TR" smtClean="0"/>
              <a:t>Slayt: M. Yusuf Akengin</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
        <p:nvSpPr>
          <p:cNvPr id="11" name="Content Placeholder 10"/>
          <p:cNvSpPr>
            <a:spLocks noGrp="1"/>
          </p:cNvSpPr>
          <p:nvPr>
            <p:ph sz="quarter" idx="13"/>
          </p:nvPr>
        </p:nvSpPr>
        <p:spPr>
          <a:xfrm>
            <a:off x="457200" y="1770278"/>
            <a:ext cx="4041648" cy="313090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72584" y="1770280"/>
            <a:ext cx="4041648" cy="313054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7A60F67-412E-417D-A937-EFBFD26EFD35}" type="datetime1">
              <a:rPr lang="tr-TR" smtClean="0"/>
              <a:t>01.01.2016</a:t>
            </a:fld>
            <a:endParaRPr lang="tr-TR"/>
          </a:p>
        </p:txBody>
      </p:sp>
      <p:sp>
        <p:nvSpPr>
          <p:cNvPr id="4" name="Footer Placeholder 3"/>
          <p:cNvSpPr>
            <a:spLocks noGrp="1"/>
          </p:cNvSpPr>
          <p:nvPr>
            <p:ph type="ftr" sz="quarter" idx="11"/>
          </p:nvPr>
        </p:nvSpPr>
        <p:spPr/>
        <p:txBody>
          <a:bodyPr/>
          <a:lstStyle/>
          <a:p>
            <a:r>
              <a:rPr lang="tr-TR" smtClean="0"/>
              <a:t>Slayt: M. Yusuf Akengin</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F6A5E8-336B-4CFD-BA55-12845F015561}" type="datetime1">
              <a:rPr lang="tr-TR" smtClean="0"/>
              <a:t>01.01.2016</a:t>
            </a:fld>
            <a:endParaRPr lang="tr-TR"/>
          </a:p>
        </p:txBody>
      </p:sp>
      <p:sp>
        <p:nvSpPr>
          <p:cNvPr id="3" name="Footer Placeholder 2"/>
          <p:cNvSpPr>
            <a:spLocks noGrp="1"/>
          </p:cNvSpPr>
          <p:nvPr>
            <p:ph type="ftr" sz="quarter" idx="11"/>
          </p:nvPr>
        </p:nvSpPr>
        <p:spPr/>
        <p:txBody>
          <a:bodyPr/>
          <a:lstStyle/>
          <a:p>
            <a:r>
              <a:rPr lang="tr-TR" smtClean="0"/>
              <a:t>Slayt: M. Yusuf Akengin</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907089" y="213360"/>
            <a:ext cx="3008313" cy="16764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719139" y="218440"/>
            <a:ext cx="4995863" cy="46824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907089" y="1950720"/>
            <a:ext cx="3008313" cy="2950211"/>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A406B71-E304-464F-9DD8-4716FF8868A0}" type="datetime1">
              <a:rPr lang="tr-TR" smtClean="0"/>
              <a:t>01.01.2016</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679576" y="182880"/>
            <a:ext cx="5711824" cy="716280"/>
          </a:xfrm>
        </p:spPr>
        <p:txBody>
          <a:bodyPr anchor="b"/>
          <a:lstStyle>
            <a:lvl1pPr algn="ctr">
              <a:lnSpc>
                <a:spcPct val="100000"/>
              </a:lnSpc>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1508126" y="914400"/>
            <a:ext cx="6054724" cy="3632835"/>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679576" y="4648200"/>
            <a:ext cx="5711824" cy="4267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5CED616-E281-40A7-B3E3-A9A4AAE9AE7C}" type="datetime1">
              <a:rPr lang="tr-TR" smtClean="0"/>
              <a:t>01.01.2016</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28016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280160"/>
            <a:ext cx="8229600" cy="362077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363349" y="5085081"/>
            <a:ext cx="2085975" cy="292100"/>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0BAB5985-B763-4AE1-BD66-97E852FF2291}" type="datetime1">
              <a:rPr lang="tr-TR" smtClean="0"/>
              <a:t>01.01.2016</a:t>
            </a:fld>
            <a:endParaRPr lang="tr-TR"/>
          </a:p>
        </p:txBody>
      </p:sp>
      <p:sp>
        <p:nvSpPr>
          <p:cNvPr id="5" name="Footer Placeholder 4"/>
          <p:cNvSpPr>
            <a:spLocks noGrp="1"/>
          </p:cNvSpPr>
          <p:nvPr>
            <p:ph type="ftr" sz="quarter" idx="3"/>
          </p:nvPr>
        </p:nvSpPr>
        <p:spPr>
          <a:xfrm>
            <a:off x="659167" y="5085081"/>
            <a:ext cx="2847975" cy="292100"/>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tr-TR" smtClean="0"/>
              <a:t>Slayt: M. Yusuf Akengin</a:t>
            </a:r>
            <a:endParaRPr lang="tr-TR"/>
          </a:p>
        </p:txBody>
      </p:sp>
      <p:sp>
        <p:nvSpPr>
          <p:cNvPr id="6" name="Slide Number Placeholder 5"/>
          <p:cNvSpPr>
            <a:spLocks noGrp="1"/>
          </p:cNvSpPr>
          <p:nvPr>
            <p:ph type="sldNum" sz="quarter" idx="4"/>
          </p:nvPr>
        </p:nvSpPr>
        <p:spPr>
          <a:xfrm>
            <a:off x="8543280" y="5085081"/>
            <a:ext cx="561975" cy="292100"/>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302176B-0E47-46AC-8F43-DAB4B8A37D06}" type="slidenum">
              <a:rPr lang="tr-TR" smtClean="0"/>
              <a:t>‹#›</a:t>
            </a:fld>
            <a:endParaRPr lang="tr-TR"/>
          </a:p>
        </p:txBody>
      </p:sp>
      <p:sp>
        <p:nvSpPr>
          <p:cNvPr id="7" name="Oval 6"/>
          <p:cNvSpPr/>
          <p:nvPr/>
        </p:nvSpPr>
        <p:spPr>
          <a:xfrm>
            <a:off x="8457760" y="5199508"/>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5199508"/>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sorubak.com/"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1000" b="-15000"/>
          </a:stretch>
        </a:blipFill>
        <a:effectLst/>
      </p:bgPr>
    </p:bg>
    <p:spTree>
      <p:nvGrpSpPr>
        <p:cNvPr id="1" name=""/>
        <p:cNvGrpSpPr/>
        <p:nvPr/>
      </p:nvGrpSpPr>
      <p:grpSpPr>
        <a:xfrm>
          <a:off x="0" y="0"/>
          <a:ext cx="0" cy="0"/>
          <a:chOff x="0" y="0"/>
          <a:chExt cx="0" cy="0"/>
        </a:xfrm>
      </p:grpSpPr>
      <p:sp>
        <p:nvSpPr>
          <p:cNvPr id="4" name="Dikdörtgen 3"/>
          <p:cNvSpPr/>
          <p:nvPr/>
        </p:nvSpPr>
        <p:spPr>
          <a:xfrm>
            <a:off x="767646" y="726976"/>
            <a:ext cx="7558288" cy="2800767"/>
          </a:xfrm>
          <a:prstGeom prst="rect">
            <a:avLst/>
          </a:prstGeom>
          <a:noFill/>
        </p:spPr>
        <p:txBody>
          <a:bodyPr wrap="none" lIns="91440" tIns="45720" rIns="91440" bIns="45720">
            <a:spAutoFit/>
            <a:scene3d>
              <a:camera prst="perspectiveRelaxedModerately"/>
              <a:lightRig rig="threePt" dir="t"/>
            </a:scene3d>
          </a:bodyPr>
          <a:lstStyle/>
          <a:p>
            <a:pPr algn="ctr"/>
            <a:r>
              <a:rPr lang="tr-TR" sz="8800" b="1" dirty="0" smtClean="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rPr>
              <a:t>Şehirler ve</a:t>
            </a:r>
          </a:p>
          <a:p>
            <a:pPr algn="ctr"/>
            <a:r>
              <a:rPr lang="tr-TR" sz="8800" b="1" dirty="0" smtClean="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rPr>
              <a:t>Fonksiyonları</a:t>
            </a:r>
            <a:endParaRPr lang="tr-TR" sz="8800" b="1" dirty="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endParaRPr>
          </a:p>
        </p:txBody>
      </p:sp>
      <p:sp>
        <p:nvSpPr>
          <p:cNvPr id="2" name="Altbilgi Yer Tutucusu 1"/>
          <p:cNvSpPr>
            <a:spLocks noGrp="1"/>
          </p:cNvSpPr>
          <p:nvPr>
            <p:ph type="ftr" sz="quarter" idx="12"/>
          </p:nvPr>
        </p:nvSpPr>
        <p:spPr/>
        <p:txBody>
          <a:bodyPr/>
          <a:lstStyle/>
          <a:p>
            <a:r>
              <a:rPr lang="tr-TR" smtClean="0"/>
              <a:t>Slayt: M. Yusuf Akengin</a:t>
            </a:r>
            <a:endParaRPr lang="tr-TR" dirty="0"/>
          </a:p>
        </p:txBody>
      </p:sp>
      <p:sp>
        <p:nvSpPr>
          <p:cNvPr id="3" name="Dikdörtgen 2"/>
          <p:cNvSpPr/>
          <p:nvPr/>
        </p:nvSpPr>
        <p:spPr>
          <a:xfrm>
            <a:off x="6707243" y="5105823"/>
            <a:ext cx="2116157" cy="369332"/>
          </a:xfrm>
          <a:prstGeom prst="rect">
            <a:avLst/>
          </a:prstGeom>
        </p:spPr>
        <p:txBody>
          <a:bodyPr wrap="none">
            <a:spAutoFit/>
          </a:bodyPr>
          <a:lstStyle/>
          <a:p>
            <a:r>
              <a:rPr lang="tr-TR" dirty="0">
                <a:hlinkClick r:id="rId4"/>
              </a:rPr>
              <a:t>www.sorubak.com</a:t>
            </a:r>
            <a:endParaRPr lang="tr-TR" dirty="0"/>
          </a:p>
        </p:txBody>
      </p:sp>
    </p:spTree>
    <p:extLst>
      <p:ext uri="{BB962C8B-B14F-4D97-AF65-F5344CB8AC3E}">
        <p14:creationId xmlns:p14="http://schemas.microsoft.com/office/powerpoint/2010/main" val="1232774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70000" lnSpcReduction="20000"/>
          </a:bodyPr>
          <a:lstStyle/>
          <a:p>
            <a:r>
              <a:rPr lang="tr-TR" b="1" dirty="0" smtClean="0">
                <a:solidFill>
                  <a:schemeClr val="bg1"/>
                </a:solidFill>
                <a:latin typeface="Souvenir T." pitchFamily="2" charset="0"/>
              </a:rPr>
              <a:t>OXFORD</a:t>
            </a:r>
          </a:p>
          <a:p>
            <a:r>
              <a:rPr lang="tr-TR" dirty="0" smtClean="0">
                <a:solidFill>
                  <a:schemeClr val="bg1"/>
                </a:solidFill>
                <a:latin typeface="Souvenir T." pitchFamily="2" charset="0"/>
              </a:rPr>
              <a:t>Eğitim </a:t>
            </a:r>
            <a:r>
              <a:rPr lang="tr-TR" dirty="0">
                <a:solidFill>
                  <a:schemeClr val="bg1"/>
                </a:solidFill>
                <a:latin typeface="Souvenir T." pitchFamily="2" charset="0"/>
              </a:rPr>
              <a:t>hizmetlerinin öne çıktığı bu şehir, İngiltere’nin kültürel ve tarihi açıdan önemli şehirlerinden biridir.</a:t>
            </a:r>
          </a:p>
          <a:p>
            <a:r>
              <a:rPr lang="tr-TR" dirty="0">
                <a:solidFill>
                  <a:schemeClr val="bg1"/>
                </a:solidFill>
                <a:latin typeface="Souvenir T." pitchFamily="2" charset="0"/>
              </a:rPr>
              <a:t>Oxford Üniversitesine sahip şehir, Dünya’nın her bölgesinden öğrencinin üniversite ve dil eğitimi için geldiği bir yerleşimdir.</a:t>
            </a:r>
          </a:p>
          <a:p>
            <a:r>
              <a:rPr lang="tr-TR" dirty="0" smtClean="0">
                <a:solidFill>
                  <a:schemeClr val="bg1"/>
                </a:solidFill>
                <a:latin typeface="Souvenir T." pitchFamily="2" charset="0"/>
              </a:rPr>
              <a:t>Dünya’nın </a:t>
            </a:r>
            <a:r>
              <a:rPr lang="tr-TR" dirty="0">
                <a:solidFill>
                  <a:schemeClr val="bg1"/>
                </a:solidFill>
                <a:latin typeface="Souvenir T." pitchFamily="2" charset="0"/>
              </a:rPr>
              <a:t>dört bir yanından gelen öğrencilerin varlığıyla oldukça kozmopolit bir yapıya sahip olan Oxford’un yaklaşık nüfusu 140.000′dir.</a:t>
            </a:r>
          </a:p>
          <a:p>
            <a:r>
              <a:rPr lang="tr-TR" dirty="0">
                <a:solidFill>
                  <a:schemeClr val="bg1"/>
                </a:solidFill>
                <a:latin typeface="Souvenir T." pitchFamily="2" charset="0"/>
              </a:rPr>
              <a:t>Tarihi VIII. yüzyıla kadar uzanan şehir, Oxford Üniversitesi’nin tarihi ve görkemli kolejleri, yemyeşil parkları, mimarisi ve kültürel geçmişiyle turistler için de bir cazibe merkezidir.</a:t>
            </a:r>
            <a:endParaRPr lang="en-US" dirty="0">
              <a:solidFill>
                <a:schemeClr val="bg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bg1"/>
                </a:solidFill>
                <a:latin typeface="Souvenir T." pitchFamily="2" charset="0"/>
              </a:rPr>
              <a:t>Tokyo</a:t>
            </a:r>
          </a:p>
          <a:p>
            <a:r>
              <a:rPr lang="tr-TR" dirty="0">
                <a:solidFill>
                  <a:schemeClr val="bg1"/>
                </a:solidFill>
                <a:latin typeface="Souvenir T." pitchFamily="2" charset="0"/>
              </a:rPr>
              <a:t>Japonya, hem yer şekilleri hem de yer altı kaynakları bakımından olumsuz konumda olan bir ülkedir.</a:t>
            </a:r>
          </a:p>
          <a:p>
            <a:r>
              <a:rPr lang="tr-TR" dirty="0">
                <a:solidFill>
                  <a:schemeClr val="bg1"/>
                </a:solidFill>
                <a:latin typeface="Souvenir T." pitchFamily="2" charset="0"/>
              </a:rPr>
              <a:t>Ancak bunlara rağmen yüksek teknolojiyi kullanarak önemli sanayi ülkelerinden biri özelliğini kazanmıştır.</a:t>
            </a:r>
          </a:p>
          <a:p>
            <a:r>
              <a:rPr lang="tr-TR" dirty="0">
                <a:solidFill>
                  <a:schemeClr val="bg1"/>
                </a:solidFill>
                <a:latin typeface="Souvenir T." pitchFamily="2" charset="0"/>
              </a:rPr>
              <a:t>Başkent Tokyo’nun bu olaydaki payı, demir yolu ve güçlü deniz filolarını kullanarak Dünya pazarlarına erişimi sağlamasıyla gerçekleşmiştir</a:t>
            </a:r>
          </a:p>
          <a:p>
            <a:r>
              <a:rPr lang="tr-TR" dirty="0">
                <a:solidFill>
                  <a:schemeClr val="bg1"/>
                </a:solidFill>
                <a:latin typeface="Souvenir T." pitchFamily="2" charset="0"/>
              </a:rPr>
              <a:t>Bu özelliğiyle Tokyo aynı zamanda sanayi kentidir.</a:t>
            </a:r>
            <a:endParaRPr lang="en-US" dirty="0">
              <a:solidFill>
                <a:schemeClr val="bg1"/>
              </a:solidFill>
              <a:latin typeface="Souvenir T." pitchFamily="2" charset="0"/>
            </a:endParaRPr>
          </a:p>
        </p:txBody>
      </p:sp>
      <p:cxnSp>
        <p:nvCxnSpPr>
          <p:cNvPr id="6" name="Düz Bağlayıcı 5"/>
          <p:cNvCxnSpPr/>
          <p:nvPr/>
        </p:nvCxnSpPr>
        <p:spPr>
          <a:xfrm>
            <a:off x="4572000" y="294928"/>
            <a:ext cx="0" cy="4968552"/>
          </a:xfrm>
          <a:prstGeom prst="line">
            <a:avLst/>
          </a:prstGeom>
        </p:spPr>
        <p:style>
          <a:lnRef idx="3">
            <a:schemeClr val="accent3"/>
          </a:lnRef>
          <a:fillRef idx="0">
            <a:schemeClr val="accent3"/>
          </a:fillRef>
          <a:effectRef idx="2">
            <a:schemeClr val="accent3"/>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2169376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92500" lnSpcReduction="20000"/>
          </a:bodyPr>
          <a:lstStyle/>
          <a:p>
            <a:r>
              <a:rPr lang="tr-TR" b="1" dirty="0">
                <a:solidFill>
                  <a:schemeClr val="tx1"/>
                </a:solidFill>
                <a:latin typeface="Souvenir T." pitchFamily="2" charset="0"/>
              </a:rPr>
              <a:t>Paris</a:t>
            </a:r>
          </a:p>
          <a:p>
            <a:r>
              <a:rPr lang="tr-TR" dirty="0">
                <a:solidFill>
                  <a:schemeClr val="tx1"/>
                </a:solidFill>
                <a:latin typeface="Souvenir T." pitchFamily="2" charset="0"/>
              </a:rPr>
              <a:t>Paris Fransa’nın başkentidir.</a:t>
            </a:r>
          </a:p>
          <a:p>
            <a:r>
              <a:rPr lang="tr-TR" dirty="0">
                <a:solidFill>
                  <a:schemeClr val="tx1"/>
                </a:solidFill>
                <a:latin typeface="Souvenir T." pitchFamily="2" charset="0"/>
              </a:rPr>
              <a:t>Tüm Dünya’da anıtları, sanatsal ve kültürel yaşamı ile tanınmış olan Paris dünya tarihinde önemli bir şehir (kent) olmakla birlikte, başlıca ekonomik ve politik merkezler arasında yer almakta ve uluslar arası taşımacılığın geçiş noktalarından birini oluşturmaktadır.</a:t>
            </a:r>
          </a:p>
          <a:p>
            <a:r>
              <a:rPr lang="tr-TR" dirty="0">
                <a:solidFill>
                  <a:schemeClr val="tx1"/>
                </a:solidFill>
                <a:latin typeface="Souvenir T." pitchFamily="2" charset="0"/>
              </a:rPr>
              <a:t>Moda ve lüksün Dünya başkentidir ve “Işık Şehir” diye de bilinmektedir.</a:t>
            </a: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tx1"/>
                </a:solidFill>
                <a:latin typeface="Souvenir T." pitchFamily="2" charset="0"/>
              </a:rPr>
              <a:t>Bayburt</a:t>
            </a:r>
          </a:p>
          <a:p>
            <a:r>
              <a:rPr lang="tr-TR" dirty="0">
                <a:solidFill>
                  <a:schemeClr val="tx1"/>
                </a:solidFill>
                <a:latin typeface="Souvenir T." pitchFamily="2" charset="0"/>
              </a:rPr>
              <a:t>Temel geçim kaynağı tarım ve hayvancılık olan şehir yer şekillerinin engebeli olduğu bir arazide kurulmuştur.</a:t>
            </a:r>
          </a:p>
          <a:p>
            <a:r>
              <a:rPr lang="tr-TR" dirty="0">
                <a:solidFill>
                  <a:schemeClr val="tx1"/>
                </a:solidFill>
                <a:latin typeface="Souvenir T." pitchFamily="2" charset="0"/>
              </a:rPr>
              <a:t>Ekonomik kaynaklarının sınırlı olmasından dolayı şehir dışına göç vermektedir.</a:t>
            </a:r>
          </a:p>
          <a:p>
            <a:r>
              <a:rPr lang="tr-TR" dirty="0">
                <a:solidFill>
                  <a:schemeClr val="tx1"/>
                </a:solidFill>
                <a:latin typeface="Souvenir T." pitchFamily="2" charset="0"/>
              </a:rPr>
              <a:t>Günümüzde Bayburt tarım ve hayvancılık faaliyetlerinin yeterince gelişmemesinden dolayı çevresini etkisi altına alamamış yerel bir etkiye sahip olmuştur.</a:t>
            </a:r>
          </a:p>
        </p:txBody>
      </p:sp>
      <p:cxnSp>
        <p:nvCxnSpPr>
          <p:cNvPr id="6" name="Düz Bağlayıcı 5"/>
          <p:cNvCxnSpPr/>
          <p:nvPr/>
        </p:nvCxnSpPr>
        <p:spPr>
          <a:xfrm>
            <a:off x="4572000" y="294928"/>
            <a:ext cx="0" cy="4968552"/>
          </a:xfrm>
          <a:prstGeom prst="line">
            <a:avLst/>
          </a:prstGeom>
        </p:spPr>
        <p:style>
          <a:lnRef idx="3">
            <a:schemeClr val="accent2"/>
          </a:lnRef>
          <a:fillRef idx="0">
            <a:schemeClr val="accent2"/>
          </a:fillRef>
          <a:effectRef idx="2">
            <a:schemeClr val="accent2"/>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1891827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1130437274"/>
              </p:ext>
            </p:extLst>
          </p:nvPr>
        </p:nvGraphicFramePr>
        <p:xfrm>
          <a:off x="457200" y="150912"/>
          <a:ext cx="8229600"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2976719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146" name="Picture 2" descr="C:\Users\user\Desktop\Başlıksız-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335" b="11783"/>
          <a:stretch/>
        </p:blipFill>
        <p:spPr bwMode="auto">
          <a:xfrm>
            <a:off x="0" y="677917"/>
            <a:ext cx="9144000" cy="433551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889204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4000">
              <a:schemeClr val="tx1">
                <a:lumMod val="85000"/>
                <a:lumOff val="15000"/>
              </a:schemeClr>
            </a:gs>
            <a:gs pos="50000">
              <a:schemeClr val="tx1">
                <a:lumMod val="85000"/>
                <a:lumOff val="15000"/>
              </a:schemeClr>
            </a:gs>
            <a:gs pos="75000">
              <a:schemeClr val="tx1">
                <a:lumMod val="95000"/>
                <a:lumOff val="5000"/>
              </a:schemeClr>
            </a:gs>
            <a:gs pos="89999">
              <a:schemeClr val="tx1"/>
            </a:gs>
            <a:gs pos="100000">
              <a:schemeClr val="tx1"/>
            </a:gs>
          </a:gsLst>
          <a:lin ang="5400000" scaled="0"/>
        </a:gradFill>
        <a:effectLst/>
      </p:bgPr>
    </p:bg>
    <p:spTree>
      <p:nvGrpSpPr>
        <p:cNvPr id="1" name=""/>
        <p:cNvGrpSpPr/>
        <p:nvPr/>
      </p:nvGrpSpPr>
      <p:grpSpPr>
        <a:xfrm>
          <a:off x="0" y="0"/>
          <a:ext cx="0" cy="0"/>
          <a:chOff x="0" y="0"/>
          <a:chExt cx="0" cy="0"/>
        </a:xfrm>
      </p:grpSpPr>
      <p:sp>
        <p:nvSpPr>
          <p:cNvPr id="2" name="Dikdörtgen 1"/>
          <p:cNvSpPr/>
          <p:nvPr/>
        </p:nvSpPr>
        <p:spPr>
          <a:xfrm>
            <a:off x="715823" y="1951112"/>
            <a:ext cx="7712368" cy="1323439"/>
          </a:xfrm>
          <a:prstGeom prst="rect">
            <a:avLst/>
          </a:prstGeom>
          <a:noFill/>
        </p:spPr>
        <p:txBody>
          <a:bodyPr wrap="none" lIns="91440" tIns="45720" rIns="91440" bIns="45720">
            <a:spAutoFit/>
          </a:bodyPr>
          <a:lstStyle/>
          <a:p>
            <a:pPr algn="ctr"/>
            <a:r>
              <a:rPr lang="tr-TR"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rPr>
              <a:t>M. Yusuf </a:t>
            </a:r>
            <a:r>
              <a:rPr lang="tr-TR" sz="8000" b="1"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rPr>
              <a:t>Akengin</a:t>
            </a:r>
            <a:endParaRPr lang="tr-TR" sz="80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endParaRPr>
          </a:p>
        </p:txBody>
      </p:sp>
      <p:sp>
        <p:nvSpPr>
          <p:cNvPr id="3" name="Altbilgi Yer Tutucusu 2"/>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705516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sz="4800" b="1" dirty="0"/>
              <a:t>Şehirlerin Nüfus Gelişimi</a:t>
            </a:r>
            <a:endParaRPr lang="en-US" sz="4800" dirty="0"/>
          </a:p>
        </p:txBody>
      </p:sp>
      <p:sp>
        <p:nvSpPr>
          <p:cNvPr id="2" name="İçerik Yer Tutucusu 1"/>
          <p:cNvSpPr>
            <a:spLocks noGrp="1"/>
          </p:cNvSpPr>
          <p:nvPr>
            <p:ph idx="1"/>
          </p:nvPr>
        </p:nvSpPr>
        <p:spPr/>
        <p:txBody>
          <a:bodyPr anchor="ctr">
            <a:normAutofit fontScale="92500" lnSpcReduction="10000"/>
          </a:bodyPr>
          <a:lstStyle/>
          <a:p>
            <a:r>
              <a:rPr lang="tr-TR" sz="2000" dirty="0" smtClean="0">
                <a:solidFill>
                  <a:schemeClr val="tx1"/>
                </a:solidFill>
                <a:latin typeface="Souvenir T." pitchFamily="2" charset="0"/>
              </a:rPr>
              <a:t>İlk şehir yerleşmelerinin nüfusu günümüzdeki şehirlere oranla oldukça azdır.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Örneğin Mezopotamya’da Sümerlere ait bir şehirde nüfus 7.000 ile 20.000 arasında değişiyordu.</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Eski Yunan’da ise Dünya‘nın en büyük şehirlerinden biri olan Atina‘nın nüfusu 40 bin civarındaydı.</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Günümüze doğru şehir nüfusu hızlı bir artış göstererek 15-20 milyonluk dev rakamlara ulaşmaktadır.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Örneğin, Londra‘nın nüfusu 1800 yılında 1 milyon iken 1850 yılında 2 milyona, 1890 yılında 5 milyona, 1965 yılında ise 11,5 milyona yükselmiştir.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Dünya’da nüfusu 1820 yılında 100.000′i aşan şehirlerin sayısı 22 iken, 1890′da bu sayı 120′ye yükselmiştir.</a:t>
            </a:r>
            <a:endParaRPr lang="en-US" sz="2000" dirty="0">
              <a:solidFill>
                <a:schemeClr val="tx1"/>
              </a:solidFill>
              <a:latin typeface="Souvenir T." pitchFamily="2" charset="0"/>
            </a:endParaRPr>
          </a:p>
        </p:txBody>
      </p:sp>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25230998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b="1" dirty="0">
                <a:solidFill>
                  <a:srgbClr val="FFFF00"/>
                </a:solidFill>
              </a:rPr>
              <a:t>Şehirlerin Fonksiyonel Gelişimi</a:t>
            </a:r>
            <a:endParaRPr lang="en-US" sz="4000" dirty="0">
              <a:solidFill>
                <a:srgbClr val="FFFF00"/>
              </a:solidFill>
            </a:endParaRPr>
          </a:p>
        </p:txBody>
      </p:sp>
      <p:sp>
        <p:nvSpPr>
          <p:cNvPr id="3" name="İçerik Yer Tutucusu 2"/>
          <p:cNvSpPr>
            <a:spLocks noGrp="1"/>
          </p:cNvSpPr>
          <p:nvPr>
            <p:ph idx="1"/>
          </p:nvPr>
        </p:nvSpPr>
        <p:spPr/>
        <p:txBody>
          <a:bodyPr anchor="ctr">
            <a:normAutofit/>
          </a:bodyPr>
          <a:lstStyle/>
          <a:p>
            <a:r>
              <a:rPr lang="tr-TR" sz="2000" b="1" dirty="0" smtClean="0">
                <a:solidFill>
                  <a:schemeClr val="bg1"/>
                </a:solidFill>
                <a:latin typeface="Souvenir T." pitchFamily="2" charset="0"/>
              </a:rPr>
              <a:t>Yeryüzündeki </a:t>
            </a:r>
            <a:r>
              <a:rPr lang="tr-TR" sz="2000" b="1" dirty="0">
                <a:solidFill>
                  <a:schemeClr val="bg1"/>
                </a:solidFill>
                <a:latin typeface="Souvenir T." pitchFamily="2" charset="0"/>
              </a:rPr>
              <a:t>ilk şehirleri oluşturan faaliyet tarımdır.</a:t>
            </a:r>
            <a:br>
              <a:rPr lang="tr-TR" sz="2000" b="1" dirty="0">
                <a:solidFill>
                  <a:schemeClr val="bg1"/>
                </a:solidFill>
                <a:latin typeface="Souvenir T." pitchFamily="2" charset="0"/>
              </a:rPr>
            </a:br>
            <a:r>
              <a:rPr lang="tr-TR" sz="2000" b="1" dirty="0">
                <a:solidFill>
                  <a:schemeClr val="bg1"/>
                </a:solidFill>
                <a:latin typeface="Souvenir T." pitchFamily="2" charset="0"/>
              </a:rPr>
              <a:t>Bu gelişmede coğrafi konum büyük rol oynamıştır.</a:t>
            </a:r>
            <a:br>
              <a:rPr lang="tr-TR" sz="2000" b="1" dirty="0">
                <a:solidFill>
                  <a:schemeClr val="bg1"/>
                </a:solidFill>
                <a:latin typeface="Souvenir T." pitchFamily="2" charset="0"/>
              </a:rPr>
            </a:br>
            <a:r>
              <a:rPr lang="tr-TR" sz="2000" b="1" dirty="0">
                <a:solidFill>
                  <a:schemeClr val="bg1"/>
                </a:solidFill>
                <a:latin typeface="Souvenir T." pitchFamily="2" charset="0"/>
              </a:rPr>
              <a:t>ilk şehirlerin nüfusları, kalabalık bir çiftçi ve din adamları, yöneticiler, tüccarlar ve zanaatkarlardan oluşmaktaydı.</a:t>
            </a:r>
            <a:br>
              <a:rPr lang="tr-TR" sz="2000" b="1" dirty="0">
                <a:solidFill>
                  <a:schemeClr val="bg1"/>
                </a:solidFill>
                <a:latin typeface="Souvenir T." pitchFamily="2" charset="0"/>
              </a:rPr>
            </a:br>
            <a:r>
              <a:rPr lang="tr-TR" sz="2000" b="1" dirty="0">
                <a:solidFill>
                  <a:schemeClr val="bg1"/>
                </a:solidFill>
                <a:latin typeface="Souvenir T." pitchFamily="2" charset="0"/>
              </a:rPr>
              <a:t>Sanayinin ortaya çıkması ve gelişmesi ile şehirleşme hız kazanmış ve şehirlerin fonksiyonel değişimi hızlanmıştır.</a:t>
            </a:r>
            <a:br>
              <a:rPr lang="tr-TR" sz="2000" b="1" dirty="0">
                <a:solidFill>
                  <a:schemeClr val="bg1"/>
                </a:solidFill>
                <a:latin typeface="Souvenir T." pitchFamily="2" charset="0"/>
              </a:rPr>
            </a:br>
            <a:r>
              <a:rPr lang="tr-TR" sz="2000" b="1" dirty="0">
                <a:solidFill>
                  <a:schemeClr val="bg1"/>
                </a:solidFill>
                <a:latin typeface="Souvenir T." pitchFamily="2" charset="0"/>
              </a:rPr>
              <a:t>Değişen koşullar ve artan ihtiyaçlarla beraber şehirlerdeki faaliyetler farklılaşmıştır.</a:t>
            </a:r>
            <a:br>
              <a:rPr lang="tr-TR" sz="2000" b="1" dirty="0">
                <a:solidFill>
                  <a:schemeClr val="bg1"/>
                </a:solidFill>
                <a:latin typeface="Souvenir T." pitchFamily="2" charset="0"/>
              </a:rPr>
            </a:br>
            <a:r>
              <a:rPr lang="tr-TR" sz="2000" b="1" dirty="0">
                <a:solidFill>
                  <a:schemeClr val="bg1"/>
                </a:solidFill>
                <a:latin typeface="Souvenir T." pitchFamily="2" charset="0"/>
              </a:rPr>
              <a:t>Siyasi ve iktisadi etkenlerle nüfus artışı da hızlanmış ve günümüzdeki büyük şehirler ortaya çıkmıştır.</a:t>
            </a:r>
            <a:endParaRPr lang="en-US" sz="2000" b="1" dirty="0">
              <a:solidFill>
                <a:schemeClr val="bg1"/>
              </a:solidFill>
              <a:latin typeface="Souvenir T." pitchFamily="2" charset="0"/>
            </a:endParaRPr>
          </a:p>
        </p:txBody>
      </p:sp>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3360560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solidFill>
                  <a:srgbClr val="92D050"/>
                </a:solidFill>
              </a:rPr>
              <a:t>Şehirler ve Etki Alanları</a:t>
            </a:r>
            <a:endParaRPr lang="en-US" dirty="0">
              <a:solidFill>
                <a:srgbClr val="92D050"/>
              </a:solidFill>
            </a:endParaRPr>
          </a:p>
        </p:txBody>
      </p:sp>
      <p:sp>
        <p:nvSpPr>
          <p:cNvPr id="3" name="İçerik Yer Tutucusu 2"/>
          <p:cNvSpPr>
            <a:spLocks noGrp="1"/>
          </p:cNvSpPr>
          <p:nvPr>
            <p:ph idx="1"/>
          </p:nvPr>
        </p:nvSpPr>
        <p:spPr>
          <a:xfrm>
            <a:off x="467544" y="1512760"/>
            <a:ext cx="3754760" cy="3620771"/>
          </a:xfrm>
        </p:spPr>
        <p:txBody>
          <a:bodyPr>
            <a:normAutofit fontScale="92500" lnSpcReduction="10000"/>
          </a:bodyPr>
          <a:lstStyle/>
          <a:p>
            <a:r>
              <a:rPr lang="tr-TR" sz="2000" dirty="0" smtClean="0">
                <a:solidFill>
                  <a:schemeClr val="bg1"/>
                </a:solidFill>
                <a:latin typeface="Souvenir T." pitchFamily="2" charset="0"/>
              </a:rPr>
              <a:t>Şehirlerin </a:t>
            </a:r>
            <a:r>
              <a:rPr lang="tr-TR" sz="2000" dirty="0">
                <a:solidFill>
                  <a:schemeClr val="bg1"/>
                </a:solidFill>
                <a:latin typeface="Souvenir T." pitchFamily="2" charset="0"/>
              </a:rPr>
              <a:t>gelişmesinde önemli paya sahip olan faaliyet türü o şehrin asıl fonksiyonunu belirler.</a:t>
            </a:r>
            <a:br>
              <a:rPr lang="tr-TR" sz="2000" dirty="0">
                <a:solidFill>
                  <a:schemeClr val="bg1"/>
                </a:solidFill>
                <a:latin typeface="Souvenir T." pitchFamily="2" charset="0"/>
              </a:rPr>
            </a:br>
            <a:r>
              <a:rPr lang="tr-TR" sz="2000" dirty="0">
                <a:solidFill>
                  <a:schemeClr val="bg1"/>
                </a:solidFill>
                <a:latin typeface="Souvenir T." pitchFamily="2" charset="0"/>
              </a:rPr>
              <a:t>Bazı şehirler bir ya da birkaç faaliyet ile ön plana çıkabilirler.</a:t>
            </a:r>
            <a:br>
              <a:rPr lang="tr-TR" sz="2000" dirty="0">
                <a:solidFill>
                  <a:schemeClr val="bg1"/>
                </a:solidFill>
                <a:latin typeface="Souvenir T." pitchFamily="2" charset="0"/>
              </a:rPr>
            </a:br>
            <a:r>
              <a:rPr lang="tr-TR" sz="2000" dirty="0">
                <a:solidFill>
                  <a:schemeClr val="bg1"/>
                </a:solidFill>
                <a:latin typeface="Souvenir T." pitchFamily="2" charset="0"/>
              </a:rPr>
              <a:t>Şehirsel fonksiyonlar şehirleri çevrelerine göre bir cazibe merkezi haline getirmiştir.</a:t>
            </a:r>
            <a:br>
              <a:rPr lang="tr-TR" sz="2000" dirty="0">
                <a:solidFill>
                  <a:schemeClr val="bg1"/>
                </a:solidFill>
                <a:latin typeface="Souvenir T." pitchFamily="2" charset="0"/>
              </a:rPr>
            </a:br>
            <a:r>
              <a:rPr lang="tr-TR" sz="2000" dirty="0">
                <a:solidFill>
                  <a:schemeClr val="bg1"/>
                </a:solidFill>
                <a:latin typeface="Souvenir T." pitchFamily="2" charset="0"/>
              </a:rPr>
              <a:t>Bundan dolayı şehirde hem nüfus artar hem de ekonomik faaliyetler çeşitlilik gösterir</a:t>
            </a:r>
            <a:r>
              <a:rPr lang="tr-TR" sz="2000" dirty="0" smtClean="0">
                <a:solidFill>
                  <a:schemeClr val="bg1"/>
                </a:solidFill>
                <a:latin typeface="Souvenir T." pitchFamily="2" charset="0"/>
              </a:rPr>
              <a:t>.</a:t>
            </a:r>
            <a:endParaRPr lang="en-US" sz="2000" dirty="0">
              <a:solidFill>
                <a:schemeClr val="bg1"/>
              </a:solidFill>
              <a:latin typeface="Souvenir T." pitchFamily="2" charset="0"/>
            </a:endParaRPr>
          </a:p>
        </p:txBody>
      </p:sp>
      <p:pic>
        <p:nvPicPr>
          <p:cNvPr id="1026" name="Picture 2" descr="C:\Users\user\Desktop\11 .sınf\Şehirlerin Fonksiyonları\20090521_MG_111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762" t="-563" r="6332" b="563"/>
          <a:stretch/>
        </p:blipFill>
        <p:spPr bwMode="auto">
          <a:xfrm>
            <a:off x="3995936" y="1180572"/>
            <a:ext cx="4631947" cy="393889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1269457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37120"/>
            <a:ext cx="8229600" cy="1280160"/>
          </a:xfrm>
        </p:spPr>
        <p:txBody>
          <a:bodyPr/>
          <a:lstStyle/>
          <a:p>
            <a:r>
              <a:rPr lang="tr-TR" sz="3000" b="1" dirty="0"/>
              <a:t>Dünya’da Büyük Şehirlerin Kurulduğu Yerler</a:t>
            </a:r>
            <a:endParaRPr lang="en-US" sz="3000" dirty="0"/>
          </a:p>
        </p:txBody>
      </p:sp>
      <p:sp>
        <p:nvSpPr>
          <p:cNvPr id="3" name="İçerik Yer Tutucusu 2"/>
          <p:cNvSpPr>
            <a:spLocks noGrp="1"/>
          </p:cNvSpPr>
          <p:nvPr>
            <p:ph idx="1"/>
          </p:nvPr>
        </p:nvSpPr>
        <p:spPr>
          <a:xfrm>
            <a:off x="4283968" y="1280160"/>
            <a:ext cx="4402832" cy="3839304"/>
          </a:xfrm>
        </p:spPr>
        <p:txBody>
          <a:bodyPr>
            <a:normAutofit fontScale="70000" lnSpcReduction="20000"/>
          </a:bodyPr>
          <a:lstStyle/>
          <a:p>
            <a:r>
              <a:rPr lang="tr-TR" dirty="0" smtClean="0">
                <a:solidFill>
                  <a:schemeClr val="tx1"/>
                </a:solidFill>
                <a:latin typeface="Souvenir T." pitchFamily="2" charset="0"/>
              </a:rPr>
              <a:t>Sahip </a:t>
            </a:r>
            <a:r>
              <a:rPr lang="tr-TR" dirty="0">
                <a:solidFill>
                  <a:schemeClr val="tx1"/>
                </a:solidFill>
                <a:latin typeface="Souvenir T." pitchFamily="2" charset="0"/>
              </a:rPr>
              <a:t>oldukları özellikleriyle Dünya üzerindeki konumlarını belirleyen şehirler, konumu, hinterlandı (art bölge, etki alanı) ve fonksiyonları ile çeşitlilik gösterirler.</a:t>
            </a:r>
            <a:br>
              <a:rPr lang="tr-TR" dirty="0">
                <a:solidFill>
                  <a:schemeClr val="tx1"/>
                </a:solidFill>
                <a:latin typeface="Souvenir T." pitchFamily="2" charset="0"/>
              </a:rPr>
            </a:br>
            <a:r>
              <a:rPr lang="tr-TR" dirty="0">
                <a:solidFill>
                  <a:schemeClr val="tx1"/>
                </a:solidFill>
                <a:latin typeface="Souvenir T." pitchFamily="2" charset="0"/>
              </a:rPr>
              <a:t>Küresel etkiye sahip büyük şehirler genellikle orta kuşakta kurulmuştur.</a:t>
            </a:r>
            <a:br>
              <a:rPr lang="tr-TR" dirty="0">
                <a:solidFill>
                  <a:schemeClr val="tx1"/>
                </a:solidFill>
                <a:latin typeface="Souvenir T." pitchFamily="2" charset="0"/>
              </a:rPr>
            </a:br>
            <a:r>
              <a:rPr lang="tr-TR" dirty="0">
                <a:solidFill>
                  <a:schemeClr val="tx1"/>
                </a:solidFill>
                <a:latin typeface="Souvenir T." pitchFamily="2" charset="0"/>
              </a:rPr>
              <a:t>Özellikle bu şehirlerin bazılarında denizle bağlantının kolay kurulduğu yerler tercih edilmiştir.</a:t>
            </a:r>
            <a:br>
              <a:rPr lang="tr-TR" dirty="0">
                <a:solidFill>
                  <a:schemeClr val="tx1"/>
                </a:solidFill>
                <a:latin typeface="Souvenir T." pitchFamily="2" charset="0"/>
              </a:rPr>
            </a:br>
            <a:r>
              <a:rPr lang="tr-TR" dirty="0">
                <a:solidFill>
                  <a:schemeClr val="tx1"/>
                </a:solidFill>
                <a:latin typeface="Souvenir T." pitchFamily="2" charset="0"/>
              </a:rPr>
              <a:t>Bazıları doğal güzellikleriyle insanları kendine çekmiş, bazıları ise sanayi ve ticaret faaliyetleriyle etki alanı oluşturmuş, bir kısım şehirler ise tarihsel süreçteki önemleriyle büyük şehirler olarak </a:t>
            </a:r>
            <a:r>
              <a:rPr lang="tr-TR" dirty="0" err="1">
                <a:solidFill>
                  <a:schemeClr val="tx1"/>
                </a:solidFill>
                <a:latin typeface="Souvenir T." pitchFamily="2" charset="0"/>
              </a:rPr>
              <a:t>ünvan</a:t>
            </a:r>
            <a:r>
              <a:rPr lang="tr-TR" dirty="0">
                <a:solidFill>
                  <a:schemeClr val="tx1"/>
                </a:solidFill>
                <a:latin typeface="Souvenir T." pitchFamily="2" charset="0"/>
              </a:rPr>
              <a:t> kazanmışlardır.</a:t>
            </a:r>
            <a:endParaRPr lang="en-US" dirty="0">
              <a:solidFill>
                <a:schemeClr val="tx1"/>
              </a:solidFill>
              <a:latin typeface="Souvenir T." pitchFamily="2" charset="0"/>
            </a:endParaRPr>
          </a:p>
        </p:txBody>
      </p:sp>
      <p:pic>
        <p:nvPicPr>
          <p:cNvPr id="2051" name="Picture 3" descr="C:\Users\user\Desktop\11 .sınf\Şehirlerin Fonksiyonları\yukseuk_cozunurluk_hd_sehir_resimleri_nettekeyif.net__31_.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401" r="15626"/>
          <a:stretch/>
        </p:blipFill>
        <p:spPr bwMode="auto">
          <a:xfrm>
            <a:off x="539552" y="1309744"/>
            <a:ext cx="3860443" cy="36576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2404937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7544" y="510952"/>
            <a:ext cx="8229600" cy="1280160"/>
          </a:xfrm>
        </p:spPr>
        <p:txBody>
          <a:bodyPr anchor="t"/>
          <a:lstStyle/>
          <a:p>
            <a:r>
              <a:rPr lang="tr-TR" sz="3200" b="1" dirty="0">
                <a:solidFill>
                  <a:srgbClr val="FFFF00"/>
                </a:solidFill>
              </a:rPr>
              <a:t>Şehirlerin Fonksiyonları ve Etki Alanları</a:t>
            </a:r>
            <a:endParaRPr lang="en-US" sz="3200" dirty="0">
              <a:solidFill>
                <a:srgbClr val="FFFF00"/>
              </a:solidFill>
            </a:endParaRPr>
          </a:p>
        </p:txBody>
      </p:sp>
      <p:sp>
        <p:nvSpPr>
          <p:cNvPr id="3" name="İçerik Yer Tutucusu 2"/>
          <p:cNvSpPr>
            <a:spLocks noGrp="1"/>
          </p:cNvSpPr>
          <p:nvPr>
            <p:ph idx="1"/>
          </p:nvPr>
        </p:nvSpPr>
        <p:spPr>
          <a:xfrm>
            <a:off x="467544" y="1314419"/>
            <a:ext cx="8229600" cy="3620771"/>
          </a:xfrm>
        </p:spPr>
        <p:txBody>
          <a:bodyPr>
            <a:normAutofit fontScale="62500" lnSpcReduction="20000"/>
          </a:bodyPr>
          <a:lstStyle/>
          <a:p>
            <a:r>
              <a:rPr lang="tr-TR" sz="2900" dirty="0" smtClean="0">
                <a:solidFill>
                  <a:schemeClr val="bg1"/>
                </a:solidFill>
                <a:latin typeface="Souvenir T." pitchFamily="2" charset="0"/>
              </a:rPr>
              <a:t>Şehirlerin </a:t>
            </a:r>
            <a:r>
              <a:rPr lang="tr-TR" sz="2900" dirty="0">
                <a:solidFill>
                  <a:schemeClr val="bg1"/>
                </a:solidFill>
                <a:latin typeface="Souvenir T." pitchFamily="2" charset="0"/>
              </a:rPr>
              <a:t>etki alanlarını belirleyen etken, onların fonksiyonlarıdır.</a:t>
            </a:r>
            <a:br>
              <a:rPr lang="tr-TR" sz="2900" dirty="0">
                <a:solidFill>
                  <a:schemeClr val="bg1"/>
                </a:solidFill>
                <a:latin typeface="Souvenir T." pitchFamily="2" charset="0"/>
              </a:rPr>
            </a:br>
            <a:r>
              <a:rPr lang="tr-TR" sz="2900" dirty="0">
                <a:solidFill>
                  <a:schemeClr val="bg1"/>
                </a:solidFill>
                <a:latin typeface="Souvenir T." pitchFamily="2" charset="0"/>
              </a:rPr>
              <a:t>Bu nedenden dolayı şehirlerin etki alanlarının sınırları değişiklik gösterir.</a:t>
            </a:r>
            <a:br>
              <a:rPr lang="tr-TR" sz="2900" dirty="0">
                <a:solidFill>
                  <a:schemeClr val="bg1"/>
                </a:solidFill>
                <a:latin typeface="Souvenir T." pitchFamily="2" charset="0"/>
              </a:rPr>
            </a:br>
            <a:r>
              <a:rPr lang="tr-TR" sz="2900" dirty="0">
                <a:solidFill>
                  <a:schemeClr val="bg1"/>
                </a:solidFill>
                <a:latin typeface="Souvenir T." pitchFamily="2" charset="0"/>
              </a:rPr>
              <a:t>Küresel, bölgesel ve yerel etkiye sahip şehirlere örnekler şu şekildedir:</a:t>
            </a:r>
          </a:p>
          <a:p>
            <a:r>
              <a:rPr lang="tr-TR" sz="3200" dirty="0">
                <a:solidFill>
                  <a:schemeClr val="accent5">
                    <a:lumMod val="40000"/>
                    <a:lumOff val="60000"/>
                  </a:schemeClr>
                </a:solidFill>
                <a:latin typeface="Souvenir T." pitchFamily="2" charset="0"/>
              </a:rPr>
              <a:t>New </a:t>
            </a:r>
            <a:r>
              <a:rPr lang="tr-TR" sz="3200" dirty="0" smtClean="0">
                <a:solidFill>
                  <a:schemeClr val="accent5">
                    <a:lumMod val="40000"/>
                    <a:lumOff val="60000"/>
                  </a:schemeClr>
                </a:solidFill>
                <a:latin typeface="Souvenir T." pitchFamily="2" charset="0"/>
              </a:rPr>
              <a:t>York </a:t>
            </a:r>
            <a:br>
              <a:rPr lang="tr-TR" sz="3200" dirty="0" smtClean="0">
                <a:solidFill>
                  <a:schemeClr val="accent5">
                    <a:lumMod val="40000"/>
                    <a:lumOff val="60000"/>
                  </a:schemeClr>
                </a:solidFill>
                <a:latin typeface="Souvenir T." pitchFamily="2" charset="0"/>
              </a:rPr>
            </a:br>
            <a:r>
              <a:rPr lang="tr-TR" sz="3200" dirty="0" smtClean="0">
                <a:solidFill>
                  <a:schemeClr val="accent5">
                    <a:lumMod val="40000"/>
                    <a:lumOff val="60000"/>
                  </a:schemeClr>
                </a:solidFill>
                <a:latin typeface="Souvenir T." pitchFamily="2" charset="0"/>
              </a:rPr>
              <a:t>Roma</a:t>
            </a:r>
            <a:r>
              <a:rPr lang="tr-TR" sz="3200" dirty="0">
                <a:solidFill>
                  <a:schemeClr val="accent5">
                    <a:lumMod val="40000"/>
                    <a:lumOff val="60000"/>
                  </a:schemeClr>
                </a:solidFill>
                <a:latin typeface="Souvenir T." pitchFamily="2" charset="0"/>
              </a:rPr>
              <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Mekke</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Essen</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Şam</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Marsilya</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Oxford</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Tokyo</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Paris</a:t>
            </a:r>
            <a:br>
              <a:rPr lang="tr-TR" sz="3200" dirty="0">
                <a:solidFill>
                  <a:schemeClr val="accent5">
                    <a:lumMod val="40000"/>
                    <a:lumOff val="60000"/>
                  </a:schemeClr>
                </a:solidFill>
                <a:latin typeface="Souvenir T." pitchFamily="2" charset="0"/>
              </a:rPr>
            </a:br>
            <a:r>
              <a:rPr lang="tr-TR" sz="3200" dirty="0" smtClean="0">
                <a:solidFill>
                  <a:schemeClr val="accent5">
                    <a:lumMod val="40000"/>
                    <a:lumOff val="60000"/>
                  </a:schemeClr>
                </a:solidFill>
                <a:latin typeface="Souvenir T." pitchFamily="2" charset="0"/>
              </a:rPr>
              <a:t>Bayburt</a:t>
            </a:r>
            <a:endParaRPr lang="tr-TR" sz="3200" dirty="0">
              <a:solidFill>
                <a:schemeClr val="accent5">
                  <a:lumMod val="40000"/>
                  <a:lumOff val="60000"/>
                </a:schemeClr>
              </a:solidFill>
              <a:latin typeface="Souvenir T." pitchFamily="2" charset="0"/>
            </a:endParaRPr>
          </a:p>
        </p:txBody>
      </p:sp>
      <p:pic>
        <p:nvPicPr>
          <p:cNvPr id="3074" name="Picture 2" descr="C:\Users\user\Desktop\11 .sınf\Şehirlerin Fonksiyonları\Resi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773" y="2095128"/>
            <a:ext cx="5256584" cy="286650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331955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85000" lnSpcReduction="20000"/>
          </a:bodyPr>
          <a:lstStyle/>
          <a:p>
            <a:r>
              <a:rPr lang="tr-TR" b="1" dirty="0">
                <a:solidFill>
                  <a:schemeClr val="bg1"/>
                </a:solidFill>
                <a:latin typeface="Souvenir T." pitchFamily="2" charset="0"/>
              </a:rPr>
              <a:t>New York</a:t>
            </a:r>
            <a:r>
              <a:rPr lang="tr-TR" dirty="0">
                <a:solidFill>
                  <a:schemeClr val="bg1"/>
                </a:solidFill>
                <a:latin typeface="Souvenir T." pitchFamily="2" charset="0"/>
              </a:rPr>
              <a:t/>
            </a:r>
            <a:br>
              <a:rPr lang="tr-TR" dirty="0">
                <a:solidFill>
                  <a:schemeClr val="bg1"/>
                </a:solidFill>
                <a:latin typeface="Souvenir T." pitchFamily="2" charset="0"/>
              </a:rPr>
            </a:br>
            <a:r>
              <a:rPr lang="tr-TR" dirty="0">
                <a:solidFill>
                  <a:schemeClr val="bg1"/>
                </a:solidFill>
                <a:latin typeface="Souvenir T." pitchFamily="2" charset="0"/>
              </a:rPr>
              <a:t>1613 yılında Hollandalılar tarafından kurulmuştur.</a:t>
            </a:r>
            <a:br>
              <a:rPr lang="tr-TR" dirty="0">
                <a:solidFill>
                  <a:schemeClr val="bg1"/>
                </a:solidFill>
                <a:latin typeface="Souvenir T." pitchFamily="2" charset="0"/>
              </a:rPr>
            </a:br>
            <a:r>
              <a:rPr lang="tr-TR" dirty="0" err="1">
                <a:solidFill>
                  <a:schemeClr val="bg1"/>
                </a:solidFill>
                <a:latin typeface="Souvenir T." pitchFamily="2" charset="0"/>
              </a:rPr>
              <a:t>A.B.D.nin</a:t>
            </a:r>
            <a:r>
              <a:rPr lang="tr-TR" dirty="0">
                <a:solidFill>
                  <a:schemeClr val="bg1"/>
                </a:solidFill>
                <a:latin typeface="Souvenir T." pitchFamily="2" charset="0"/>
              </a:rPr>
              <a:t> nüfus bakımından 2. büyük şehridir.</a:t>
            </a:r>
            <a:br>
              <a:rPr lang="tr-TR" dirty="0">
                <a:solidFill>
                  <a:schemeClr val="bg1"/>
                </a:solidFill>
                <a:latin typeface="Souvenir T." pitchFamily="2" charset="0"/>
              </a:rPr>
            </a:br>
            <a:r>
              <a:rPr lang="tr-TR" dirty="0">
                <a:solidFill>
                  <a:schemeClr val="bg1"/>
                </a:solidFill>
                <a:latin typeface="Souvenir T." pitchFamily="2" charset="0"/>
              </a:rPr>
              <a:t>Çevresindeki yerleşimlerle beraber nüfusu 21 milyondur.</a:t>
            </a:r>
            <a:br>
              <a:rPr lang="tr-TR" dirty="0">
                <a:solidFill>
                  <a:schemeClr val="bg1"/>
                </a:solidFill>
                <a:latin typeface="Souvenir T." pitchFamily="2" charset="0"/>
              </a:rPr>
            </a:br>
            <a:r>
              <a:rPr lang="tr-TR" dirty="0">
                <a:solidFill>
                  <a:schemeClr val="bg1"/>
                </a:solidFill>
                <a:latin typeface="Souvenir T." pitchFamily="2" charset="0"/>
              </a:rPr>
              <a:t>Dünya’nın ve </a:t>
            </a:r>
            <a:r>
              <a:rPr lang="tr-TR" dirty="0" err="1">
                <a:solidFill>
                  <a:schemeClr val="bg1"/>
                </a:solidFill>
                <a:latin typeface="Souvenir T." pitchFamily="2" charset="0"/>
              </a:rPr>
              <a:t>A.B.D.nin</a:t>
            </a:r>
            <a:r>
              <a:rPr lang="tr-TR" dirty="0">
                <a:solidFill>
                  <a:schemeClr val="bg1"/>
                </a:solidFill>
                <a:latin typeface="Souvenir T." pitchFamily="2" charset="0"/>
              </a:rPr>
              <a:t> önemli uluslararası şirket ve firmalarının merkezleri burada bulunmaktadır.</a:t>
            </a:r>
            <a:br>
              <a:rPr lang="tr-TR" dirty="0">
                <a:solidFill>
                  <a:schemeClr val="bg1"/>
                </a:solidFill>
                <a:latin typeface="Souvenir T." pitchFamily="2" charset="0"/>
              </a:rPr>
            </a:br>
            <a:r>
              <a:rPr lang="tr-TR" dirty="0">
                <a:solidFill>
                  <a:schemeClr val="bg1"/>
                </a:solidFill>
                <a:latin typeface="Souvenir T." pitchFamily="2" charset="0"/>
              </a:rPr>
              <a:t>Bu şehirde bulunan Wall Street Dünya’nın en önemli finans merkezidir.</a:t>
            </a:r>
            <a:br>
              <a:rPr lang="tr-TR" dirty="0">
                <a:solidFill>
                  <a:schemeClr val="bg1"/>
                </a:solidFill>
                <a:latin typeface="Souvenir T." pitchFamily="2" charset="0"/>
              </a:rPr>
            </a:br>
            <a:r>
              <a:rPr lang="tr-TR" dirty="0">
                <a:solidFill>
                  <a:schemeClr val="bg1"/>
                </a:solidFill>
                <a:latin typeface="Souvenir T." pitchFamily="2" charset="0"/>
              </a:rPr>
              <a:t>Sanayi ve ticaretin olduğu kadar eğitim ve kültürel faaliyetlerin de yoğunlaştığı bir şehirdir.</a:t>
            </a:r>
            <a:endParaRPr lang="en-US" dirty="0">
              <a:solidFill>
                <a:schemeClr val="bg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bg1"/>
                </a:solidFill>
                <a:latin typeface="Souvenir T." pitchFamily="2" charset="0"/>
              </a:rPr>
              <a:t>Roma</a:t>
            </a:r>
            <a:r>
              <a:rPr lang="tr-TR" dirty="0">
                <a:solidFill>
                  <a:schemeClr val="bg1"/>
                </a:solidFill>
                <a:latin typeface="Souvenir T." pitchFamily="2" charset="0"/>
              </a:rPr>
              <a:t/>
            </a:r>
            <a:br>
              <a:rPr lang="tr-TR" dirty="0">
                <a:solidFill>
                  <a:schemeClr val="bg1"/>
                </a:solidFill>
                <a:latin typeface="Souvenir T." pitchFamily="2" charset="0"/>
              </a:rPr>
            </a:br>
            <a:r>
              <a:rPr lang="tr-TR" dirty="0">
                <a:solidFill>
                  <a:schemeClr val="bg1"/>
                </a:solidFill>
                <a:latin typeface="Souvenir T." pitchFamily="2" charset="0"/>
              </a:rPr>
              <a:t>Tarih boyunca süren belirleyici etkisinden dolayı Roma, “Dünya’nın Başkenti” </a:t>
            </a:r>
            <a:r>
              <a:rPr lang="tr-TR" dirty="0" err="1">
                <a:solidFill>
                  <a:schemeClr val="bg1"/>
                </a:solidFill>
                <a:latin typeface="Souvenir T." pitchFamily="2" charset="0"/>
              </a:rPr>
              <a:t>ünvanına</a:t>
            </a:r>
            <a:r>
              <a:rPr lang="tr-TR" dirty="0">
                <a:solidFill>
                  <a:schemeClr val="bg1"/>
                </a:solidFill>
                <a:latin typeface="Souvenir T." pitchFamily="2" charset="0"/>
              </a:rPr>
              <a:t> sahiptir.</a:t>
            </a:r>
            <a:br>
              <a:rPr lang="tr-TR" dirty="0">
                <a:solidFill>
                  <a:schemeClr val="bg1"/>
                </a:solidFill>
                <a:latin typeface="Souvenir T." pitchFamily="2" charset="0"/>
              </a:rPr>
            </a:br>
            <a:r>
              <a:rPr lang="tr-TR" dirty="0">
                <a:solidFill>
                  <a:schemeClr val="bg1"/>
                </a:solidFill>
                <a:latin typeface="Souvenir T." pitchFamily="2" charset="0"/>
              </a:rPr>
              <a:t>2800 yıllık geçmişiyle XIII. </a:t>
            </a:r>
            <a:r>
              <a:rPr lang="tr-TR" dirty="0" err="1">
                <a:solidFill>
                  <a:schemeClr val="bg1"/>
                </a:solidFill>
                <a:latin typeface="Souvenir T." pitchFamily="2" charset="0"/>
              </a:rPr>
              <a:t>yy.’da</a:t>
            </a:r>
            <a:r>
              <a:rPr lang="tr-TR" dirty="0">
                <a:solidFill>
                  <a:schemeClr val="bg1"/>
                </a:solidFill>
                <a:latin typeface="Souvenir T." pitchFamily="2" charset="0"/>
              </a:rPr>
              <a:t> nüfusu 13.000 olan Roma’nın gücü hem dini hem de siyasi olarak Dünya’nın büyük kısmını kapsamıştır.</a:t>
            </a:r>
            <a:br>
              <a:rPr lang="tr-TR" dirty="0">
                <a:solidFill>
                  <a:schemeClr val="bg1"/>
                </a:solidFill>
                <a:latin typeface="Souvenir T." pitchFamily="2" charset="0"/>
              </a:rPr>
            </a:br>
            <a:r>
              <a:rPr lang="tr-TR" dirty="0">
                <a:solidFill>
                  <a:schemeClr val="bg1"/>
                </a:solidFill>
                <a:latin typeface="Souvenir T." pitchFamily="2" charset="0"/>
              </a:rPr>
              <a:t>Ancak Roma’nın gücü İstanbul’a doğru kayınca şehir hem etkisini hem de nüfusunu büyük ölçüde kaybetmiştir.</a:t>
            </a:r>
            <a:br>
              <a:rPr lang="tr-TR" dirty="0">
                <a:solidFill>
                  <a:schemeClr val="bg1"/>
                </a:solidFill>
                <a:latin typeface="Souvenir T." pitchFamily="2" charset="0"/>
              </a:rPr>
            </a:br>
            <a:r>
              <a:rPr lang="tr-TR" dirty="0">
                <a:solidFill>
                  <a:schemeClr val="bg1"/>
                </a:solidFill>
                <a:latin typeface="Souvenir T." pitchFamily="2" charset="0"/>
              </a:rPr>
              <a:t>Roma’nın şimdiki nüfusu 3 milyon civarındadır.</a:t>
            </a:r>
            <a:br>
              <a:rPr lang="tr-TR" dirty="0">
                <a:solidFill>
                  <a:schemeClr val="bg1"/>
                </a:solidFill>
                <a:latin typeface="Souvenir T." pitchFamily="2" charset="0"/>
              </a:rPr>
            </a:br>
            <a:r>
              <a:rPr lang="tr-TR" dirty="0">
                <a:solidFill>
                  <a:schemeClr val="bg1"/>
                </a:solidFill>
                <a:latin typeface="Souvenir T." pitchFamily="2" charset="0"/>
              </a:rPr>
              <a:t>Aynı zamanda Katolik Hıristiyanların dini kenti olan Vatikan’ı da içine aldığından çift başkent özelliği taşımaktadır.</a:t>
            </a:r>
            <a:br>
              <a:rPr lang="tr-TR" dirty="0">
                <a:solidFill>
                  <a:schemeClr val="bg1"/>
                </a:solidFill>
                <a:latin typeface="Souvenir T." pitchFamily="2" charset="0"/>
              </a:rPr>
            </a:br>
            <a:r>
              <a:rPr lang="tr-TR" dirty="0" smtClean="0">
                <a:solidFill>
                  <a:schemeClr val="bg1"/>
                </a:solidFill>
                <a:latin typeface="Souvenir T." pitchFamily="2" charset="0"/>
              </a:rPr>
              <a:t>Küresel </a:t>
            </a:r>
            <a:r>
              <a:rPr lang="tr-TR" dirty="0">
                <a:solidFill>
                  <a:schemeClr val="bg1"/>
                </a:solidFill>
                <a:latin typeface="Souvenir T." pitchFamily="2" charset="0"/>
              </a:rPr>
              <a:t>etkisi İtalya’dan fazladır</a:t>
            </a:r>
            <a:r>
              <a:rPr lang="tr-TR" dirty="0" smtClean="0">
                <a:solidFill>
                  <a:schemeClr val="bg1"/>
                </a:solidFill>
                <a:latin typeface="Souvenir T." pitchFamily="2" charset="0"/>
              </a:rPr>
              <a:t>.</a:t>
            </a:r>
            <a:endParaRPr lang="en-US" dirty="0">
              <a:solidFill>
                <a:schemeClr val="bg1"/>
              </a:solidFill>
              <a:latin typeface="Souvenir T." pitchFamily="2" charset="0"/>
            </a:endParaRPr>
          </a:p>
        </p:txBody>
      </p:sp>
      <p:cxnSp>
        <p:nvCxnSpPr>
          <p:cNvPr id="6" name="Düz Bağlayıcı 5"/>
          <p:cNvCxnSpPr/>
          <p:nvPr/>
        </p:nvCxnSpPr>
        <p:spPr>
          <a:xfrm>
            <a:off x="4572000" y="294928"/>
            <a:ext cx="0" cy="4968552"/>
          </a:xfrm>
          <a:prstGeom prst="line">
            <a:avLst/>
          </a:prstGeom>
        </p:spPr>
        <p:style>
          <a:lnRef idx="3">
            <a:schemeClr val="accent3"/>
          </a:lnRef>
          <a:fillRef idx="0">
            <a:schemeClr val="accent3"/>
          </a:fillRef>
          <a:effectRef idx="2">
            <a:schemeClr val="accent3"/>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16714801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92500" lnSpcReduction="10000"/>
          </a:bodyPr>
          <a:lstStyle/>
          <a:p>
            <a:r>
              <a:rPr lang="tr-TR" b="1" dirty="0">
                <a:solidFill>
                  <a:schemeClr val="tx1"/>
                </a:solidFill>
                <a:latin typeface="Souvenir T." pitchFamily="2" charset="0"/>
              </a:rPr>
              <a:t>Mekke</a:t>
            </a:r>
          </a:p>
          <a:p>
            <a:r>
              <a:rPr lang="tr-TR" dirty="0">
                <a:solidFill>
                  <a:schemeClr val="tx1"/>
                </a:solidFill>
                <a:latin typeface="Souvenir T." pitchFamily="2" charset="0"/>
              </a:rPr>
              <a:t>Coğrafi konum itibariyle çöl sahasına sahiptir, şartlar olumsuz </a:t>
            </a:r>
            <a:r>
              <a:rPr lang="tr-TR" dirty="0" err="1">
                <a:solidFill>
                  <a:schemeClr val="tx1"/>
                </a:solidFill>
                <a:latin typeface="Souvenir T." pitchFamily="2" charset="0"/>
              </a:rPr>
              <a:t>olsada</a:t>
            </a:r>
            <a:r>
              <a:rPr lang="tr-TR" dirty="0">
                <a:solidFill>
                  <a:schemeClr val="tx1"/>
                </a:solidFill>
                <a:latin typeface="Souvenir T." pitchFamily="2" charset="0"/>
              </a:rPr>
              <a:t> İslamiyet’in doğuşuyla önem kazanmıştır ve dini şehir olma özelliğine kavuşmuştur.</a:t>
            </a:r>
          </a:p>
          <a:p>
            <a:r>
              <a:rPr lang="tr-TR" dirty="0">
                <a:solidFill>
                  <a:schemeClr val="tx1"/>
                </a:solidFill>
                <a:latin typeface="Souvenir T." pitchFamily="2" charset="0"/>
              </a:rPr>
              <a:t>Yakın çevresi dışında Dünya’daki tüm Müslümanları etki altına almaktadır.</a:t>
            </a:r>
          </a:p>
          <a:p>
            <a:r>
              <a:rPr lang="tr-TR" dirty="0">
                <a:solidFill>
                  <a:schemeClr val="tx1"/>
                </a:solidFill>
                <a:latin typeface="Souvenir T." pitchFamily="2" charset="0"/>
              </a:rPr>
              <a:t>Her yıl milyonlarca Müslüman hacı olmak amacıyla Mekke’ye gelmektedir.</a:t>
            </a:r>
          </a:p>
          <a:p>
            <a:endParaRPr lang="tr-TR" b="1" dirty="0">
              <a:solidFill>
                <a:schemeClr val="tx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tx1"/>
                </a:solidFill>
                <a:latin typeface="Souvenir T." pitchFamily="2" charset="0"/>
              </a:rPr>
              <a:t>Essen</a:t>
            </a:r>
          </a:p>
          <a:p>
            <a:r>
              <a:rPr lang="tr-TR" dirty="0">
                <a:solidFill>
                  <a:schemeClr val="tx1"/>
                </a:solidFill>
                <a:latin typeface="Souvenir T." pitchFamily="2" charset="0"/>
              </a:rPr>
              <a:t>Madenciliğe bağlı olarak gelişme gösteren Essen Avrupa’nın en büyük sanayi bölgelerinden olan </a:t>
            </a:r>
            <a:r>
              <a:rPr lang="tr-TR" dirty="0" err="1">
                <a:solidFill>
                  <a:schemeClr val="tx1"/>
                </a:solidFill>
                <a:latin typeface="Souvenir T." pitchFamily="2" charset="0"/>
              </a:rPr>
              <a:t>Ruhr</a:t>
            </a:r>
            <a:r>
              <a:rPr lang="tr-TR" dirty="0">
                <a:solidFill>
                  <a:schemeClr val="tx1"/>
                </a:solidFill>
                <a:latin typeface="Souvenir T." pitchFamily="2" charset="0"/>
              </a:rPr>
              <a:t> Bölgesi’nde bulunur.</a:t>
            </a:r>
          </a:p>
          <a:p>
            <a:r>
              <a:rPr lang="tr-TR" dirty="0">
                <a:solidFill>
                  <a:schemeClr val="tx1"/>
                </a:solidFill>
                <a:latin typeface="Souvenir T." pitchFamily="2" charset="0"/>
              </a:rPr>
              <a:t>Almanya’nın altıncı büyük şehridir. XVIII. yüzyılda küçük bir şehir iken çevresindeki kömür yataklarına bağlı olarak çevresindeki yerleşim alanlarını da içine alarak gelişme göstermiştir.</a:t>
            </a:r>
          </a:p>
        </p:txBody>
      </p:sp>
      <p:cxnSp>
        <p:nvCxnSpPr>
          <p:cNvPr id="6" name="Düz Bağlayıcı 5"/>
          <p:cNvCxnSpPr/>
          <p:nvPr/>
        </p:nvCxnSpPr>
        <p:spPr>
          <a:xfrm>
            <a:off x="4572000" y="294928"/>
            <a:ext cx="0" cy="4968552"/>
          </a:xfrm>
          <a:prstGeom prst="line">
            <a:avLst/>
          </a:prstGeom>
        </p:spPr>
        <p:style>
          <a:lnRef idx="3">
            <a:schemeClr val="accent2"/>
          </a:lnRef>
          <a:fillRef idx="0">
            <a:schemeClr val="accent2"/>
          </a:fillRef>
          <a:effectRef idx="2">
            <a:schemeClr val="accent2"/>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3106730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4716016" y="438944"/>
            <a:ext cx="3888432" cy="4752528"/>
          </a:xfrm>
        </p:spPr>
        <p:txBody>
          <a:bodyPr>
            <a:noAutofit/>
          </a:bodyPr>
          <a:lstStyle/>
          <a:p>
            <a:r>
              <a:rPr lang="tr-TR" sz="2800" b="1" dirty="0" smtClean="0">
                <a:solidFill>
                  <a:schemeClr val="bg1"/>
                </a:solidFill>
                <a:latin typeface="Souvenir T." pitchFamily="2" charset="0"/>
              </a:rPr>
              <a:t>MARSİLYA</a:t>
            </a:r>
          </a:p>
          <a:p>
            <a:r>
              <a:rPr lang="tr-TR" sz="2000" dirty="0" smtClean="0">
                <a:solidFill>
                  <a:schemeClr val="bg1"/>
                </a:solidFill>
                <a:latin typeface="Souvenir T." pitchFamily="2" charset="0"/>
              </a:rPr>
              <a:t>M.Ö</a:t>
            </a:r>
            <a:r>
              <a:rPr lang="tr-TR" sz="2000" dirty="0">
                <a:solidFill>
                  <a:schemeClr val="bg1"/>
                </a:solidFill>
                <a:latin typeface="Souvenir T." pitchFamily="2" charset="0"/>
              </a:rPr>
              <a:t>. 600 yılında Yunanlı denizcilerin kurduğu Marsilya, Akdeniz’in en büyük ticari kapasitesine sahip olan liman şehri olma özelliğiyle önem kazanmıştır.</a:t>
            </a:r>
          </a:p>
          <a:p>
            <a:r>
              <a:rPr lang="tr-TR" sz="2000" dirty="0">
                <a:solidFill>
                  <a:schemeClr val="bg1"/>
                </a:solidFill>
                <a:latin typeface="Souvenir T." pitchFamily="2" charset="0"/>
              </a:rPr>
              <a:t>XIX. yüzyılda Fransız sömürgeleri, alt yapı projesi ve Süveyş kanalının açılmasıyla hammaddeyi işlemeye dayalı ekonomisi kısa sürede gelişimini sağlamıştır.</a:t>
            </a:r>
          </a:p>
        </p:txBody>
      </p:sp>
      <p:cxnSp>
        <p:nvCxnSpPr>
          <p:cNvPr id="6" name="Düz Bağlayıcı 5"/>
          <p:cNvCxnSpPr/>
          <p:nvPr/>
        </p:nvCxnSpPr>
        <p:spPr>
          <a:xfrm>
            <a:off x="4644008" y="582960"/>
            <a:ext cx="0" cy="4464496"/>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9" name="İçerik Yer Tutucusu 2"/>
          <p:cNvSpPr txBox="1">
            <a:spLocks/>
          </p:cNvSpPr>
          <p:nvPr/>
        </p:nvSpPr>
        <p:spPr>
          <a:xfrm>
            <a:off x="395536" y="294928"/>
            <a:ext cx="4248472" cy="45365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sz="1800" b="1" dirty="0" smtClean="0">
                <a:solidFill>
                  <a:schemeClr val="bg1"/>
                </a:solidFill>
                <a:latin typeface="Souvenir T." pitchFamily="2" charset="0"/>
              </a:rPr>
              <a:t>ŞAM</a:t>
            </a:r>
          </a:p>
          <a:p>
            <a:r>
              <a:rPr lang="tr-TR" sz="1800" dirty="0" smtClean="0">
                <a:solidFill>
                  <a:schemeClr val="bg1"/>
                </a:solidFill>
                <a:latin typeface="Souvenir T." pitchFamily="2" charset="0"/>
              </a:rPr>
              <a:t>Orta Doğu’da kavşak bölgesinde kurulan Şam Suriye’nin en büyük şehri olup, aynı zamanda başkentidir.</a:t>
            </a:r>
          </a:p>
          <a:p>
            <a:r>
              <a:rPr lang="tr-TR" sz="1800" dirty="0" smtClean="0">
                <a:solidFill>
                  <a:schemeClr val="bg1"/>
                </a:solidFill>
                <a:latin typeface="Souvenir T." pitchFamily="2" charset="0"/>
              </a:rPr>
              <a:t>Dünya tarihi boyunca, hiç aralıksız ve uzun süre kullanılan şehir olarak da bilinir.</a:t>
            </a:r>
          </a:p>
          <a:p>
            <a:r>
              <a:rPr lang="tr-TR" sz="1800" dirty="0" smtClean="0">
                <a:solidFill>
                  <a:schemeClr val="bg1"/>
                </a:solidFill>
                <a:latin typeface="Souvenir T." pitchFamily="2" charset="0"/>
              </a:rPr>
              <a:t>Deniz seviyesinden 690 metre yükseklikte kurulan şehir </a:t>
            </a:r>
            <a:r>
              <a:rPr lang="tr-TR" sz="1800" dirty="0" err="1" smtClean="0">
                <a:solidFill>
                  <a:schemeClr val="bg1"/>
                </a:solidFill>
                <a:latin typeface="Souvenir T." pitchFamily="2" charset="0"/>
              </a:rPr>
              <a:t>Barada</a:t>
            </a:r>
            <a:r>
              <a:rPr lang="tr-TR" sz="1800" dirty="0" smtClean="0">
                <a:solidFill>
                  <a:schemeClr val="bg1"/>
                </a:solidFill>
                <a:latin typeface="Souvenir T." pitchFamily="2" charset="0"/>
              </a:rPr>
              <a:t> nehrinin oluşturduğu bir vadide kurulmuştur.</a:t>
            </a:r>
          </a:p>
          <a:p>
            <a:r>
              <a:rPr lang="tr-TR" sz="1800" dirty="0" smtClean="0">
                <a:solidFill>
                  <a:schemeClr val="bg1"/>
                </a:solidFill>
                <a:latin typeface="Souvenir T." pitchFamily="2" charset="0"/>
              </a:rPr>
              <a:t>Şam geçmiş dönemlerde kervan yollarının kavşak noktasında yer aldığından ticaretin önemli merkezlerindendir.</a:t>
            </a:r>
          </a:p>
          <a:p>
            <a:r>
              <a:rPr lang="tr-TR" sz="1800" dirty="0" smtClean="0">
                <a:solidFill>
                  <a:schemeClr val="bg1"/>
                </a:solidFill>
                <a:latin typeface="Souvenir T." pitchFamily="2" charset="0"/>
              </a:rPr>
              <a:t>Günümüzde ise bu şartların sağladığı avantajları değerlendirerek gelişimini devam ettirmektedir.</a:t>
            </a:r>
            <a:endParaRPr lang="tr-TR" sz="1800" dirty="0">
              <a:solidFill>
                <a:schemeClr val="accent5">
                  <a:lumMod val="40000"/>
                  <a:lumOff val="60000"/>
                </a:schemeClr>
              </a:solidFill>
              <a:latin typeface="Souvenir T." pitchFamily="2" charset="0"/>
            </a:endParaRPr>
          </a:p>
        </p:txBody>
      </p: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val="18115150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Üst Düzey">
  <a:themeElements>
    <a:clrScheme name="Üst Düzey">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Üst Düzey">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Üst Düze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140</TotalTime>
  <Words>680</Words>
  <Application>Microsoft Office PowerPoint</Application>
  <PresentationFormat>Özel</PresentationFormat>
  <Paragraphs>84</Paragraphs>
  <Slides>14</Slides>
  <Notes>3</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14</vt:i4>
      </vt:variant>
    </vt:vector>
  </HeadingPairs>
  <TitlesOfParts>
    <vt:vector size="23" baseType="lpstr">
      <vt:lpstr>Arial</vt:lpstr>
      <vt:lpstr>Calibri</vt:lpstr>
      <vt:lpstr>Castanet T.</vt:lpstr>
      <vt:lpstr>Century Gothic</vt:lpstr>
      <vt:lpstr>Courier New</vt:lpstr>
      <vt:lpstr>Palatino Linotype</vt:lpstr>
      <vt:lpstr>Souvenir Lt BT</vt:lpstr>
      <vt:lpstr>Souvenir T.</vt:lpstr>
      <vt:lpstr>Üst Düzey</vt:lpstr>
      <vt:lpstr>PowerPoint Sunusu</vt:lpstr>
      <vt:lpstr>Şehirlerin Nüfus Gelişimi</vt:lpstr>
      <vt:lpstr>Şehirlerin Fonksiyonel Gelişimi</vt:lpstr>
      <vt:lpstr>Şehirler ve Etki Alanları</vt:lpstr>
      <vt:lpstr>Dünya’da Büyük Şehirlerin Kurulduğu Yerler</vt:lpstr>
      <vt:lpstr>Şehirlerin Fonksiyonları ve Etki Alanları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user</dc:creator>
  <dc:description>www.egitimhane.com</dc:description>
  <cp:lastModifiedBy>doğan</cp:lastModifiedBy>
  <cp:revision>12</cp:revision>
  <dcterms:created xsi:type="dcterms:W3CDTF">2015-11-19T18:01:31Z</dcterms:created>
  <dcterms:modified xsi:type="dcterms:W3CDTF">2016-01-01T17:44:11Z</dcterms:modified>
</cp:coreProperties>
</file>