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FF66"/>
    <a:srgbClr val="6BB76D"/>
    <a:srgbClr val="6AB6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F1E67A-BD7B-4AC9-AF07-89F5A492F72F}" type="datetimeFigureOut">
              <a:rPr lang="tr-TR" smtClean="0"/>
              <a:t>26.11.2015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6B6CAC-64DD-4BC4-825E-53520B3C5FD8}" type="slidenum">
              <a:rPr lang="tr-TR" smtClean="0"/>
              <a:t>‹#›</a:t>
            </a:fld>
            <a:endParaRPr lang="tr-TR"/>
          </a:p>
        </p:txBody>
      </p:sp>
    </p:spTree>
    <p:extLst>
      <p:ext uri="{BB962C8B-B14F-4D97-AF65-F5344CB8AC3E}">
        <p14:creationId xmlns:p14="http://schemas.microsoft.com/office/powerpoint/2010/main" val="269735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none" strike="noStrike" kern="1200" smtClean="0">
                <a:solidFill>
                  <a:schemeClr val="tx1"/>
                </a:solidFill>
                <a:effectLst/>
                <a:latin typeface="+mn-lt"/>
                <a:ea typeface="+mn-ea"/>
                <a:cs typeface="+mn-cs"/>
                <a:hlinkClick r:id="rId3"/>
              </a:rPr>
              <a:t>www.sorubak.com</a:t>
            </a:r>
            <a:endParaRPr lang="tr-TR" dirty="0"/>
          </a:p>
        </p:txBody>
      </p:sp>
      <p:sp>
        <p:nvSpPr>
          <p:cNvPr id="4" name="3 Slayt Numarası Yer Tutucusu"/>
          <p:cNvSpPr>
            <a:spLocks noGrp="1"/>
          </p:cNvSpPr>
          <p:nvPr>
            <p:ph type="sldNum" sz="quarter" idx="10"/>
          </p:nvPr>
        </p:nvSpPr>
        <p:spPr/>
        <p:txBody>
          <a:bodyPr/>
          <a:lstStyle/>
          <a:p>
            <a:fld id="{286B6CAC-64DD-4BC4-825E-53520B3C5FD8}" type="slidenum">
              <a:rPr lang="tr-TR" smtClean="0"/>
              <a:t>25</a:t>
            </a:fld>
            <a:endParaRPr lang="tr-TR"/>
          </a:p>
        </p:txBody>
      </p:sp>
    </p:spTree>
    <p:extLst>
      <p:ext uri="{BB962C8B-B14F-4D97-AF65-F5344CB8AC3E}">
        <p14:creationId xmlns:p14="http://schemas.microsoft.com/office/powerpoint/2010/main" val="3286185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9" name="8 Dikdörtgen"/>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tr-TR" smtClean="0"/>
              <a:t>Asıl başlık stili için tıklatın</a:t>
            </a:r>
            <a:endParaRPr kumimoji="0" lang="en-US"/>
          </a:p>
        </p:txBody>
      </p:sp>
      <p:sp>
        <p:nvSpPr>
          <p:cNvPr id="3" name="2 Alt Başlık"/>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tr-TR" smtClean="0"/>
              <a:t>Asıl alt başlık stilini düzenlemek için tıklatın</a:t>
            </a:r>
            <a:endParaRPr kumimoji="0" lang="en-US"/>
          </a:p>
        </p:txBody>
      </p:sp>
      <p:sp>
        <p:nvSpPr>
          <p:cNvPr id="4" name="3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6FE9CD-4617-4BAA-B6ED-B2B8481DDFD7}" type="slidenum">
              <a:rPr lang="tr-TR" smtClean="0"/>
              <a:t>‹#›</a:t>
            </a:fld>
            <a:endParaRPr lang="tr-TR"/>
          </a:p>
        </p:txBody>
      </p:sp>
      <p:sp>
        <p:nvSpPr>
          <p:cNvPr id="10" name="9 Dikdörtgen"/>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9" name="8 Dikdörtgen"/>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7 Dikdörtgen"/>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Dikey Başlık"/>
          <p:cNvSpPr>
            <a:spLocks noGrp="1"/>
          </p:cNvSpPr>
          <p:nvPr>
            <p:ph type="title" orient="vert"/>
          </p:nvPr>
        </p:nvSpPr>
        <p:spPr>
          <a:xfrm>
            <a:off x="6781800" y="274640"/>
            <a:ext cx="19050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04800"/>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5" name="4 Altbilgi Yer Tutucusu"/>
          <p:cNvSpPr>
            <a:spLocks noGrp="1"/>
          </p:cNvSpPr>
          <p:nvPr>
            <p:ph type="ftr" sz="quarter" idx="11"/>
          </p:nvPr>
        </p:nvSpPr>
        <p:spPr>
          <a:xfrm>
            <a:off x="2640597" y="6377459"/>
            <a:ext cx="3836404" cy="365125"/>
          </a:xfrm>
        </p:spPr>
        <p:txBody>
          <a:bodyPr/>
          <a:lstStyle/>
          <a:p>
            <a:endParaRPr lang="tr-TR"/>
          </a:p>
        </p:txBody>
      </p:sp>
      <p:sp>
        <p:nvSpPr>
          <p:cNvPr id="6" name="5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5448"/>
            <a:ext cx="8229600" cy="1252728"/>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9" name="8 Dikdörtgen"/>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11 Dikdörtgen"/>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Metin Yer Tutucusu"/>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tr-TR" smtClean="0"/>
              <a:t>Asıl metin stillerini düzenlemek için tıklatın</a:t>
            </a:r>
          </a:p>
        </p:txBody>
      </p:sp>
      <p:sp>
        <p:nvSpPr>
          <p:cNvPr id="6" name="5 İçerik Yer Tutucusu"/>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6FE9CD-4617-4BAA-B6ED-B2B8481DDFD7}"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Metin Yer Tutucusu"/>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FFA8985A-2B17-481F-B4C4-71DF1D855192}" type="datetimeFigureOut">
              <a:rPr lang="tr-TR" smtClean="0"/>
              <a:t>26.11.2015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6FE9CD-4617-4BAA-B6ED-B2B8481DDFD7}" type="slidenum">
              <a:rPr lang="tr-TR" smtClean="0"/>
              <a:t>‹#›</a:t>
            </a:fld>
            <a:endParaRPr lang="tr-TR"/>
          </a:p>
        </p:txBody>
      </p:sp>
      <p:sp>
        <p:nvSpPr>
          <p:cNvPr id="12" name="11 Dikdörtgen"/>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164592" y="1170432"/>
            <a:ext cx="2523744" cy="201168"/>
          </a:xfrm>
        </p:spPr>
        <p:txBody>
          <a:bodyPr/>
          <a:lstStyle/>
          <a:p>
            <a:fld id="{FFA8985A-2B17-481F-B4C4-71DF1D855192}" type="datetimeFigureOut">
              <a:rPr lang="tr-TR" smtClean="0"/>
              <a:t>26.11.2015</a:t>
            </a:fld>
            <a:endParaRPr lang="tr-TR"/>
          </a:p>
        </p:txBody>
      </p:sp>
      <p:sp>
        <p:nvSpPr>
          <p:cNvPr id="11" name="10 Dikdörtgen"/>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5 Altbilgi Yer Tutucusu"/>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tr-TR"/>
          </a:p>
        </p:txBody>
      </p:sp>
      <p:sp>
        <p:nvSpPr>
          <p:cNvPr id="7" name="6 Slayt Numarası Yer Tutucusu"/>
          <p:cNvSpPr>
            <a:spLocks noGrp="1"/>
          </p:cNvSpPr>
          <p:nvPr>
            <p:ph type="sldNum" sz="quarter" idx="12"/>
          </p:nvPr>
        </p:nvSpPr>
        <p:spPr>
          <a:xfrm>
            <a:off x="8339328" y="1170432"/>
            <a:ext cx="733864" cy="201168"/>
          </a:xfrm>
        </p:spPr>
        <p:txBody>
          <a:bodyPr/>
          <a:lstStyle/>
          <a:p>
            <a:fld id="{AE6FE9CD-4617-4BAA-B6ED-B2B8481DDFD7}"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Dikdörtgen"/>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6 Dikdörtgen"/>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Yer Tutucusu"/>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4" name="3 Veri Yer Tutucusu"/>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FA8985A-2B17-481F-B4C4-71DF1D855192}" type="datetimeFigureOut">
              <a:rPr lang="tr-TR" smtClean="0"/>
              <a:t>26.11.2015</a:t>
            </a:fld>
            <a:endParaRPr lang="tr-TR"/>
          </a:p>
        </p:txBody>
      </p:sp>
      <p:sp>
        <p:nvSpPr>
          <p:cNvPr id="5" name="4 Altbilgi Yer Tutucusu"/>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tr-TR"/>
          </a:p>
        </p:txBody>
      </p:sp>
      <p:sp>
        <p:nvSpPr>
          <p:cNvPr id="6" name="5 Slayt Numarası Yer Tutucusu"/>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AE6FE9CD-4617-4BAA-B6ED-B2B8481DDFD7}"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00034" y="357166"/>
            <a:ext cx="8077200" cy="1928826"/>
          </a:xfrm>
        </p:spPr>
        <p:txBody>
          <a:bodyPr>
            <a:normAutofit fontScale="90000"/>
          </a:bodyPr>
          <a:lstStyle/>
          <a:p>
            <a:r>
              <a:rPr lang="tr-TR" dirty="0" smtClean="0"/>
              <a:t>Sağlık Hizmetlerinin Sınıflandırılması </a:t>
            </a:r>
            <a:r>
              <a:rPr lang="tr-TR" smtClean="0"/>
              <a:t>Ve </a:t>
            </a:r>
            <a:r>
              <a:rPr lang="tr-TR" smtClean="0"/>
              <a:t>yararlanma </a:t>
            </a:r>
            <a:r>
              <a:rPr lang="tr-TR" dirty="0" smtClean="0"/>
              <a:t>Yolları</a:t>
            </a:r>
            <a:endParaRPr lang="tr-TR" dirty="0"/>
          </a:p>
        </p:txBody>
      </p:sp>
      <p:sp>
        <p:nvSpPr>
          <p:cNvPr id="3" name="2 Alt Başlık"/>
          <p:cNvSpPr>
            <a:spLocks noGrp="1"/>
          </p:cNvSpPr>
          <p:nvPr>
            <p:ph type="subTitle" idx="1"/>
          </p:nvPr>
        </p:nvSpPr>
        <p:spPr>
          <a:xfrm>
            <a:off x="214282" y="3143248"/>
            <a:ext cx="8077200" cy="1499616"/>
          </a:xfrm>
        </p:spPr>
        <p:txBody>
          <a:bodyPr/>
          <a:lstStyle/>
          <a:p>
            <a:r>
              <a:rPr lang="tr-TR" sz="4100" dirty="0" smtClean="0">
                <a:solidFill>
                  <a:srgbClr val="FF0000"/>
                </a:solidFill>
              </a:rPr>
              <a:t>Çevremizdeki Sağlık Kuruluşları   </a:t>
            </a:r>
            <a:r>
              <a:rPr lang="tr-TR" sz="4100" dirty="0" smtClean="0">
                <a:solidFill>
                  <a:schemeClr val="accent4"/>
                </a:solidFill>
              </a:rPr>
              <a:t>VE </a:t>
            </a:r>
            <a:r>
              <a:rPr lang="tr-TR" sz="4100" dirty="0" smtClean="0">
                <a:solidFill>
                  <a:srgbClr val="7030A0"/>
                </a:solidFill>
              </a:rPr>
              <a:t>Sağlık Hizmetleri</a:t>
            </a:r>
            <a:endParaRPr lang="tr-TR" sz="4100" dirty="0" smtClean="0">
              <a:solidFill>
                <a:srgbClr val="FF0000"/>
              </a:solidFill>
            </a:endParaRPr>
          </a:p>
          <a:p>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İkincil Koruma</a:t>
            </a:r>
            <a:endParaRPr lang="tr-TR" dirty="0"/>
          </a:p>
        </p:txBody>
      </p:sp>
      <p:sp>
        <p:nvSpPr>
          <p:cNvPr id="3" name="2 İçerik Yer Tutucusu"/>
          <p:cNvSpPr>
            <a:spLocks noGrp="1"/>
          </p:cNvSpPr>
          <p:nvPr>
            <p:ph idx="1"/>
          </p:nvPr>
        </p:nvSpPr>
        <p:spPr/>
        <p:txBody>
          <a:bodyPr/>
          <a:lstStyle/>
          <a:p>
            <a:r>
              <a:rPr lang="tr-TR" b="1" dirty="0" smtClean="0"/>
              <a:t>İkincil koruma:</a:t>
            </a:r>
            <a:r>
              <a:rPr lang="tr-TR" dirty="0" smtClean="0"/>
              <a:t> Hastalık belirtileri ortaya çıkmadan önce veya bu belirtilerin hafif olduğu dönemde teşhis edilerek gereken tedavinin yapılmasına yönelik çalışmalardır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Üçüncül Koruma</a:t>
            </a:r>
            <a:endParaRPr lang="tr-TR" dirty="0"/>
          </a:p>
        </p:txBody>
      </p:sp>
      <p:sp>
        <p:nvSpPr>
          <p:cNvPr id="3" name="2 İçerik Yer Tutucusu"/>
          <p:cNvSpPr>
            <a:spLocks noGrp="1"/>
          </p:cNvSpPr>
          <p:nvPr>
            <p:ph idx="1"/>
          </p:nvPr>
        </p:nvSpPr>
        <p:spPr/>
        <p:txBody>
          <a:bodyPr/>
          <a:lstStyle/>
          <a:p>
            <a:r>
              <a:rPr lang="tr-TR" b="1" dirty="0" smtClean="0"/>
              <a:t>Üçüncül koruma:</a:t>
            </a:r>
            <a:r>
              <a:rPr lang="tr-TR" dirty="0" smtClean="0"/>
              <a:t> Hastalıkların olumsuz sonuçlarının sınırlandırılması ve sakatlıkların önlenmesi için yapılan çalışmalardır.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u="sng" dirty="0" smtClean="0">
                <a:solidFill>
                  <a:srgbClr val="0F0BB9"/>
                </a:solidFill>
              </a:rPr>
              <a:t>Tedavi Edici Sağlık Hizmetleri</a:t>
            </a:r>
            <a:endParaRPr lang="tr-TR" dirty="0"/>
          </a:p>
        </p:txBody>
      </p:sp>
      <p:sp>
        <p:nvSpPr>
          <p:cNvPr id="3" name="2 İçerik Yer Tutucusu"/>
          <p:cNvSpPr>
            <a:spLocks noGrp="1"/>
          </p:cNvSpPr>
          <p:nvPr>
            <p:ph idx="1"/>
          </p:nvPr>
        </p:nvSpPr>
        <p:spPr/>
        <p:txBody>
          <a:bodyPr/>
          <a:lstStyle/>
          <a:p>
            <a:r>
              <a:rPr lang="tr-TR" dirty="0" smtClean="0"/>
              <a:t>Tedavi; hastalıkların veya sakatlıkların iyileştirilmesine yönelik yapılan tıbbi işlemlerin tümüdür. İlaç kullanımı, cerrahi müdahaleler ve fizik tedavi uygulamaları bu gruba girer. Üç tür tedavi hizmetleri vardır.</a:t>
            </a:r>
          </a:p>
          <a:p>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Birinci basamak tedavi hizmeti</a:t>
            </a:r>
            <a:endParaRPr lang="tr-TR" dirty="0"/>
          </a:p>
        </p:txBody>
      </p:sp>
      <p:sp>
        <p:nvSpPr>
          <p:cNvPr id="3" name="2 İçerik Yer Tutucusu"/>
          <p:cNvSpPr>
            <a:spLocks noGrp="1"/>
          </p:cNvSpPr>
          <p:nvPr>
            <p:ph idx="1"/>
          </p:nvPr>
        </p:nvSpPr>
        <p:spPr/>
        <p:txBody>
          <a:bodyPr/>
          <a:lstStyle/>
          <a:p>
            <a:r>
              <a:rPr lang="tr-TR" dirty="0" smtClean="0"/>
              <a:t>Hastaların ilk başvurdukları, evde ve ayakta tedavi edildikleri kuruluşlardır. Sağlık ocakları, Ana Çocuk Sağlığı, Kurum hekimlikleri birinci basamak tedavi hizmetlerinin verildiği yerlerdir. Birinci basamaktaki imkânlarla tam ve tedavisi yapılamayan hastalar ikinci basamağa sevk edilirler.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İkinci basamak tedavi hizmeti</a:t>
            </a:r>
            <a:endParaRPr lang="tr-TR" dirty="0"/>
          </a:p>
        </p:txBody>
      </p:sp>
      <p:sp>
        <p:nvSpPr>
          <p:cNvPr id="3" name="2 İçerik Yer Tutucusu"/>
          <p:cNvSpPr>
            <a:spLocks noGrp="1"/>
          </p:cNvSpPr>
          <p:nvPr>
            <p:ph idx="1"/>
          </p:nvPr>
        </p:nvSpPr>
        <p:spPr/>
        <p:txBody>
          <a:bodyPr/>
          <a:lstStyle/>
          <a:p>
            <a:r>
              <a:rPr lang="tr-TR" dirty="0" smtClean="0"/>
              <a:t>Hastaların yatırılarak tanı ve tedavi hizmetlerinin verildiği hastanelerdir. Hastalar uzmanlar tarafından tedavi edilirler.</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Üçüncü basamak tedavi hizmeti</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Bu hizmetin verildiği yerler en üst düzeyde tıp teknolojisi kullanılan üniversite hastaneleri, kanser araştırma merkezleri, ruh ve sinir hastalıları hastaneleri ve sanatoryumlardır. Birinci ve ikinci basamakta sorunu çözülemeyen hastalar bu kuruluşlara sevk edilirler. Sağlık sorunu olan hastaların direkt olarak üçüncü basamağa müracaat etmeleri aşırı yığılmalara ve hizmetlerin aksamasına sebep olmaktadır.</a:t>
            </a:r>
            <a:br>
              <a:rPr lang="tr-TR" dirty="0" smtClean="0"/>
            </a:br>
            <a:r>
              <a:rPr lang="tr-TR" dirty="0" smtClean="0"/>
              <a:t/>
            </a:r>
            <a:br>
              <a:rPr lang="tr-TR" dirty="0" smtClean="0"/>
            </a:br>
            <a:r>
              <a:rPr lang="tr-TR" dirty="0" smtClean="0"/>
              <a:t>Tedavi edici hizmetlerin basamaklar halinde ele alınmasının nedeni bu basamaklar arasında bir hasta sevk sisteminin gerekliliğini vurgulamaktır.</a:t>
            </a:r>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u="sng" dirty="0" smtClean="0">
                <a:solidFill>
                  <a:srgbClr val="21FF66"/>
                </a:solidFill>
              </a:rPr>
              <a:t>Rehabilitasyon Hizmetler</a:t>
            </a:r>
            <a:endParaRPr lang="tr-TR" i="1" u="sng" dirty="0">
              <a:solidFill>
                <a:srgbClr val="21FF66"/>
              </a:solidFill>
            </a:endParaRPr>
          </a:p>
        </p:txBody>
      </p:sp>
      <p:sp>
        <p:nvSpPr>
          <p:cNvPr id="3" name="2 İçerik Yer Tutucusu"/>
          <p:cNvSpPr>
            <a:spLocks noGrp="1"/>
          </p:cNvSpPr>
          <p:nvPr>
            <p:ph idx="1"/>
          </p:nvPr>
        </p:nvSpPr>
        <p:spPr/>
        <p:txBody>
          <a:bodyPr/>
          <a:lstStyle/>
          <a:p>
            <a:r>
              <a:rPr lang="tr-TR" dirty="0" smtClean="0"/>
              <a:t>Çeşitli nedenlerle bedenen ya da ruhen engelli olarak kalan kişilerin başkalarına bağımlı olmadan yaşamalarım sürdürmeleri amacıyla yapılan çalışmalardır. Bu hizmetler iki grupta incelenir:</a:t>
            </a:r>
          </a:p>
          <a:p>
            <a:r>
              <a:rPr lang="tr-TR" dirty="0" smtClean="0"/>
              <a:t/>
            </a:r>
            <a:br>
              <a:rPr lang="tr-TR" dirty="0" smtClean="0"/>
            </a:br>
            <a:r>
              <a:rPr lang="tr-TR" dirty="0" smtClean="0"/>
              <a:t/>
            </a:r>
            <a:br>
              <a:rPr lang="tr-TR" dirty="0" smtClean="0"/>
            </a:b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Tıbbi rehabilitasyon</a:t>
            </a:r>
            <a:endParaRPr lang="tr-TR" dirty="0"/>
          </a:p>
        </p:txBody>
      </p:sp>
      <p:sp>
        <p:nvSpPr>
          <p:cNvPr id="3" name="2 İçerik Yer Tutucusu"/>
          <p:cNvSpPr>
            <a:spLocks noGrp="1"/>
          </p:cNvSpPr>
          <p:nvPr>
            <p:ph idx="1"/>
          </p:nvPr>
        </p:nvSpPr>
        <p:spPr/>
        <p:txBody>
          <a:bodyPr/>
          <a:lstStyle/>
          <a:p>
            <a:r>
              <a:rPr lang="tr-TR" dirty="0" smtClean="0"/>
              <a:t>Kişideki bedensel engellerin cerrahi veya tıbbi müdahaleler ile düzeltilmeye çalışılmasıdır. Bu işlemle hekim ve diğer sağlık personeli tıbbi yönden kişiye iş gücünü yeniden kazandırmaya çalışırlar.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Sosyal (mesleki) rehabilitasyon</a:t>
            </a:r>
            <a:endParaRPr lang="tr-TR" dirty="0"/>
          </a:p>
        </p:txBody>
      </p:sp>
      <p:sp>
        <p:nvSpPr>
          <p:cNvPr id="3" name="2 İçerik Yer Tutucusu"/>
          <p:cNvSpPr>
            <a:spLocks noGrp="1"/>
          </p:cNvSpPr>
          <p:nvPr>
            <p:ph idx="1"/>
          </p:nvPr>
        </p:nvSpPr>
        <p:spPr/>
        <p:txBody>
          <a:bodyPr/>
          <a:lstStyle/>
          <a:p>
            <a:r>
              <a:rPr lang="tr-TR" dirty="0" smtClean="0"/>
              <a:t>Engellerinden dolayı çalışama­yan kişilere başvurabilecekleri doğrultuda iş bulma, iş öğretme ve işe uyum sağlama çalışmalarıdır.</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Autofit/>
          </a:bodyPr>
          <a:lstStyle/>
          <a:p>
            <a:r>
              <a:rPr lang="tr-TR" sz="1700" dirty="0" smtClean="0"/>
              <a:t>Bilindiği üzere sağlık alanında yapılan yatırımlar hem insan hayatı hem de ülke ekonomisi için oldukça önemlidir. Hastalığı dolayısıyla işe gidemeyen işçi ve memur, tarlada çalışamayan üretici ülke ekonomisi açısından büyük bir kayıptır. Ayrıca önemli hastalıkların erken tanısı ve tedavisi ilaç kullanımı açısından ekonomide önemli yer tutar. Sağlığın korunması, sağlık alanında yapılan eğitim hizmetleri ve insanların haya­tını bilinçli olarak yaşaması insanın ömrünü uzatır ve sağlıklı yaşamasını sağlar. Bu amaçla üretilen temel sağlık hizmetlerinin hedefleri şunlardır:</a:t>
            </a:r>
            <a:br>
              <a:rPr lang="tr-TR" sz="1700" dirty="0" smtClean="0"/>
            </a:br>
            <a:r>
              <a:rPr lang="tr-TR" sz="1700" dirty="0" smtClean="0"/>
              <a:t/>
            </a:r>
            <a:br>
              <a:rPr lang="tr-TR" sz="1700" dirty="0" smtClean="0"/>
            </a:br>
            <a:r>
              <a:rPr lang="tr-TR" sz="1700" dirty="0" smtClean="0"/>
              <a:t>1. Sağlık konusunda halkın eğitimi</a:t>
            </a:r>
            <a:br>
              <a:rPr lang="tr-TR" sz="1700" dirty="0" smtClean="0"/>
            </a:br>
            <a:r>
              <a:rPr lang="tr-TR" sz="1700" dirty="0" smtClean="0"/>
              <a:t>2. Yeterli ve dengeli beslenmenin sağlanması</a:t>
            </a:r>
            <a:br>
              <a:rPr lang="tr-TR" sz="1700" dirty="0" smtClean="0"/>
            </a:br>
            <a:r>
              <a:rPr lang="tr-TR" sz="1700" dirty="0" smtClean="0"/>
              <a:t>3. Temiz ve yeterli içme suyunun sağlanması</a:t>
            </a:r>
            <a:br>
              <a:rPr lang="tr-TR" sz="1700" dirty="0" smtClean="0"/>
            </a:br>
            <a:r>
              <a:rPr lang="tr-TR" sz="1700" dirty="0" smtClean="0"/>
              <a:t>4. Ana-Çocuk sağlığı hizmetlerini geliştirme</a:t>
            </a:r>
            <a:br>
              <a:rPr lang="tr-TR" sz="1700" dirty="0" smtClean="0"/>
            </a:br>
            <a:r>
              <a:rPr lang="tr-TR" sz="1700" dirty="0" smtClean="0"/>
              <a:t>5. Aile planlamasını geliştirme</a:t>
            </a:r>
            <a:br>
              <a:rPr lang="tr-TR" sz="1700" dirty="0" smtClean="0"/>
            </a:br>
            <a:r>
              <a:rPr lang="tr-TR" sz="1700" dirty="0" smtClean="0"/>
              <a:t>6. Bağışıklıma uygulamaları</a:t>
            </a:r>
            <a:br>
              <a:rPr lang="tr-TR" sz="1700" dirty="0" smtClean="0"/>
            </a:br>
            <a:r>
              <a:rPr lang="tr-TR" sz="1700" dirty="0" smtClean="0"/>
              <a:t>7. Salgın hastalıklardan korunma</a:t>
            </a:r>
            <a:br>
              <a:rPr lang="tr-TR" sz="1700" dirty="0" smtClean="0"/>
            </a:br>
            <a:r>
              <a:rPr lang="tr-TR" sz="1700" dirty="0" smtClean="0"/>
              <a:t>8. Gerekli ilaçları sağlama</a:t>
            </a:r>
            <a:br>
              <a:rPr lang="tr-TR" sz="1700" dirty="0" smtClean="0"/>
            </a:br>
            <a:r>
              <a:rPr lang="tr-TR" sz="1700" dirty="0" smtClean="0"/>
              <a:t>9. Çevre şartlarını geliştirme</a:t>
            </a:r>
            <a:endParaRPr lang="tr-TR" sz="17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C000"/>
                </a:solidFill>
              </a:rPr>
              <a:t>Çevremizdeki Sağlık Kuruluşları</a:t>
            </a:r>
            <a:endParaRPr lang="tr-TR" dirty="0"/>
          </a:p>
        </p:txBody>
      </p:sp>
      <p:sp>
        <p:nvSpPr>
          <p:cNvPr id="3" name="2 İçerik Yer Tutucusu"/>
          <p:cNvSpPr>
            <a:spLocks noGrp="1"/>
          </p:cNvSpPr>
          <p:nvPr>
            <p:ph idx="1"/>
          </p:nvPr>
        </p:nvSpPr>
        <p:spPr/>
        <p:txBody>
          <a:bodyPr/>
          <a:lstStyle/>
          <a:p>
            <a:r>
              <a:rPr lang="tr-TR" dirty="0" smtClean="0"/>
              <a:t>Çevremizde bulunan sağlık kuruluşları , herhangi bir sağlık probleminde müdahalede bulunan ve tedavi amacı güden kuruluşlardır. </a:t>
            </a:r>
          </a:p>
          <a:p>
            <a:r>
              <a:rPr lang="tr-TR" dirty="0" smtClean="0"/>
              <a:t>Yaşadığınız çevrede bulunan sağlık kuruluşları ise şunlardır;</a:t>
            </a:r>
          </a:p>
          <a:p>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Sağlık Hizmetlerinden Yararlanırken Sahip Olduğumuz Haklar</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HASTA HAKLARI</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Mahremiyet ve özel hayata saygı, tıbbi kayıtların saklanması hakkı:</a:t>
            </a:r>
            <a:br>
              <a:rPr lang="tr-TR" dirty="0" smtClean="0"/>
            </a:br>
            <a:r>
              <a:rPr lang="tr-TR" dirty="0" smtClean="0"/>
              <a:t/>
            </a:r>
            <a:br>
              <a:rPr lang="tr-TR" dirty="0" smtClean="0"/>
            </a:br>
            <a:r>
              <a:rPr lang="tr-TR" dirty="0" smtClean="0"/>
              <a:t>Hastanın;</a:t>
            </a:r>
            <a:br>
              <a:rPr lang="tr-TR" dirty="0" smtClean="0"/>
            </a:br>
            <a:r>
              <a:rPr lang="tr-TR" dirty="0" smtClean="0"/>
              <a:t>• Tüm bilgilerinin gizlilik esaslarına uyarak saklanmasını isteme,</a:t>
            </a:r>
            <a:br>
              <a:rPr lang="tr-TR" dirty="0" smtClean="0"/>
            </a:br>
            <a:r>
              <a:rPr lang="tr-TR" dirty="0" smtClean="0"/>
              <a:t>• Tıbbi kayıtlarının tam ve doğru olarak korunmasını isteme,</a:t>
            </a:r>
            <a:br>
              <a:rPr lang="tr-TR" dirty="0" smtClean="0"/>
            </a:br>
            <a:r>
              <a:rPr lang="tr-TR" dirty="0" smtClean="0"/>
              <a:t>• Bu kayıtlara, kendisi veya yetkili kıldığı kişi tarafından istediğinde ulaşabilme hakkı vardır.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 edinme hakkı:</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t>Hastanın tıbbi sürecinde;</a:t>
            </a:r>
          </a:p>
          <a:p>
            <a:r>
              <a:rPr lang="tr-TR" dirty="0" smtClean="0"/>
              <a:t> Her türlü tıbbi gerçekler,</a:t>
            </a:r>
          </a:p>
          <a:p>
            <a:r>
              <a:rPr lang="tr-TR" dirty="0" smtClean="0"/>
              <a:t> Kendisine uygulanacak girişimler ve maddi karşılıkları ile</a:t>
            </a:r>
          </a:p>
          <a:p>
            <a:r>
              <a:rPr lang="tr-TR" dirty="0" smtClean="0"/>
              <a:t> Bu girişimlerin risk ve yararları ve uygulanabilecek alternatif tedaviler hakkında bilgi edinme hakkı vardır.</a:t>
            </a:r>
          </a:p>
          <a:p>
            <a:r>
              <a:rPr lang="tr-TR" dirty="0" smtClean="0"/>
              <a:t> Hizmet veren sağlık personeli hakkında her türlü kimlik ve mesleki bilgiyi alma ve</a:t>
            </a:r>
          </a:p>
          <a:p>
            <a:r>
              <a:rPr lang="tr-TR" dirty="0" smtClean="0"/>
              <a:t> Tedavinin herhangi bir aşamasında ikinci bir görüşü alma hakkı vardır.</a:t>
            </a:r>
            <a:br>
              <a:rPr lang="tr-TR" dirty="0" smtClean="0"/>
            </a:br>
            <a:r>
              <a:rPr lang="tr-TR" dirty="0" smtClean="0"/>
              <a:t/>
            </a:r>
            <a:br>
              <a:rPr lang="tr-TR" dirty="0" smtClean="0"/>
            </a:b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Tıbbi bakım ve tedavi hakkı:</a:t>
            </a:r>
            <a:br>
              <a:rPr lang="tr-TR" dirty="0" smtClean="0"/>
            </a:b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Her hastanın;</a:t>
            </a:r>
            <a:br>
              <a:rPr lang="tr-TR" dirty="0" smtClean="0"/>
            </a:br>
            <a:r>
              <a:rPr lang="tr-TR" dirty="0" smtClean="0"/>
              <a:t> Irk, dil, din ayrımı gözetmeksizin eşit olarak, saygın bir şekilde sağlık hizmetlerinden yararlanma,</a:t>
            </a:r>
          </a:p>
          <a:p>
            <a:r>
              <a:rPr lang="tr-TR" dirty="0" smtClean="0"/>
              <a:t>Sağlık kuruluşunu, hekimini ve diğer sağlık personelini seçebilme ve değiştirebilme,</a:t>
            </a:r>
          </a:p>
          <a:p>
            <a:r>
              <a:rPr lang="tr-TR" dirty="0" smtClean="0"/>
              <a:t> Kendisiyle ilgili tıbbi kararlara ve tedavi planına katılma veya tedavi planını reddetme ve</a:t>
            </a:r>
          </a:p>
          <a:p>
            <a:r>
              <a:rPr lang="tr-TR" dirty="0" smtClean="0"/>
              <a:t>Tıbbi bakıma her an ulaşabilme hakkı vardır.</a:t>
            </a:r>
          </a:p>
          <a:p>
            <a:pPr>
              <a:buNone/>
            </a:pPr>
            <a:r>
              <a:rPr lang="tr-TR" dirty="0" smtClean="0"/>
              <a:t/>
            </a:r>
            <a:br>
              <a:rPr lang="tr-TR" dirty="0" smtClean="0"/>
            </a:br>
            <a:r>
              <a:rPr lang="tr-TR" dirty="0" smtClean="0"/>
              <a:t/>
            </a:r>
            <a:br>
              <a:rPr lang="tr-TR" dirty="0" smtClean="0"/>
            </a:b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Aydınlatılmış onay hakkı:</a:t>
            </a:r>
            <a:endParaRPr lang="tr-TR" dirty="0"/>
          </a:p>
        </p:txBody>
      </p:sp>
      <p:sp>
        <p:nvSpPr>
          <p:cNvPr id="3" name="2 İçerik Yer Tutucusu"/>
          <p:cNvSpPr>
            <a:spLocks noGrp="1"/>
          </p:cNvSpPr>
          <p:nvPr>
            <p:ph idx="1"/>
          </p:nvPr>
        </p:nvSpPr>
        <p:spPr/>
        <p:txBody>
          <a:bodyPr/>
          <a:lstStyle/>
          <a:p>
            <a:r>
              <a:rPr lang="tr-TR" dirty="0" smtClean="0"/>
              <a:t>Hastanın;</a:t>
            </a:r>
            <a:br>
              <a:rPr lang="tr-TR" dirty="0" smtClean="0"/>
            </a:br>
            <a:r>
              <a:rPr lang="tr-TR" dirty="0" smtClean="0"/>
              <a:t>Her türlü girişim için bilgilendirilerek onayının alınmasını isteme hakkı vardır.</a:t>
            </a:r>
          </a:p>
          <a:p>
            <a:r>
              <a:rPr lang="tr-TR" dirty="0" smtClean="0"/>
              <a:t/>
            </a:r>
            <a:br>
              <a:rPr lang="tr-TR" dirty="0" smtClean="0"/>
            </a:br>
            <a:r>
              <a:rPr lang="tr-TR" dirty="0" smtClean="0"/>
              <a:t/>
            </a:r>
            <a:br>
              <a:rPr lang="tr-TR" dirty="0" smtClean="0"/>
            </a:b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Mahremiyet ve özel hayata saygı, tıbbi kayıtların saklanması hakkı:</a:t>
            </a:r>
            <a:endParaRPr lang="tr-TR" dirty="0"/>
          </a:p>
        </p:txBody>
      </p:sp>
      <p:sp>
        <p:nvSpPr>
          <p:cNvPr id="3" name="2 İçerik Yer Tutucusu"/>
          <p:cNvSpPr>
            <a:spLocks noGrp="1"/>
          </p:cNvSpPr>
          <p:nvPr>
            <p:ph idx="1"/>
          </p:nvPr>
        </p:nvSpPr>
        <p:spPr/>
        <p:txBody>
          <a:bodyPr>
            <a:normAutofit lnSpcReduction="10000"/>
          </a:bodyPr>
          <a:lstStyle/>
          <a:p>
            <a:r>
              <a:rPr lang="tr-TR" dirty="0" smtClean="0"/>
              <a:t>Hastanın;</a:t>
            </a:r>
            <a:br>
              <a:rPr lang="tr-TR" dirty="0" smtClean="0"/>
            </a:br>
            <a:r>
              <a:rPr lang="tr-TR" dirty="0" smtClean="0"/>
              <a:t>• Tüm bilgilerinin gizlilik esaslarına uyarak saklanmasını isteme,</a:t>
            </a:r>
            <a:br>
              <a:rPr lang="tr-TR" dirty="0" smtClean="0"/>
            </a:br>
            <a:r>
              <a:rPr lang="tr-TR" dirty="0" smtClean="0"/>
              <a:t>• Tıbbi kayıtlarının tam ve doğru olarak korunmasını isteme,</a:t>
            </a:r>
            <a:br>
              <a:rPr lang="tr-TR" dirty="0" smtClean="0"/>
            </a:br>
            <a:r>
              <a:rPr lang="tr-TR" dirty="0" smtClean="0"/>
              <a:t>• Bu kayıtlara, kendisi veya yetkili kıldığı kişi tarafından istediğinde ulaşabilme hakkı vardır.</a:t>
            </a:r>
            <a:br>
              <a:rPr lang="tr-TR" dirty="0" smtClean="0"/>
            </a:br>
            <a:r>
              <a:rPr lang="tr-TR" dirty="0" smtClean="0"/>
              <a:t/>
            </a:r>
            <a:br>
              <a:rPr lang="tr-TR" dirty="0" smtClean="0"/>
            </a:b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Hasta Haklarımız </a:t>
            </a:r>
            <a:endParaRPr lang="tr-TR" dirty="0"/>
          </a:p>
        </p:txBody>
      </p:sp>
      <p:pic>
        <p:nvPicPr>
          <p:cNvPr id="4" name="3 İçerik Yer Tutucusu" descr="hasta-haklari-tuketici-bilinci.gif"/>
          <p:cNvPicPr>
            <a:picLocks noGrp="1" noChangeAspect="1"/>
          </p:cNvPicPr>
          <p:nvPr>
            <p:ph idx="1"/>
          </p:nvPr>
        </p:nvPicPr>
        <p:blipFill>
          <a:blip r:embed="rId3"/>
          <a:stretch>
            <a:fillRect/>
          </a:stretch>
        </p:blipFill>
        <p:spPr>
          <a:xfrm>
            <a:off x="714348" y="1285837"/>
            <a:ext cx="7429551" cy="557216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428604"/>
            <a:ext cx="2525150" cy="978408"/>
          </a:xfrm>
        </p:spPr>
        <p:txBody>
          <a:bodyPr>
            <a:noAutofit/>
          </a:bodyPr>
          <a:lstStyle/>
          <a:p>
            <a:r>
              <a:rPr lang="tr-TR" sz="3200" dirty="0" smtClean="0"/>
              <a:t>Çevremizdeki Sağlık Kuruluşları</a:t>
            </a:r>
            <a:endParaRPr lang="tr-TR" sz="3200" dirty="0"/>
          </a:p>
        </p:txBody>
      </p:sp>
      <p:sp>
        <p:nvSpPr>
          <p:cNvPr id="4" name="3 Metin Yer Tutucusu"/>
          <p:cNvSpPr>
            <a:spLocks noGrp="1"/>
          </p:cNvSpPr>
          <p:nvPr>
            <p:ph type="body" sz="half" idx="2"/>
          </p:nvPr>
        </p:nvSpPr>
        <p:spPr/>
        <p:txBody>
          <a:bodyPr>
            <a:normAutofit lnSpcReduction="10000"/>
          </a:bodyPr>
          <a:lstStyle/>
          <a:p>
            <a:r>
              <a:rPr lang="tr-TR" sz="1900" dirty="0" smtClean="0">
                <a:solidFill>
                  <a:srgbClr val="C00000"/>
                </a:solidFill>
              </a:rPr>
              <a:t>1-)Sağlık Ocakları</a:t>
            </a:r>
          </a:p>
          <a:p>
            <a:r>
              <a:rPr lang="tr-TR" sz="1900" dirty="0" smtClean="0">
                <a:solidFill>
                  <a:srgbClr val="C00000"/>
                </a:solidFill>
              </a:rPr>
              <a:t>2-)Devlet Hastaneleri</a:t>
            </a:r>
          </a:p>
          <a:p>
            <a:r>
              <a:rPr lang="tr-TR" sz="1900" dirty="0" smtClean="0">
                <a:solidFill>
                  <a:srgbClr val="C00000"/>
                </a:solidFill>
              </a:rPr>
              <a:t>3-)Verem Savaş Dispanserleri</a:t>
            </a:r>
          </a:p>
          <a:p>
            <a:r>
              <a:rPr lang="tr-TR" sz="1900" dirty="0" smtClean="0">
                <a:solidFill>
                  <a:srgbClr val="C00000"/>
                </a:solidFill>
              </a:rPr>
              <a:t>4-)Özel Hastaneler</a:t>
            </a:r>
          </a:p>
          <a:p>
            <a:r>
              <a:rPr lang="tr-TR" sz="1900" dirty="0" smtClean="0">
                <a:solidFill>
                  <a:srgbClr val="C00000"/>
                </a:solidFill>
              </a:rPr>
              <a:t>5-)Tıp Merkezleri</a:t>
            </a:r>
          </a:p>
          <a:p>
            <a:endParaRPr lang="tr-TR" sz="1900" dirty="0" smtClean="0">
              <a:solidFill>
                <a:srgbClr val="C00000"/>
              </a:solidFill>
            </a:endParaRPr>
          </a:p>
          <a:p>
            <a:r>
              <a:rPr lang="tr-TR" sz="1900" dirty="0" smtClean="0">
                <a:solidFill>
                  <a:srgbClr val="0F0BB9"/>
                </a:solidFill>
              </a:rPr>
              <a:t>İlk muayeneler sağlık ocaklarında yapılır. Çocukların aşısının takibi de yine sağlık ocaklarının görevidir. Kompleks yapıda olan hastanelerde ise tetkikli hastalara bakım ve yatan hastalara hizmet verilir</a:t>
            </a:r>
          </a:p>
          <a:p>
            <a:endParaRPr lang="tr-TR" dirty="0"/>
          </a:p>
        </p:txBody>
      </p:sp>
      <p:pic>
        <p:nvPicPr>
          <p:cNvPr id="1026" name="Picture 2" descr="C:\Users\BATUHAN\Desktop\slayt resimleri\kurulus.jpg"/>
          <p:cNvPicPr>
            <a:picLocks noChangeAspect="1" noChangeArrowheads="1"/>
          </p:cNvPicPr>
          <p:nvPr/>
        </p:nvPicPr>
        <p:blipFill>
          <a:blip r:embed="rId2"/>
          <a:srcRect/>
          <a:stretch>
            <a:fillRect/>
          </a:stretch>
        </p:blipFill>
        <p:spPr bwMode="auto">
          <a:xfrm>
            <a:off x="3286116" y="1785926"/>
            <a:ext cx="5357850" cy="485778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Sağlık Hizmeti Nedir ?</a:t>
            </a:r>
            <a:endParaRPr lang="tr-TR" dirty="0"/>
          </a:p>
        </p:txBody>
      </p:sp>
      <p:sp>
        <p:nvSpPr>
          <p:cNvPr id="3" name="2 İçerik Yer Tutucusu"/>
          <p:cNvSpPr>
            <a:spLocks noGrp="1"/>
          </p:cNvSpPr>
          <p:nvPr>
            <p:ph idx="1"/>
          </p:nvPr>
        </p:nvSpPr>
        <p:spPr/>
        <p:txBody>
          <a:bodyPr/>
          <a:lstStyle/>
          <a:p>
            <a:r>
              <a:rPr lang="tr-TR" dirty="0" smtClean="0"/>
              <a:t>Günümüzde “sağlık hizmetleri” denilince “</a:t>
            </a:r>
            <a:r>
              <a:rPr lang="tr-TR" dirty="0" smtClean="0">
                <a:solidFill>
                  <a:srgbClr val="FF2323"/>
                </a:solidFill>
              </a:rPr>
              <a:t>Tanı ve Tedavi hizmetleri</a:t>
            </a:r>
            <a:r>
              <a:rPr lang="tr-TR" dirty="0" smtClean="0"/>
              <a:t>” biraz da “</a:t>
            </a:r>
            <a:r>
              <a:rPr lang="tr-TR" dirty="0" smtClean="0">
                <a:solidFill>
                  <a:srgbClr val="FF2323"/>
                </a:solidFill>
              </a:rPr>
              <a:t>rehabilitasyon hizmetleri</a:t>
            </a:r>
            <a:r>
              <a:rPr lang="tr-TR" dirty="0" smtClean="0"/>
              <a:t>” anlaşılmaktadır. Oysa “tanı ve tedavi hizmetleri” ve sağlık hizmeti değil </a:t>
            </a:r>
            <a:r>
              <a:rPr lang="tr-TR" u="sng" dirty="0" smtClean="0"/>
              <a:t>hastalık hizmetidir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Sağlık Hizmetleri Neler İçerir ?</a:t>
            </a:r>
            <a:endParaRPr lang="tr-TR" dirty="0"/>
          </a:p>
        </p:txBody>
      </p:sp>
      <p:sp>
        <p:nvSpPr>
          <p:cNvPr id="3" name="2 İçerik Yer Tutucusu"/>
          <p:cNvSpPr>
            <a:spLocks noGrp="1"/>
          </p:cNvSpPr>
          <p:nvPr>
            <p:ph idx="1"/>
          </p:nvPr>
        </p:nvSpPr>
        <p:spPr/>
        <p:txBody>
          <a:bodyPr/>
          <a:lstStyle/>
          <a:p>
            <a:r>
              <a:rPr lang="tr-TR" dirty="0" smtClean="0">
                <a:solidFill>
                  <a:srgbClr val="0F0BB9"/>
                </a:solidFill>
              </a:rPr>
              <a:t>Sağlıklılık halinin korunması,</a:t>
            </a:r>
          </a:p>
          <a:p>
            <a:r>
              <a:rPr lang="tr-TR" dirty="0" smtClean="0">
                <a:solidFill>
                  <a:schemeClr val="accent1">
                    <a:lumMod val="75000"/>
                  </a:schemeClr>
                </a:solidFill>
              </a:rPr>
              <a:t>Sağlığın geliştirilmesi,</a:t>
            </a:r>
          </a:p>
          <a:p>
            <a:r>
              <a:rPr lang="tr-TR" dirty="0" smtClean="0">
                <a:solidFill>
                  <a:srgbClr val="FF2323"/>
                </a:solidFill>
              </a:rPr>
              <a:t>Sağlığı olumsuz etkileyen unsurların giderilmesi ve önlenmesi,</a:t>
            </a:r>
          </a:p>
          <a:p>
            <a:r>
              <a:rPr lang="tr-TR" dirty="0" smtClean="0">
                <a:solidFill>
                  <a:srgbClr val="23FF48"/>
                </a:solidFill>
              </a:rPr>
              <a:t>Yeniden sağlıklılık  haline kavuşulması için gereken tanı ve tedavi işlemleri,</a:t>
            </a:r>
          </a:p>
          <a:p>
            <a:r>
              <a:rPr lang="tr-TR" dirty="0" smtClean="0">
                <a:solidFill>
                  <a:srgbClr val="826F00"/>
                </a:solidFill>
              </a:rPr>
              <a:t>Kalıcı olumsuzluklar ortaya çıktığında bunların yaşamla bağdaşır hale gelmesi için gerekli olan esenlendirme ve destek işlemleri.</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Sağlık Hizmetleri Ne Değildir ?</a:t>
            </a:r>
            <a:endParaRPr lang="tr-TR" dirty="0"/>
          </a:p>
        </p:txBody>
      </p:sp>
      <p:sp>
        <p:nvSpPr>
          <p:cNvPr id="3" name="2 İçerik Yer Tutucusu"/>
          <p:cNvSpPr>
            <a:spLocks noGrp="1"/>
          </p:cNvSpPr>
          <p:nvPr>
            <p:ph idx="1"/>
          </p:nvPr>
        </p:nvSpPr>
        <p:spPr/>
        <p:txBody>
          <a:bodyPr/>
          <a:lstStyle/>
          <a:p>
            <a:r>
              <a:rPr lang="tr-TR" dirty="0" smtClean="0">
                <a:solidFill>
                  <a:srgbClr val="0F0BB9"/>
                </a:solidFill>
              </a:rPr>
              <a:t>Sağlık Hizmeti alınan biz hizmet değildir, yararlanılan bir hizmettir.</a:t>
            </a:r>
          </a:p>
          <a:p>
            <a:r>
              <a:rPr lang="tr-TR" dirty="0" smtClean="0">
                <a:solidFill>
                  <a:srgbClr val="23FF48"/>
                </a:solidFill>
              </a:rPr>
              <a:t>Sağlık </a:t>
            </a:r>
            <a:r>
              <a:rPr lang="tr-TR" dirty="0" smtClean="0">
                <a:solidFill>
                  <a:srgbClr val="21FF66"/>
                </a:solidFill>
              </a:rPr>
              <a:t>hizmeti verilen bir </a:t>
            </a:r>
            <a:r>
              <a:rPr lang="tr-TR" dirty="0" smtClean="0">
                <a:solidFill>
                  <a:srgbClr val="23FF48"/>
                </a:solidFill>
              </a:rPr>
              <a:t>hizmet değildir, sunulan bir hizmettir.</a:t>
            </a:r>
          </a:p>
          <a:p>
            <a:r>
              <a:rPr lang="tr-TR" dirty="0" smtClean="0">
                <a:solidFill>
                  <a:srgbClr val="FF2323"/>
                </a:solidFill>
              </a:rPr>
              <a:t>Sağlık hizmeti tüketilen bir hizmet değil, üretilen bir hizmettir.</a:t>
            </a:r>
          </a:p>
          <a:p>
            <a:r>
              <a:rPr lang="tr-TR" dirty="0" smtClean="0">
                <a:solidFill>
                  <a:srgbClr val="826F00"/>
                </a:solidFill>
              </a:rPr>
              <a:t>Sağlık hizmetinden yararlanan bir kişi müşteri değil, katılan bir kişidir.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Sağlık Hizmetleri</a:t>
            </a:r>
            <a:endParaRPr lang="tr-TR" dirty="0"/>
          </a:p>
        </p:txBody>
      </p:sp>
      <p:sp>
        <p:nvSpPr>
          <p:cNvPr id="3" name="2 İçerik Yer Tutucusu"/>
          <p:cNvSpPr>
            <a:spLocks noGrp="1"/>
          </p:cNvSpPr>
          <p:nvPr>
            <p:ph idx="1"/>
          </p:nvPr>
        </p:nvSpPr>
        <p:spPr/>
        <p:txBody>
          <a:bodyPr/>
          <a:lstStyle/>
          <a:p>
            <a:r>
              <a:rPr lang="tr-TR" dirty="0" smtClean="0"/>
              <a:t>Sağlık Hizmetleri; </a:t>
            </a:r>
            <a:r>
              <a:rPr lang="tr-TR" b="1" i="1" u="sng" dirty="0" smtClean="0">
                <a:solidFill>
                  <a:srgbClr val="FF2323"/>
                </a:solidFill>
              </a:rPr>
              <a:t>Koruyucu </a:t>
            </a:r>
            <a:r>
              <a:rPr lang="tr-TR" dirty="0" smtClean="0"/>
              <a:t> , </a:t>
            </a:r>
            <a:r>
              <a:rPr lang="tr-TR" b="1" i="1" u="sng" dirty="0" smtClean="0">
                <a:solidFill>
                  <a:srgbClr val="0F0BB9"/>
                </a:solidFill>
              </a:rPr>
              <a:t>Tedavi Edici</a:t>
            </a:r>
            <a:r>
              <a:rPr lang="tr-TR" dirty="0" smtClean="0"/>
              <a:t> ve </a:t>
            </a:r>
            <a:r>
              <a:rPr lang="tr-TR" b="1" i="1" u="sng" dirty="0" smtClean="0">
                <a:solidFill>
                  <a:srgbClr val="23FF48"/>
                </a:solidFill>
              </a:rPr>
              <a:t>Rehabilite Edici </a:t>
            </a:r>
            <a:r>
              <a:rPr lang="tr-TR" dirty="0" smtClean="0"/>
              <a:t>olmak üzere üç aşamalıdır.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u="sng" dirty="0" smtClean="0">
                <a:solidFill>
                  <a:srgbClr val="FF2323"/>
                </a:solidFill>
              </a:rPr>
              <a:t>Koruyucu Sağlık Hizmetleri</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Hastalıkları engellemek ve tedavi etmek için verilen bu hizmetler, eğitilmiş sağlık personeli tarafından yürütülür. Sağlık eğitimi, yeterli ve dengeli beslenmenin sağlanması, aile planlaması, bulaşıcı hastalıkların kontrolü, periyodik muayeneler, toplum içi araştırmalar ve istatistiksel çalışmalar, yaşlı bakımı, erken teşhis ve tedavi çalışmaları bu grupta yer alır. Kişiye yönelik koruyucu sağlık hizmetleri birincil, ikincil ve üçüncül koruma olarak üçe ayrılır.</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Birincil Koruma</a:t>
            </a:r>
            <a:endParaRPr lang="tr-TR" dirty="0"/>
          </a:p>
        </p:txBody>
      </p:sp>
      <p:sp>
        <p:nvSpPr>
          <p:cNvPr id="3" name="2 İçerik Yer Tutucusu"/>
          <p:cNvSpPr>
            <a:spLocks noGrp="1"/>
          </p:cNvSpPr>
          <p:nvPr>
            <p:ph idx="1"/>
          </p:nvPr>
        </p:nvSpPr>
        <p:spPr/>
        <p:txBody>
          <a:bodyPr>
            <a:normAutofit fontScale="70000" lnSpcReduction="20000"/>
          </a:bodyPr>
          <a:lstStyle/>
          <a:p>
            <a:r>
              <a:rPr lang="tr-TR" b="1" dirty="0" smtClean="0"/>
              <a:t>Birincil koruma:</a:t>
            </a:r>
            <a:r>
              <a:rPr lang="tr-TR" dirty="0" smtClean="0"/>
              <a:t> Kişiyi hastalıklardan korumak için alınan önlemlerdir. Örneğin, yeterli ve dengeli beslenme öğretilerek yanlış beslenmenin önüne geçilebilir. Böylece yanlış beslenme sonucu ortaya çıkabilecek hastalıklar engellenmiş olur.</a:t>
            </a:r>
          </a:p>
          <a:p>
            <a:endParaRPr lang="tr-TR" dirty="0" smtClean="0"/>
          </a:p>
          <a:p>
            <a:r>
              <a:rPr lang="tr-TR" dirty="0" smtClean="0"/>
              <a:t>Birincil koruyucu sağlık hizmetleri adı altında insanlara bulaşıcı hastalıklardan, kanserden korunma ile ilgili bilgi verilir. Bu hizmetler içinde aşının yararları anlatılarak hastalık oluşumu önlenebilir.</a:t>
            </a:r>
          </a:p>
          <a:p>
            <a:endParaRPr lang="tr-TR" dirty="0" smtClean="0"/>
          </a:p>
          <a:p>
            <a:r>
              <a:rPr lang="tr-TR" dirty="0" smtClean="0"/>
              <a:t>Aile planlaması ve genetik danışmanlık da birincil koruyucu sağlık hizmetleri grubuna giren uygulama alanlarıdır. Aile planlaması, ailelerin istedikleri zaman ve istedikleri sayıda çocuk yapmalarını düzenleyen bir çalışmadır. Genetik danışmanlık hizmetleriyle de toplumdaki genetik hastalıklar önlenmeye çalışılmaktadır</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ül">
  <a:themeElements>
    <a:clrScheme name="Modü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ü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ü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36</TotalTime>
  <Words>752</Words>
  <Application>Microsoft Office PowerPoint</Application>
  <PresentationFormat>Ekran Gösterisi (4:3)</PresentationFormat>
  <Paragraphs>79</Paragraphs>
  <Slides>25</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25</vt:i4>
      </vt:variant>
    </vt:vector>
  </HeadingPairs>
  <TitlesOfParts>
    <vt:vector size="32" baseType="lpstr">
      <vt:lpstr>Arial</vt:lpstr>
      <vt:lpstr>Calibri</vt:lpstr>
      <vt:lpstr>Corbel</vt:lpstr>
      <vt:lpstr>Wingdings</vt:lpstr>
      <vt:lpstr>Wingdings 2</vt:lpstr>
      <vt:lpstr>Wingdings 3</vt:lpstr>
      <vt:lpstr>Modül</vt:lpstr>
      <vt:lpstr>Sağlık Hizmetlerinin Sınıflandırılması Ve yararlanma Yolları</vt:lpstr>
      <vt:lpstr>Çevremizdeki Sağlık Kuruluşları</vt:lpstr>
      <vt:lpstr>Çevremizdeki Sağlık Kuruluşları</vt:lpstr>
      <vt:lpstr>Sağlık Hizmeti Nedir ?</vt:lpstr>
      <vt:lpstr>Sağlık Hizmetleri Neler İçerir ?</vt:lpstr>
      <vt:lpstr>Sağlık Hizmetleri Ne Değildir ?</vt:lpstr>
      <vt:lpstr>Sağlık Hizmetleri</vt:lpstr>
      <vt:lpstr>Koruyucu Sağlık Hizmetleri</vt:lpstr>
      <vt:lpstr>Birincil Koruma</vt:lpstr>
      <vt:lpstr>İkincil Koruma</vt:lpstr>
      <vt:lpstr>Üçüncül Koruma</vt:lpstr>
      <vt:lpstr>Tedavi Edici Sağlık Hizmetleri</vt:lpstr>
      <vt:lpstr>Birinci basamak tedavi hizmeti</vt:lpstr>
      <vt:lpstr>İkinci basamak tedavi hizmeti</vt:lpstr>
      <vt:lpstr>Üçüncü basamak tedavi hizmeti</vt:lpstr>
      <vt:lpstr>Rehabilitasyon Hizmetler</vt:lpstr>
      <vt:lpstr>Tıbbi rehabilitasyon</vt:lpstr>
      <vt:lpstr>Sosyal (mesleki) rehabilitasyon</vt:lpstr>
      <vt:lpstr>PowerPoint Sunusu</vt:lpstr>
      <vt:lpstr>Sağlık Hizmetlerinden Yararlanırken Sahip Olduğumuz Haklar</vt:lpstr>
      <vt:lpstr>Bilgi edinme hakkı:</vt:lpstr>
      <vt:lpstr>Tıbbi bakım ve tedavi hakkı: </vt:lpstr>
      <vt:lpstr>Aydınlatılmış onay hakkı:</vt:lpstr>
      <vt:lpstr>Mahremiyet ve özel hayata saygı, tıbbi kayıtların saklanması hakkı:</vt:lpstr>
      <vt:lpstr>Hasta Haklarımız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BATUHAN</dc:creator>
  <cp:keywords>www.sorubak.com</cp:keywords>
  <dc:description>www.sorubak.com</dc:description>
  <cp:lastModifiedBy>doğan</cp:lastModifiedBy>
  <cp:revision>6</cp:revision>
  <dcterms:created xsi:type="dcterms:W3CDTF">2015-10-26T15:52:12Z</dcterms:created>
  <dcterms:modified xsi:type="dcterms:W3CDTF">2015-11-26T18:23:55Z</dcterms:modified>
</cp:coreProperties>
</file>