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9" r:id="rId24"/>
    <p:sldId id="275" r:id="rId25"/>
    <p:sldId id="280" r:id="rId26"/>
    <p:sldId id="281" r:id="rId27"/>
    <p:sldId id="282" r:id="rId28"/>
    <p:sldId id="283" r:id="rId29"/>
    <p:sldId id="284" r:id="rId30"/>
    <p:sldId id="285" r:id="rId31"/>
    <p:sldId id="286" r:id="rId32"/>
    <p:sldId id="287" r:id="rId33"/>
    <p:sldId id="288" r:id="rId34"/>
    <p:sldId id="292" r:id="rId35"/>
  </p:sldIdLst>
  <p:sldSz cx="9906000" cy="6858000" type="A4"/>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81" autoAdjust="0"/>
    <p:restoredTop sz="94660"/>
  </p:normalViewPr>
  <p:slideViewPr>
    <p:cSldViewPr>
      <p:cViewPr varScale="1">
        <p:scale>
          <a:sx n="74" d="100"/>
          <a:sy n="74" d="100"/>
        </p:scale>
        <p:origin x="840" y="72"/>
      </p:cViewPr>
      <p:guideLst>
        <p:guide orient="horz" pos="2160"/>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7A31C3-0D26-4ABB-B069-8916F416BFE6}" type="datetimeFigureOut">
              <a:rPr lang="tr-TR" smtClean="0"/>
              <a:pPr/>
              <a:t>01.01.2016</a:t>
            </a:fld>
            <a:endParaRPr lang="tr-TR"/>
          </a:p>
        </p:txBody>
      </p:sp>
      <p:sp>
        <p:nvSpPr>
          <p:cNvPr id="4" name="3 Slayt Görüntüsü Yer Tutucusu"/>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E8E2D5-1BA9-402F-81B2-3120C6E2A9B3}" type="slidenum">
              <a:rPr lang="tr-TR" smtClean="0"/>
              <a:pPr/>
              <a:t>‹#›</a:t>
            </a:fld>
            <a:endParaRPr lang="tr-TR"/>
          </a:p>
        </p:txBody>
      </p:sp>
    </p:spTree>
    <p:extLst>
      <p:ext uri="{BB962C8B-B14F-4D97-AF65-F5344CB8AC3E}">
        <p14:creationId xmlns:p14="http://schemas.microsoft.com/office/powerpoint/2010/main" val="3281723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95300" y="3699804"/>
            <a:ext cx="899795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95300" y="1433732"/>
            <a:ext cx="899795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585595" y="3550126"/>
            <a:ext cx="321945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5100955" y="3550126"/>
            <a:ext cx="321945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918710" y="3526302"/>
            <a:ext cx="4953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Veri Yer Tutucusu"/>
          <p:cNvSpPr>
            <a:spLocks noGrp="1"/>
          </p:cNvSpPr>
          <p:nvPr>
            <p:ph type="dt" sz="half" idx="10"/>
          </p:nvPr>
        </p:nvSpPr>
        <p:spPr/>
        <p:txBody>
          <a:bodyPr/>
          <a:lstStyle/>
          <a:p>
            <a:fld id="{D9F75050-0E15-4C5B-92B0-66D068882F1F}" type="datetimeFigureOut">
              <a:rPr lang="tr-TR" smtClean="0"/>
              <a:pPr/>
              <a:t>01.01.2016</a:t>
            </a:fld>
            <a:endParaRPr lang="tr-TR"/>
          </a:p>
        </p:txBody>
      </p:sp>
      <p:sp>
        <p:nvSpPr>
          <p:cNvPr id="16" name="15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7" name="16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01.01.2016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7181850" y="274639"/>
            <a:ext cx="222885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95300" y="274639"/>
            <a:ext cx="652145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01.01.2016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95300" y="1524000"/>
            <a:ext cx="89154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D9F75050-0E15-4C5B-92B0-66D068882F1F}" type="datetimeFigureOut">
              <a:rPr lang="tr-TR" smtClean="0"/>
              <a:pPr/>
              <a:t>01.01.2016</a:t>
            </a:fld>
            <a:endParaRPr lang="tr-TR"/>
          </a:p>
        </p:txBody>
      </p:sp>
      <p:sp>
        <p:nvSpPr>
          <p:cNvPr id="15" name="14 Slayt Numarası Yer Tutucusu"/>
          <p:cNvSpPr>
            <a:spLocks noGrp="1"/>
          </p:cNvSpPr>
          <p:nvPr>
            <p:ph type="sldNum" sz="quarter" idx="15"/>
          </p:nvPr>
        </p:nvSpPr>
        <p:spPr/>
        <p:txBody>
          <a:bodyPr/>
          <a:lstStyle>
            <a:lvl1pPr algn="ctr">
              <a:defRPr/>
            </a:lvl1pPr>
          </a:lstStyle>
          <a:p>
            <a:fld id="{B1DEFA8C-F947-479F-BE07-76B6B3F80BF1}" type="slidenum">
              <a:rPr lang="tr-TR" smtClean="0"/>
              <a:pPr/>
              <a:t>‹#›</a:t>
            </a:fld>
            <a:endParaRPr lang="tr-TR"/>
          </a:p>
        </p:txBody>
      </p:sp>
      <p:sp>
        <p:nvSpPr>
          <p:cNvPr id="16" name="15 Altbilgi Yer Tutucusu"/>
          <p:cNvSpPr>
            <a:spLocks noGrp="1"/>
          </p:cNvSpPr>
          <p:nvPr>
            <p:ph type="ftr" sz="quarter" idx="16"/>
          </p:nvPr>
        </p:nvSpPr>
        <p:spPr/>
        <p:txBody>
          <a:bodyPr/>
          <a:lstStyle/>
          <a:p>
            <a:endParaRPr lang="tr-TR"/>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D9F75050-0E15-4C5B-92B0-66D068882F1F}" type="datetimeFigureOut">
              <a:rPr lang="tr-TR" smtClean="0"/>
              <a:pPr/>
              <a:t>01.01.2016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a:xfrm>
            <a:off x="742950" y="3505200"/>
            <a:ext cx="85852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42950" y="4958864"/>
            <a:ext cx="85852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742950" y="4916993"/>
            <a:ext cx="85852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D9F75050-0E15-4C5B-92B0-66D068882F1F}" type="datetimeFigureOut">
              <a:rPr lang="tr-TR" smtClean="0"/>
              <a:pPr/>
              <a:t>01.01.2016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95300" y="1524000"/>
            <a:ext cx="4398264"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5035550" y="1524000"/>
            <a:ext cx="4398264"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Altbilgi Yer Tutucusu"/>
          <p:cNvSpPr>
            <a:spLocks noGrp="1"/>
          </p:cNvSpPr>
          <p:nvPr>
            <p:ph type="ftr" sz="quarter" idx="11"/>
          </p:nvPr>
        </p:nvSpPr>
        <p:spPr/>
        <p:txBody>
          <a:bodyPr/>
          <a:lstStyle/>
          <a:p>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01.01.2016</a:t>
            </a:fld>
            <a:endParaRPr lang="tr-TR"/>
          </a:p>
        </p:txBody>
      </p:sp>
      <p:sp>
        <p:nvSpPr>
          <p:cNvPr id="3" name="2 Metin Yer Tutucusu"/>
          <p:cNvSpPr>
            <a:spLocks noGrp="1"/>
          </p:cNvSpPr>
          <p:nvPr>
            <p:ph type="body" idx="1"/>
          </p:nvPr>
        </p:nvSpPr>
        <p:spPr>
          <a:xfrm>
            <a:off x="495300" y="1399593"/>
            <a:ext cx="4376870"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95300" y="2201896"/>
            <a:ext cx="437515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5037270" y="2201896"/>
            <a:ext cx="437515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95300" y="155448"/>
            <a:ext cx="89154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5035550" y="1399593"/>
            <a:ext cx="4376870"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609857" y="2180219"/>
            <a:ext cx="406146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5151120" y="2180219"/>
            <a:ext cx="406146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01.01.2016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01.01.2016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95300" y="457200"/>
            <a:ext cx="67691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7346950" y="1600200"/>
            <a:ext cx="2149602"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7346950" y="457200"/>
            <a:ext cx="21463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D9F75050-0E15-4C5B-92B0-66D068882F1F}" type="datetimeFigureOut">
              <a:rPr lang="tr-TR" smtClean="0"/>
              <a:pPr/>
              <a:t>01.01.2016</a:t>
            </a:fld>
            <a:endParaRPr lang="tr-TR"/>
          </a:p>
        </p:txBody>
      </p:sp>
      <p:sp>
        <p:nvSpPr>
          <p:cNvPr id="9" name="8 Slayt Numarası Yer Tutucusu"/>
          <p:cNvSpPr>
            <a:spLocks noGrp="1"/>
          </p:cNvSpPr>
          <p:nvPr>
            <p:ph type="sldNum" sz="quarter" idx="15"/>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7181850" y="457200"/>
            <a:ext cx="222885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95300" y="457200"/>
            <a:ext cx="652145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smtClean="0"/>
              <a:t>Resim eklemek için simgeyi tıklatın</a:t>
            </a:r>
            <a:endParaRPr kumimoji="0" lang="en-US"/>
          </a:p>
        </p:txBody>
      </p:sp>
      <p:sp>
        <p:nvSpPr>
          <p:cNvPr id="4" name="3 Metin Yer Tutucusu"/>
          <p:cNvSpPr>
            <a:spLocks noGrp="1"/>
          </p:cNvSpPr>
          <p:nvPr>
            <p:ph type="body" sz="half" idx="2"/>
          </p:nvPr>
        </p:nvSpPr>
        <p:spPr>
          <a:xfrm>
            <a:off x="7181850" y="1600200"/>
            <a:ext cx="222885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D9F75050-0E15-4C5B-92B0-66D068882F1F}" type="datetimeFigureOut">
              <a:rPr lang="tr-TR" smtClean="0"/>
              <a:pPr/>
              <a:t>01.01.2016</a:t>
            </a:fld>
            <a:endParaRPr lang="tr-TR"/>
          </a:p>
        </p:txBody>
      </p:sp>
      <p:sp>
        <p:nvSpPr>
          <p:cNvPr id="9" name="8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p:txBody>
          <a:bodyPr/>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000" b="-2000"/>
          </a:stretch>
        </a:blipFill>
        <a:effectLst/>
      </p:bgPr>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95300" y="1447800"/>
            <a:ext cx="89154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6273800" y="6203667"/>
            <a:ext cx="2806700" cy="384048"/>
          </a:xfrm>
          <a:prstGeom prst="rect">
            <a:avLst/>
          </a:prstGeom>
        </p:spPr>
        <p:txBody>
          <a:bodyPr vert="horz" anchor="ctr" anchorCtr="0"/>
          <a:lstStyle>
            <a:lvl1pPr algn="l" eaLnBrk="1" latinLnBrk="0" hangingPunct="1">
              <a:defRPr kumimoji="0" sz="1200">
                <a:solidFill>
                  <a:schemeClr val="tx2"/>
                </a:solidFill>
              </a:defRPr>
            </a:lvl1pPr>
          </a:lstStyle>
          <a:p>
            <a:fld id="{D9F75050-0E15-4C5B-92B0-66D068882F1F}" type="datetimeFigureOut">
              <a:rPr lang="tr-TR" smtClean="0"/>
              <a:pPr/>
              <a:t>01.01.2016</a:t>
            </a:fld>
            <a:endParaRPr lang="tr-TR"/>
          </a:p>
        </p:txBody>
      </p:sp>
      <p:sp>
        <p:nvSpPr>
          <p:cNvPr id="10" name="9 Altbilgi Yer Tutucusu"/>
          <p:cNvSpPr>
            <a:spLocks noGrp="1"/>
          </p:cNvSpPr>
          <p:nvPr>
            <p:ph type="ftr" sz="quarter" idx="3"/>
          </p:nvPr>
        </p:nvSpPr>
        <p:spPr>
          <a:xfrm>
            <a:off x="2311400" y="6203667"/>
            <a:ext cx="387985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a:p>
        </p:txBody>
      </p:sp>
      <p:sp>
        <p:nvSpPr>
          <p:cNvPr id="22" name="21 Slayt Numarası Yer Tutucusu"/>
          <p:cNvSpPr>
            <a:spLocks noGrp="1"/>
          </p:cNvSpPr>
          <p:nvPr>
            <p:ph type="sldNum" sz="quarter" idx="4"/>
          </p:nvPr>
        </p:nvSpPr>
        <p:spPr>
          <a:xfrm>
            <a:off x="9111456" y="6181531"/>
            <a:ext cx="6604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1DEFA8C-F947-479F-BE07-76B6B3F80BF1}" type="slidenum">
              <a:rPr lang="tr-TR" smtClean="0"/>
              <a:pPr/>
              <a:t>‹#›</a:t>
            </a:fld>
            <a:endParaRPr lang="tr-TR"/>
          </a:p>
        </p:txBody>
      </p:sp>
      <p:sp>
        <p:nvSpPr>
          <p:cNvPr id="5" name="4 Başlık Yer Tutucusu"/>
          <p:cNvSpPr>
            <a:spLocks noGrp="1"/>
          </p:cNvSpPr>
          <p:nvPr>
            <p:ph type="title"/>
          </p:nvPr>
        </p:nvSpPr>
        <p:spPr>
          <a:xfrm>
            <a:off x="495300" y="152400"/>
            <a:ext cx="89154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tr.wikipedia.org/wiki/Faiz"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sevde.de/islam_Ans/K/kapitalizm.htm" TargetMode="External"/><Relationship Id="rId2" Type="http://schemas.openxmlformats.org/officeDocument/2006/relationships/hyperlink" Target="http://www.gecekahvesi.org/ekonomi-iktisat-ist/19020-sosyalizm.html" TargetMode="External"/><Relationship Id="rId1" Type="http://schemas.openxmlformats.org/officeDocument/2006/relationships/slideLayout" Target="../slideLayouts/slideLayout2.xml"/><Relationship Id="rId5" Type="http://schemas.openxmlformats.org/officeDocument/2006/relationships/hyperlink" Target="http://www.sorubak.com/" TargetMode="External"/><Relationship Id="rId4" Type="http://schemas.openxmlformats.org/officeDocument/2006/relationships/hyperlink" Target="http://sosyalizm.nedir.co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10000" b="-3000"/>
          </a:stretch>
        </a:blipFill>
        <a:effectLst/>
      </p:bgPr>
    </p:bg>
    <p:spTree>
      <p:nvGrpSpPr>
        <p:cNvPr id="1" name=""/>
        <p:cNvGrpSpPr/>
        <p:nvPr/>
      </p:nvGrpSpPr>
      <p:grpSpPr>
        <a:xfrm>
          <a:off x="0" y="0"/>
          <a:ext cx="0" cy="0"/>
          <a:chOff x="0" y="0"/>
          <a:chExt cx="0" cy="0"/>
        </a:xfrm>
      </p:grpSpPr>
      <p:sp>
        <p:nvSpPr>
          <p:cNvPr id="4" name="3 Dikdörtgen"/>
          <p:cNvSpPr/>
          <p:nvPr/>
        </p:nvSpPr>
        <p:spPr>
          <a:xfrm>
            <a:off x="928694" y="2357430"/>
            <a:ext cx="8096272" cy="2123658"/>
          </a:xfrm>
          <a:prstGeom prst="rect">
            <a:avLst/>
          </a:prstGeom>
          <a:noFill/>
        </p:spPr>
        <p:txBody>
          <a:bodyPr wrap="square" lIns="91440" tIns="45720" rIns="91440" bIns="45720">
            <a:spAutoFit/>
          </a:bodyPr>
          <a:lstStyle/>
          <a:p>
            <a:pPr algn="ctr"/>
            <a:r>
              <a:rPr lang="tr-T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İSLAM EKONOMİSİ VE MODERN EKONOMİ ARASINDAKİ FARKLAR </a:t>
            </a:r>
            <a:endParaRPr lang="tr-TR"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 name="Dikdörtgen 1"/>
          <p:cNvSpPr/>
          <p:nvPr/>
        </p:nvSpPr>
        <p:spPr>
          <a:xfrm>
            <a:off x="7554522" y="6488668"/>
            <a:ext cx="2021259" cy="369332"/>
          </a:xfrm>
          <a:prstGeom prst="rect">
            <a:avLst/>
          </a:prstGeom>
        </p:spPr>
        <p:txBody>
          <a:bodyPr wrap="none">
            <a:spAutoFit/>
          </a:bodyPr>
          <a:lstStyle/>
          <a:p>
            <a:r>
              <a:rPr lang="tr-TR" dirty="0">
                <a:hlinkClick r:id="rId3"/>
              </a:rPr>
              <a:t>www.sorubak.com</a:t>
            </a:r>
            <a:endParaRPr lang="tr-TR"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667248" y="357166"/>
            <a:ext cx="271464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İçerik Yer Tutucusu 2"/>
          <p:cNvSpPr>
            <a:spLocks noGrp="1"/>
          </p:cNvSpPr>
          <p:nvPr>
            <p:ph idx="1"/>
          </p:nvPr>
        </p:nvSpPr>
        <p:spPr>
          <a:xfrm>
            <a:off x="3024174" y="214290"/>
            <a:ext cx="5857916" cy="3810154"/>
          </a:xfrm>
        </p:spPr>
        <p:txBody>
          <a:bodyPr>
            <a:normAutofit fontScale="85000" lnSpcReduction="10000"/>
          </a:bodyPr>
          <a:lstStyle/>
          <a:p>
            <a:pPr marL="0" indent="0" algn="ctr">
              <a:lnSpc>
                <a:spcPct val="150000"/>
              </a:lnSpc>
              <a:buNone/>
            </a:pPr>
            <a:r>
              <a:rPr lang="tr-TR" sz="3600" b="1" i="1" dirty="0" smtClean="0">
                <a:ln w="17780" cmpd="sng">
                  <a:noFill/>
                  <a:prstDash val="solid"/>
                  <a:miter lim="800000"/>
                </a:ln>
                <a:solidFill>
                  <a:srgbClr val="002060"/>
                </a:solidFill>
                <a:latin typeface="Calibri" pitchFamily="34" charset="0"/>
                <a:cs typeface="Calibri" pitchFamily="34" charset="0"/>
              </a:rPr>
              <a:t>5. SINIFSIZLIK</a:t>
            </a:r>
            <a:endParaRPr lang="tr-TR" sz="3600" b="1" dirty="0" smtClean="0">
              <a:ln w="17780" cmpd="sng">
                <a:noFill/>
                <a:prstDash val="solid"/>
                <a:miter lim="800000"/>
              </a:ln>
              <a:solidFill>
                <a:srgbClr val="002060"/>
              </a:solidFill>
              <a:latin typeface="Calibri" pitchFamily="34" charset="0"/>
              <a:cs typeface="Calibri" pitchFamily="34" charset="0"/>
            </a:endParaRPr>
          </a:p>
          <a:p>
            <a:pPr>
              <a:lnSpc>
                <a:spcPct val="150000"/>
              </a:lnSpc>
            </a:pPr>
            <a:r>
              <a:rPr lang="tr-TR" b="1" i="1" dirty="0" smtClean="0">
                <a:ln w="17780" cmpd="sng">
                  <a:noFill/>
                  <a:prstDash val="solid"/>
                  <a:miter lim="800000"/>
                </a:ln>
                <a:solidFill>
                  <a:srgbClr val="002060"/>
                </a:solidFill>
                <a:latin typeface="Calibri" pitchFamily="34" charset="0"/>
                <a:cs typeface="Calibri" pitchFamily="34" charset="0"/>
              </a:rPr>
              <a:t>İslâm </a:t>
            </a:r>
            <a:r>
              <a:rPr lang="tr-TR" b="1" i="1" dirty="0">
                <a:ln w="17780" cmpd="sng">
                  <a:noFill/>
                  <a:prstDash val="solid"/>
                  <a:miter lim="800000"/>
                </a:ln>
                <a:solidFill>
                  <a:srgbClr val="002060"/>
                </a:solidFill>
                <a:latin typeface="Calibri" pitchFamily="34" charset="0"/>
                <a:cs typeface="Calibri" pitchFamily="34" charset="0"/>
              </a:rPr>
              <a:t>toplumunda işbölümü kabul edilmekle birlikte, bu olgu sınıflaşmaya dönüşmediğinden, imtiyazlara karşı bir tutum alınmıştır. Bununla birlikte </a:t>
            </a:r>
            <a:r>
              <a:rPr lang="tr-TR" b="1" i="1" dirty="0" smtClean="0">
                <a:ln w="17780" cmpd="sng">
                  <a:noFill/>
                  <a:prstDash val="solid"/>
                  <a:miter lim="800000"/>
                </a:ln>
                <a:solidFill>
                  <a:srgbClr val="002060"/>
                </a:solidFill>
                <a:latin typeface="Calibri" pitchFamily="34" charset="0"/>
                <a:cs typeface="Calibri" pitchFamily="34" charset="0"/>
              </a:rPr>
              <a:t>kabiliyet </a:t>
            </a:r>
            <a:r>
              <a:rPr lang="tr-TR" b="1" i="1" dirty="0">
                <a:ln w="17780" cmpd="sng">
                  <a:noFill/>
                  <a:prstDash val="solid"/>
                  <a:miter lim="800000"/>
                </a:ln>
                <a:solidFill>
                  <a:srgbClr val="002060"/>
                </a:solidFill>
                <a:latin typeface="Calibri" pitchFamily="34" charset="0"/>
                <a:cs typeface="Calibri" pitchFamily="34" charset="0"/>
              </a:rPr>
              <a:t>ve gelir farklılaşmasının tabiî kabul edilmesi işbölümünün ve sosyal </a:t>
            </a:r>
            <a:r>
              <a:rPr lang="tr-TR" b="1" i="1" dirty="0" smtClean="0">
                <a:ln w="17780" cmpd="sng">
                  <a:noFill/>
                  <a:prstDash val="solid"/>
                  <a:miter lim="800000"/>
                </a:ln>
                <a:solidFill>
                  <a:srgbClr val="002060"/>
                </a:solidFill>
                <a:latin typeface="Calibri" pitchFamily="34" charset="0"/>
                <a:cs typeface="Calibri" pitchFamily="34" charset="0"/>
              </a:rPr>
              <a:t>hareketliliğin </a:t>
            </a:r>
            <a:r>
              <a:rPr lang="tr-TR" b="1" i="1" dirty="0">
                <a:ln w="17780" cmpd="sng">
                  <a:noFill/>
                  <a:prstDash val="solid"/>
                  <a:miter lim="800000"/>
                </a:ln>
                <a:solidFill>
                  <a:srgbClr val="002060"/>
                </a:solidFill>
                <a:latin typeface="Calibri" pitchFamily="34" charset="0"/>
                <a:cs typeface="Calibri" pitchFamily="34" charset="0"/>
              </a:rPr>
              <a:t>temelidir</a:t>
            </a:r>
            <a:r>
              <a:rPr lang="tr-TR" b="1" dirty="0" smtClean="0">
                <a:ln w="17780" cmpd="sng">
                  <a:noFill/>
                  <a:prstDash val="solid"/>
                  <a:miter lim="800000"/>
                </a:ln>
                <a:solidFill>
                  <a:srgbClr val="002060"/>
                </a:solidFill>
                <a:latin typeface="Calibri" pitchFamily="34" charset="0"/>
                <a:cs typeface="Calibri" pitchFamily="34" charset="0"/>
              </a:rPr>
              <a:t>.</a:t>
            </a:r>
            <a:endParaRPr lang="tr-TR" b="1" dirty="0">
              <a:ln w="17780" cmpd="sng">
                <a:noFill/>
                <a:prstDash val="solid"/>
                <a:miter lim="800000"/>
              </a:ln>
              <a:solidFill>
                <a:srgbClr val="002060"/>
              </a:solidFill>
              <a:latin typeface="Calibri" pitchFamily="34" charset="0"/>
              <a:cs typeface="Calibri" pitchFamily="34" charset="0"/>
            </a:endParaRPr>
          </a:p>
        </p:txBody>
      </p:sp>
      <p:pic>
        <p:nvPicPr>
          <p:cNvPr id="3" name="Picture 2" descr="C:\Users\Hp\Desktop\i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9992" y="3857628"/>
            <a:ext cx="4357718" cy="24549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452802" y="357166"/>
            <a:ext cx="5286412"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İçerik Yer Tutucusu 2"/>
          <p:cNvSpPr>
            <a:spLocks noGrp="1"/>
          </p:cNvSpPr>
          <p:nvPr>
            <p:ph idx="1"/>
          </p:nvPr>
        </p:nvSpPr>
        <p:spPr>
          <a:xfrm>
            <a:off x="3095612" y="285728"/>
            <a:ext cx="5929354" cy="4454235"/>
          </a:xfrm>
          <a:ln w="76200">
            <a:noFill/>
          </a:ln>
        </p:spPr>
        <p:txBody>
          <a:bodyPr>
            <a:noAutofit/>
          </a:bodyPr>
          <a:lstStyle/>
          <a:p>
            <a:pPr marL="0" indent="0" algn="ctr">
              <a:lnSpc>
                <a:spcPct val="150000"/>
              </a:lnSpc>
              <a:buNone/>
            </a:pPr>
            <a:r>
              <a:rPr lang="tr-TR" sz="2400" b="1" i="1" spc="-150" dirty="0" smtClean="0">
                <a:ln w="17780" cmpd="sng">
                  <a:noFill/>
                  <a:prstDash val="solid"/>
                  <a:miter lim="800000"/>
                </a:ln>
                <a:solidFill>
                  <a:srgbClr val="002060"/>
                </a:solidFill>
                <a:latin typeface="Calibri" pitchFamily="34" charset="0"/>
                <a:cs typeface="Calibri" pitchFamily="34" charset="0"/>
              </a:rPr>
              <a:t>6.ADİL GELİR DAĞILIMI VE İKTİSADÎ İSTİKRAR</a:t>
            </a:r>
            <a:endParaRPr lang="tr-TR" sz="2400" b="1" i="1" spc="-150" dirty="0">
              <a:ln w="17780" cmpd="sng">
                <a:noFill/>
                <a:prstDash val="solid"/>
                <a:miter lim="800000"/>
              </a:ln>
              <a:solidFill>
                <a:srgbClr val="002060"/>
              </a:solidFill>
              <a:latin typeface="Calibri" pitchFamily="34" charset="0"/>
              <a:cs typeface="Calibri" pitchFamily="34" charset="0"/>
            </a:endParaRPr>
          </a:p>
          <a:p>
            <a:pPr>
              <a:lnSpc>
                <a:spcPct val="150000"/>
              </a:lnSpc>
            </a:pPr>
            <a:r>
              <a:rPr lang="tr-TR" sz="2000" b="1" i="1" dirty="0">
                <a:ln w="17780" cmpd="sng">
                  <a:noFill/>
                  <a:prstDash val="solid"/>
                  <a:miter lim="800000"/>
                </a:ln>
                <a:solidFill>
                  <a:srgbClr val="002060"/>
                </a:solidFill>
                <a:latin typeface="Calibri" pitchFamily="34" charset="0"/>
                <a:cs typeface="Calibri" pitchFamily="34" charset="0"/>
              </a:rPr>
              <a:t>Servet ve mülkiyetin yaygınlaştırılması ile adil gelir dağılımı iktisat </a:t>
            </a:r>
            <a:r>
              <a:rPr lang="tr-TR" sz="2000" b="1" i="1" dirty="0" smtClean="0">
                <a:ln w="17780" cmpd="sng">
                  <a:noFill/>
                  <a:prstDash val="solid"/>
                  <a:miter lim="800000"/>
                </a:ln>
                <a:solidFill>
                  <a:srgbClr val="002060"/>
                </a:solidFill>
                <a:latin typeface="Calibri" pitchFamily="34" charset="0"/>
                <a:cs typeface="Calibri" pitchFamily="34" charset="0"/>
              </a:rPr>
              <a:t>siyasetinin </a:t>
            </a:r>
            <a:r>
              <a:rPr lang="tr-TR" sz="2000" b="1" i="1" dirty="0">
                <a:ln w="17780" cmpd="sng">
                  <a:noFill/>
                  <a:prstDash val="solid"/>
                  <a:miter lim="800000"/>
                </a:ln>
                <a:solidFill>
                  <a:srgbClr val="002060"/>
                </a:solidFill>
                <a:latin typeface="Calibri" pitchFamily="34" charset="0"/>
                <a:cs typeface="Calibri" pitchFamily="34" charset="0"/>
              </a:rPr>
              <a:t>temel hedeflerinden </a:t>
            </a:r>
            <a:r>
              <a:rPr lang="tr-TR" sz="2000" b="1" i="1" dirty="0" smtClean="0">
                <a:ln w="17780" cmpd="sng">
                  <a:noFill/>
                  <a:prstDash val="solid"/>
                  <a:miter lim="800000"/>
                </a:ln>
                <a:solidFill>
                  <a:srgbClr val="002060"/>
                </a:solidFill>
                <a:latin typeface="Calibri" pitchFamily="34" charset="0"/>
                <a:cs typeface="Calibri" pitchFamily="34" charset="0"/>
              </a:rPr>
              <a:t>olmalıdır.</a:t>
            </a:r>
            <a:r>
              <a:rPr lang="tr-TR" sz="2000" b="1" i="1" dirty="0">
                <a:ln w="17780" cmpd="sng">
                  <a:noFill/>
                  <a:prstDash val="solid"/>
                  <a:miter lim="800000"/>
                </a:ln>
                <a:solidFill>
                  <a:srgbClr val="002060"/>
                </a:solidFill>
                <a:latin typeface="Calibri" pitchFamily="34" charset="0"/>
                <a:cs typeface="Calibri" pitchFamily="34" charset="0"/>
              </a:rPr>
              <a:t> Bu hedefe doğru ilkin büyük mülkiyetlerin oluşma süreci ortadan kaldırılır. Kapitalist devletin büyükleri ve büyümeyi </a:t>
            </a:r>
            <a:r>
              <a:rPr lang="tr-TR" sz="2000" b="1" i="1" dirty="0" smtClean="0">
                <a:ln w="17780" cmpd="sng">
                  <a:noFill/>
                  <a:prstDash val="solid"/>
                  <a:miter lim="800000"/>
                </a:ln>
                <a:solidFill>
                  <a:srgbClr val="002060"/>
                </a:solidFill>
                <a:latin typeface="Calibri" pitchFamily="34" charset="0"/>
                <a:cs typeface="Calibri" pitchFamily="34" charset="0"/>
              </a:rPr>
              <a:t>teşvik </a:t>
            </a:r>
            <a:r>
              <a:rPr lang="tr-TR" sz="2000" b="1" i="1" dirty="0">
                <a:ln w="17780" cmpd="sng">
                  <a:noFill/>
                  <a:prstDash val="solid"/>
                  <a:miter lim="800000"/>
                </a:ln>
                <a:solidFill>
                  <a:srgbClr val="002060"/>
                </a:solidFill>
                <a:latin typeface="Calibri" pitchFamily="34" charset="0"/>
                <a:cs typeface="Calibri" pitchFamily="34" charset="0"/>
              </a:rPr>
              <a:t>politikası söz konusu olmadığı gibi küçük üreticiliğin ve girişimciliğin hakim kılındığını tarihî tecrübe ispatlamaktadır. </a:t>
            </a:r>
          </a:p>
        </p:txBody>
      </p:sp>
      <p:pic>
        <p:nvPicPr>
          <p:cNvPr id="1027" name="Picture 3"/>
          <p:cNvPicPr>
            <a:picLocks noChangeAspect="1" noChangeArrowheads="1"/>
          </p:cNvPicPr>
          <p:nvPr/>
        </p:nvPicPr>
        <p:blipFill>
          <a:blip r:embed="rId2"/>
          <a:srcRect/>
          <a:stretch>
            <a:fillRect/>
          </a:stretch>
        </p:blipFill>
        <p:spPr bwMode="auto">
          <a:xfrm>
            <a:off x="6524636" y="4143379"/>
            <a:ext cx="2625383" cy="1728055"/>
          </a:xfrm>
          <a:prstGeom prst="rect">
            <a:avLst/>
          </a:prstGeom>
          <a:noFill/>
          <a:ln w="9525">
            <a:noFill/>
            <a:miter lim="800000"/>
            <a:headEnd/>
            <a:tailEnd/>
          </a:ln>
          <a:effectLst/>
        </p:spPr>
      </p:pic>
    </p:spTree>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2"/>
          <p:cNvSpPr>
            <a:spLocks noGrp="1"/>
          </p:cNvSpPr>
          <p:nvPr>
            <p:ph idx="1"/>
          </p:nvPr>
        </p:nvSpPr>
        <p:spPr>
          <a:xfrm>
            <a:off x="2952736" y="142853"/>
            <a:ext cx="5929354" cy="3500462"/>
          </a:xfrm>
        </p:spPr>
        <p:txBody>
          <a:bodyPr>
            <a:noAutofit/>
          </a:bodyPr>
          <a:lstStyle/>
          <a:p>
            <a:pPr>
              <a:lnSpc>
                <a:spcPct val="130000"/>
              </a:lnSpc>
            </a:pPr>
            <a:r>
              <a:rPr lang="tr-TR" sz="2400" b="1" i="1" dirty="0">
                <a:ln w="17780" cmpd="sng">
                  <a:noFill/>
                  <a:prstDash val="solid"/>
                  <a:miter lim="800000"/>
                </a:ln>
                <a:solidFill>
                  <a:srgbClr val="002060"/>
                </a:solidFill>
                <a:latin typeface="Calibri" pitchFamily="34" charset="0"/>
                <a:cs typeface="Calibri" pitchFamily="34" charset="0"/>
              </a:rPr>
              <a:t>Bu ekonomik gücün siyasî güce </a:t>
            </a:r>
            <a:r>
              <a:rPr lang="tr-TR" sz="2400" b="1" i="1" dirty="0" smtClean="0">
                <a:ln w="17780" cmpd="sng">
                  <a:noFill/>
                  <a:prstDash val="solid"/>
                  <a:miter lim="800000"/>
                </a:ln>
                <a:solidFill>
                  <a:srgbClr val="002060"/>
                </a:solidFill>
                <a:latin typeface="Calibri" pitchFamily="34" charset="0"/>
                <a:cs typeface="Calibri" pitchFamily="34" charset="0"/>
              </a:rPr>
              <a:t>dönüşmemesi </a:t>
            </a:r>
            <a:r>
              <a:rPr lang="tr-TR" sz="2400" b="1" i="1" dirty="0">
                <a:ln w="17780" cmpd="sng">
                  <a:noFill/>
                  <a:prstDash val="solid"/>
                  <a:miter lim="800000"/>
                </a:ln>
                <a:solidFill>
                  <a:srgbClr val="002060"/>
                </a:solidFill>
                <a:latin typeface="Calibri" pitchFamily="34" charset="0"/>
                <a:cs typeface="Calibri" pitchFamily="34" charset="0"/>
              </a:rPr>
              <a:t>anlamına da gelir. Yine zenginlik bireysel bir olay değil toplumsal bir olaydır. Bireysel yetenekler ancak toplumsal talep varsa zenginlikler </a:t>
            </a:r>
            <a:r>
              <a:rPr lang="tr-TR" sz="2400" b="1" i="1" dirty="0" smtClean="0">
                <a:ln w="17780" cmpd="sng">
                  <a:noFill/>
                  <a:prstDash val="solid"/>
                  <a:miter lim="800000"/>
                </a:ln>
                <a:solidFill>
                  <a:srgbClr val="002060"/>
                </a:solidFill>
                <a:latin typeface="Calibri" pitchFamily="34" charset="0"/>
                <a:cs typeface="Calibri" pitchFamily="34" charset="0"/>
              </a:rPr>
              <a:t>oluşturabilir</a:t>
            </a:r>
            <a:r>
              <a:rPr lang="tr-TR" sz="2400" b="1" i="1" dirty="0">
                <a:ln w="17780" cmpd="sng">
                  <a:noFill/>
                  <a:prstDash val="solid"/>
                  <a:miter lim="800000"/>
                </a:ln>
                <a:solidFill>
                  <a:srgbClr val="002060"/>
                </a:solidFill>
                <a:latin typeface="Calibri" pitchFamily="34" charset="0"/>
                <a:cs typeface="Calibri" pitchFamily="34" charset="0"/>
              </a:rPr>
              <a:t>. Bu yüzden zenginliğin toplumla paylaşılması esas olmalıdır</a:t>
            </a:r>
            <a:r>
              <a:rPr lang="tr-TR" sz="2400" b="1" i="1" dirty="0" smtClean="0">
                <a:ln w="17780" cmpd="sng">
                  <a:noFill/>
                  <a:prstDash val="solid"/>
                  <a:miter lim="800000"/>
                </a:ln>
                <a:solidFill>
                  <a:srgbClr val="002060"/>
                </a:solidFill>
                <a:latin typeface="Calibri" pitchFamily="34" charset="0"/>
                <a:cs typeface="Calibri" pitchFamily="34" charset="0"/>
              </a:rPr>
              <a:t>.</a:t>
            </a:r>
            <a:endParaRPr lang="tr-TR" sz="2400" b="1" i="1" dirty="0">
              <a:ln w="17780" cmpd="sng">
                <a:noFill/>
                <a:prstDash val="solid"/>
                <a:miter lim="800000"/>
              </a:ln>
              <a:solidFill>
                <a:srgbClr val="002060"/>
              </a:solidFill>
              <a:latin typeface="Calibri" pitchFamily="34" charset="0"/>
              <a:cs typeface="Calibri" pitchFamily="34" charset="0"/>
            </a:endParaRPr>
          </a:p>
        </p:txBody>
      </p:sp>
      <p:pic>
        <p:nvPicPr>
          <p:cNvPr id="3" name="Picture 2" descr="C:\Users\Hp\Desktop\m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1562" y="3562658"/>
            <a:ext cx="3892992" cy="2386027"/>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7554522" y="6512130"/>
            <a:ext cx="2351478" cy="369332"/>
          </a:xfrm>
          <a:prstGeom prst="rect">
            <a:avLst/>
          </a:prstGeom>
        </p:spPr>
        <p:txBody>
          <a:bodyPr wrap="none">
            <a:spAutoFit/>
          </a:bodyPr>
          <a:lstStyle/>
          <a:p>
            <a:r>
              <a:rPr lang="tr-TR" u="sng" dirty="0">
                <a:hlinkClick r:id="rId3"/>
              </a:rPr>
              <a:t>www.egitimhane.com</a:t>
            </a:r>
            <a:endParaRPr lang="tr-TR" dirty="0"/>
          </a:p>
        </p:txBody>
      </p:sp>
    </p:spTree>
  </p:cSld>
  <p:clrMapOvr>
    <a:masterClrMapping/>
  </p:clrMapOvr>
  <p:transition>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024306" y="214290"/>
            <a:ext cx="3929090"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3" name="Picture 2" descr="C:\Users\Hp\Desktop\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8554" y="4011437"/>
            <a:ext cx="4857784" cy="1917893"/>
          </a:xfrm>
          <a:prstGeom prst="rect">
            <a:avLst/>
          </a:prstGeom>
          <a:noFill/>
          <a:extLst>
            <a:ext uri="{909E8E84-426E-40DD-AFC4-6F175D3DCCD1}">
              <a14:hiddenFill xmlns:a14="http://schemas.microsoft.com/office/drawing/2010/main">
                <a:solidFill>
                  <a:srgbClr val="FFFFFF"/>
                </a:solidFill>
              </a14:hiddenFill>
            </a:ext>
          </a:extLst>
        </p:spPr>
      </p:pic>
      <p:sp>
        <p:nvSpPr>
          <p:cNvPr id="2" name="İçerik Yer Tutucusu 2"/>
          <p:cNvSpPr>
            <a:spLocks noGrp="1"/>
          </p:cNvSpPr>
          <p:nvPr>
            <p:ph idx="1"/>
          </p:nvPr>
        </p:nvSpPr>
        <p:spPr>
          <a:xfrm>
            <a:off x="3381364" y="142852"/>
            <a:ext cx="5315780" cy="4286225"/>
          </a:xfrm>
        </p:spPr>
        <p:txBody>
          <a:bodyPr>
            <a:normAutofit fontScale="85000" lnSpcReduction="20000"/>
          </a:bodyPr>
          <a:lstStyle/>
          <a:p>
            <a:pPr marL="0" indent="0" algn="ctr">
              <a:lnSpc>
                <a:spcPct val="150000"/>
              </a:lnSpc>
              <a:buNone/>
            </a:pPr>
            <a:r>
              <a:rPr lang="tr-TR" sz="3600" b="1" dirty="0" smtClean="0">
                <a:ln w="17780" cmpd="sng">
                  <a:noFill/>
                  <a:prstDash val="solid"/>
                  <a:miter lim="800000"/>
                </a:ln>
                <a:solidFill>
                  <a:srgbClr val="002060"/>
                </a:solidFill>
                <a:latin typeface="Calibri" pitchFamily="34" charset="0"/>
                <a:cs typeface="Calibri" pitchFamily="34" charset="0"/>
              </a:rPr>
              <a:t>7.EMEK VE SERMAYE</a:t>
            </a:r>
          </a:p>
          <a:p>
            <a:pPr>
              <a:lnSpc>
                <a:spcPct val="150000"/>
              </a:lnSpc>
            </a:pPr>
            <a:r>
              <a:rPr lang="tr-TR" b="1" dirty="0" smtClean="0">
                <a:ln w="17780" cmpd="sng">
                  <a:noFill/>
                  <a:prstDash val="solid"/>
                  <a:miter lim="800000"/>
                </a:ln>
                <a:solidFill>
                  <a:srgbClr val="002060"/>
                </a:solidFill>
                <a:latin typeface="Calibri" pitchFamily="34" charset="0"/>
                <a:cs typeface="Calibri" pitchFamily="34" charset="0"/>
              </a:rPr>
              <a:t>Emek temel değer kaynağı ve üretim faktörüdür. Teşebbüs (girişim) de emek kavramı içerisinde ele alınır. Bir iş ve hizmet üreten esnaf ve sanatkârlar da bu kavrama dahildir. Bu yüzden İslâm’daki ‘işçi’ kavramı çağdaş ‘işçi’ kavramından daha geniştir. Yine İslâm farklı emeğe farklı ücret ödenmesinden yanadır. </a:t>
            </a:r>
          </a:p>
          <a:p>
            <a:pPr>
              <a:lnSpc>
                <a:spcPct val="150000"/>
              </a:lnSpc>
            </a:pPr>
            <a:endParaRPr lang="tr-TR" b="1" dirty="0">
              <a:ln w="17780" cmpd="sng">
                <a:noFill/>
                <a:prstDash val="solid"/>
                <a:miter lim="800000"/>
              </a:ln>
              <a:solidFill>
                <a:srgbClr val="002060"/>
              </a:solidFill>
              <a:latin typeface="Calibri" pitchFamily="34" charset="0"/>
              <a:cs typeface="Calibri" pitchFamily="34" charset="0"/>
            </a:endParaRPr>
          </a:p>
        </p:txBody>
      </p:sp>
    </p:spTree>
  </p:cSld>
  <p:clrMapOvr>
    <a:masterClrMapping/>
  </p:clrMapOvr>
  <p:transition>
    <p:pull dir="l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4667247" y="428604"/>
            <a:ext cx="2907259"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İçerik Yer Tutucusu 2"/>
          <p:cNvSpPr>
            <a:spLocks noGrp="1"/>
          </p:cNvSpPr>
          <p:nvPr>
            <p:ph idx="1"/>
          </p:nvPr>
        </p:nvSpPr>
        <p:spPr>
          <a:xfrm>
            <a:off x="3309926" y="285728"/>
            <a:ext cx="5572164" cy="5786478"/>
          </a:xfrm>
        </p:spPr>
        <p:txBody>
          <a:bodyPr>
            <a:normAutofit fontScale="92500" lnSpcReduction="10000"/>
          </a:bodyPr>
          <a:lstStyle/>
          <a:p>
            <a:pPr marL="0" indent="0" algn="ctr">
              <a:lnSpc>
                <a:spcPct val="150000"/>
              </a:lnSpc>
              <a:buNone/>
            </a:pPr>
            <a:r>
              <a:rPr lang="tr-TR" sz="3900" b="1" i="1" dirty="0" smtClean="0">
                <a:ln w="17780" cmpd="sng">
                  <a:noFill/>
                  <a:prstDash val="solid"/>
                  <a:miter lim="800000"/>
                </a:ln>
                <a:solidFill>
                  <a:srgbClr val="002060"/>
                </a:solidFill>
                <a:latin typeface="Calibri" pitchFamily="34" charset="0"/>
                <a:cs typeface="Calibri" pitchFamily="34" charset="0"/>
              </a:rPr>
              <a:t>8. MÜLKİYET</a:t>
            </a:r>
            <a:endParaRPr lang="tr-TR" sz="3000" b="1" i="1" dirty="0" smtClean="0">
              <a:ln w="17780" cmpd="sng">
                <a:noFill/>
                <a:prstDash val="solid"/>
                <a:miter lim="800000"/>
              </a:ln>
              <a:solidFill>
                <a:srgbClr val="002060"/>
              </a:solidFill>
              <a:latin typeface="Calibri" pitchFamily="34" charset="0"/>
              <a:cs typeface="Calibri" pitchFamily="34" charset="0"/>
            </a:endParaRPr>
          </a:p>
          <a:p>
            <a:pPr>
              <a:lnSpc>
                <a:spcPct val="150000"/>
              </a:lnSpc>
            </a:pPr>
            <a:r>
              <a:rPr lang="tr-TR" b="1" i="1" dirty="0" smtClean="0">
                <a:ln w="17780" cmpd="sng">
                  <a:noFill/>
                  <a:prstDash val="solid"/>
                  <a:miter lim="800000"/>
                </a:ln>
                <a:solidFill>
                  <a:srgbClr val="002060"/>
                </a:solidFill>
                <a:latin typeface="Calibri" pitchFamily="34" charset="0"/>
                <a:cs typeface="Calibri" pitchFamily="34" charset="0"/>
              </a:rPr>
              <a:t>Mülkiyetin </a:t>
            </a:r>
            <a:r>
              <a:rPr lang="tr-TR" b="1" i="1" dirty="0">
                <a:ln w="17780" cmpd="sng">
                  <a:noFill/>
                  <a:prstDash val="solid"/>
                  <a:miter lim="800000"/>
                </a:ln>
                <a:solidFill>
                  <a:srgbClr val="002060"/>
                </a:solidFill>
                <a:latin typeface="Calibri" pitchFamily="34" charset="0"/>
                <a:cs typeface="Calibri" pitchFamily="34" charset="0"/>
              </a:rPr>
              <a:t>asıl sahibi Allah’tır ve Allah’ın kullarına bağışladığı mülk </a:t>
            </a:r>
            <a:r>
              <a:rPr lang="tr-TR" b="1" i="1" dirty="0" smtClean="0">
                <a:ln w="17780" cmpd="sng">
                  <a:noFill/>
                  <a:prstDash val="solid"/>
                  <a:miter lim="800000"/>
                </a:ln>
                <a:solidFill>
                  <a:srgbClr val="002060"/>
                </a:solidFill>
                <a:latin typeface="Calibri" pitchFamily="34" charset="0"/>
                <a:cs typeface="Calibri" pitchFamily="34" charset="0"/>
              </a:rPr>
              <a:t>onların </a:t>
            </a:r>
            <a:r>
              <a:rPr lang="tr-TR" b="1" i="1" dirty="0">
                <a:ln w="17780" cmpd="sng">
                  <a:noFill/>
                  <a:prstDash val="solid"/>
                  <a:miter lim="800000"/>
                </a:ln>
                <a:solidFill>
                  <a:srgbClr val="002060"/>
                </a:solidFill>
                <a:latin typeface="Calibri" pitchFamily="34" charset="0"/>
                <a:cs typeface="Calibri" pitchFamily="34" charset="0"/>
              </a:rPr>
              <a:t>sınanmalarına yönelik </a:t>
            </a:r>
            <a:r>
              <a:rPr lang="tr-TR" b="1" i="1" dirty="0" smtClean="0">
                <a:ln w="17780" cmpd="sng">
                  <a:noFill/>
                  <a:prstDash val="solid"/>
                  <a:miter lim="800000"/>
                </a:ln>
                <a:solidFill>
                  <a:srgbClr val="002060"/>
                </a:solidFill>
                <a:latin typeface="Calibri" pitchFamily="34" charset="0"/>
                <a:cs typeface="Calibri" pitchFamily="34" charset="0"/>
              </a:rPr>
              <a:t>emaneten</a:t>
            </a:r>
            <a:r>
              <a:rPr lang="tr-TR" b="1" i="1" dirty="0">
                <a:ln w="17780" cmpd="sng">
                  <a:noFill/>
                  <a:prstDash val="solid"/>
                  <a:miter lim="800000"/>
                </a:ln>
                <a:solidFill>
                  <a:srgbClr val="002060"/>
                </a:solidFill>
                <a:latin typeface="Calibri" pitchFamily="34" charset="0"/>
                <a:cs typeface="Calibri" pitchFamily="34" charset="0"/>
              </a:rPr>
              <a:t> başka bir şey değildir. İnsanların mülkiyeti Allah’ın mülkiyetinden türemiştir. Kulun elindeki mülk bir imtihan </a:t>
            </a:r>
            <a:r>
              <a:rPr lang="tr-TR" b="1" i="1" dirty="0" smtClean="0">
                <a:ln w="17780" cmpd="sng">
                  <a:noFill/>
                  <a:prstDash val="solid"/>
                  <a:miter lim="800000"/>
                </a:ln>
                <a:solidFill>
                  <a:srgbClr val="002060"/>
                </a:solidFill>
                <a:latin typeface="Calibri" pitchFamily="34" charset="0"/>
                <a:cs typeface="Calibri" pitchFamily="34" charset="0"/>
              </a:rPr>
              <a:t>aracıdır. Özel </a:t>
            </a:r>
            <a:r>
              <a:rPr lang="tr-TR" b="1" i="1" dirty="0">
                <a:ln w="17780" cmpd="sng">
                  <a:noFill/>
                  <a:prstDash val="solid"/>
                  <a:miter lim="800000"/>
                </a:ln>
                <a:solidFill>
                  <a:srgbClr val="002060"/>
                </a:solidFill>
                <a:latin typeface="Calibri" pitchFamily="34" charset="0"/>
                <a:cs typeface="Calibri" pitchFamily="34" charset="0"/>
              </a:rPr>
              <a:t>mülkiyet bu imtihan esprisi çerçevesinde toplumsal görev niteliği olan bir haktır</a:t>
            </a:r>
            <a:r>
              <a:rPr lang="tr-TR" b="1" i="1" dirty="0" smtClean="0">
                <a:ln w="17780" cmpd="sng">
                  <a:noFill/>
                  <a:prstDash val="solid"/>
                  <a:miter lim="800000"/>
                </a:ln>
                <a:solidFill>
                  <a:srgbClr val="002060"/>
                </a:solidFill>
                <a:latin typeface="Calibri" pitchFamily="34" charset="0"/>
                <a:cs typeface="Calibri" pitchFamily="34" charset="0"/>
              </a:rPr>
              <a:t>.</a:t>
            </a:r>
            <a:endParaRPr lang="tr-TR" b="1" i="1" dirty="0">
              <a:ln w="17780" cmpd="sng">
                <a:noFill/>
                <a:prstDash val="solid"/>
                <a:miter lim="800000"/>
              </a:ln>
              <a:solidFill>
                <a:srgbClr val="002060"/>
              </a:solidFill>
              <a:latin typeface="Calibri" pitchFamily="34" charset="0"/>
              <a:cs typeface="Calibri" pitchFamily="34" charset="0"/>
            </a:endParaRPr>
          </a:p>
          <a:p>
            <a:endParaRPr lang="tr-TR" b="1" i="1" dirty="0">
              <a:ln w="17780" cmpd="sng">
                <a:noFill/>
                <a:prstDash val="solid"/>
                <a:miter lim="800000"/>
              </a:ln>
              <a:solidFill>
                <a:srgbClr val="002060"/>
              </a:solidFill>
              <a:latin typeface="Calibri" pitchFamily="34" charset="0"/>
              <a:cs typeface="Calibri" pitchFamily="34" charset="0"/>
            </a:endParaRPr>
          </a:p>
        </p:txBody>
      </p:sp>
    </p:spTree>
  </p:cSld>
  <p:clrMapOvr>
    <a:masterClrMapping/>
  </p:clrMapOvr>
  <p:transition>
    <p:pull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667116" y="214290"/>
            <a:ext cx="4643470"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İçerik Yer Tutucusu 2"/>
          <p:cNvSpPr>
            <a:spLocks noGrp="1"/>
          </p:cNvSpPr>
          <p:nvPr>
            <p:ph idx="1"/>
          </p:nvPr>
        </p:nvSpPr>
        <p:spPr>
          <a:xfrm>
            <a:off x="3309926" y="188641"/>
            <a:ext cx="5376874" cy="3954739"/>
          </a:xfrm>
        </p:spPr>
        <p:txBody>
          <a:bodyPr>
            <a:normAutofit fontScale="62500" lnSpcReduction="20000"/>
          </a:bodyPr>
          <a:lstStyle/>
          <a:p>
            <a:pPr marL="0" indent="0">
              <a:lnSpc>
                <a:spcPct val="150000"/>
              </a:lnSpc>
              <a:buNone/>
            </a:pPr>
            <a:r>
              <a:rPr lang="tr-TR" sz="4000" b="1" i="1" dirty="0" smtClean="0">
                <a:ln w="17780" cmpd="sng">
                  <a:noFill/>
                  <a:prstDash val="solid"/>
                  <a:miter lim="800000"/>
                </a:ln>
                <a:solidFill>
                  <a:srgbClr val="002060"/>
                </a:solidFill>
                <a:latin typeface="Calibri" pitchFamily="34" charset="0"/>
                <a:cs typeface="Calibri" pitchFamily="34" charset="0"/>
              </a:rPr>
              <a:t>      </a:t>
            </a:r>
            <a:r>
              <a:rPr lang="tr-TR" sz="3800" b="1" i="1" dirty="0" smtClean="0">
                <a:ln w="17780" cmpd="sng">
                  <a:noFill/>
                  <a:prstDash val="solid"/>
                  <a:miter lim="800000"/>
                </a:ln>
                <a:solidFill>
                  <a:srgbClr val="002060"/>
                </a:solidFill>
                <a:latin typeface="Calibri" pitchFamily="34" charset="0"/>
                <a:cs typeface="Calibri" pitchFamily="34" charset="0"/>
              </a:rPr>
              <a:t>9.ZEKÂT, DAYANIŞMA VE MİRAS</a:t>
            </a:r>
            <a:endParaRPr lang="tr-TR" sz="4000" b="1" i="1" dirty="0" smtClean="0">
              <a:ln w="17780" cmpd="sng">
                <a:noFill/>
                <a:prstDash val="solid"/>
                <a:miter lim="800000"/>
              </a:ln>
              <a:solidFill>
                <a:srgbClr val="002060"/>
              </a:solidFill>
              <a:latin typeface="Calibri" pitchFamily="34" charset="0"/>
              <a:cs typeface="Calibri" pitchFamily="34" charset="0"/>
            </a:endParaRPr>
          </a:p>
          <a:p>
            <a:pPr>
              <a:lnSpc>
                <a:spcPct val="150000"/>
              </a:lnSpc>
            </a:pPr>
            <a:r>
              <a:rPr lang="tr-TR" sz="2900" b="1" i="1" dirty="0" smtClean="0">
                <a:ln w="17780" cmpd="sng">
                  <a:noFill/>
                  <a:prstDash val="solid"/>
                  <a:miter lim="800000"/>
                </a:ln>
                <a:solidFill>
                  <a:srgbClr val="002060"/>
                </a:solidFill>
                <a:latin typeface="Calibri" pitchFamily="34" charset="0"/>
                <a:cs typeface="Calibri" pitchFamily="34" charset="0"/>
              </a:rPr>
              <a:t>İslâm’ın </a:t>
            </a:r>
            <a:r>
              <a:rPr lang="tr-TR" sz="2900" b="1" i="1" dirty="0">
                <a:ln w="17780" cmpd="sng">
                  <a:noFill/>
                  <a:prstDash val="solid"/>
                  <a:miter lim="800000"/>
                </a:ln>
                <a:solidFill>
                  <a:srgbClr val="002060"/>
                </a:solidFill>
                <a:latin typeface="Calibri" pitchFamily="34" charset="0"/>
                <a:cs typeface="Calibri" pitchFamily="34" charset="0"/>
              </a:rPr>
              <a:t>bir ahlâk ilkesi olarak ortaya koyduğu ve ahiliğin günlük hayata </a:t>
            </a:r>
            <a:r>
              <a:rPr lang="tr-TR" sz="2900" b="1" i="1" dirty="0" smtClean="0">
                <a:ln w="17780" cmpd="sng">
                  <a:noFill/>
                  <a:prstDash val="solid"/>
                  <a:miter lim="800000"/>
                </a:ln>
                <a:solidFill>
                  <a:srgbClr val="002060"/>
                </a:solidFill>
                <a:latin typeface="Calibri" pitchFamily="34" charset="0"/>
                <a:cs typeface="Calibri" pitchFamily="34" charset="0"/>
              </a:rPr>
              <a:t>geçirdiği </a:t>
            </a:r>
            <a:r>
              <a:rPr lang="tr-TR" sz="2900" b="1" i="1" dirty="0">
                <a:ln w="17780" cmpd="sng">
                  <a:noFill/>
                  <a:prstDash val="solid"/>
                  <a:miter lim="800000"/>
                </a:ln>
                <a:solidFill>
                  <a:srgbClr val="002060"/>
                </a:solidFill>
                <a:latin typeface="Calibri" pitchFamily="34" charset="0"/>
                <a:cs typeface="Calibri" pitchFamily="34" charset="0"/>
              </a:rPr>
              <a:t>hizmet anlayışı böyle dayanışmacı bir toplum oluşturmayı hedef almıştır. İslâm’la ilgili bir başka esas olan </a:t>
            </a:r>
            <a:r>
              <a:rPr lang="tr-TR" sz="2900" b="1" i="1" dirty="0" smtClean="0">
                <a:ln w="17780" cmpd="sng">
                  <a:noFill/>
                  <a:prstDash val="solid"/>
                  <a:miter lim="800000"/>
                </a:ln>
                <a:solidFill>
                  <a:srgbClr val="002060"/>
                </a:solidFill>
                <a:latin typeface="Calibri" pitchFamily="34" charset="0"/>
                <a:cs typeface="Calibri" pitchFamily="34" charset="0"/>
              </a:rPr>
              <a:t>infak </a:t>
            </a:r>
            <a:r>
              <a:rPr lang="tr-TR" sz="2900" b="1" i="1" dirty="0">
                <a:ln w="17780" cmpd="sng">
                  <a:noFill/>
                  <a:prstDash val="solid"/>
                  <a:miter lim="800000"/>
                </a:ln>
                <a:solidFill>
                  <a:srgbClr val="002060"/>
                </a:solidFill>
                <a:latin typeface="Calibri" pitchFamily="34" charset="0"/>
                <a:cs typeface="Calibri" pitchFamily="34" charset="0"/>
              </a:rPr>
              <a:t>(harcama) olgusu bu arz yönlü toplumu oluşturmanın maddi yönünü teşkil eder. Bütün toplum, kişinin kendisinden </a:t>
            </a:r>
            <a:r>
              <a:rPr lang="tr-TR" sz="2900" b="1" i="1" dirty="0" smtClean="0">
                <a:ln w="17780" cmpd="sng">
                  <a:noFill/>
                  <a:prstDash val="solid"/>
                  <a:miter lim="800000"/>
                </a:ln>
                <a:solidFill>
                  <a:srgbClr val="002060"/>
                </a:solidFill>
                <a:latin typeface="Calibri" pitchFamily="34" charset="0"/>
                <a:cs typeface="Calibri" pitchFamily="34" charset="0"/>
              </a:rPr>
              <a:t>başlayarak </a:t>
            </a:r>
            <a:r>
              <a:rPr lang="tr-TR" sz="2900" b="1" i="1" dirty="0">
                <a:ln w="17780" cmpd="sng">
                  <a:noFill/>
                  <a:prstDash val="solid"/>
                  <a:miter lim="800000"/>
                </a:ln>
                <a:solidFill>
                  <a:srgbClr val="002060"/>
                </a:solidFill>
                <a:latin typeface="Calibri" pitchFamily="34" charset="0"/>
                <a:cs typeface="Calibri" pitchFamily="34" charset="0"/>
              </a:rPr>
              <a:t>en yakınlardan dış halkalara kadar </a:t>
            </a:r>
            <a:r>
              <a:rPr lang="tr-TR" sz="2900" b="1" i="1" dirty="0" smtClean="0">
                <a:ln w="17780" cmpd="sng">
                  <a:noFill/>
                  <a:prstDash val="solid"/>
                  <a:miter lim="800000"/>
                </a:ln>
                <a:solidFill>
                  <a:srgbClr val="002060"/>
                </a:solidFill>
                <a:latin typeface="Calibri" pitchFamily="34" charset="0"/>
                <a:cs typeface="Calibri" pitchFamily="34" charset="0"/>
              </a:rPr>
              <a:t>infak </a:t>
            </a:r>
            <a:r>
              <a:rPr lang="tr-TR" sz="2900" b="1" i="1" dirty="0">
                <a:ln w="17780" cmpd="sng">
                  <a:noFill/>
                  <a:prstDash val="solid"/>
                  <a:miter lim="800000"/>
                </a:ln>
                <a:solidFill>
                  <a:srgbClr val="002060"/>
                </a:solidFill>
                <a:latin typeface="Calibri" pitchFamily="34" charset="0"/>
                <a:cs typeface="Calibri" pitchFamily="34" charset="0"/>
              </a:rPr>
              <a:t>ile birbirine bağlanır.</a:t>
            </a:r>
          </a:p>
          <a:p>
            <a:pPr>
              <a:lnSpc>
                <a:spcPct val="150000"/>
              </a:lnSpc>
            </a:pPr>
            <a:endParaRPr lang="tr-TR" b="1" i="1" dirty="0">
              <a:ln w="17780" cmpd="sng">
                <a:noFill/>
                <a:prstDash val="solid"/>
                <a:miter lim="800000"/>
              </a:ln>
              <a:solidFill>
                <a:srgbClr val="002060"/>
              </a:solidFill>
              <a:latin typeface="Calibri" pitchFamily="34" charset="0"/>
              <a:cs typeface="Calibri" pitchFamily="34" charset="0"/>
            </a:endParaRPr>
          </a:p>
        </p:txBody>
      </p:sp>
      <p:pic>
        <p:nvPicPr>
          <p:cNvPr id="3" name="Picture 2" descr="C:\Users\Hp\Desktop\147308_zeka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7116" y="4142313"/>
            <a:ext cx="4643470" cy="20727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738686" y="285728"/>
            <a:ext cx="271464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İçerik Yer Tutucusu 2"/>
          <p:cNvSpPr>
            <a:spLocks noGrp="1"/>
          </p:cNvSpPr>
          <p:nvPr>
            <p:ph idx="1"/>
          </p:nvPr>
        </p:nvSpPr>
        <p:spPr>
          <a:xfrm>
            <a:off x="3381364" y="177809"/>
            <a:ext cx="5243772" cy="4608513"/>
          </a:xfrm>
        </p:spPr>
        <p:txBody>
          <a:bodyPr>
            <a:noAutofit/>
          </a:bodyPr>
          <a:lstStyle/>
          <a:p>
            <a:pPr marL="0" indent="0" algn="ctr">
              <a:lnSpc>
                <a:spcPct val="130000"/>
              </a:lnSpc>
              <a:buNone/>
            </a:pPr>
            <a:r>
              <a:rPr lang="tr-TR" sz="3200" b="1" i="1" dirty="0" smtClean="0">
                <a:solidFill>
                  <a:srgbClr val="002060"/>
                </a:solidFill>
                <a:latin typeface="Calibri" pitchFamily="34" charset="0"/>
                <a:cs typeface="Calibri" pitchFamily="34" charset="0"/>
              </a:rPr>
              <a:t>10.CİZYE</a:t>
            </a:r>
            <a:endParaRPr lang="tr-TR" sz="3200" b="1" i="1" dirty="0">
              <a:solidFill>
                <a:srgbClr val="002060"/>
              </a:solidFill>
              <a:latin typeface="Calibri" pitchFamily="34" charset="0"/>
              <a:cs typeface="Calibri" pitchFamily="34" charset="0"/>
            </a:endParaRPr>
          </a:p>
          <a:p>
            <a:pPr>
              <a:lnSpc>
                <a:spcPct val="130000"/>
              </a:lnSpc>
            </a:pPr>
            <a:r>
              <a:rPr lang="tr-TR" sz="1800" b="1" i="1" dirty="0">
                <a:solidFill>
                  <a:srgbClr val="002060"/>
                </a:solidFill>
                <a:latin typeface="Calibri" pitchFamily="34" charset="0"/>
                <a:cs typeface="Calibri" pitchFamily="34" charset="0"/>
              </a:rPr>
              <a:t>Her sistem gibi İslâm ekonomisi belirleyici olmak ister. Bunun için </a:t>
            </a:r>
            <a:r>
              <a:rPr lang="tr-TR" sz="1800" b="1" i="1" dirty="0" smtClean="0">
                <a:solidFill>
                  <a:srgbClr val="002060"/>
                </a:solidFill>
                <a:latin typeface="Calibri" pitchFamily="34" charset="0"/>
                <a:cs typeface="Calibri" pitchFamily="34" charset="0"/>
              </a:rPr>
              <a:t>savunma </a:t>
            </a:r>
            <a:r>
              <a:rPr lang="tr-TR" sz="1800" b="1" i="1" dirty="0">
                <a:solidFill>
                  <a:srgbClr val="002060"/>
                </a:solidFill>
                <a:latin typeface="Calibri" pitchFamily="34" charset="0"/>
                <a:cs typeface="Calibri" pitchFamily="34" charset="0"/>
              </a:rPr>
              <a:t>araçları üretiminde bağımsızlık hedeflenir. Yine M</a:t>
            </a:r>
            <a:r>
              <a:rPr lang="tr-TR" sz="1800" b="1" i="1" dirty="0" smtClean="0">
                <a:solidFill>
                  <a:srgbClr val="002060"/>
                </a:solidFill>
                <a:latin typeface="Calibri" pitchFamily="34" charset="0"/>
                <a:cs typeface="Calibri" pitchFamily="34" charset="0"/>
              </a:rPr>
              <a:t>üslüman </a:t>
            </a:r>
            <a:r>
              <a:rPr lang="tr-TR" sz="1800" b="1" i="1" dirty="0">
                <a:solidFill>
                  <a:srgbClr val="002060"/>
                </a:solidFill>
                <a:latin typeface="Calibri" pitchFamily="34" charset="0"/>
                <a:cs typeface="Calibri" pitchFamily="34" charset="0"/>
              </a:rPr>
              <a:t>olmayan faal nü­fustan baş </a:t>
            </a:r>
            <a:r>
              <a:rPr lang="tr-TR" sz="1800" b="1" i="1" dirty="0" smtClean="0">
                <a:solidFill>
                  <a:srgbClr val="002060"/>
                </a:solidFill>
                <a:latin typeface="Calibri" pitchFamily="34" charset="0"/>
                <a:cs typeface="Calibri" pitchFamily="34" charset="0"/>
              </a:rPr>
              <a:t>vergisi olarak </a:t>
            </a:r>
            <a:r>
              <a:rPr lang="tr-TR" sz="1800" b="1" i="1" dirty="0">
                <a:solidFill>
                  <a:srgbClr val="002060"/>
                </a:solidFill>
                <a:latin typeface="Calibri" pitchFamily="34" charset="0"/>
                <a:cs typeface="Calibri" pitchFamily="34" charset="0"/>
              </a:rPr>
              <a:t>alınan cizye de, gayr-i M</a:t>
            </a:r>
            <a:r>
              <a:rPr lang="tr-TR" sz="1800" b="1" i="1" dirty="0" smtClean="0">
                <a:solidFill>
                  <a:srgbClr val="002060"/>
                </a:solidFill>
                <a:latin typeface="Calibri" pitchFamily="34" charset="0"/>
                <a:cs typeface="Calibri" pitchFamily="34" charset="0"/>
              </a:rPr>
              <a:t>üslimlerin</a:t>
            </a:r>
            <a:r>
              <a:rPr lang="tr-TR" sz="1800" b="1" i="1" dirty="0">
                <a:solidFill>
                  <a:srgbClr val="002060"/>
                </a:solidFill>
                <a:latin typeface="Calibri" pitchFamily="34" charset="0"/>
                <a:cs typeface="Calibri" pitchFamily="34" charset="0"/>
              </a:rPr>
              <a:t> askerlikten muaf </a:t>
            </a:r>
            <a:r>
              <a:rPr lang="tr-TR" sz="1800" b="1" i="1" dirty="0" smtClean="0">
                <a:solidFill>
                  <a:srgbClr val="002060"/>
                </a:solidFill>
                <a:latin typeface="Calibri" pitchFamily="34" charset="0"/>
                <a:cs typeface="Calibri" pitchFamily="34" charset="0"/>
              </a:rPr>
              <a:t>olmaları </a:t>
            </a:r>
            <a:r>
              <a:rPr lang="tr-TR" sz="1800" b="1" i="1" dirty="0">
                <a:solidFill>
                  <a:srgbClr val="002060"/>
                </a:solidFill>
                <a:latin typeface="Calibri" pitchFamily="34" charset="0"/>
                <a:cs typeface="Calibri" pitchFamily="34" charset="0"/>
              </a:rPr>
              <a:t>ve himaye edilmeleri yanında, M</a:t>
            </a:r>
            <a:r>
              <a:rPr lang="tr-TR" sz="1800" b="1" i="1" dirty="0" smtClean="0">
                <a:solidFill>
                  <a:srgbClr val="002060"/>
                </a:solidFill>
                <a:latin typeface="Calibri" pitchFamily="34" charset="0"/>
                <a:cs typeface="Calibri" pitchFamily="34" charset="0"/>
              </a:rPr>
              <a:t>üslümanların</a:t>
            </a:r>
            <a:r>
              <a:rPr lang="tr-TR" sz="1800" b="1" i="1" dirty="0">
                <a:solidFill>
                  <a:srgbClr val="002060"/>
                </a:solidFill>
                <a:latin typeface="Calibri" pitchFamily="34" charset="0"/>
                <a:cs typeface="Calibri" pitchFamily="34" charset="0"/>
              </a:rPr>
              <a:t> hakimiyetinin de bir </a:t>
            </a:r>
            <a:r>
              <a:rPr lang="tr-TR" sz="1800" b="1" i="1" dirty="0" smtClean="0">
                <a:solidFill>
                  <a:srgbClr val="002060"/>
                </a:solidFill>
                <a:latin typeface="Calibri" pitchFamily="34" charset="0"/>
                <a:cs typeface="Calibri" pitchFamily="34" charset="0"/>
              </a:rPr>
              <a:t>sembolüdür</a:t>
            </a:r>
            <a:r>
              <a:rPr lang="tr-TR" sz="1800" b="1" i="1" dirty="0">
                <a:solidFill>
                  <a:srgbClr val="002060"/>
                </a:solidFill>
                <a:latin typeface="Calibri" pitchFamily="34" charset="0"/>
                <a:cs typeface="Calibri" pitchFamily="34" charset="0"/>
              </a:rPr>
              <a:t>. </a:t>
            </a:r>
            <a:endParaRPr lang="tr-TR" sz="1800" b="1" i="1" dirty="0" smtClean="0">
              <a:solidFill>
                <a:srgbClr val="002060"/>
              </a:solidFill>
              <a:latin typeface="Calibri" pitchFamily="34" charset="0"/>
              <a:cs typeface="Calibri" pitchFamily="34" charset="0"/>
            </a:endParaRPr>
          </a:p>
          <a:p>
            <a:pPr>
              <a:lnSpc>
                <a:spcPct val="130000"/>
              </a:lnSpc>
            </a:pPr>
            <a:r>
              <a:rPr lang="tr-TR" sz="1800" b="1" i="1" dirty="0" smtClean="0">
                <a:solidFill>
                  <a:srgbClr val="002060"/>
                </a:solidFill>
                <a:latin typeface="Calibri" pitchFamily="34" charset="0"/>
                <a:cs typeface="Calibri" pitchFamily="34" charset="0"/>
              </a:rPr>
              <a:t>Haraç </a:t>
            </a:r>
            <a:r>
              <a:rPr lang="tr-TR" sz="1800" b="1" i="1" dirty="0">
                <a:solidFill>
                  <a:srgbClr val="002060"/>
                </a:solidFill>
                <a:latin typeface="Calibri" pitchFamily="34" charset="0"/>
                <a:cs typeface="Calibri" pitchFamily="34" charset="0"/>
              </a:rPr>
              <a:t>da M</a:t>
            </a:r>
            <a:r>
              <a:rPr lang="tr-TR" sz="1800" b="1" i="1" dirty="0" smtClean="0">
                <a:solidFill>
                  <a:srgbClr val="002060"/>
                </a:solidFill>
                <a:latin typeface="Calibri" pitchFamily="34" charset="0"/>
                <a:cs typeface="Calibri" pitchFamily="34" charset="0"/>
              </a:rPr>
              <a:t>üslüman </a:t>
            </a:r>
            <a:r>
              <a:rPr lang="tr-TR" sz="1800" b="1" i="1" dirty="0">
                <a:solidFill>
                  <a:srgbClr val="002060"/>
                </a:solidFill>
                <a:latin typeface="Calibri" pitchFamily="34" charset="0"/>
                <a:cs typeface="Calibri" pitchFamily="34" charset="0"/>
              </a:rPr>
              <a:t>olmayanlardan alınan % 50 tavanı olan bir tarımsal ürün vergisidir. </a:t>
            </a:r>
          </a:p>
        </p:txBody>
      </p:sp>
      <p:pic>
        <p:nvPicPr>
          <p:cNvPr id="3" name="Picture 2" descr="C:\Users\Hp\Desktop\filistintarihi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8554" y="4643446"/>
            <a:ext cx="4714908" cy="2085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4667248" y="428604"/>
            <a:ext cx="271464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İçerik Yer Tutucusu 2"/>
          <p:cNvSpPr>
            <a:spLocks noGrp="1"/>
          </p:cNvSpPr>
          <p:nvPr>
            <p:ph idx="1"/>
          </p:nvPr>
        </p:nvSpPr>
        <p:spPr>
          <a:xfrm>
            <a:off x="3309926" y="214290"/>
            <a:ext cx="5500726" cy="5857916"/>
          </a:xfrm>
        </p:spPr>
        <p:txBody>
          <a:bodyPr>
            <a:normAutofit fontScale="77500" lnSpcReduction="20000"/>
          </a:bodyPr>
          <a:lstStyle/>
          <a:p>
            <a:pPr marL="0" indent="0" algn="ctr">
              <a:lnSpc>
                <a:spcPct val="170000"/>
              </a:lnSpc>
              <a:buNone/>
            </a:pPr>
            <a:r>
              <a:rPr lang="tr-TR" sz="4600" b="1" i="1" dirty="0" smtClean="0">
                <a:solidFill>
                  <a:srgbClr val="002060"/>
                </a:solidFill>
                <a:latin typeface="Calibri" pitchFamily="34" charset="0"/>
                <a:cs typeface="Calibri" pitchFamily="34" charset="0"/>
              </a:rPr>
              <a:t>11. İHTİYAÇ</a:t>
            </a:r>
            <a:endParaRPr lang="tr-TR" sz="4600" b="1" i="1" dirty="0">
              <a:solidFill>
                <a:srgbClr val="002060"/>
              </a:solidFill>
              <a:latin typeface="Calibri" pitchFamily="34" charset="0"/>
              <a:cs typeface="Calibri" pitchFamily="34" charset="0"/>
            </a:endParaRPr>
          </a:p>
          <a:p>
            <a:pPr>
              <a:lnSpc>
                <a:spcPct val="170000"/>
              </a:lnSpc>
            </a:pPr>
            <a:r>
              <a:rPr lang="tr-TR" b="1" i="1" dirty="0">
                <a:solidFill>
                  <a:srgbClr val="002060"/>
                </a:solidFill>
                <a:latin typeface="Calibri" pitchFamily="34" charset="0"/>
                <a:cs typeface="Calibri" pitchFamily="34" charset="0"/>
              </a:rPr>
              <a:t>İslâm </a:t>
            </a:r>
            <a:r>
              <a:rPr lang="tr-TR" b="1" i="1" dirty="0" smtClean="0">
                <a:solidFill>
                  <a:srgbClr val="002060"/>
                </a:solidFill>
                <a:latin typeface="Calibri" pitchFamily="34" charset="0"/>
                <a:cs typeface="Calibri" pitchFamily="34" charset="0"/>
              </a:rPr>
              <a:t>ekonomisi</a:t>
            </a:r>
            <a:r>
              <a:rPr lang="tr-TR" b="1" i="1" dirty="0">
                <a:solidFill>
                  <a:srgbClr val="002060"/>
                </a:solidFill>
                <a:latin typeface="Calibri" pitchFamily="34" charset="0"/>
                <a:cs typeface="Calibri" pitchFamily="34" charset="0"/>
              </a:rPr>
              <a:t>, bir ihtiyaç ekonomisidir. Geçmişte İslâm toplumu, bir </a:t>
            </a:r>
            <a:r>
              <a:rPr lang="tr-TR" b="1" i="1" dirty="0" smtClean="0">
                <a:solidFill>
                  <a:srgbClr val="002060"/>
                </a:solidFill>
                <a:latin typeface="Calibri" pitchFamily="34" charset="0"/>
                <a:cs typeface="Calibri" pitchFamily="34" charset="0"/>
              </a:rPr>
              <a:t>tarım</a:t>
            </a:r>
            <a:r>
              <a:rPr lang="tr-TR" b="1" i="1" dirty="0">
                <a:solidFill>
                  <a:srgbClr val="002060"/>
                </a:solidFill>
                <a:latin typeface="Calibri" pitchFamily="34" charset="0"/>
                <a:cs typeface="Calibri" pitchFamily="34" charset="0"/>
              </a:rPr>
              <a:t>, </a:t>
            </a:r>
            <a:r>
              <a:rPr lang="tr-TR" b="1" i="1" dirty="0" smtClean="0">
                <a:solidFill>
                  <a:srgbClr val="002060"/>
                </a:solidFill>
                <a:latin typeface="Calibri" pitchFamily="34" charset="0"/>
                <a:cs typeface="Calibri" pitchFamily="34" charset="0"/>
              </a:rPr>
              <a:t>ticaret </a:t>
            </a:r>
            <a:r>
              <a:rPr lang="tr-TR" b="1" i="1" dirty="0">
                <a:solidFill>
                  <a:srgbClr val="002060"/>
                </a:solidFill>
                <a:latin typeface="Calibri" pitchFamily="34" charset="0"/>
                <a:cs typeface="Calibri" pitchFamily="34" charset="0"/>
              </a:rPr>
              <a:t>ve küçük sanayi toplumuydu.</a:t>
            </a:r>
          </a:p>
          <a:p>
            <a:pPr>
              <a:lnSpc>
                <a:spcPct val="170000"/>
              </a:lnSpc>
            </a:pPr>
            <a:r>
              <a:rPr lang="tr-TR" b="1" i="1" dirty="0">
                <a:solidFill>
                  <a:srgbClr val="002060"/>
                </a:solidFill>
                <a:latin typeface="Calibri" pitchFamily="34" charset="0"/>
                <a:cs typeface="Calibri" pitchFamily="34" charset="0"/>
              </a:rPr>
              <a:t>Hayatın sürdürülmesi gereği, yeterli bir ziraî yapı ve sağlıklı bir sınaî yapı ister. Savunma ihtiyaçlarına yönelik bir sanayi de İslâm’ın emridir: “Onlara </a:t>
            </a:r>
            <a:r>
              <a:rPr lang="tr-TR" b="1" i="1" dirty="0" smtClean="0">
                <a:solidFill>
                  <a:srgbClr val="002060"/>
                </a:solidFill>
                <a:latin typeface="Calibri" pitchFamily="34" charset="0"/>
                <a:cs typeface="Calibri" pitchFamily="34" charset="0"/>
              </a:rPr>
              <a:t>gücünüzün </a:t>
            </a:r>
            <a:r>
              <a:rPr lang="tr-TR" b="1" i="1" dirty="0">
                <a:solidFill>
                  <a:srgbClr val="002060"/>
                </a:solidFill>
                <a:latin typeface="Calibri" pitchFamily="34" charset="0"/>
                <a:cs typeface="Calibri" pitchFamily="34" charset="0"/>
              </a:rPr>
              <a:t>yettiğince kuvvet hazırlayın” (</a:t>
            </a:r>
            <a:r>
              <a:rPr lang="tr-TR" b="1" i="1" dirty="0" err="1" smtClean="0">
                <a:solidFill>
                  <a:srgbClr val="002060"/>
                </a:solidFill>
                <a:latin typeface="Calibri" pitchFamily="34" charset="0"/>
                <a:cs typeface="Calibri" pitchFamily="34" charset="0"/>
              </a:rPr>
              <a:t>Enfal</a:t>
            </a:r>
            <a:r>
              <a:rPr lang="tr-TR" b="1" i="1" dirty="0">
                <a:solidFill>
                  <a:srgbClr val="002060"/>
                </a:solidFill>
                <a:latin typeface="Calibri" pitchFamily="34" charset="0"/>
                <a:cs typeface="Calibri" pitchFamily="34" charset="0"/>
              </a:rPr>
              <a:t>, 8/60). Yabancılaşma, sınıflaşma ve </a:t>
            </a:r>
            <a:r>
              <a:rPr lang="tr-TR" b="1" i="1" dirty="0" err="1">
                <a:solidFill>
                  <a:srgbClr val="002060"/>
                </a:solidFill>
                <a:latin typeface="Calibri" pitchFamily="34" charset="0"/>
                <a:cs typeface="Calibri" pitchFamily="34" charset="0"/>
              </a:rPr>
              <a:t>eşyalaşma</a:t>
            </a:r>
            <a:r>
              <a:rPr lang="tr-TR" b="1" i="1" dirty="0">
                <a:solidFill>
                  <a:srgbClr val="002060"/>
                </a:solidFill>
                <a:latin typeface="Calibri" pitchFamily="34" charset="0"/>
                <a:cs typeface="Calibri" pitchFamily="34" charset="0"/>
              </a:rPr>
              <a:t> oluşturan bir düzen, </a:t>
            </a:r>
            <a:r>
              <a:rPr lang="tr-TR" b="1" i="1" dirty="0" err="1">
                <a:solidFill>
                  <a:srgbClr val="002060"/>
                </a:solidFill>
                <a:latin typeface="Calibri" pitchFamily="34" charset="0"/>
                <a:cs typeface="Calibri" pitchFamily="34" charset="0"/>
              </a:rPr>
              <a:t>i</a:t>
            </a:r>
            <a:r>
              <a:rPr lang="tr-TR" b="1" i="1" dirty="0" err="1" smtClean="0">
                <a:solidFill>
                  <a:srgbClr val="002060"/>
                </a:solidFill>
                <a:latin typeface="Calibri" pitchFamily="34" charset="0"/>
                <a:cs typeface="Calibri" pitchFamily="34" charset="0"/>
              </a:rPr>
              <a:t>slama</a:t>
            </a:r>
            <a:r>
              <a:rPr lang="tr-TR" b="1" i="1" dirty="0" smtClean="0">
                <a:solidFill>
                  <a:srgbClr val="002060"/>
                </a:solidFill>
                <a:latin typeface="Calibri" pitchFamily="34" charset="0"/>
                <a:cs typeface="Calibri" pitchFamily="34" charset="0"/>
              </a:rPr>
              <a:t> </a:t>
            </a:r>
            <a:r>
              <a:rPr lang="tr-TR" b="1" i="1" dirty="0">
                <a:solidFill>
                  <a:srgbClr val="002060"/>
                </a:solidFill>
                <a:latin typeface="Calibri" pitchFamily="34" charset="0"/>
                <a:cs typeface="Calibri" pitchFamily="34" charset="0"/>
              </a:rPr>
              <a:t>yabancıdır. </a:t>
            </a:r>
          </a:p>
          <a:p>
            <a:pPr>
              <a:lnSpc>
                <a:spcPct val="170000"/>
              </a:lnSpc>
            </a:pPr>
            <a:endParaRPr lang="tr-TR" i="1" dirty="0">
              <a:solidFill>
                <a:srgbClr val="002060"/>
              </a:solidFill>
              <a:latin typeface="Calibri" pitchFamily="34" charset="0"/>
              <a:cs typeface="Calibri" pitchFamily="34" charset="0"/>
            </a:endParaRPr>
          </a:p>
        </p:txBody>
      </p:sp>
    </p:spTree>
  </p:cSld>
  <p:clrMapOvr>
    <a:masterClrMapping/>
  </p:clrMapOvr>
  <p:transition>
    <p:wheel spokes="2"/>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10000" b="-3000"/>
          </a:stretch>
        </a:blipFill>
        <a:effectLst/>
      </p:bgPr>
    </p:bg>
    <p:spTree>
      <p:nvGrpSpPr>
        <p:cNvPr id="1" name=""/>
        <p:cNvGrpSpPr/>
        <p:nvPr/>
      </p:nvGrpSpPr>
      <p:grpSpPr>
        <a:xfrm>
          <a:off x="0" y="0"/>
          <a:ext cx="0" cy="0"/>
          <a:chOff x="0" y="0"/>
          <a:chExt cx="0" cy="0"/>
        </a:xfrm>
      </p:grpSpPr>
      <p:sp>
        <p:nvSpPr>
          <p:cNvPr id="4" name="3 Dikdörtgen"/>
          <p:cNvSpPr/>
          <p:nvPr/>
        </p:nvSpPr>
        <p:spPr>
          <a:xfrm>
            <a:off x="1666852" y="2553954"/>
            <a:ext cx="6608732" cy="1446550"/>
          </a:xfrm>
          <a:prstGeom prst="rect">
            <a:avLst/>
          </a:prstGeom>
          <a:noFill/>
        </p:spPr>
        <p:txBody>
          <a:bodyPr wrap="none" lIns="91440" tIns="45720" rIns="91440" bIns="45720">
            <a:spAutoFit/>
          </a:bodyPr>
          <a:lstStyle/>
          <a:p>
            <a:pPr algn="ctr"/>
            <a:r>
              <a:rPr lang="tr-T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KAPİTALİST EKONOMİ</a:t>
            </a:r>
          </a:p>
          <a:p>
            <a:pPr algn="ctr"/>
            <a:r>
              <a:rPr lang="tr-T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VE ÖZELLİKLERİ</a:t>
            </a:r>
            <a:endParaRPr lang="tr-TR"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524240" y="642918"/>
            <a:ext cx="5059156" cy="720473"/>
          </a:xfrm>
          <a:solidFill>
            <a:schemeClr val="accent3"/>
          </a:solidFill>
          <a:ln w="76200">
            <a:solidFill>
              <a:srgbClr val="00B0F0"/>
            </a:solidFill>
          </a:ln>
        </p:spPr>
        <p:txBody>
          <a:bodyPr>
            <a:normAutofit fontScale="90000"/>
          </a:bodyPr>
          <a:lstStyle/>
          <a:p>
            <a:r>
              <a:rPr lang="tr-TR" sz="4000" b="1" i="1" dirty="0" smtClean="0">
                <a:solidFill>
                  <a:srgbClr val="002060"/>
                </a:solidFill>
              </a:rPr>
              <a:t>KAPİTALİST  EKONOMİ</a:t>
            </a:r>
            <a:endParaRPr lang="tr-TR" sz="4000" b="1" i="1" dirty="0">
              <a:solidFill>
                <a:srgbClr val="002060"/>
              </a:solidFill>
            </a:endParaRPr>
          </a:p>
        </p:txBody>
      </p:sp>
      <p:sp>
        <p:nvSpPr>
          <p:cNvPr id="3" name="İçerik Yer Tutucusu 2"/>
          <p:cNvSpPr>
            <a:spLocks noGrp="1"/>
          </p:cNvSpPr>
          <p:nvPr>
            <p:ph idx="1"/>
          </p:nvPr>
        </p:nvSpPr>
        <p:spPr>
          <a:xfrm>
            <a:off x="3452802" y="1731969"/>
            <a:ext cx="5214974" cy="4554551"/>
          </a:xfrm>
        </p:spPr>
        <p:txBody>
          <a:bodyPr>
            <a:noAutofit/>
          </a:bodyPr>
          <a:lstStyle/>
          <a:p>
            <a:pPr marL="0" indent="0">
              <a:lnSpc>
                <a:spcPct val="140000"/>
              </a:lnSpc>
              <a:buNone/>
            </a:pPr>
            <a:r>
              <a:rPr lang="tr-TR" sz="1800" b="1" i="1" dirty="0" smtClean="0">
                <a:solidFill>
                  <a:srgbClr val="002060"/>
                </a:solidFill>
                <a:latin typeface="Calibri" pitchFamily="34" charset="0"/>
                <a:cs typeface="Calibri" pitchFamily="34" charset="0"/>
              </a:rPr>
              <a:t>Üretim araçlarının özel mülkiyetine ve bu araçların onlara sahip olmayan emekçiler tarafından işletilmesine dayanan bir insan toplumunun hukuksal statüsü; özel girişim ve piyasa serbestliğine dayanan üretim sistemi, esas olarak büyük çapta gelişmiş teknik sermayeye ve mali sermayenin egemenliğine dayanan iktisadi sistem. Verimlilik üzerine yoğunlaştığı için, sürekli gelişme ortamı yaratabilen, fakat, adalet kavramını yok saydığı içinde insanların tepkisini fazlasıyla çeken sistem.  </a:t>
            </a:r>
            <a:endParaRPr lang="tr-TR" sz="1600" b="1" i="1" dirty="0">
              <a:solidFill>
                <a:srgbClr val="002060"/>
              </a:solidFill>
              <a:latin typeface="Calibri" pitchFamily="34" charset="0"/>
              <a:cs typeface="Calibri" pitchFamily="34" charset="0"/>
            </a:endParaRP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3309926" y="285728"/>
            <a:ext cx="5854059" cy="3257174"/>
          </a:xfrm>
          <a:prstGeom prst="rect">
            <a:avLst/>
          </a:prstGeom>
        </p:spPr>
        <p:txBody>
          <a:bodyPr wrap="square">
            <a:spAutoFit/>
          </a:bodyPr>
          <a:lstStyle/>
          <a:p>
            <a:pPr algn="ctr">
              <a:lnSpc>
                <a:spcPct val="150000"/>
              </a:lnSpc>
            </a:pPr>
            <a:r>
              <a:rPr lang="tr-TR" sz="2800" b="1" i="1" dirty="0" smtClean="0">
                <a:ln w="17780" cmpd="sng">
                  <a:noFill/>
                  <a:prstDash val="solid"/>
                  <a:miter lim="800000"/>
                </a:ln>
                <a:solidFill>
                  <a:srgbClr val="002060"/>
                </a:solidFill>
                <a:latin typeface="Calibri" pitchFamily="34" charset="0"/>
                <a:ea typeface="aAzmaplatin" pitchFamily="2" charset="-94"/>
                <a:cs typeface="Calibri" pitchFamily="34" charset="0"/>
              </a:rPr>
              <a:t>İslam ekonomisi ya da İslamî ekonomi, İslam bilim insanları tarafından "İslam din ve gelenekleri ile uyumlu bir ekonomik düzeni teşvik </a:t>
            </a:r>
          </a:p>
          <a:p>
            <a:pPr algn="ctr">
              <a:lnSpc>
                <a:spcPct val="150000"/>
              </a:lnSpc>
            </a:pPr>
            <a:r>
              <a:rPr lang="tr-TR" sz="2800" b="1" i="1" dirty="0" smtClean="0">
                <a:ln w="17780" cmpd="sng">
                  <a:noFill/>
                  <a:prstDash val="solid"/>
                  <a:miter lim="800000"/>
                </a:ln>
                <a:solidFill>
                  <a:srgbClr val="002060"/>
                </a:solidFill>
                <a:latin typeface="Calibri" pitchFamily="34" charset="0"/>
                <a:ea typeface="aAzmaplatin" pitchFamily="2" charset="-94"/>
                <a:cs typeface="Calibri" pitchFamily="34" charset="0"/>
              </a:rPr>
              <a:t>olarak" tanımlanır..</a:t>
            </a:r>
            <a:endParaRPr lang="tr-TR" sz="2800" b="1" i="1" dirty="0">
              <a:ln w="17780" cmpd="sng">
                <a:noFill/>
                <a:prstDash val="solid"/>
                <a:miter lim="800000"/>
              </a:ln>
              <a:solidFill>
                <a:srgbClr val="002060"/>
              </a:solidFill>
              <a:latin typeface="Calibri" pitchFamily="34" charset="0"/>
              <a:ea typeface="aAzmaplatin" pitchFamily="2" charset="-94"/>
              <a:cs typeface="Calibri" pitchFamily="34" charset="0"/>
            </a:endParaRPr>
          </a:p>
        </p:txBody>
      </p:sp>
      <p:pic>
        <p:nvPicPr>
          <p:cNvPr id="29697" name="Picture 1" descr="C:\Users\pc\Desktop\fateşok sunum\res\2.jpg"/>
          <p:cNvPicPr>
            <a:picLocks noChangeAspect="1" noChangeArrowheads="1"/>
          </p:cNvPicPr>
          <p:nvPr/>
        </p:nvPicPr>
        <p:blipFill>
          <a:blip r:embed="rId2"/>
          <a:srcRect/>
          <a:stretch>
            <a:fillRect/>
          </a:stretch>
        </p:blipFill>
        <p:spPr bwMode="auto">
          <a:xfrm>
            <a:off x="3809992" y="3571876"/>
            <a:ext cx="4500594" cy="2286016"/>
          </a:xfrm>
          <a:prstGeom prst="rect">
            <a:avLst/>
          </a:prstGeom>
          <a:noFill/>
        </p:spPr>
      </p:pic>
    </p:spTree>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381364" y="629240"/>
            <a:ext cx="5429288" cy="4871462"/>
          </a:xfrm>
          <a:prstGeom prst="rect">
            <a:avLst/>
          </a:prstGeom>
        </p:spPr>
        <p:txBody>
          <a:bodyPr wrap="square">
            <a:spAutoFit/>
          </a:bodyPr>
          <a:lstStyle/>
          <a:p>
            <a:pPr>
              <a:lnSpc>
                <a:spcPct val="150000"/>
              </a:lnSpc>
            </a:pPr>
            <a:r>
              <a:rPr lang="tr-TR" sz="1900" b="1" i="1" dirty="0" smtClean="0">
                <a:solidFill>
                  <a:srgbClr val="002060"/>
                </a:solidFill>
                <a:latin typeface="Calibri" pitchFamily="34" charset="0"/>
                <a:cs typeface="Calibri" pitchFamily="34" charset="0"/>
              </a:rPr>
              <a:t>Kapitalizm, tanım özellikleri konusunda iki farklı yaklaşım vardır. Bunlardan birine göre kapitalizm üretimin kar amacıyla yapıldığı ve pazarda satıldığı ekonomik sistemin adıdır. Öteki tanımda ise kapitalizmin ücretli emeğe dayalı bir ekonomik sistem, bir üretim tarzı olduğu vurgulanır. Birinci tanımı savunanlara göre kar için üretim eski çağlardan beri vardır ama bu kapitalizmin eski çağlardan beri varolduğu anlamına gelmez. Çünkü o zamanlar kar amaçlı üretim mevcut üretim tarzının esasını oluşturmayan oldukça küçük bir bölümü idi.</a:t>
            </a:r>
            <a:endParaRPr lang="tr-TR" sz="1900" b="1" i="1" dirty="0">
              <a:solidFill>
                <a:srgbClr val="002060"/>
              </a:solidFill>
              <a:latin typeface="Calibri" pitchFamily="34" charset="0"/>
              <a:cs typeface="Calibri" pitchFamily="34" charset="0"/>
            </a:endParaRPr>
          </a:p>
        </p:txBody>
      </p:sp>
    </p:spTree>
  </p:cSld>
  <p:clrMapOvr>
    <a:masterClrMapping/>
  </p:clrMapOvr>
  <p:transition>
    <p:cut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452802" y="335846"/>
            <a:ext cx="5286412" cy="5909310"/>
          </a:xfrm>
          <a:prstGeom prst="rect">
            <a:avLst/>
          </a:prstGeom>
        </p:spPr>
        <p:txBody>
          <a:bodyPr wrap="square">
            <a:spAutoFit/>
          </a:bodyPr>
          <a:lstStyle/>
          <a:p>
            <a:pPr>
              <a:lnSpc>
                <a:spcPct val="150000"/>
              </a:lnSpc>
            </a:pPr>
            <a:r>
              <a:rPr lang="tr-TR" b="1" i="1" dirty="0" smtClean="0">
                <a:solidFill>
                  <a:srgbClr val="002060"/>
                </a:solidFill>
                <a:latin typeface="Calibri" pitchFamily="34" charset="0"/>
                <a:cs typeface="Calibri" pitchFamily="34" charset="0"/>
              </a:rPr>
              <a:t>Kar amaçlı üretimin sistemin temelini oluşturabilmesi için mal, para, emek ve sermaye akımlarının olması gerekir. Bu serbestliğin sağlandığı bir düzenin ortaya çıkabilmesi için 15. yüzyılı beklemek gerekmiştir. Ancak 15. yüzyıl Avrupa'sında kapitalizm ortaya çıkabilmiştir. İkinci tanımı savunanlar ise kapitalizmin ayırt edici unsuru olarak ücretli emeğin varlığını göstermektedirler. Yani kapitalizmde, emeğinden başka satacak bir şeyi olmayanlar (işçiler) ücret karşılığında üretim araçları sahiplerinin bu araçlarını kullanarak üretimi gerçekleştirirler. Böyle bir sistem ancak 17. ve 18. yüzyılların Avrupa'sında ortaya çıkabilmiştir.</a:t>
            </a:r>
            <a:br>
              <a:rPr lang="tr-TR" b="1" i="1" dirty="0" smtClean="0">
                <a:solidFill>
                  <a:srgbClr val="002060"/>
                </a:solidFill>
                <a:latin typeface="Calibri" pitchFamily="34" charset="0"/>
                <a:cs typeface="Calibri" pitchFamily="34" charset="0"/>
              </a:rPr>
            </a:br>
            <a:endParaRPr lang="tr-TR" b="1" i="1" dirty="0">
              <a:solidFill>
                <a:srgbClr val="002060"/>
              </a:solidFill>
              <a:latin typeface="Calibri" pitchFamily="34" charset="0"/>
              <a:cs typeface="Calibri" pitchFamily="34" charset="0"/>
            </a:endParaRPr>
          </a:p>
        </p:txBody>
      </p:sp>
    </p:spTree>
  </p:cSld>
  <p:clrMapOvr>
    <a:masterClrMapping/>
  </p:clrMapOvr>
  <p:transition>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Yuvarlatılmış Dikdörtgen"/>
          <p:cNvSpPr/>
          <p:nvPr/>
        </p:nvSpPr>
        <p:spPr>
          <a:xfrm>
            <a:off x="3595678" y="500042"/>
            <a:ext cx="5143536" cy="642942"/>
          </a:xfrm>
          <a:prstGeom prst="roundRect">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tr-TR"/>
          </a:p>
        </p:txBody>
      </p:sp>
      <p:sp>
        <p:nvSpPr>
          <p:cNvPr id="2" name="1 Dikdörtgen"/>
          <p:cNvSpPr/>
          <p:nvPr/>
        </p:nvSpPr>
        <p:spPr>
          <a:xfrm>
            <a:off x="3452802" y="1065331"/>
            <a:ext cx="5572164" cy="5078313"/>
          </a:xfrm>
          <a:prstGeom prst="rect">
            <a:avLst/>
          </a:prstGeom>
        </p:spPr>
        <p:txBody>
          <a:bodyPr wrap="square">
            <a:spAutoFit/>
          </a:bodyPr>
          <a:lstStyle/>
          <a:p>
            <a:pPr>
              <a:lnSpc>
                <a:spcPct val="150000"/>
              </a:lnSpc>
            </a:pPr>
            <a:r>
              <a:rPr lang="tr-TR" b="1" i="1" dirty="0" smtClean="0">
                <a:solidFill>
                  <a:srgbClr val="002060"/>
                </a:solidFill>
                <a:latin typeface="Calibri" pitchFamily="34" charset="0"/>
                <a:cs typeface="Calibri" pitchFamily="34" charset="0"/>
              </a:rPr>
              <a:t>500yıl kadar önce Batı Avrupa'da ortaya çıktı. Kesin bir doğum tarihi koymak mümkün değil. Sanayi devrimi ile doğmuştur diyebiliriz. Çürüyen Avrupa feodalizminin içinde toprak sahibi sınıfın egemen olduğu bir toplumda değişim için bastıran güçlerin ittirmesiyle ekonomik bir sistem olarak büyüdü. Yeni kapitalist toplumun farkını sadece ticaret, olarak görmek doğru değil. Çünkü ticaret hep vardı. Kapitalizmin gelişimi için bir şey daha zorunluydu. Kar ve piyasa ilişkileri toplumsal yaşamın merkezine yerleşti ve üretim sürecinin kendisi rekabete dayalı sermaye yatırımları ve emeğin kar amacıyla istihdamı etrafında belirlenir hale geldi. </a:t>
            </a:r>
            <a:endParaRPr lang="tr-TR" b="1" i="1" dirty="0">
              <a:solidFill>
                <a:srgbClr val="002060"/>
              </a:solidFill>
              <a:latin typeface="Calibri" pitchFamily="34" charset="0"/>
              <a:cs typeface="Calibri" pitchFamily="34" charset="0"/>
            </a:endParaRPr>
          </a:p>
        </p:txBody>
      </p:sp>
      <p:sp>
        <p:nvSpPr>
          <p:cNvPr id="3" name="2 Dikdörtgen"/>
          <p:cNvSpPr/>
          <p:nvPr/>
        </p:nvSpPr>
        <p:spPr>
          <a:xfrm>
            <a:off x="3738554" y="500042"/>
            <a:ext cx="4879669" cy="646331"/>
          </a:xfrm>
          <a:prstGeom prst="rect">
            <a:avLst/>
          </a:prstGeom>
        </p:spPr>
        <p:txBody>
          <a:bodyPr wrap="none">
            <a:spAutoFit/>
          </a:bodyPr>
          <a:lstStyle/>
          <a:p>
            <a:pPr algn="ctr"/>
            <a:r>
              <a:rPr lang="tr-TR" sz="3600" b="1" i="1" dirty="0" smtClean="0">
                <a:solidFill>
                  <a:srgbClr val="92D050"/>
                </a:solidFill>
                <a:latin typeface="Calibri" pitchFamily="34" charset="0"/>
                <a:cs typeface="Calibri" pitchFamily="34" charset="0"/>
              </a:rPr>
              <a:t>KAPİTALİZMİN DOĞUŞU</a:t>
            </a:r>
            <a:endParaRPr lang="tr-TR" sz="3600" dirty="0">
              <a:solidFill>
                <a:srgbClr val="92D050"/>
              </a:solidFill>
            </a:endParaRPr>
          </a:p>
        </p:txBody>
      </p:sp>
    </p:spTree>
  </p:cSld>
  <p:clrMapOvr>
    <a:masterClrMapping/>
  </p:clrMapOvr>
  <p:transition>
    <p:wipe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3524240" y="142852"/>
            <a:ext cx="5072098" cy="4619854"/>
          </a:xfrm>
          <a:prstGeom prst="rect">
            <a:avLst/>
          </a:prstGeom>
          <a:noFill/>
        </p:spPr>
        <p:txBody>
          <a:bodyPr wrap="square" rtlCol="0">
            <a:spAutoFit/>
          </a:bodyPr>
          <a:lstStyle/>
          <a:p>
            <a:pPr>
              <a:lnSpc>
                <a:spcPct val="150000"/>
              </a:lnSpc>
            </a:pPr>
            <a:r>
              <a:rPr lang="tr-TR" b="1" i="1" dirty="0" smtClean="0">
                <a:solidFill>
                  <a:srgbClr val="002060"/>
                </a:solidFill>
                <a:latin typeface="Calibri" pitchFamily="34" charset="0"/>
                <a:cs typeface="Calibri" pitchFamily="34" charset="0"/>
              </a:rPr>
              <a:t>Kapital (sermaye) sözcüğünün tanımladığı şey kapitalizmin merkezi olan yanıdır. 1500 yıllarında dünyanın birçok yerinde böylesi bir sistemin bazı unsurlarının yaşama geçmeye çalıştığını görüyoruz. Ancak ilk çıkışı Batı Avrupa'da gerçekleşti. Bunun bir nedeni bu bölgenin dünyanın daha geri kalmış ve Büyük Ortadoğu, Hindistan ve Çin İmparatorluklarına göre daha az denetim ve kontrol altında olmasıydı. Sanayi Devrimi sonrası, 18. yüzyılda kapitalizm tüm kapasitesiyle çalışmaya başladı. Dönüştürme gücü arttı ve hızlandı.</a:t>
            </a:r>
            <a:endParaRPr lang="tr-TR" b="1" i="1" dirty="0">
              <a:solidFill>
                <a:srgbClr val="002060"/>
              </a:solidFill>
              <a:latin typeface="Calibri" pitchFamily="34" charset="0"/>
              <a:cs typeface="Calibri" pitchFamily="34" charset="0"/>
            </a:endParaRPr>
          </a:p>
        </p:txBody>
      </p:sp>
      <p:pic>
        <p:nvPicPr>
          <p:cNvPr id="8193" name="Picture 1" descr="C:\Users\pc\Desktop\fateşok sunum\res\7.jpg"/>
          <p:cNvPicPr>
            <a:picLocks noChangeAspect="1" noChangeArrowheads="1"/>
          </p:cNvPicPr>
          <p:nvPr/>
        </p:nvPicPr>
        <p:blipFill>
          <a:blip r:embed="rId2"/>
          <a:srcRect/>
          <a:stretch>
            <a:fillRect/>
          </a:stretch>
        </p:blipFill>
        <p:spPr bwMode="auto">
          <a:xfrm>
            <a:off x="4238620" y="4929198"/>
            <a:ext cx="3139830" cy="1714512"/>
          </a:xfrm>
          <a:prstGeom prst="rect">
            <a:avLst/>
          </a:prstGeom>
          <a:ln>
            <a:noFill/>
          </a:ln>
          <a:effectLst>
            <a:softEdge rad="112500"/>
          </a:effectLst>
        </p:spPr>
      </p:pic>
    </p:spTree>
  </p:cSld>
  <p:clrMapOvr>
    <a:masterClrMapping/>
  </p:clrMapOvr>
  <p:transition>
    <p:wheel spokes="2"/>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16971" y="2315856"/>
            <a:ext cx="5996443" cy="3542128"/>
          </a:xfrm>
          <a:prstGeom prst="roundRect">
            <a:avLst/>
          </a:prstGeom>
          <a:solidFill>
            <a:schemeClr val="tx2">
              <a:lumMod val="90000"/>
            </a:schemeClr>
          </a:solidFill>
        </p:spPr>
        <p:style>
          <a:lnRef idx="3">
            <a:schemeClr val="lt1"/>
          </a:lnRef>
          <a:fillRef idx="1">
            <a:schemeClr val="accent3"/>
          </a:fillRef>
          <a:effectRef idx="1">
            <a:schemeClr val="accent3"/>
          </a:effectRef>
          <a:fontRef idx="minor">
            <a:schemeClr val="lt1"/>
          </a:fontRef>
        </p:style>
        <p:txBody>
          <a:bodyPr>
            <a:normAutofit fontScale="70000" lnSpcReduction="20000"/>
          </a:bodyPr>
          <a:lstStyle/>
          <a:p>
            <a:r>
              <a:rPr lang="tr-TR" b="1" i="1" dirty="0" smtClean="0">
                <a:solidFill>
                  <a:srgbClr val="002060"/>
                </a:solidFill>
              </a:rPr>
              <a:t>Serbest </a:t>
            </a:r>
            <a:r>
              <a:rPr lang="tr-TR" b="1" i="1" dirty="0">
                <a:solidFill>
                  <a:srgbClr val="002060"/>
                </a:solidFill>
              </a:rPr>
              <a:t>ekonomiden yana olan (kimse, parti vb).</a:t>
            </a:r>
          </a:p>
          <a:p>
            <a:r>
              <a:rPr lang="tr-TR" b="1" i="1" dirty="0">
                <a:solidFill>
                  <a:srgbClr val="002060"/>
                </a:solidFill>
              </a:rPr>
              <a:t>Hoşgörülü.</a:t>
            </a:r>
          </a:p>
          <a:p>
            <a:r>
              <a:rPr lang="tr-TR" b="1" i="1" dirty="0">
                <a:solidFill>
                  <a:srgbClr val="002060"/>
                </a:solidFill>
              </a:rPr>
              <a:t>Açık fikirli, serbest düşünceli</a:t>
            </a:r>
          </a:p>
          <a:p>
            <a:r>
              <a:rPr lang="tr-TR" b="1" i="1" dirty="0">
                <a:solidFill>
                  <a:srgbClr val="002060"/>
                </a:solidFill>
              </a:rPr>
              <a:t>Bol, pek çok</a:t>
            </a:r>
          </a:p>
          <a:p>
            <a:r>
              <a:rPr lang="tr-TR" b="1" i="1" dirty="0">
                <a:solidFill>
                  <a:srgbClr val="002060"/>
                </a:solidFill>
              </a:rPr>
              <a:t>Liberal, hür fikirli</a:t>
            </a:r>
          </a:p>
          <a:p>
            <a:r>
              <a:rPr lang="tr-TR" b="1" i="1" dirty="0">
                <a:solidFill>
                  <a:srgbClr val="002060"/>
                </a:solidFill>
              </a:rPr>
              <a:t>Yüksek ve şümullü (tahsil)</a:t>
            </a:r>
          </a:p>
          <a:p>
            <a:r>
              <a:rPr lang="tr-TR" b="1" i="1" dirty="0">
                <a:solidFill>
                  <a:srgbClr val="002060"/>
                </a:solidFill>
              </a:rPr>
              <a:t>Cömert eli açık, mükrim</a:t>
            </a:r>
          </a:p>
          <a:p>
            <a:r>
              <a:rPr lang="tr-TR" b="1" i="1" dirty="0">
                <a:solidFill>
                  <a:srgbClr val="002060"/>
                </a:solidFill>
              </a:rPr>
              <a:t>Vasi, serbest</a:t>
            </a:r>
          </a:p>
          <a:p>
            <a:r>
              <a:rPr lang="tr-TR" b="1" i="1" dirty="0">
                <a:solidFill>
                  <a:srgbClr val="002060"/>
                </a:solidFill>
              </a:rPr>
              <a:t>Liberal, hür fikirli parti azası</a:t>
            </a:r>
          </a:p>
          <a:p>
            <a:r>
              <a:rPr lang="tr-TR" b="1" i="1" dirty="0">
                <a:solidFill>
                  <a:srgbClr val="002060"/>
                </a:solidFill>
              </a:rPr>
              <a:t>Liberal görüşlü kimse, özgürlükçü </a:t>
            </a:r>
            <a:r>
              <a:rPr lang="tr-TR" b="1" i="1" dirty="0" smtClean="0">
                <a:solidFill>
                  <a:srgbClr val="002060"/>
                </a:solidFill>
              </a:rPr>
              <a:t>kimse</a:t>
            </a:r>
            <a:endParaRPr lang="tr-TR" b="1" i="1" dirty="0">
              <a:solidFill>
                <a:srgbClr val="002060"/>
              </a:solidFill>
            </a:endParaRPr>
          </a:p>
        </p:txBody>
      </p:sp>
      <p:sp>
        <p:nvSpPr>
          <p:cNvPr id="5" name="4 Metin kutusu"/>
          <p:cNvSpPr txBox="1"/>
          <p:nvPr/>
        </p:nvSpPr>
        <p:spPr>
          <a:xfrm>
            <a:off x="5524504" y="214290"/>
            <a:ext cx="3429024" cy="2123658"/>
          </a:xfrm>
          <a:prstGeom prst="rect">
            <a:avLst/>
          </a:prstGeom>
          <a:noFill/>
        </p:spPr>
        <p:txBody>
          <a:bodyPr wrap="square" rtlCol="0">
            <a:spAutoFit/>
          </a:bodyPr>
          <a:lstStyle/>
          <a:p>
            <a:pPr algn="ctr"/>
            <a:r>
              <a:rPr lang="tr-TR" sz="4400" b="1" i="1" dirty="0" smtClean="0">
                <a:solidFill>
                  <a:srgbClr val="002060"/>
                </a:solidFill>
                <a:latin typeface="Calibri" pitchFamily="34" charset="0"/>
                <a:cs typeface="Calibri" pitchFamily="34" charset="0"/>
              </a:rPr>
              <a:t>KAPİTALİST EKONOMİNİN ÖZELLİKLERİ</a:t>
            </a:r>
            <a:endParaRPr lang="tr-TR" sz="4400" dirty="0">
              <a:latin typeface="Calibri" pitchFamily="34" charset="0"/>
              <a:cs typeface="Calibri" pitchFamily="34" charset="0"/>
            </a:endParaRPr>
          </a:p>
        </p:txBody>
      </p:sp>
      <p:pic>
        <p:nvPicPr>
          <p:cNvPr id="7169" name="Picture 1" descr="C:\Users\pc\Desktop\fateşok sunum\res\k.jpg"/>
          <p:cNvPicPr>
            <a:picLocks noChangeAspect="1" noChangeArrowheads="1"/>
          </p:cNvPicPr>
          <p:nvPr/>
        </p:nvPicPr>
        <p:blipFill>
          <a:blip r:embed="rId2"/>
          <a:srcRect/>
          <a:stretch>
            <a:fillRect/>
          </a:stretch>
        </p:blipFill>
        <p:spPr bwMode="auto">
          <a:xfrm>
            <a:off x="3583459" y="214290"/>
            <a:ext cx="1941045" cy="2002527"/>
          </a:xfrm>
          <a:prstGeom prst="rect">
            <a:avLst/>
          </a:prstGeom>
          <a:noFill/>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452802" y="857232"/>
            <a:ext cx="5286412" cy="5133713"/>
          </a:xfrm>
          <a:prstGeom prst="rect">
            <a:avLst/>
          </a:prstGeom>
          <a:noFill/>
        </p:spPr>
        <p:txBody>
          <a:bodyPr wrap="square" rtlCol="0">
            <a:spAutoFit/>
          </a:bodyPr>
          <a:lstStyle/>
          <a:p>
            <a:pPr>
              <a:lnSpc>
                <a:spcPct val="140000"/>
              </a:lnSpc>
            </a:pPr>
            <a:r>
              <a:rPr lang="tr-TR" dirty="0" smtClean="0">
                <a:solidFill>
                  <a:srgbClr val="002060"/>
                </a:solidFill>
                <a:latin typeface="Calibri" pitchFamily="34" charset="0"/>
                <a:cs typeface="Calibri" pitchFamily="34" charset="0"/>
              </a:rPr>
              <a:t>Kapitalist rejimde iktisadi etkinliğin temel amacı kar elde etmektir. Ama kar elde etmenin karşılığında girişimin başarısızlığa uğraması tehlikesi vardır. Modern kapitalizmin ayırıcı özelliği, kar dışında ayırıcı belli bir güvenlik araması ve yeterince büyüdüğü zaman da güç sahibi olmak istemesidir. Klasik kapitalizm, merkezi olmayan bir ekonomi tipine tekabül eder. Bu tip ekonomide üretimle tüketim arasındaki iktisadi denge, en yüksek karı elde etmeye yönelik bir iktisadi hesaba göre hareket eden işletmelerle tüketicilerin, arz ve talep yasası tarafından yönetilen bir rekabet piyasasında, hiçbir kısaltmaya uğramayan özgür davranışlarından doğar. </a:t>
            </a:r>
            <a:endParaRPr lang="tr-TR" dirty="0">
              <a:solidFill>
                <a:srgbClr val="002060"/>
              </a:solidFill>
              <a:latin typeface="Calibri" pitchFamily="34" charset="0"/>
              <a:cs typeface="Calibri" pitchFamily="34" charset="0"/>
            </a:endParaRPr>
          </a:p>
        </p:txBody>
      </p:sp>
      <p:sp>
        <p:nvSpPr>
          <p:cNvPr id="3" name="2 Dikdörtgen"/>
          <p:cNvSpPr/>
          <p:nvPr/>
        </p:nvSpPr>
        <p:spPr>
          <a:xfrm>
            <a:off x="4238620" y="334012"/>
            <a:ext cx="4009046" cy="523220"/>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r>
              <a:rPr lang="tr-TR" sz="2800" b="1" dirty="0" smtClean="0">
                <a:solidFill>
                  <a:srgbClr val="002060"/>
                </a:solidFill>
                <a:latin typeface="Calibri" pitchFamily="34" charset="0"/>
                <a:cs typeface="Calibri" pitchFamily="34" charset="0"/>
              </a:rPr>
              <a:t>KAPİTALİZMİN AMAÇLARI</a:t>
            </a:r>
            <a:endParaRPr lang="tr-TR" sz="2800" dirty="0"/>
          </a:p>
        </p:txBody>
      </p:sp>
    </p:spTree>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t="-7000" r="-10000" b="-4000"/>
          </a:stretch>
        </a:blipFill>
        <a:effectLst/>
      </p:bgPr>
    </p:bg>
    <p:spTree>
      <p:nvGrpSpPr>
        <p:cNvPr id="1" name=""/>
        <p:cNvGrpSpPr/>
        <p:nvPr/>
      </p:nvGrpSpPr>
      <p:grpSpPr>
        <a:xfrm>
          <a:off x="0" y="0"/>
          <a:ext cx="0" cy="0"/>
          <a:chOff x="0" y="0"/>
          <a:chExt cx="0" cy="0"/>
        </a:xfrm>
      </p:grpSpPr>
      <p:sp>
        <p:nvSpPr>
          <p:cNvPr id="3" name="2 Metin kutusu"/>
          <p:cNvSpPr txBox="1"/>
          <p:nvPr/>
        </p:nvSpPr>
        <p:spPr>
          <a:xfrm>
            <a:off x="1738290" y="1785926"/>
            <a:ext cx="6572296" cy="2677656"/>
          </a:xfrm>
          <a:prstGeom prst="rect">
            <a:avLst/>
          </a:prstGeom>
          <a:noFill/>
        </p:spPr>
        <p:txBody>
          <a:bodyPr wrap="square" rtlCol="0">
            <a:spAutoFit/>
          </a:bodyPr>
          <a:lstStyle/>
          <a:p>
            <a:pPr algn="ctr"/>
            <a:r>
              <a:rPr lang="tr-T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KAPİTALİZMDEN </a:t>
            </a:r>
          </a:p>
          <a:p>
            <a:pPr algn="ctr"/>
            <a:r>
              <a:rPr lang="tr-T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SOSYALİZME GEÇİŞ DÖNEMİNİN ZORUNLULUĞU</a:t>
            </a:r>
          </a:p>
          <a:p>
            <a:pPr algn="ctr"/>
            <a:r>
              <a:rPr lang="tr-TR" b="1" dirty="0" smtClean="0">
                <a:solidFill>
                  <a:srgbClr val="002060"/>
                </a:solidFill>
                <a:latin typeface="Calibri" pitchFamily="34" charset="0"/>
                <a:cs typeface="Calibri" pitchFamily="34" charset="0"/>
              </a:rPr>
              <a:t>Kapitalizmden sosyalizme geçiş döneminin ekonomisi, ne kapitalist, ne de sosyalist olarak adlandırılabilir; çünkü bu dönem, hem sosyalizm, hem de kapitalizm öğelerini içerir</a:t>
            </a:r>
            <a:endParaRPr lang="tr-TR" dirty="0" smtClean="0">
              <a:solidFill>
                <a:srgbClr val="002060"/>
              </a:solidFill>
              <a:latin typeface="Calibri" pitchFamily="34" charset="0"/>
              <a:cs typeface="Calibri" pitchFamily="34" charset="0"/>
            </a:endParaRPr>
          </a:p>
          <a:p>
            <a:endParaRPr lang="tr-TR" dirty="0"/>
          </a:p>
        </p:txBody>
      </p:sp>
      <p:pic>
        <p:nvPicPr>
          <p:cNvPr id="5123" name="Picture 3" descr="C:\Users\pc\Desktop\fateşok sunum\res\8.jpg"/>
          <p:cNvPicPr>
            <a:picLocks noChangeAspect="1" noChangeArrowheads="1"/>
          </p:cNvPicPr>
          <p:nvPr/>
        </p:nvPicPr>
        <p:blipFill>
          <a:blip r:embed="rId3"/>
          <a:srcRect/>
          <a:stretch>
            <a:fillRect/>
          </a:stretch>
        </p:blipFill>
        <p:spPr bwMode="auto">
          <a:xfrm flipH="1">
            <a:off x="238092" y="3714752"/>
            <a:ext cx="2232850" cy="27146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diamon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381364" y="357167"/>
            <a:ext cx="5429288" cy="2962513"/>
          </a:xfrm>
          <a:prstGeom prst="roundRect">
            <a:avLst/>
          </a:prstGeom>
          <a:ln w="76200"/>
        </p:spPr>
        <p:style>
          <a:lnRef idx="2">
            <a:schemeClr val="accent2"/>
          </a:lnRef>
          <a:fillRef idx="1">
            <a:schemeClr val="lt1"/>
          </a:fillRef>
          <a:effectRef idx="0">
            <a:schemeClr val="accent2"/>
          </a:effectRef>
          <a:fontRef idx="minor">
            <a:schemeClr val="dk1"/>
          </a:fontRef>
        </p:style>
        <p:txBody>
          <a:bodyPr wrap="square" rtlCol="0">
            <a:spAutoFit/>
          </a:bodyPr>
          <a:lstStyle/>
          <a:p>
            <a:r>
              <a:rPr lang="tr-TR" sz="24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Sosyalist kuruluş</a:t>
            </a:r>
            <a:r>
              <a:rPr lang="tr-TR" dirty="0" smtClean="0">
                <a:solidFill>
                  <a:srgbClr val="002060"/>
                </a:solidFill>
                <a:latin typeface="Calibri" pitchFamily="34" charset="0"/>
                <a:cs typeface="Calibri" pitchFamily="34" charset="0"/>
              </a:rPr>
              <a:t>, bütün devlet sanayi ve tarım işletmelerini, ulaştırma araçlarını, bankaları, ticareti ve kooperatifleri kapsar. Bu kuruluş, toplumsal mülkiyete, yani karşılıklı olarak, ulusallaştırma ve kooperatifleştirme sonucu doğmuş bulunan devlet mülkiyeti ve kooperatif mülkiyet üzerine dayanır. Mülkiyet biçimlerine göre, sosyalist kuruluş, devlet sektörü ve kooperatif sektör biçiminde bölünür.</a:t>
            </a:r>
          </a:p>
          <a:p>
            <a:endParaRPr lang="tr-TR" dirty="0">
              <a:solidFill>
                <a:srgbClr val="002060"/>
              </a:solidFill>
              <a:latin typeface="Calibri" pitchFamily="34" charset="0"/>
              <a:cs typeface="Calibri" pitchFamily="34" charset="0"/>
            </a:endParaRPr>
          </a:p>
        </p:txBody>
      </p:sp>
      <p:sp>
        <p:nvSpPr>
          <p:cNvPr id="3" name="2 Metin kutusu"/>
          <p:cNvSpPr txBox="1"/>
          <p:nvPr/>
        </p:nvSpPr>
        <p:spPr>
          <a:xfrm>
            <a:off x="3381364" y="2987532"/>
            <a:ext cx="5429288" cy="3473291"/>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rtlCol="0">
            <a:spAutoFit/>
          </a:bodyPr>
          <a:lstStyle/>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endParaRPr>
          </a:p>
          <a:p>
            <a:endParaRPr lang="tr-TR" dirty="0">
              <a:solidFill>
                <a:srgbClr val="002060"/>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4098" name="Picture 2" descr="C:\Users\pc\Desktop\fateşok sunum\res\k1.jpg"/>
          <p:cNvPicPr>
            <a:picLocks noChangeAspect="1" noChangeArrowheads="1"/>
          </p:cNvPicPr>
          <p:nvPr/>
        </p:nvPicPr>
        <p:blipFill>
          <a:blip r:embed="rId2">
            <a:lum bright="40000"/>
          </a:blip>
          <a:srcRect/>
          <a:stretch>
            <a:fillRect/>
          </a:stretch>
        </p:blipFill>
        <p:spPr bwMode="auto">
          <a:xfrm>
            <a:off x="5095876" y="4307998"/>
            <a:ext cx="3500462" cy="1978522"/>
          </a:xfrm>
          <a:prstGeom prst="rect">
            <a:avLst/>
          </a:prstGeom>
          <a:noFill/>
        </p:spPr>
      </p:pic>
      <p:sp>
        <p:nvSpPr>
          <p:cNvPr id="6" name="5 Dikdörtgen"/>
          <p:cNvSpPr/>
          <p:nvPr/>
        </p:nvSpPr>
        <p:spPr>
          <a:xfrm>
            <a:off x="3524240" y="3171483"/>
            <a:ext cx="4953000" cy="2400657"/>
          </a:xfrm>
          <a:prstGeom prst="rect">
            <a:avLst/>
          </a:prstGeom>
        </p:spPr>
        <p:txBody>
          <a:bodyPr>
            <a:spAutoFit/>
          </a:bodyPr>
          <a:lstStyle/>
          <a:p>
            <a:r>
              <a:rPr lang="tr-TR" sz="24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Kapitalist ekonomi tipi</a:t>
            </a:r>
            <a:r>
              <a:rPr lang="tr-TR"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 sanayi ve ticarette kapitalist işletmeler ve tarımda büyük zengin köylü çiftlikleri tarafından temsil edilir. Sosyalist sistemin bütün ülkelerinde, bu ekonomi tipinin bağımsızlığı sınırlıydı. Kapitalist işletmelerin çok büyük bir bölümü, kendilerine yakıt, elektrik enerjisi, avadanlık, ulaştırma aracı vb. sağlayan devlet işletmeleri ve kooperatiflere bağımlı bulunuyordu.</a:t>
            </a:r>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9000" b="-4000"/>
          </a:stretch>
        </a:blipFill>
        <a:effectLst/>
      </p:bgPr>
    </p:bg>
    <p:spTree>
      <p:nvGrpSpPr>
        <p:cNvPr id="1" name=""/>
        <p:cNvGrpSpPr/>
        <p:nvPr/>
      </p:nvGrpSpPr>
      <p:grpSpPr>
        <a:xfrm>
          <a:off x="0" y="0"/>
          <a:ext cx="0" cy="0"/>
          <a:chOff x="0" y="0"/>
          <a:chExt cx="0" cy="0"/>
        </a:xfrm>
      </p:grpSpPr>
      <p:sp>
        <p:nvSpPr>
          <p:cNvPr id="2" name="1 Metin kutusu"/>
          <p:cNvSpPr txBox="1"/>
          <p:nvPr/>
        </p:nvSpPr>
        <p:spPr>
          <a:xfrm>
            <a:off x="1595414" y="2428868"/>
            <a:ext cx="6572296" cy="1938992"/>
          </a:xfrm>
          <a:prstGeom prst="rect">
            <a:avLst/>
          </a:prstGeom>
          <a:noFill/>
        </p:spPr>
        <p:txBody>
          <a:bodyPr wrap="square" rtlCol="0">
            <a:spAutoFit/>
          </a:bodyPr>
          <a:lstStyle/>
          <a:p>
            <a:pPr algn="ctr"/>
            <a:r>
              <a:rPr lang="tr-T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SOSYALİST</a:t>
            </a:r>
          </a:p>
          <a:p>
            <a:pPr algn="ctr"/>
            <a:r>
              <a:rPr lang="tr-TR"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EKONOMİ</a:t>
            </a:r>
            <a:endParaRPr lang="tr-TR" sz="4000" dirty="0"/>
          </a:p>
        </p:txBody>
      </p:sp>
    </p:spTree>
  </p:cSld>
  <p:clrMapOvr>
    <a:masterClrMapping/>
  </p:clrMapOvr>
  <p:transition>
    <p:strips dir="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3452802" y="1417156"/>
            <a:ext cx="5286412"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tr-TR" sz="2200" i="0" u="none" strike="noStrike" cap="none" normalizeH="0" baseline="0" dirty="0" smtClean="0">
                <a:ln>
                  <a:noFill/>
                </a:ln>
                <a:solidFill>
                  <a:srgbClr val="002060"/>
                </a:solidFill>
                <a:effectLst/>
                <a:latin typeface="Calibri" pitchFamily="34" charset="0"/>
                <a:ea typeface="Calibri" pitchFamily="34" charset="0"/>
                <a:cs typeface="Calibri" pitchFamily="34" charset="0"/>
              </a:rPr>
              <a:t>Sosyalizm kavramı ilk kez 1827'de Robert </a:t>
            </a:r>
            <a:r>
              <a:rPr kumimoji="0" lang="tr-TR" sz="2200" i="0" u="none" strike="noStrike" cap="none" normalizeH="0" baseline="0" dirty="0" err="1" smtClean="0">
                <a:ln>
                  <a:noFill/>
                </a:ln>
                <a:solidFill>
                  <a:srgbClr val="002060"/>
                </a:solidFill>
                <a:effectLst/>
                <a:latin typeface="Calibri" pitchFamily="34" charset="0"/>
                <a:ea typeface="Calibri" pitchFamily="34" charset="0"/>
                <a:cs typeface="Calibri" pitchFamily="34" charset="0"/>
              </a:rPr>
              <a:t>Owen'in</a:t>
            </a:r>
            <a:r>
              <a:rPr kumimoji="0" lang="tr-TR" sz="2200" i="0" u="none" strike="noStrike" cap="none" normalizeH="0" baseline="0" dirty="0" smtClean="0">
                <a:ln>
                  <a:noFill/>
                </a:ln>
                <a:solidFill>
                  <a:srgbClr val="002060"/>
                </a:solidFill>
                <a:effectLst/>
                <a:latin typeface="Calibri" pitchFamily="34" charset="0"/>
                <a:ea typeface="Calibri" pitchFamily="34" charset="0"/>
                <a:cs typeface="Calibri" pitchFamily="34" charset="0"/>
              </a:rPr>
              <a:t> görüşlerini yayan "</a:t>
            </a:r>
            <a:r>
              <a:rPr kumimoji="0" lang="tr-TR" sz="2200" i="0" u="none" strike="noStrike" cap="none" normalizeH="0" baseline="0" dirty="0" err="1" smtClean="0">
                <a:ln>
                  <a:noFill/>
                </a:ln>
                <a:solidFill>
                  <a:srgbClr val="002060"/>
                </a:solidFill>
                <a:effectLst/>
                <a:latin typeface="Calibri" pitchFamily="34" charset="0"/>
                <a:ea typeface="Calibri" pitchFamily="34" charset="0"/>
                <a:cs typeface="Calibri" pitchFamily="34" charset="0"/>
              </a:rPr>
              <a:t>Cooperative</a:t>
            </a:r>
            <a:r>
              <a:rPr kumimoji="0" lang="tr-TR" sz="2200" i="0" u="none" strike="noStrike" cap="none" normalizeH="0" baseline="0" dirty="0" smtClean="0">
                <a:ln>
                  <a:noFill/>
                </a:ln>
                <a:solidFill>
                  <a:srgbClr val="002060"/>
                </a:solidFill>
                <a:effectLst/>
                <a:latin typeface="Calibri" pitchFamily="34" charset="0"/>
                <a:ea typeface="Calibri" pitchFamily="34" charset="0"/>
                <a:cs typeface="Calibri" pitchFamily="34" charset="0"/>
              </a:rPr>
              <a:t> Magazine" adlı dergide, liberal kapitalist bireyciliğe karşı çıkmak üzere kullanılmıştır. Ancak, 1832'de </a:t>
            </a:r>
            <a:r>
              <a:rPr kumimoji="0" lang="tr-TR" sz="2200" i="0" u="none" strike="noStrike" cap="none" normalizeH="0" baseline="0" dirty="0" err="1" smtClean="0">
                <a:ln>
                  <a:noFill/>
                </a:ln>
                <a:solidFill>
                  <a:srgbClr val="002060"/>
                </a:solidFill>
                <a:effectLst/>
                <a:latin typeface="Calibri" pitchFamily="34" charset="0"/>
                <a:ea typeface="Calibri" pitchFamily="34" charset="0"/>
                <a:cs typeface="Calibri" pitchFamily="34" charset="0"/>
              </a:rPr>
              <a:t>Pierre</a:t>
            </a:r>
            <a:r>
              <a:rPr kumimoji="0" lang="tr-TR" sz="2200" i="0" u="none" strike="noStrike" cap="none" normalizeH="0" baseline="0" dirty="0" smtClean="0">
                <a:ln>
                  <a:noFill/>
                </a:ln>
                <a:solidFill>
                  <a:srgbClr val="002060"/>
                </a:solidFill>
                <a:effectLst/>
                <a:latin typeface="Calibri" pitchFamily="34" charset="0"/>
                <a:ea typeface="Calibri" pitchFamily="34" charset="0"/>
                <a:cs typeface="Calibri" pitchFamily="34" charset="0"/>
              </a:rPr>
              <a:t> </a:t>
            </a:r>
            <a:r>
              <a:rPr kumimoji="0" lang="tr-TR" sz="2200" i="0" u="none" strike="noStrike" cap="none" normalizeH="0" baseline="0" dirty="0" err="1" smtClean="0">
                <a:ln>
                  <a:noFill/>
                </a:ln>
                <a:solidFill>
                  <a:srgbClr val="002060"/>
                </a:solidFill>
                <a:effectLst/>
                <a:latin typeface="Calibri" pitchFamily="34" charset="0"/>
                <a:ea typeface="Calibri" pitchFamily="34" charset="0"/>
                <a:cs typeface="Calibri" pitchFamily="34" charset="0"/>
              </a:rPr>
              <a:t>Leroux</a:t>
            </a:r>
            <a:r>
              <a:rPr kumimoji="0" lang="tr-TR" sz="2200" i="0" u="none" strike="noStrike" cap="none" normalizeH="0" baseline="0" dirty="0" smtClean="0">
                <a:ln>
                  <a:noFill/>
                </a:ln>
                <a:solidFill>
                  <a:srgbClr val="002060"/>
                </a:solidFill>
                <a:effectLst/>
                <a:latin typeface="Calibri" pitchFamily="34" charset="0"/>
                <a:ea typeface="Calibri" pitchFamily="34" charset="0"/>
                <a:cs typeface="Calibri" pitchFamily="34" charset="0"/>
              </a:rPr>
              <a:t>, sosyalizm kavramına sahip çıkmış ve yaygın bir şekilde kullanılmasına öncülük etmiştir. Nitekim 1848'e kadar bireyciliğin karşıtı olarak kullanılan sosyalizm, bu tarihten sonra insan haklarının ekonomik ve sosyal anlayış içinde ele alınmasına dayanan yeni bir toplum düzeni biçiminde kullanılmaya başlanmıştır.</a:t>
            </a:r>
            <a:endParaRPr kumimoji="0" lang="tr-TR" sz="2200" i="0" u="none" strike="noStrike" cap="none" normalizeH="0" baseline="0" dirty="0" smtClean="0">
              <a:ln>
                <a:noFill/>
              </a:ln>
              <a:solidFill>
                <a:srgbClr val="002060"/>
              </a:solidFill>
              <a:effectLst/>
              <a:latin typeface="Calibri" pitchFamily="34" charset="0"/>
              <a:cs typeface="Calibri" pitchFamily="34" charset="0"/>
            </a:endParaRPr>
          </a:p>
        </p:txBody>
      </p:sp>
      <p:sp>
        <p:nvSpPr>
          <p:cNvPr id="3" name="2 Yuvarlatılmış Dikdörtgen"/>
          <p:cNvSpPr/>
          <p:nvPr/>
        </p:nvSpPr>
        <p:spPr>
          <a:xfrm>
            <a:off x="3524240" y="357166"/>
            <a:ext cx="5143536" cy="783193"/>
          </a:xfrm>
          <a:prstGeom prst="round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lvl="0" algn="ctr" fontAlgn="base">
              <a:spcBef>
                <a:spcPct val="0"/>
              </a:spcBef>
              <a:spcAft>
                <a:spcPct val="0"/>
              </a:spcAft>
            </a:pPr>
            <a:r>
              <a:rPr lang="tr-TR" sz="4000" b="1" dirty="0" smtClean="0">
                <a:solidFill>
                  <a:srgbClr val="002060"/>
                </a:solidFill>
                <a:latin typeface="Calibri" pitchFamily="34" charset="0"/>
                <a:ea typeface="Calibri" pitchFamily="34" charset="0"/>
                <a:cs typeface="Calibri" pitchFamily="34" charset="0"/>
              </a:rPr>
              <a:t>SOSYALİST EKONOMİ</a:t>
            </a:r>
            <a:endParaRPr lang="tr-TR" sz="2000" b="1" dirty="0" smtClean="0">
              <a:solidFill>
                <a:srgbClr val="002060"/>
              </a:solidFill>
              <a:latin typeface="Calibri" pitchFamily="34" charset="0"/>
              <a:cs typeface="Calibri" pitchFamily="34" charset="0"/>
            </a:endParaRPr>
          </a:p>
        </p:txBody>
      </p:sp>
      <p:pic>
        <p:nvPicPr>
          <p:cNvPr id="2050" name="Picture 2" descr="C:\Users\pc\Desktop\fateşok sunum\res\5.jpg"/>
          <p:cNvPicPr>
            <a:picLocks noChangeAspect="1" noChangeArrowheads="1"/>
          </p:cNvPicPr>
          <p:nvPr/>
        </p:nvPicPr>
        <p:blipFill>
          <a:blip r:embed="rId2"/>
          <a:srcRect l="17647" r="17646"/>
          <a:stretch>
            <a:fillRect/>
          </a:stretch>
        </p:blipFill>
        <p:spPr bwMode="auto">
          <a:xfrm>
            <a:off x="1523976" y="2428868"/>
            <a:ext cx="2003012" cy="192882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push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2"/>
          <p:cNvSpPr>
            <a:spLocks noGrp="1"/>
          </p:cNvSpPr>
          <p:nvPr>
            <p:ph idx="1"/>
          </p:nvPr>
        </p:nvSpPr>
        <p:spPr>
          <a:xfrm>
            <a:off x="2881298" y="110363"/>
            <a:ext cx="5929354" cy="4104455"/>
          </a:xfrm>
        </p:spPr>
        <p:txBody>
          <a:bodyPr>
            <a:normAutofit fontScale="92500" lnSpcReduction="20000"/>
          </a:bodyPr>
          <a:lstStyle/>
          <a:p>
            <a:pPr algn="ctr">
              <a:lnSpc>
                <a:spcPct val="150000"/>
              </a:lnSpc>
            </a:pPr>
            <a:r>
              <a:rPr lang="tr-TR" b="1" i="1" dirty="0" smtClean="0">
                <a:ln w="17780" cmpd="sng">
                  <a:noFill/>
                  <a:prstDash val="solid"/>
                  <a:miter lim="800000"/>
                </a:ln>
                <a:solidFill>
                  <a:srgbClr val="002060"/>
                </a:solidFill>
                <a:latin typeface="Calibri" pitchFamily="34" charset="0"/>
                <a:cs typeface="Calibri" pitchFamily="34" charset="0"/>
              </a:rPr>
              <a:t>İslam da insan mutlak anlamda hür değildir. Dolayısıyla insan, diğer alanlarda olduğu gibi ekonomiyle ilgili faaliyetlerinde de Allah’ın koyduğu sınırlara uymak zorundadır. İslam </a:t>
            </a:r>
            <a:r>
              <a:rPr lang="tr-TR" b="1" i="1" dirty="0" smtClean="0">
                <a:ln w="17780" cmpd="sng">
                  <a:noFill/>
                  <a:prstDash val="solid"/>
                  <a:miter lim="800000"/>
                </a:ln>
                <a:solidFill>
                  <a:srgbClr val="002060"/>
                </a:solidFill>
                <a:latin typeface="Calibri" pitchFamily="34" charset="0"/>
                <a:cs typeface="Calibri" pitchFamily="34" charset="0"/>
                <a:hlinkClick r:id="rId2" tooltip="Faiz"/>
              </a:rPr>
              <a:t>faizi</a:t>
            </a:r>
            <a:r>
              <a:rPr lang="tr-TR" b="1" i="1" dirty="0" smtClean="0">
                <a:ln w="17780" cmpd="sng">
                  <a:noFill/>
                  <a:prstDash val="solid"/>
                  <a:miter lim="800000"/>
                </a:ln>
                <a:solidFill>
                  <a:srgbClr val="002060"/>
                </a:solidFill>
                <a:latin typeface="Calibri" pitchFamily="34" charset="0"/>
                <a:cs typeface="Calibri" pitchFamily="34" charset="0"/>
              </a:rPr>
              <a:t> (</a:t>
            </a:r>
            <a:r>
              <a:rPr lang="tr-TR" b="1" i="1" dirty="0" err="1" smtClean="0">
                <a:ln w="17780" cmpd="sng">
                  <a:noFill/>
                  <a:prstDash val="solid"/>
                  <a:miter lim="800000"/>
                </a:ln>
                <a:solidFill>
                  <a:srgbClr val="002060"/>
                </a:solidFill>
                <a:latin typeface="Calibri" pitchFamily="34" charset="0"/>
                <a:cs typeface="Calibri" pitchFamily="34" charset="0"/>
              </a:rPr>
              <a:t>riba</a:t>
            </a:r>
            <a:r>
              <a:rPr lang="tr-TR" b="1" i="1" dirty="0" smtClean="0">
                <a:ln w="17780" cmpd="sng">
                  <a:noFill/>
                  <a:prstDash val="solid"/>
                  <a:miter lim="800000"/>
                </a:ln>
                <a:solidFill>
                  <a:srgbClr val="002060"/>
                </a:solidFill>
                <a:latin typeface="Calibri" pitchFamily="34" charset="0"/>
                <a:cs typeface="Calibri" pitchFamily="34" charset="0"/>
              </a:rPr>
              <a:t> , paradan para kazanma) ve </a:t>
            </a:r>
            <a:r>
              <a:rPr lang="tr-TR" b="1" i="1" dirty="0">
                <a:ln w="17780" cmpd="sng">
                  <a:noFill/>
                  <a:prstDash val="solid"/>
                  <a:miter lim="800000"/>
                </a:ln>
                <a:solidFill>
                  <a:srgbClr val="002060"/>
                </a:solidFill>
                <a:latin typeface="Calibri" pitchFamily="34" charset="0"/>
                <a:cs typeface="Calibri" pitchFamily="34" charset="0"/>
              </a:rPr>
              <a:t>z</a:t>
            </a:r>
            <a:r>
              <a:rPr lang="tr-TR" b="1" i="1" dirty="0" smtClean="0">
                <a:ln w="17780" cmpd="sng">
                  <a:noFill/>
                  <a:prstDash val="solid"/>
                  <a:miter lim="800000"/>
                </a:ln>
                <a:solidFill>
                  <a:srgbClr val="002060"/>
                </a:solidFill>
                <a:latin typeface="Calibri" pitchFamily="34" charset="0"/>
                <a:cs typeface="Calibri" pitchFamily="34" charset="0"/>
              </a:rPr>
              <a:t>ararı (risk almadan para kazanmayı), kumarı ve ticarette aldatmayı yasaklar. </a:t>
            </a:r>
            <a:endParaRPr lang="tr-TR" b="1" i="1" dirty="0">
              <a:ln w="17780" cmpd="sng">
                <a:noFill/>
                <a:prstDash val="solid"/>
                <a:miter lim="800000"/>
              </a:ln>
              <a:solidFill>
                <a:srgbClr val="002060"/>
              </a:solidFill>
              <a:latin typeface="Calibri" pitchFamily="34" charset="0"/>
              <a:cs typeface="Calibri" pitchFamily="34" charset="0"/>
            </a:endParaRPr>
          </a:p>
        </p:txBody>
      </p:sp>
      <p:pic>
        <p:nvPicPr>
          <p:cNvPr id="5" name="Picture 2" descr="C:\Users\Hp\Desktop\dusuk-faiz.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52934" y="4071942"/>
            <a:ext cx="3357586" cy="18693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ut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3524240" y="357166"/>
            <a:ext cx="5214974" cy="5845703"/>
          </a:xfrm>
          <a:prstGeom prst="rect">
            <a:avLst/>
          </a:prstGeom>
          <a:noFill/>
        </p:spPr>
        <p:txBody>
          <a:bodyPr wrap="square" rtlCol="0">
            <a:spAutoFit/>
          </a:bodyPr>
          <a:lstStyle/>
          <a:p>
            <a:pPr>
              <a:lnSpc>
                <a:spcPct val="150000"/>
              </a:lnSpc>
            </a:pPr>
            <a:r>
              <a:rPr lang="tr-TR" dirty="0" smtClean="0">
                <a:solidFill>
                  <a:srgbClr val="002060"/>
                </a:solidFill>
                <a:latin typeface="Calibri" pitchFamily="34" charset="0"/>
                <a:cs typeface="Calibri" pitchFamily="34" charset="0"/>
              </a:rPr>
              <a:t>Sosyalizm, sınıfsız topluma ulaşmada ilk evredir. Kır ile kent, tarım ve sanayi arasındaki eşitsizliklerinin yaşanmaya devam ettiği, işbölümünün henüz aşılmadığı bir geçiş dönemidir. Sınıfsız toplumun kendi temelleri üzerinde gelişebildiği daha yüksek bir evresinde, kapitalizmden devralınan eşitsizlikler sona</a:t>
            </a:r>
          </a:p>
          <a:p>
            <a:pPr>
              <a:lnSpc>
                <a:spcPct val="150000"/>
              </a:lnSpc>
            </a:pPr>
            <a:r>
              <a:rPr lang="tr-TR" dirty="0" smtClean="0">
                <a:solidFill>
                  <a:srgbClr val="002060"/>
                </a:solidFill>
                <a:latin typeface="Calibri" pitchFamily="34" charset="0"/>
                <a:cs typeface="Calibri" pitchFamily="34" charset="0"/>
              </a:rPr>
              <a:t>erdirilmeye çalışılır. Üreticilerin kısmîlik ve parçalanmışlıklarının son kalıntılarıyla</a:t>
            </a:r>
          </a:p>
          <a:p>
            <a:pPr>
              <a:lnSpc>
                <a:spcPct val="150000"/>
              </a:lnSpc>
            </a:pPr>
            <a:r>
              <a:rPr lang="tr-TR" dirty="0" smtClean="0">
                <a:solidFill>
                  <a:srgbClr val="002060"/>
                </a:solidFill>
                <a:latin typeface="Calibri" pitchFamily="34" charset="0"/>
                <a:cs typeface="Calibri" pitchFamily="34" charset="0"/>
              </a:rPr>
              <a:t>birlikte insanın insanı denetlemesi, sömürmesi ve baskı altına almasının son bulacağının öngörüldüğü bir düzen olarak tanımlanabilir. Bu tanımdan da anlaşılacağı  gibi, sosyalizm, komünizme giden yolda aslında bir geçiş evresidir.</a:t>
            </a:r>
          </a:p>
          <a:p>
            <a:pPr>
              <a:lnSpc>
                <a:spcPct val="150000"/>
              </a:lnSpc>
            </a:pPr>
            <a:endParaRPr lang="tr-TR" sz="1700" dirty="0">
              <a:solidFill>
                <a:srgbClr val="002060"/>
              </a:solidFill>
              <a:latin typeface="Calibri" pitchFamily="34" charset="0"/>
              <a:cs typeface="Calibri" pitchFamily="34" charset="0"/>
            </a:endParaRPr>
          </a:p>
        </p:txBody>
      </p:sp>
    </p:spTree>
  </p:cSld>
  <p:clrMapOvr>
    <a:masterClrMapping/>
  </p:clrMapOvr>
  <p:transition>
    <p:cover dir="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Yuvarlatılmış Dikdörtgen"/>
          <p:cNvSpPr/>
          <p:nvPr/>
        </p:nvSpPr>
        <p:spPr>
          <a:xfrm>
            <a:off x="3595678" y="214290"/>
            <a:ext cx="5143536" cy="642942"/>
          </a:xfrm>
          <a:prstGeom prst="round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tr-TR" sz="2800" b="1" dirty="0" smtClean="0">
                <a:solidFill>
                  <a:schemeClr val="tx2">
                    <a:lumMod val="75000"/>
                  </a:schemeClr>
                </a:solidFill>
                <a:latin typeface="Calibri" pitchFamily="34" charset="0"/>
                <a:cs typeface="Calibri" pitchFamily="34" charset="0"/>
              </a:rPr>
              <a:t>SOSYALİZMİN ORTAYA ÇIKMASI</a:t>
            </a:r>
            <a:endParaRPr lang="tr-TR" sz="2800" dirty="0" smtClean="0">
              <a:solidFill>
                <a:schemeClr val="tx2">
                  <a:lumMod val="75000"/>
                </a:schemeClr>
              </a:solidFill>
              <a:latin typeface="Calibri" pitchFamily="34" charset="0"/>
              <a:cs typeface="Calibri" pitchFamily="34" charset="0"/>
            </a:endParaRPr>
          </a:p>
        </p:txBody>
      </p:sp>
      <p:sp>
        <p:nvSpPr>
          <p:cNvPr id="2" name="1 Metin kutusu"/>
          <p:cNvSpPr txBox="1"/>
          <p:nvPr/>
        </p:nvSpPr>
        <p:spPr>
          <a:xfrm>
            <a:off x="3524240" y="928670"/>
            <a:ext cx="5500726" cy="5097678"/>
          </a:xfrm>
          <a:prstGeom prst="rect">
            <a:avLst/>
          </a:prstGeom>
          <a:noFill/>
        </p:spPr>
        <p:txBody>
          <a:bodyPr wrap="square" rtlCol="0">
            <a:spAutoFit/>
          </a:bodyPr>
          <a:lstStyle/>
          <a:p>
            <a:pPr>
              <a:lnSpc>
                <a:spcPct val="140000"/>
              </a:lnSpc>
            </a:pPr>
            <a:r>
              <a:rPr lang="tr-TR" dirty="0" smtClean="0">
                <a:solidFill>
                  <a:srgbClr val="002060"/>
                </a:solidFill>
                <a:latin typeface="Calibri" pitchFamily="34" charset="0"/>
                <a:cs typeface="Calibri" pitchFamily="34" charset="0"/>
              </a:rPr>
              <a:t>Sosyalist düşüncenin ortaya çıkması ve yaygınlık kazanması, 18. ve 19. yüzyıllarda gerçekleşmiştir. Avrupa'da Sanayi Devrimi'nin ortaya çıkardığı işçi sınıfının sefalet içinde yaşaması yeni toplumsal düzen arayışlarını hızlandırmıştır. 19. yüzyılda İngiltere'de fakirlik ya da sefalet içinde yaşayan nüfus, geçmiş yüzyıla oranla dört kat artmıştı. İngiltere'de 1800-1810 yılları arasında sanayi üretimi %23 artmış, büyüme oranı % 39'a çıkmıştı. Ulusal gelir de, yüzyılın başında 190 milyon pounda yükselmiştir. Bu gelir dağılımında görülen eşitsizlikler, 19. yüzyılın başında sosyalistlerin çalışan nüfus, özellikle de sanayi işçileri arasında kendilerine geniş bir taraftar kitlesi bulmalarında önemli bir etken olmuştur.</a:t>
            </a:r>
            <a:endParaRPr lang="tr-TR" dirty="0">
              <a:solidFill>
                <a:srgbClr val="002060"/>
              </a:solidFill>
              <a:latin typeface="Calibri" pitchFamily="34" charset="0"/>
              <a:cs typeface="Calibri" pitchFamily="34" charset="0"/>
            </a:endParaRPr>
          </a:p>
        </p:txBody>
      </p:sp>
      <p:pic>
        <p:nvPicPr>
          <p:cNvPr id="45058" name="Picture 2" descr="C:\Users\pc\Desktop\fateşok sunum\res\3.jpg"/>
          <p:cNvPicPr>
            <a:picLocks noChangeAspect="1" noChangeArrowheads="1"/>
          </p:cNvPicPr>
          <p:nvPr/>
        </p:nvPicPr>
        <p:blipFill>
          <a:blip r:embed="rId2"/>
          <a:srcRect/>
          <a:stretch>
            <a:fillRect/>
          </a:stretch>
        </p:blipFill>
        <p:spPr bwMode="auto">
          <a:xfrm>
            <a:off x="1381100" y="2143116"/>
            <a:ext cx="2143125" cy="2286016"/>
          </a:xfrm>
          <a:prstGeom prst="ellipse">
            <a:avLst/>
          </a:prstGeom>
          <a:ln>
            <a:noFill/>
          </a:ln>
          <a:effectLst>
            <a:softEdge rad="112500"/>
          </a:effectLst>
        </p:spPr>
      </p:pic>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524240" y="1357298"/>
            <a:ext cx="5500726" cy="3046988"/>
          </a:xfrm>
          <a:prstGeom prst="rect">
            <a:avLst/>
          </a:prstGeom>
          <a:noFill/>
        </p:spPr>
        <p:txBody>
          <a:bodyPr wrap="square" rtlCol="0">
            <a:spAutoFit/>
          </a:bodyPr>
          <a:lstStyle/>
          <a:p>
            <a:r>
              <a:rPr lang="tr-TR" sz="2400" dirty="0" smtClean="0">
                <a:solidFill>
                  <a:srgbClr val="002060"/>
                </a:solidFill>
                <a:latin typeface="Calibri" pitchFamily="34" charset="0"/>
                <a:cs typeface="Calibri" pitchFamily="34" charset="0"/>
              </a:rPr>
              <a:t>Sosyalizmde amaç insanların sınıfsız yaşatılması yani zengin fakir, Müslüman - Yahudi vs. gibi kutuplaşmaların olmaması için elinden geldiğini yapar.Sosyalizmde amaç tüm insanların ama tüm insanların refah düzeyi içerisinde yaşamasıdır ve bunu devlet sağlamaktadır ve devleti de halk yönetmektedir(bugünkü gibi değil). </a:t>
            </a:r>
            <a:endParaRPr lang="tr-TR" sz="2400" dirty="0">
              <a:solidFill>
                <a:srgbClr val="002060"/>
              </a:solidFill>
              <a:latin typeface="Calibri" pitchFamily="34" charset="0"/>
              <a:cs typeface="Calibri" pitchFamily="34" charset="0"/>
            </a:endParaRPr>
          </a:p>
        </p:txBody>
      </p:sp>
      <p:sp>
        <p:nvSpPr>
          <p:cNvPr id="3" name="2 Metin kutusu"/>
          <p:cNvSpPr txBox="1"/>
          <p:nvPr/>
        </p:nvSpPr>
        <p:spPr>
          <a:xfrm>
            <a:off x="3524240" y="428604"/>
            <a:ext cx="5214974" cy="49244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tr-TR" sz="2600" b="1" dirty="0" smtClean="0">
                <a:solidFill>
                  <a:srgbClr val="002060"/>
                </a:solidFill>
                <a:effectLst>
                  <a:outerShdw blurRad="38100" dist="38100" dir="2700000" algn="tl">
                    <a:srgbClr val="000000">
                      <a:alpha val="43137"/>
                    </a:srgbClr>
                  </a:outerShdw>
                </a:effectLst>
                <a:latin typeface="Calibri" pitchFamily="34" charset="0"/>
                <a:cs typeface="Calibri" pitchFamily="34" charset="0"/>
              </a:rPr>
              <a:t>SOSYALİST EKONOMİNİN AMAÇLARI</a:t>
            </a:r>
            <a:endParaRPr lang="tr-TR" sz="2600" b="1" dirty="0">
              <a:solidFill>
                <a:srgbClr val="002060"/>
              </a:solidFill>
              <a:effectLst>
                <a:outerShdw blurRad="38100" dist="38100" dir="2700000" algn="tl">
                  <a:srgbClr val="000000">
                    <a:alpha val="43137"/>
                  </a:srgbClr>
                </a:outerShdw>
              </a:effectLst>
              <a:latin typeface="Calibri" pitchFamily="34" charset="0"/>
              <a:cs typeface="Calibri" pitchFamily="34" charset="0"/>
            </a:endParaRPr>
          </a:p>
        </p:txBody>
      </p:sp>
      <p:pic>
        <p:nvPicPr>
          <p:cNvPr id="44034" name="Picture 2" descr="C:\Users\pc\Desktop\fateşok sunum\res\4.jpg"/>
          <p:cNvPicPr>
            <a:picLocks noChangeAspect="1" noChangeArrowheads="1"/>
          </p:cNvPicPr>
          <p:nvPr/>
        </p:nvPicPr>
        <p:blipFill>
          <a:blip r:embed="rId2"/>
          <a:srcRect/>
          <a:stretch>
            <a:fillRect/>
          </a:stretch>
        </p:blipFill>
        <p:spPr bwMode="auto">
          <a:xfrm>
            <a:off x="3595678" y="4357695"/>
            <a:ext cx="5072098" cy="2357453"/>
          </a:xfrm>
          <a:prstGeom prst="rect">
            <a:avLst/>
          </a:prstGeom>
          <a:noFill/>
        </p:spPr>
      </p:pic>
    </p:spTree>
  </p:cSld>
  <p:clrMapOvr>
    <a:masterClrMapping/>
  </p:clrMapOvr>
  <p:transition>
    <p:cut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381364" y="890547"/>
            <a:ext cx="5500726" cy="5509200"/>
          </a:xfrm>
          <a:prstGeom prst="rect">
            <a:avLst/>
          </a:prstGeom>
          <a:noFill/>
        </p:spPr>
        <p:txBody>
          <a:bodyPr wrap="square" rtlCol="0">
            <a:spAutoFit/>
          </a:bodyPr>
          <a:lstStyle/>
          <a:p>
            <a:r>
              <a:rPr lang="tr-TR" sz="2000" b="1" i="1" dirty="0" smtClean="0">
                <a:solidFill>
                  <a:srgbClr val="002060"/>
                </a:solidFill>
                <a:latin typeface="Calibri" pitchFamily="34" charset="0"/>
                <a:cs typeface="Calibri" pitchFamily="34" charset="0"/>
              </a:rPr>
              <a:t>Kapitalizm; </a:t>
            </a:r>
            <a:r>
              <a:rPr lang="tr-TR" b="1" i="1" dirty="0" smtClean="0">
                <a:solidFill>
                  <a:srgbClr val="002060"/>
                </a:solidFill>
                <a:latin typeface="Calibri" pitchFamily="34" charset="0"/>
                <a:cs typeface="Calibri" pitchFamily="34" charset="0"/>
              </a:rPr>
              <a:t/>
            </a:r>
            <a:br>
              <a:rPr lang="tr-TR" b="1" i="1" dirty="0" smtClean="0">
                <a:solidFill>
                  <a:srgbClr val="002060"/>
                </a:solidFill>
                <a:latin typeface="Calibri" pitchFamily="34" charset="0"/>
                <a:cs typeface="Calibri" pitchFamily="34" charset="0"/>
              </a:rPr>
            </a:br>
            <a:r>
              <a:rPr lang="tr-TR" dirty="0" smtClean="0">
                <a:solidFill>
                  <a:srgbClr val="002060"/>
                </a:solidFill>
                <a:latin typeface="Calibri" pitchFamily="34" charset="0"/>
                <a:cs typeface="Calibri" pitchFamily="34" charset="0"/>
              </a:rPr>
              <a:t>Günümüzde uygulanan ekonomik sistemdir.Kapitalizmde firmalar birbirleri ile sürekli rekabet içerisindedirler. Sürekli rekabetin iyi yönü piyasaya sürülen malların kaliteli olmasıdır.Çünkü firmalar hep diğer firmalardan daha kaliteli ürün satmak isterler fakat kapitalizmde büyük balık küçük balığa yem olur. Kapitalist şirketler diğer şirketlerle yarışabilmek için sürekli giderlerini azaltmak isterler.İşçilere verilen maaş da giderler arasında yer aldığı için işçilere verdikleri maaşı da kısmak isterler,çünkü diğer rakipleriyle yarışmaları gereklidir. </a:t>
            </a:r>
            <a:br>
              <a:rPr lang="tr-TR" dirty="0" smtClean="0">
                <a:solidFill>
                  <a:srgbClr val="002060"/>
                </a:solidFill>
                <a:latin typeface="Calibri" pitchFamily="34" charset="0"/>
                <a:cs typeface="Calibri" pitchFamily="34" charset="0"/>
              </a:rPr>
            </a:br>
            <a:r>
              <a:rPr lang="tr-TR" dirty="0" smtClean="0">
                <a:solidFill>
                  <a:srgbClr val="002060"/>
                </a:solidFill>
                <a:latin typeface="Calibri" pitchFamily="34" charset="0"/>
                <a:cs typeface="Calibri" pitchFamily="34" charset="0"/>
              </a:rPr>
              <a:t/>
            </a:r>
            <a:br>
              <a:rPr lang="tr-TR" dirty="0" smtClean="0">
                <a:solidFill>
                  <a:srgbClr val="002060"/>
                </a:solidFill>
                <a:latin typeface="Calibri" pitchFamily="34" charset="0"/>
                <a:cs typeface="Calibri" pitchFamily="34" charset="0"/>
              </a:rPr>
            </a:br>
            <a:r>
              <a:rPr lang="tr-TR" sz="2000" b="1" i="1" dirty="0" smtClean="0">
                <a:solidFill>
                  <a:srgbClr val="002060"/>
                </a:solidFill>
                <a:latin typeface="Calibri" pitchFamily="34" charset="0"/>
                <a:cs typeface="Calibri" pitchFamily="34" charset="0"/>
              </a:rPr>
              <a:t>Sosyalizm; </a:t>
            </a:r>
            <a:r>
              <a:rPr lang="tr-TR" dirty="0" smtClean="0">
                <a:solidFill>
                  <a:srgbClr val="002060"/>
                </a:solidFill>
                <a:latin typeface="Calibri" pitchFamily="34" charset="0"/>
                <a:cs typeface="Calibri" pitchFamily="34" charset="0"/>
              </a:rPr>
              <a:t/>
            </a:r>
            <a:br>
              <a:rPr lang="tr-TR" dirty="0" smtClean="0">
                <a:solidFill>
                  <a:srgbClr val="002060"/>
                </a:solidFill>
                <a:latin typeface="Calibri" pitchFamily="34" charset="0"/>
                <a:cs typeface="Calibri" pitchFamily="34" charset="0"/>
              </a:rPr>
            </a:br>
            <a:r>
              <a:rPr lang="tr-TR" dirty="0" smtClean="0">
                <a:solidFill>
                  <a:srgbClr val="002060"/>
                </a:solidFill>
                <a:latin typeface="Calibri" pitchFamily="34" charset="0"/>
                <a:cs typeface="Calibri" pitchFamily="34" charset="0"/>
              </a:rPr>
              <a:t>Sosyalizm ise ortak üretim ve ortak tüketime dayalı bir sistemdir. İnsanların bin tane ayakkabıya mı ihtiyacı var devlet bin tane ayakkabı üretir.Yani üretim ihtiyaca göredir.Bu da aşırı tüketim sonucu oluşan küresel ısınma,doğal kaynakların yok olması,insanların tüketme hırslarını söndürür. </a:t>
            </a:r>
            <a:endParaRPr lang="tr-TR" dirty="0">
              <a:solidFill>
                <a:srgbClr val="002060"/>
              </a:solidFill>
              <a:latin typeface="Calibri" pitchFamily="34" charset="0"/>
              <a:cs typeface="Calibri" pitchFamily="34" charset="0"/>
            </a:endParaRPr>
          </a:p>
        </p:txBody>
      </p:sp>
      <p:sp>
        <p:nvSpPr>
          <p:cNvPr id="3" name="2 Metin kutusu"/>
          <p:cNvSpPr txBox="1"/>
          <p:nvPr/>
        </p:nvSpPr>
        <p:spPr>
          <a:xfrm>
            <a:off x="1952604" y="214290"/>
            <a:ext cx="6786610"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400" b="1" dirty="0" smtClean="0">
                <a:solidFill>
                  <a:srgbClr val="002060"/>
                </a:solidFill>
                <a:latin typeface="Times New Roman" pitchFamily="18" charset="0"/>
                <a:cs typeface="Times New Roman" pitchFamily="18" charset="0"/>
              </a:rPr>
              <a:t>KAPİTALİST-SOSYALİST ARASINDAKİ FARK</a:t>
            </a:r>
            <a:endParaRPr lang="tr-TR" sz="2400" b="1" dirty="0">
              <a:solidFill>
                <a:srgbClr val="002060"/>
              </a:solidFill>
              <a:latin typeface="Times New Roman" pitchFamily="18" charset="0"/>
              <a:cs typeface="Times New Roman" pitchFamily="18" charset="0"/>
            </a:endParaRPr>
          </a:p>
        </p:txBody>
      </p:sp>
    </p:spTree>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024306" y="571480"/>
            <a:ext cx="4250459" cy="923330"/>
          </a:xfrm>
          <a:prstGeom prst="rect">
            <a:avLst/>
          </a:prstGeom>
          <a:noFill/>
        </p:spPr>
        <p:txBody>
          <a:bodyPr wrap="none" lIns="91440" tIns="45720" rIns="91440" bIns="45720">
            <a:spAutoFit/>
          </a:bodyPr>
          <a:lstStyle/>
          <a:p>
            <a:pPr algn="ctr"/>
            <a:r>
              <a:rPr lang="tr-TR" sz="5400" b="1" cap="none" spc="50" dirty="0" smtClean="0">
                <a:ln w="12700" cmpd="sng">
                  <a:solidFill>
                    <a:schemeClr val="accent6">
                      <a:satMod val="120000"/>
                      <a:shade val="80000"/>
                    </a:schemeClr>
                  </a:solidFill>
                  <a:prstDash val="solid"/>
                </a:ln>
                <a:solidFill>
                  <a:srgbClr val="002060"/>
                </a:solidFill>
                <a:effectLst>
                  <a:glow rad="53100">
                    <a:schemeClr val="accent6">
                      <a:satMod val="180000"/>
                      <a:alpha val="30000"/>
                    </a:schemeClr>
                  </a:glow>
                </a:effectLst>
                <a:latin typeface="Times New Roman" pitchFamily="18" charset="0"/>
                <a:cs typeface="Times New Roman" pitchFamily="18" charset="0"/>
              </a:rPr>
              <a:t>KAYNAKÇA</a:t>
            </a:r>
            <a:endParaRPr lang="tr-TR" sz="5400" b="1" cap="none" spc="50" dirty="0">
              <a:ln w="12700" cmpd="sng">
                <a:solidFill>
                  <a:schemeClr val="accent6">
                    <a:satMod val="120000"/>
                    <a:shade val="80000"/>
                  </a:schemeClr>
                </a:solidFill>
                <a:prstDash val="solid"/>
              </a:ln>
              <a:solidFill>
                <a:srgbClr val="002060"/>
              </a:solidFill>
              <a:effectLst>
                <a:glow rad="53100">
                  <a:schemeClr val="accent6">
                    <a:satMod val="180000"/>
                    <a:alpha val="30000"/>
                  </a:schemeClr>
                </a:glow>
              </a:effectLst>
              <a:latin typeface="Times New Roman" pitchFamily="18" charset="0"/>
              <a:cs typeface="Times New Roman" pitchFamily="18" charset="0"/>
            </a:endParaRPr>
          </a:p>
        </p:txBody>
      </p:sp>
      <p:sp>
        <p:nvSpPr>
          <p:cNvPr id="5" name="4 İçerik Yer Tutucusu"/>
          <p:cNvSpPr>
            <a:spLocks noGrp="1"/>
          </p:cNvSpPr>
          <p:nvPr>
            <p:ph idx="1"/>
          </p:nvPr>
        </p:nvSpPr>
        <p:spPr>
          <a:xfrm>
            <a:off x="2643206" y="1827149"/>
            <a:ext cx="6738950" cy="3816429"/>
          </a:xfrm>
          <a:prstGeom prst="rect">
            <a:avLst/>
          </a:prstGeom>
          <a:noFill/>
        </p:spPr>
        <p:txBody>
          <a:bodyPr wrap="square" lIns="91440" tIns="45720" rIns="91440" bIns="45720">
            <a:spAutoFit/>
          </a:bodyPr>
          <a:lstStyle/>
          <a:p>
            <a:pPr algn="ctr">
              <a:buNone/>
            </a:pP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http://birgo.mynet.com/enverkemal/yazi/sosyalizmin-ekonomi-politigi---g.p.-solus-</a:t>
            </a:r>
          </a:p>
          <a:p>
            <a:pPr algn="ctr">
              <a:buNone/>
            </a:pPr>
            <a:endPar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a:p>
            <a:pPr algn="ctr">
              <a:buNone/>
            </a:pP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2"/>
              </a:rPr>
              <a:t>http://www.</a:t>
            </a:r>
            <a:r>
              <a:rPr lang="tr-TR" sz="1400" b="1" dirty="0" err="1"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2"/>
              </a:rPr>
              <a:t>gecekahvesi</a:t>
            </a: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2"/>
              </a:rPr>
              <a:t>.org/ekonomi-iktisat-</a:t>
            </a:r>
            <a:r>
              <a:rPr lang="tr-TR" sz="1400" b="1" dirty="0" err="1"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2"/>
              </a:rPr>
              <a:t>ist</a:t>
            </a: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2"/>
              </a:rPr>
              <a:t>/19020-sosyalizm.html</a:t>
            </a:r>
            <a:endPar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a:p>
            <a:pPr algn="ctr">
              <a:buNone/>
            </a:pPr>
            <a:endPar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a:p>
            <a:pPr algn="ctr">
              <a:buNone/>
            </a:pP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http://www.felsefe.net/ekonomi/619-kapitalist-ekonomi.html</a:t>
            </a:r>
          </a:p>
          <a:p>
            <a:pPr algn="ctr">
              <a:buNone/>
            </a:pPr>
            <a:endPar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a:p>
            <a:pPr algn="ctr">
              <a:buNone/>
            </a:pP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3"/>
              </a:rPr>
              <a:t>http://www.</a:t>
            </a:r>
            <a:r>
              <a:rPr lang="tr-TR" sz="1400" b="1" dirty="0" err="1"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3"/>
              </a:rPr>
              <a:t>sevde</a:t>
            </a: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3"/>
              </a:rPr>
              <a:t>.de/</a:t>
            </a:r>
            <a:r>
              <a:rPr lang="tr-TR" sz="1400" b="1" dirty="0" err="1"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3"/>
              </a:rPr>
              <a:t>islam</a:t>
            </a: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3"/>
              </a:rPr>
              <a:t>_</a:t>
            </a:r>
            <a:r>
              <a:rPr lang="tr-TR" sz="1400" b="1" dirty="0" err="1"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3"/>
              </a:rPr>
              <a:t>Ans</a:t>
            </a: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3"/>
              </a:rPr>
              <a:t>/K/kapitalizm.</a:t>
            </a:r>
            <a:r>
              <a:rPr lang="tr-TR" sz="1400" b="1" dirty="0" err="1"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3"/>
              </a:rPr>
              <a:t>htm</a:t>
            </a:r>
            <a:endPar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a:p>
            <a:pPr algn="ctr">
              <a:buNone/>
            </a:pPr>
            <a:endPar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a:p>
            <a:pPr algn="ctr">
              <a:buNone/>
            </a:pP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http://w2.</a:t>
            </a:r>
            <a:r>
              <a:rPr lang="tr-TR" sz="1400" b="1" dirty="0" err="1"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anadolu</a:t>
            </a: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.edu.tr/</a:t>
            </a:r>
            <a:r>
              <a:rPr lang="tr-TR" sz="1400" b="1" dirty="0" err="1"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aos</a:t>
            </a: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/kitap/IOLTP/2292/unite05.</a:t>
            </a:r>
            <a:r>
              <a:rPr lang="tr-TR" sz="1400" b="1" dirty="0" err="1"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pdf</a:t>
            </a:r>
            <a:endPar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a:p>
            <a:pPr algn="ctr">
              <a:buNone/>
            </a:pPr>
            <a:endPar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a:p>
            <a:pPr algn="ctr">
              <a:buNone/>
            </a:pP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http://turkish.cri.cn/chinaabc/chapter3/chapter30301.htm</a:t>
            </a:r>
          </a:p>
          <a:p>
            <a:pPr algn="ctr">
              <a:buNone/>
            </a:pPr>
            <a:endPar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a:p>
            <a:pPr algn="ctr">
              <a:buNone/>
            </a:pP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rPr>
              <a:t>Kaynak: </a:t>
            </a:r>
            <a:r>
              <a:rPr lang="tr-TR" sz="1400" b="1" dirty="0" smtClean="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hlinkClick r:id="rId4"/>
              </a:rPr>
              <a:t>http://sosyalizm.nedir.com/#ixzz2iXhRdBV9</a:t>
            </a:r>
            <a:endParaRPr lang="tr-TR" sz="1400" b="1"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bri" pitchFamily="34" charset="0"/>
              <a:cs typeface="Calibri" pitchFamily="34" charset="0"/>
            </a:endParaRPr>
          </a:p>
        </p:txBody>
      </p:sp>
      <p:sp>
        <p:nvSpPr>
          <p:cNvPr id="2" name="Dikdörtgen 1"/>
          <p:cNvSpPr/>
          <p:nvPr/>
        </p:nvSpPr>
        <p:spPr>
          <a:xfrm>
            <a:off x="4664968" y="5733256"/>
            <a:ext cx="2021259" cy="369332"/>
          </a:xfrm>
          <a:prstGeom prst="rect">
            <a:avLst/>
          </a:prstGeom>
        </p:spPr>
        <p:txBody>
          <a:bodyPr wrap="none">
            <a:spAutoFit/>
          </a:bodyPr>
          <a:lstStyle/>
          <a:p>
            <a:r>
              <a:rPr lang="tr-TR" dirty="0">
                <a:hlinkClick r:id="rId5"/>
              </a:rPr>
              <a:t>www.sorubak.com</a:t>
            </a:r>
            <a:endParaRPr lang="tr-TR" dirty="0"/>
          </a:p>
        </p:txBody>
      </p:sp>
    </p:spTree>
  </p:cSld>
  <p:clrMapOvr>
    <a:masterClrMapping/>
  </p:clrMapOvr>
  <p:transition>
    <p:wheel spokes="2"/>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Hp\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7182" y="3786190"/>
            <a:ext cx="3486174" cy="2000264"/>
          </a:xfrm>
          <a:prstGeom prst="rect">
            <a:avLst/>
          </a:prstGeom>
          <a:noFill/>
          <a:extLst>
            <a:ext uri="{909E8E84-426E-40DD-AFC4-6F175D3DCCD1}">
              <a14:hiddenFill xmlns:a14="http://schemas.microsoft.com/office/drawing/2010/main">
                <a:solidFill>
                  <a:srgbClr val="FFFFFF"/>
                </a:solidFill>
              </a14:hiddenFill>
            </a:ext>
          </a:extLst>
        </p:spPr>
      </p:pic>
      <p:sp>
        <p:nvSpPr>
          <p:cNvPr id="5" name="İçerik Yer Tutucusu 2"/>
          <p:cNvSpPr txBox="1">
            <a:spLocks/>
          </p:cNvSpPr>
          <p:nvPr/>
        </p:nvSpPr>
        <p:spPr>
          <a:xfrm>
            <a:off x="2809860" y="142852"/>
            <a:ext cx="5929354" cy="3643338"/>
          </a:xfrm>
          <a:prstGeom prst="rect">
            <a:avLst/>
          </a:prstGeom>
          <a:noFill/>
          <a:ln w="76200">
            <a:noFill/>
          </a:ln>
        </p:spPr>
        <p:txBody>
          <a:bodyPr vert="horz" lIns="91440" tIns="45720" rIns="91440" bIns="45720" rtlCol="0" anchor="ctr">
            <a:noAutofit/>
          </a:bodyPr>
          <a:lstStyle/>
          <a:p>
            <a:pPr marL="342900" marR="0" lvl="0" indent="-342900" algn="ctr" defTabSz="457200" rtl="0" eaLnBrk="1" fontAlgn="auto" latinLnBrk="0" hangingPunct="1">
              <a:lnSpc>
                <a:spcPct val="150000"/>
              </a:lnSpc>
              <a:spcBef>
                <a:spcPct val="20000"/>
              </a:spcBef>
              <a:spcAft>
                <a:spcPts val="600"/>
              </a:spcAft>
              <a:buClr>
                <a:schemeClr val="tx2"/>
              </a:buClr>
              <a:buSzTx/>
              <a:buFont typeface="Wingdings 2" charset="2"/>
              <a:buChar char=""/>
              <a:tabLst/>
              <a:defRPr/>
            </a:pPr>
            <a:r>
              <a:rPr kumimoji="0" lang="tr-TR" sz="2400" b="1" i="1" u="none" strike="noStrike" kern="1200" normalizeH="0" baseline="0" noProof="0" dirty="0" smtClean="0">
                <a:ln w="17780" cmpd="sng">
                  <a:noFill/>
                  <a:prstDash val="solid"/>
                  <a:miter lim="800000"/>
                </a:ln>
                <a:solidFill>
                  <a:srgbClr val="002060"/>
                </a:solidFill>
                <a:uLnTx/>
                <a:uFillTx/>
                <a:latin typeface="Calibri" pitchFamily="34" charset="0"/>
                <a:cs typeface="Calibri" pitchFamily="34" charset="0"/>
              </a:rPr>
              <a:t>Faiz ve zararın yasaklanması ile parası olanın çalışmadan para kazanması engellenmiş ve kazanç emeğe dayalı hale getirilmiştir. Duran paradan zekat alınması ile de paranın durağan durması engellenerek yatırım teşvik edilmiştir. </a:t>
            </a: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2"/>
          <p:cNvSpPr>
            <a:spLocks noGrp="1"/>
          </p:cNvSpPr>
          <p:nvPr>
            <p:ph idx="1"/>
          </p:nvPr>
        </p:nvSpPr>
        <p:spPr>
          <a:xfrm>
            <a:off x="3024174" y="117772"/>
            <a:ext cx="5929354" cy="4239922"/>
          </a:xfrm>
        </p:spPr>
        <p:txBody>
          <a:bodyPr>
            <a:noAutofit/>
          </a:bodyPr>
          <a:lstStyle/>
          <a:p>
            <a:pPr marL="216000" indent="-180000">
              <a:lnSpc>
                <a:spcPct val="130000"/>
              </a:lnSpc>
            </a:pPr>
            <a:r>
              <a:rPr lang="tr-TR" sz="2200" b="1" i="1" dirty="0" smtClean="0">
                <a:ln w="17780" cmpd="sng">
                  <a:noFill/>
                  <a:prstDash val="solid"/>
                  <a:miter lim="800000"/>
                </a:ln>
                <a:solidFill>
                  <a:srgbClr val="002060"/>
                </a:solidFill>
                <a:latin typeface="Calibri" pitchFamily="34" charset="0"/>
                <a:cs typeface="Calibri" pitchFamily="34" charset="0"/>
              </a:rPr>
              <a:t>İslami ekonomide üretim ve tüketim araçlarında özel mülkiyet hakkı vardır. Kişisel kazanç ve teşebbüs hürriyetinin teşvik edildiği serbest bir piyasa ekonomisi vardır. Ticaret belli sınırlar içerisinde serbesttir. Ücret, işe veya beceriye göre serbest piyasa şartlarında karşılıklı rızayla oluşur. Rekabet, mümin müminin kardeşidir ilkesinin sonucu olarak sınırlandırılmıştır.</a:t>
            </a:r>
          </a:p>
          <a:p>
            <a:pPr marL="216000" indent="-180000">
              <a:lnSpc>
                <a:spcPct val="130000"/>
              </a:lnSpc>
            </a:pPr>
            <a:endParaRPr lang="tr-TR" sz="2200" b="1" i="1" dirty="0">
              <a:ln w="17780" cmpd="sng">
                <a:noFill/>
                <a:prstDash val="solid"/>
                <a:miter lim="800000"/>
              </a:ln>
              <a:solidFill>
                <a:srgbClr val="002060"/>
              </a:solidFill>
              <a:latin typeface="Calibri" pitchFamily="34" charset="0"/>
              <a:cs typeface="Calibri" pitchFamily="34" charset="0"/>
            </a:endParaRPr>
          </a:p>
        </p:txBody>
      </p:sp>
      <p:pic>
        <p:nvPicPr>
          <p:cNvPr id="5" name="Picture 3" descr="C:\Users\Hp\Desktop\i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364" y="4143380"/>
            <a:ext cx="4596257" cy="20002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4667248" y="2143116"/>
            <a:ext cx="2714644"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Başlık 1"/>
          <p:cNvSpPr>
            <a:spLocks noGrp="1"/>
          </p:cNvSpPr>
          <p:nvPr>
            <p:ph type="title"/>
          </p:nvPr>
        </p:nvSpPr>
        <p:spPr>
          <a:xfrm>
            <a:off x="1961342" y="428604"/>
            <a:ext cx="7920880" cy="1512168"/>
          </a:xfrm>
        </p:spPr>
        <p:txBody>
          <a:bodyPr/>
          <a:lstStyle/>
          <a:p>
            <a:pPr algn="ctr"/>
            <a:r>
              <a:rPr lang="tr-TR" sz="4400" b="1" i="1" dirty="0" smtClean="0">
                <a:solidFill>
                  <a:schemeClr val="accent3"/>
                </a:solidFill>
                <a:effectLst>
                  <a:outerShdw blurRad="38100" dist="38100" dir="2700000" algn="tl">
                    <a:srgbClr val="000000">
                      <a:alpha val="43137"/>
                    </a:srgbClr>
                  </a:outerShdw>
                </a:effectLst>
                <a:latin typeface="Calibri" pitchFamily="34" charset="0"/>
                <a:cs typeface="Calibri" pitchFamily="34" charset="0"/>
              </a:rPr>
              <a:t>İSLAM EKONOMİSİNİN    ÖZELLİKLERİ</a:t>
            </a:r>
            <a:endParaRPr lang="tr-TR" sz="4400" b="1" i="1" dirty="0">
              <a:solidFill>
                <a:schemeClr val="accent3"/>
              </a:solidFill>
              <a:effectLst>
                <a:outerShdw blurRad="38100" dist="38100" dir="2700000" algn="tl">
                  <a:srgbClr val="000000">
                    <a:alpha val="43137"/>
                  </a:srgbClr>
                </a:outerShdw>
              </a:effectLst>
              <a:latin typeface="Calibri" pitchFamily="34" charset="0"/>
              <a:cs typeface="Calibri" pitchFamily="34" charset="0"/>
            </a:endParaRPr>
          </a:p>
        </p:txBody>
      </p:sp>
      <p:sp>
        <p:nvSpPr>
          <p:cNvPr id="5" name="İçerik Yer Tutucusu 2"/>
          <p:cNvSpPr>
            <a:spLocks noGrp="1"/>
          </p:cNvSpPr>
          <p:nvPr>
            <p:ph idx="1"/>
          </p:nvPr>
        </p:nvSpPr>
        <p:spPr>
          <a:xfrm>
            <a:off x="2738422" y="2000240"/>
            <a:ext cx="6786610" cy="4051437"/>
          </a:xfrm>
          <a:noFill/>
        </p:spPr>
        <p:txBody>
          <a:bodyPr>
            <a:normAutofit fontScale="85000" lnSpcReduction="20000"/>
          </a:bodyPr>
          <a:lstStyle/>
          <a:p>
            <a:pPr marL="0" indent="0" algn="ctr">
              <a:lnSpc>
                <a:spcPct val="150000"/>
              </a:lnSpc>
              <a:buNone/>
            </a:pPr>
            <a:r>
              <a:rPr lang="tr-TR" sz="4200" b="1" i="1" dirty="0" smtClean="0">
                <a:ln w="17780" cmpd="sng">
                  <a:noFill/>
                  <a:prstDash val="solid"/>
                  <a:miter lim="800000"/>
                </a:ln>
                <a:solidFill>
                  <a:srgbClr val="002060"/>
                </a:solidFill>
                <a:effectLst/>
                <a:latin typeface="Calibri" pitchFamily="34" charset="0"/>
                <a:cs typeface="Calibri" pitchFamily="34" charset="0"/>
              </a:rPr>
              <a:t>1.İLKECİLİK</a:t>
            </a:r>
            <a:endParaRPr lang="tr-TR" sz="4200" b="1" i="1" dirty="0">
              <a:ln w="17780" cmpd="sng">
                <a:noFill/>
                <a:prstDash val="solid"/>
                <a:miter lim="800000"/>
              </a:ln>
              <a:solidFill>
                <a:srgbClr val="002060"/>
              </a:solidFill>
              <a:effectLst/>
              <a:latin typeface="Calibri" pitchFamily="34" charset="0"/>
              <a:cs typeface="Calibri" pitchFamily="34" charset="0"/>
            </a:endParaRPr>
          </a:p>
          <a:p>
            <a:pPr>
              <a:lnSpc>
                <a:spcPct val="150000"/>
              </a:lnSpc>
            </a:pPr>
            <a:r>
              <a:rPr lang="tr-TR" b="1" i="1" dirty="0">
                <a:ln w="17780" cmpd="sng">
                  <a:noFill/>
                  <a:prstDash val="solid"/>
                  <a:miter lim="800000"/>
                </a:ln>
                <a:solidFill>
                  <a:srgbClr val="002060"/>
                </a:solidFill>
                <a:effectLst/>
                <a:latin typeface="Calibri" pitchFamily="34" charset="0"/>
                <a:cs typeface="Calibri" pitchFamily="34" charset="0"/>
              </a:rPr>
              <a:t>“İslâm iktisadı”, Kur’an ve Sünnet ilkelerine dayanır. İnsan ve toplumların değişmez özelliklerine bağlı olan bu ilkeler, Kur’an ve Sünnetin ruhuna uygun olarak değişik şekillerde yorumlanabilmiştir. Aile, miras, kamu menfaatiyle </a:t>
            </a:r>
            <a:r>
              <a:rPr lang="tr-TR" b="1" i="1" dirty="0" smtClean="0">
                <a:ln w="17780" cmpd="sng">
                  <a:noFill/>
                  <a:prstDash val="solid"/>
                  <a:miter lim="800000"/>
                </a:ln>
                <a:solidFill>
                  <a:srgbClr val="002060"/>
                </a:solidFill>
                <a:effectLst/>
                <a:latin typeface="Calibri" pitchFamily="34" charset="0"/>
                <a:cs typeface="Calibri" pitchFamily="34" charset="0"/>
              </a:rPr>
              <a:t>sınırlı </a:t>
            </a:r>
            <a:r>
              <a:rPr lang="tr-TR" b="1" i="1" dirty="0">
                <a:ln w="17780" cmpd="sng">
                  <a:noFill/>
                  <a:prstDash val="solid"/>
                  <a:miter lim="800000"/>
                </a:ln>
                <a:solidFill>
                  <a:srgbClr val="002060"/>
                </a:solidFill>
                <a:effectLst/>
                <a:latin typeface="Calibri" pitchFamily="34" charset="0"/>
                <a:cs typeface="Calibri" pitchFamily="34" charset="0"/>
              </a:rPr>
              <a:t>ferdî mülkiyet, zekât, israf ve </a:t>
            </a:r>
            <a:r>
              <a:rPr lang="tr-TR" b="1" i="1" dirty="0" err="1">
                <a:ln w="17780" cmpd="sng">
                  <a:noFill/>
                  <a:prstDash val="solid"/>
                  <a:miter lim="800000"/>
                </a:ln>
                <a:solidFill>
                  <a:srgbClr val="002060"/>
                </a:solidFill>
                <a:effectLst/>
                <a:latin typeface="Calibri" pitchFamily="34" charset="0"/>
                <a:cs typeface="Calibri" pitchFamily="34" charset="0"/>
              </a:rPr>
              <a:t>ribâ</a:t>
            </a:r>
            <a:r>
              <a:rPr lang="tr-TR" b="1" i="1" dirty="0">
                <a:ln w="17780" cmpd="sng">
                  <a:noFill/>
                  <a:prstDash val="solid"/>
                  <a:miter lim="800000"/>
                </a:ln>
                <a:solidFill>
                  <a:srgbClr val="002060"/>
                </a:solidFill>
                <a:effectLst/>
                <a:latin typeface="Calibri" pitchFamily="34" charset="0"/>
                <a:cs typeface="Calibri" pitchFamily="34" charset="0"/>
              </a:rPr>
              <a:t> </a:t>
            </a:r>
            <a:r>
              <a:rPr lang="tr-TR" b="1" i="1" dirty="0" smtClean="0">
                <a:ln w="17780" cmpd="sng">
                  <a:noFill/>
                  <a:prstDash val="solid"/>
                  <a:miter lim="800000"/>
                </a:ln>
                <a:solidFill>
                  <a:srgbClr val="002060"/>
                </a:solidFill>
                <a:effectLst/>
                <a:latin typeface="Calibri" pitchFamily="34" charset="0"/>
                <a:cs typeface="Calibri" pitchFamily="34" charset="0"/>
              </a:rPr>
              <a:t>yasaklanmış </a:t>
            </a:r>
            <a:r>
              <a:rPr lang="tr-TR" b="1" i="1" dirty="0">
                <a:ln w="17780" cmpd="sng">
                  <a:noFill/>
                  <a:prstDash val="solid"/>
                  <a:miter lim="800000"/>
                </a:ln>
                <a:solidFill>
                  <a:srgbClr val="002060"/>
                </a:solidFill>
                <a:effectLst/>
                <a:latin typeface="Calibri" pitchFamily="34" charset="0"/>
                <a:cs typeface="Calibri" pitchFamily="34" charset="0"/>
              </a:rPr>
              <a:t>ve devletin iktisadî işlevi gibi hususların ana hatları bu ilkelerle </a:t>
            </a:r>
            <a:r>
              <a:rPr lang="tr-TR" b="1" i="1" dirty="0" smtClean="0">
                <a:ln w="17780" cmpd="sng">
                  <a:noFill/>
                  <a:prstDash val="solid"/>
                  <a:miter lim="800000"/>
                </a:ln>
                <a:solidFill>
                  <a:srgbClr val="002060"/>
                </a:solidFill>
                <a:effectLst/>
                <a:latin typeface="Calibri" pitchFamily="34" charset="0"/>
                <a:cs typeface="Calibri" pitchFamily="34" charset="0"/>
              </a:rPr>
              <a:t>tespit edilmiştir.</a:t>
            </a:r>
            <a:endParaRPr lang="tr-TR" b="1" i="1" dirty="0">
              <a:ln w="17780" cmpd="sng">
                <a:noFill/>
                <a:prstDash val="solid"/>
                <a:miter lim="800000"/>
              </a:ln>
              <a:solidFill>
                <a:srgbClr val="002060"/>
              </a:solidFill>
              <a:effectLst/>
              <a:latin typeface="Calibri" pitchFamily="34" charset="0"/>
              <a:cs typeface="Calibri" pitchFamily="34" charset="0"/>
            </a:endParaRPr>
          </a:p>
          <a:p>
            <a:endParaRPr lang="tr-TR" b="1" i="1" dirty="0">
              <a:ln w="17780" cmpd="sng">
                <a:noFill/>
                <a:prstDash val="solid"/>
                <a:miter lim="800000"/>
              </a:ln>
              <a:solidFill>
                <a:srgbClr val="002060"/>
              </a:solidFill>
              <a:effectLst/>
              <a:latin typeface="Calibri" pitchFamily="34" charset="0"/>
              <a:cs typeface="Calibri" pitchFamily="34" charset="0"/>
            </a:endParaRPr>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4524372" y="285728"/>
            <a:ext cx="2857520"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İçerik Yer Tutucusu 2"/>
          <p:cNvSpPr>
            <a:spLocks noGrp="1"/>
          </p:cNvSpPr>
          <p:nvPr>
            <p:ph idx="1"/>
          </p:nvPr>
        </p:nvSpPr>
        <p:spPr>
          <a:xfrm>
            <a:off x="3024174" y="142852"/>
            <a:ext cx="6000792" cy="6000792"/>
          </a:xfrm>
          <a:ln w="76200">
            <a:noFill/>
          </a:ln>
        </p:spPr>
        <p:txBody>
          <a:bodyPr>
            <a:normAutofit fontScale="85000" lnSpcReduction="20000"/>
          </a:bodyPr>
          <a:lstStyle/>
          <a:p>
            <a:pPr marL="0" indent="0" algn="ctr">
              <a:lnSpc>
                <a:spcPct val="160000"/>
              </a:lnSpc>
              <a:buNone/>
            </a:pPr>
            <a:r>
              <a:rPr lang="tr-TR" sz="3600" b="1" i="1" dirty="0" smtClean="0">
                <a:ln w="17780" cmpd="sng">
                  <a:noFill/>
                  <a:prstDash val="solid"/>
                  <a:miter lim="800000"/>
                </a:ln>
                <a:solidFill>
                  <a:srgbClr val="002060"/>
                </a:solidFill>
                <a:latin typeface="Calibri" pitchFamily="34" charset="0"/>
                <a:cs typeface="Calibri" pitchFamily="34" charset="0"/>
              </a:rPr>
              <a:t>2. ESNEKLİK</a:t>
            </a:r>
          </a:p>
          <a:p>
            <a:pPr>
              <a:lnSpc>
                <a:spcPct val="160000"/>
              </a:lnSpc>
            </a:pPr>
            <a:r>
              <a:rPr lang="tr-TR" b="1" i="1" dirty="0" smtClean="0">
                <a:ln w="17780" cmpd="sng">
                  <a:noFill/>
                  <a:prstDash val="solid"/>
                  <a:miter lim="800000"/>
                </a:ln>
                <a:solidFill>
                  <a:srgbClr val="002060"/>
                </a:solidFill>
                <a:latin typeface="Calibri" pitchFamily="34" charset="0"/>
                <a:cs typeface="Calibri" pitchFamily="34" charset="0"/>
              </a:rPr>
              <a:t>İslâm </a:t>
            </a:r>
            <a:r>
              <a:rPr lang="tr-TR" b="1" i="1" dirty="0">
                <a:ln w="17780" cmpd="sng">
                  <a:noFill/>
                  <a:prstDash val="solid"/>
                  <a:miter lim="800000"/>
                </a:ln>
                <a:solidFill>
                  <a:srgbClr val="002060"/>
                </a:solidFill>
                <a:latin typeface="Calibri" pitchFamily="34" charset="0"/>
                <a:cs typeface="Calibri" pitchFamily="34" charset="0"/>
              </a:rPr>
              <a:t>hukuk ve iktisadı, esneklik özelliğine sahiptir. Bu, ilkelerin şartlara göre farklı şekillerde yorumlanarak her zaman uygulanabilir olma vasfı yanında, değişmelerin ortaya çıkardığı meseleleri çözme kabiliyetini haiz olan </a:t>
            </a:r>
            <a:r>
              <a:rPr lang="tr-TR" b="1" i="1" dirty="0" smtClean="0">
                <a:ln w="17780" cmpd="sng">
                  <a:noFill/>
                  <a:prstDash val="solid"/>
                  <a:miter lim="800000"/>
                </a:ln>
                <a:solidFill>
                  <a:srgbClr val="002060"/>
                </a:solidFill>
                <a:latin typeface="Calibri" pitchFamily="34" charset="0"/>
                <a:cs typeface="Calibri" pitchFamily="34" charset="0"/>
              </a:rPr>
              <a:t>kaynakların</a:t>
            </a:r>
            <a:r>
              <a:rPr lang="tr-TR" b="1" i="1" dirty="0">
                <a:ln w="17780" cmpd="sng">
                  <a:noFill/>
                  <a:prstDash val="solid"/>
                  <a:miter lim="800000"/>
                </a:ln>
                <a:solidFill>
                  <a:srgbClr val="002060"/>
                </a:solidFill>
                <a:latin typeface="Calibri" pitchFamily="34" charset="0"/>
                <a:cs typeface="Calibri" pitchFamily="34" charset="0"/>
              </a:rPr>
              <a:t> İslâm metodolojisinde mevcut bulunmasındandır. Bu özellik, “Zamanın </a:t>
            </a:r>
            <a:r>
              <a:rPr lang="tr-TR" b="1" i="1" dirty="0" smtClean="0">
                <a:ln w="17780" cmpd="sng">
                  <a:noFill/>
                  <a:prstDash val="solid"/>
                  <a:miter lim="800000"/>
                </a:ln>
                <a:solidFill>
                  <a:srgbClr val="002060"/>
                </a:solidFill>
                <a:latin typeface="Calibri" pitchFamily="34" charset="0"/>
                <a:cs typeface="Calibri" pitchFamily="34" charset="0"/>
              </a:rPr>
              <a:t>değişmesiyle </a:t>
            </a:r>
            <a:r>
              <a:rPr lang="tr-TR" b="1" i="1" dirty="0">
                <a:ln w="17780" cmpd="sng">
                  <a:noFill/>
                  <a:prstDash val="solid"/>
                  <a:miter lim="800000"/>
                </a:ln>
                <a:solidFill>
                  <a:srgbClr val="002060"/>
                </a:solidFill>
                <a:latin typeface="Calibri" pitchFamily="34" charset="0"/>
                <a:cs typeface="Calibri" pitchFamily="34" charset="0"/>
              </a:rPr>
              <a:t>hükümler de değişir” (Mecelle, 39) şeklinde ifade edilmiştir. İslâm’ın bu özelliği dikkate alınmazsa yanılgı ve yanlışa düşmek kaçınılmazdır.</a:t>
            </a:r>
          </a:p>
          <a:p>
            <a:pPr>
              <a:lnSpc>
                <a:spcPct val="160000"/>
              </a:lnSpc>
            </a:pPr>
            <a:endParaRPr lang="tr-TR" b="1" i="1" dirty="0">
              <a:ln w="17780" cmpd="sng">
                <a:noFill/>
                <a:prstDash val="solid"/>
                <a:miter lim="800000"/>
              </a:ln>
              <a:solidFill>
                <a:srgbClr val="002060"/>
              </a:solidFill>
              <a:latin typeface="Calibri" pitchFamily="34" charset="0"/>
              <a:cs typeface="Calibri" pitchFamily="34" charset="0"/>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3595678" y="571480"/>
            <a:ext cx="5000660"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İçerik Yer Tutucusu 2"/>
          <p:cNvSpPr>
            <a:spLocks noGrp="1"/>
          </p:cNvSpPr>
          <p:nvPr>
            <p:ph idx="1"/>
          </p:nvPr>
        </p:nvSpPr>
        <p:spPr>
          <a:xfrm>
            <a:off x="3167050" y="500042"/>
            <a:ext cx="5943584" cy="5572164"/>
          </a:xfrm>
          <a:ln w="76200">
            <a:noFill/>
          </a:ln>
        </p:spPr>
        <p:txBody>
          <a:bodyPr>
            <a:normAutofit fontScale="85000" lnSpcReduction="20000"/>
          </a:bodyPr>
          <a:lstStyle/>
          <a:p>
            <a:pPr marL="0" indent="0" algn="ctr">
              <a:lnSpc>
                <a:spcPct val="160000"/>
              </a:lnSpc>
              <a:buNone/>
            </a:pPr>
            <a:r>
              <a:rPr lang="tr-TR" sz="3200" b="1" i="1" dirty="0" smtClean="0">
                <a:ln w="17780" cmpd="sng">
                  <a:noFill/>
                  <a:prstDash val="solid"/>
                  <a:miter lim="800000"/>
                </a:ln>
                <a:solidFill>
                  <a:srgbClr val="002060"/>
                </a:solidFill>
                <a:latin typeface="Calibri" pitchFamily="34" charset="0"/>
                <a:cs typeface="Calibri" pitchFamily="34" charset="0"/>
              </a:rPr>
              <a:t>3. ŞAHSİYETÇİLİK VE CEMAATÇİLİK</a:t>
            </a:r>
          </a:p>
          <a:p>
            <a:pPr>
              <a:lnSpc>
                <a:spcPct val="160000"/>
              </a:lnSpc>
            </a:pPr>
            <a:r>
              <a:rPr lang="tr-TR" b="1" i="1" dirty="0" smtClean="0">
                <a:ln w="17780" cmpd="sng">
                  <a:noFill/>
                  <a:prstDash val="solid"/>
                  <a:miter lim="800000"/>
                </a:ln>
                <a:solidFill>
                  <a:srgbClr val="002060"/>
                </a:solidFill>
                <a:latin typeface="Calibri" pitchFamily="34" charset="0"/>
                <a:cs typeface="Calibri" pitchFamily="34" charset="0"/>
              </a:rPr>
              <a:t>İslam </a:t>
            </a:r>
            <a:r>
              <a:rPr lang="tr-TR" b="1" i="1" dirty="0">
                <a:ln w="17780" cmpd="sng">
                  <a:noFill/>
                  <a:prstDash val="solid"/>
                  <a:miter lim="800000"/>
                </a:ln>
                <a:solidFill>
                  <a:srgbClr val="002060"/>
                </a:solidFill>
                <a:latin typeface="Calibri" pitchFamily="34" charset="0"/>
                <a:cs typeface="Calibri" pitchFamily="34" charset="0"/>
              </a:rPr>
              <a:t>ekonomisinin topluma ilişkin hükümleri sosyal adalet olarak ifade </a:t>
            </a:r>
            <a:r>
              <a:rPr lang="tr-TR" b="1" i="1" dirty="0" smtClean="0">
                <a:ln w="17780" cmpd="sng">
                  <a:noFill/>
                  <a:prstDash val="solid"/>
                  <a:miter lim="800000"/>
                </a:ln>
                <a:solidFill>
                  <a:srgbClr val="002060"/>
                </a:solidFill>
                <a:latin typeface="Calibri" pitchFamily="34" charset="0"/>
                <a:cs typeface="Calibri" pitchFamily="34" charset="0"/>
              </a:rPr>
              <a:t>edilebilir</a:t>
            </a:r>
            <a:r>
              <a:rPr lang="tr-TR" b="1" i="1" dirty="0">
                <a:ln w="17780" cmpd="sng">
                  <a:noFill/>
                  <a:prstDash val="solid"/>
                  <a:miter lim="800000"/>
                </a:ln>
                <a:solidFill>
                  <a:srgbClr val="002060"/>
                </a:solidFill>
                <a:latin typeface="Calibri" pitchFamily="34" charset="0"/>
                <a:cs typeface="Calibri" pitchFamily="34" charset="0"/>
              </a:rPr>
              <a:t>. </a:t>
            </a:r>
            <a:r>
              <a:rPr lang="tr-TR" b="1" i="1" dirty="0" err="1" smtClean="0">
                <a:ln w="17780" cmpd="sng">
                  <a:noFill/>
                  <a:prstDash val="solid"/>
                  <a:miter lim="800000"/>
                </a:ln>
                <a:solidFill>
                  <a:srgbClr val="002060"/>
                </a:solidFill>
                <a:latin typeface="Calibri" pitchFamily="34" charset="0"/>
                <a:cs typeface="Calibri" pitchFamily="34" charset="0"/>
              </a:rPr>
              <a:t>islamın</a:t>
            </a:r>
            <a:r>
              <a:rPr lang="tr-TR" b="1" i="1" dirty="0" smtClean="0">
                <a:ln w="17780" cmpd="sng">
                  <a:noFill/>
                  <a:prstDash val="solid"/>
                  <a:miter lim="800000"/>
                </a:ln>
                <a:solidFill>
                  <a:srgbClr val="002060"/>
                </a:solidFill>
                <a:latin typeface="Calibri" pitchFamily="34" charset="0"/>
                <a:cs typeface="Calibri" pitchFamily="34" charset="0"/>
              </a:rPr>
              <a:t> </a:t>
            </a:r>
            <a:r>
              <a:rPr lang="tr-TR" b="1" i="1" dirty="0">
                <a:ln w="17780" cmpd="sng">
                  <a:noFill/>
                  <a:prstDash val="solid"/>
                  <a:miter lim="800000"/>
                </a:ln>
                <a:solidFill>
                  <a:srgbClr val="002060"/>
                </a:solidFill>
                <a:latin typeface="Calibri" pitchFamily="34" charset="0"/>
                <a:cs typeface="Calibri" pitchFamily="34" charset="0"/>
              </a:rPr>
              <a:t>sosyal ve iktisadî ilkelerinden en önemlisi toplumculuk (cemaat­çilik) tur. Toplum çıkarları her zaman </a:t>
            </a:r>
            <a:r>
              <a:rPr lang="tr-TR" b="1" i="1" dirty="0" smtClean="0">
                <a:ln w="17780" cmpd="sng">
                  <a:noFill/>
                  <a:prstDash val="solid"/>
                  <a:miter lim="800000"/>
                </a:ln>
                <a:solidFill>
                  <a:srgbClr val="002060"/>
                </a:solidFill>
                <a:latin typeface="Calibri" pitchFamily="34" charset="0"/>
                <a:cs typeface="Calibri" pitchFamily="34" charset="0"/>
              </a:rPr>
              <a:t>kişi çıkarlarından üstün</a:t>
            </a:r>
            <a:r>
              <a:rPr lang="tr-TR" b="1" i="1" dirty="0">
                <a:ln w="17780" cmpd="sng">
                  <a:noFill/>
                  <a:prstDash val="solid"/>
                  <a:miter lim="800000"/>
                </a:ln>
                <a:solidFill>
                  <a:srgbClr val="002060"/>
                </a:solidFill>
                <a:latin typeface="Calibri" pitchFamily="34" charset="0"/>
                <a:cs typeface="Calibri" pitchFamily="34" charset="0"/>
              </a:rPr>
              <a:t> tutulmuştur</a:t>
            </a:r>
            <a:r>
              <a:rPr lang="tr-TR" b="1" i="1" dirty="0" smtClean="0">
                <a:ln w="17780" cmpd="sng">
                  <a:noFill/>
                  <a:prstDash val="solid"/>
                  <a:miter lim="800000"/>
                </a:ln>
                <a:solidFill>
                  <a:srgbClr val="002060"/>
                </a:solidFill>
                <a:latin typeface="Calibri" pitchFamily="34" charset="0"/>
                <a:cs typeface="Calibri" pitchFamily="34" charset="0"/>
              </a:rPr>
              <a:t>.</a:t>
            </a:r>
            <a:endParaRPr lang="tr-TR" b="1" i="1" dirty="0">
              <a:ln w="17780" cmpd="sng">
                <a:noFill/>
                <a:prstDash val="solid"/>
                <a:miter lim="800000"/>
              </a:ln>
              <a:solidFill>
                <a:srgbClr val="002060"/>
              </a:solidFill>
              <a:latin typeface="Calibri" pitchFamily="34" charset="0"/>
              <a:cs typeface="Calibri" pitchFamily="34" charset="0"/>
            </a:endParaRPr>
          </a:p>
          <a:p>
            <a:pPr>
              <a:lnSpc>
                <a:spcPct val="160000"/>
              </a:lnSpc>
            </a:pPr>
            <a:r>
              <a:rPr lang="tr-TR" b="1" i="1" dirty="0">
                <a:ln w="17780" cmpd="sng">
                  <a:noFill/>
                  <a:prstDash val="solid"/>
                  <a:miter lim="800000"/>
                </a:ln>
                <a:solidFill>
                  <a:srgbClr val="002060"/>
                </a:solidFill>
                <a:latin typeface="Calibri" pitchFamily="34" charset="0"/>
                <a:cs typeface="Calibri" pitchFamily="34" charset="0"/>
              </a:rPr>
              <a:t>İslâm insana güvenir ve onun kişiliğini (şahsiyetini) güçlendirip toplumun hizmetine vermek ister. Hizmet ilkesi böyle dayanışmacı bir toplum oluşturmayı hedef almıştır.</a:t>
            </a:r>
          </a:p>
          <a:p>
            <a:pPr>
              <a:lnSpc>
                <a:spcPct val="160000"/>
              </a:lnSpc>
            </a:pPr>
            <a:endParaRPr lang="tr-TR" b="1" i="1" dirty="0">
              <a:ln w="17780" cmpd="sng">
                <a:noFill/>
                <a:prstDash val="solid"/>
                <a:miter lim="800000"/>
              </a:ln>
              <a:solidFill>
                <a:srgbClr val="002060"/>
              </a:solidFill>
              <a:latin typeface="Calibri" pitchFamily="34" charset="0"/>
              <a:cs typeface="Calibri" pitchFamily="34" charset="0"/>
            </a:endParaRPr>
          </a:p>
        </p:txBody>
      </p:sp>
    </p:spTree>
  </p:cSld>
  <p:clrMapOvr>
    <a:masterClrMapping/>
  </p:clrMapOvr>
  <p:transition>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3381364" y="642918"/>
            <a:ext cx="5357850"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İçerik Yer Tutucusu 2"/>
          <p:cNvSpPr>
            <a:spLocks noGrp="1"/>
          </p:cNvSpPr>
          <p:nvPr>
            <p:ph idx="1"/>
          </p:nvPr>
        </p:nvSpPr>
        <p:spPr>
          <a:xfrm>
            <a:off x="3095612" y="548680"/>
            <a:ext cx="5786478" cy="5577483"/>
          </a:xfrm>
        </p:spPr>
        <p:txBody>
          <a:bodyPr>
            <a:normAutofit fontScale="85000" lnSpcReduction="10000"/>
          </a:bodyPr>
          <a:lstStyle/>
          <a:p>
            <a:pPr marL="0" indent="0">
              <a:lnSpc>
                <a:spcPct val="150000"/>
              </a:lnSpc>
              <a:buNone/>
            </a:pPr>
            <a:r>
              <a:rPr lang="tr-TR" sz="3200" b="1" i="1" dirty="0" smtClean="0">
                <a:ln w="17780" cmpd="sng">
                  <a:noFill/>
                  <a:prstDash val="solid"/>
                  <a:miter lim="800000"/>
                </a:ln>
                <a:solidFill>
                  <a:srgbClr val="002060"/>
                </a:solidFill>
                <a:latin typeface="Calibri" pitchFamily="34" charset="0"/>
                <a:cs typeface="Calibri" pitchFamily="34" charset="0"/>
              </a:rPr>
              <a:t>    4. HUKUKÎ DEVLETÇİLİK VE DENETİM</a:t>
            </a:r>
          </a:p>
          <a:p>
            <a:pPr>
              <a:lnSpc>
                <a:spcPct val="150000"/>
              </a:lnSpc>
            </a:pPr>
            <a:r>
              <a:rPr lang="tr-TR" b="1" i="1" dirty="0" smtClean="0">
                <a:ln w="17780" cmpd="sng">
                  <a:noFill/>
                  <a:prstDash val="solid"/>
                  <a:miter lim="800000"/>
                </a:ln>
                <a:solidFill>
                  <a:srgbClr val="002060"/>
                </a:solidFill>
                <a:latin typeface="Calibri" pitchFamily="34" charset="0"/>
                <a:cs typeface="Calibri" pitchFamily="34" charset="0"/>
              </a:rPr>
              <a:t>“</a:t>
            </a:r>
            <a:r>
              <a:rPr lang="tr-TR" b="1" i="1" dirty="0">
                <a:ln w="17780" cmpd="sng">
                  <a:noFill/>
                  <a:prstDash val="solid"/>
                  <a:miter lim="800000"/>
                </a:ln>
                <a:solidFill>
                  <a:srgbClr val="002060"/>
                </a:solidFill>
                <a:latin typeface="Calibri" pitchFamily="34" charset="0"/>
                <a:cs typeface="Calibri" pitchFamily="34" charset="0"/>
              </a:rPr>
              <a:t>İslâm iktisadı” genel toplumcu yaklaşıma paralel olarak devlete bazı </a:t>
            </a:r>
            <a:r>
              <a:rPr lang="tr-TR" b="1" i="1" dirty="0" smtClean="0">
                <a:ln w="17780" cmpd="sng">
                  <a:noFill/>
                  <a:prstDash val="solid"/>
                  <a:miter lim="800000"/>
                </a:ln>
                <a:solidFill>
                  <a:srgbClr val="002060"/>
                </a:solidFill>
                <a:latin typeface="Calibri" pitchFamily="34" charset="0"/>
                <a:cs typeface="Calibri" pitchFamily="34" charset="0"/>
              </a:rPr>
              <a:t>fonksiyonlar </a:t>
            </a:r>
            <a:r>
              <a:rPr lang="tr-TR" b="1" i="1" dirty="0">
                <a:ln w="17780" cmpd="sng">
                  <a:noFill/>
                  <a:prstDash val="solid"/>
                  <a:miter lim="800000"/>
                </a:ln>
                <a:solidFill>
                  <a:srgbClr val="002060"/>
                </a:solidFill>
                <a:latin typeface="Calibri" pitchFamily="34" charset="0"/>
                <a:cs typeface="Calibri" pitchFamily="34" charset="0"/>
              </a:rPr>
              <a:t>yükler. İslâm ilkelerine ters düşmeyen uygulamalar dışında devlete </a:t>
            </a:r>
            <a:r>
              <a:rPr lang="tr-TR" b="1" i="1" dirty="0" smtClean="0">
                <a:ln w="17780" cmpd="sng">
                  <a:noFill/>
                  <a:prstDash val="solid"/>
                  <a:miter lim="800000"/>
                </a:ln>
                <a:solidFill>
                  <a:srgbClr val="002060"/>
                </a:solidFill>
                <a:latin typeface="Calibri" pitchFamily="34" charset="0"/>
                <a:cs typeface="Calibri" pitchFamily="34" charset="0"/>
              </a:rPr>
              <a:t>itaat</a:t>
            </a:r>
            <a:r>
              <a:rPr lang="tr-TR" b="1" i="1" dirty="0">
                <a:ln w="17780" cmpd="sng">
                  <a:noFill/>
                  <a:prstDash val="solid"/>
                  <a:miter lim="800000"/>
                </a:ln>
                <a:solidFill>
                  <a:srgbClr val="002060"/>
                </a:solidFill>
                <a:latin typeface="Calibri" pitchFamily="34" charset="0"/>
                <a:cs typeface="Calibri" pitchFamily="34" charset="0"/>
              </a:rPr>
              <a:t> ‘farz’ kılındığı İçin, ekonominin işleyişinde devletin önemli bir yeri vardır. Bu etkinlik örgütleme, sosyal adaleti ve güvenliği sağlama noktalarında yoğunlaşır. Genel bir ifade ile devlet üretimle </a:t>
            </a:r>
            <a:r>
              <a:rPr lang="tr-TR" b="1" i="1" dirty="0" smtClean="0">
                <a:ln w="17780" cmpd="sng">
                  <a:noFill/>
                  <a:prstDash val="solid"/>
                  <a:miter lim="800000"/>
                </a:ln>
                <a:solidFill>
                  <a:srgbClr val="002060"/>
                </a:solidFill>
                <a:latin typeface="Calibri" pitchFamily="34" charset="0"/>
                <a:cs typeface="Calibri" pitchFamily="34" charset="0"/>
              </a:rPr>
              <a:t>değil denetimle</a:t>
            </a:r>
            <a:r>
              <a:rPr lang="tr-TR" b="1" i="1" dirty="0">
                <a:ln w="17780" cmpd="sng">
                  <a:noFill/>
                  <a:prstDash val="solid"/>
                  <a:miter lim="800000"/>
                </a:ln>
                <a:solidFill>
                  <a:srgbClr val="002060"/>
                </a:solidFill>
                <a:latin typeface="Calibri" pitchFamily="34" charset="0"/>
                <a:cs typeface="Calibri" pitchFamily="34" charset="0"/>
              </a:rPr>
              <a:t> görevlidir.</a:t>
            </a:r>
          </a:p>
          <a:p>
            <a:pPr marL="0" indent="0">
              <a:lnSpc>
                <a:spcPct val="150000"/>
              </a:lnSpc>
              <a:buNone/>
            </a:pPr>
            <a:endParaRPr lang="tr-TR" b="1" dirty="0">
              <a:ln w="17780" cmpd="sng">
                <a:noFill/>
                <a:prstDash val="solid"/>
                <a:miter lim="800000"/>
              </a:ln>
              <a:solidFill>
                <a:srgbClr val="002060"/>
              </a:solidFill>
              <a:latin typeface="Calibri" pitchFamily="34" charset="0"/>
              <a:cs typeface="Calibri" pitchFamily="34" charset="0"/>
            </a:endParaRPr>
          </a:p>
          <a:p>
            <a:pPr>
              <a:lnSpc>
                <a:spcPct val="150000"/>
              </a:lnSpc>
            </a:pPr>
            <a:endParaRPr lang="tr-TR" b="1" dirty="0">
              <a:ln w="17780" cmpd="sng">
                <a:noFill/>
                <a:prstDash val="solid"/>
                <a:miter lim="800000"/>
              </a:ln>
              <a:solidFill>
                <a:srgbClr val="002060"/>
              </a:solidFill>
              <a:latin typeface="Calibri" pitchFamily="34" charset="0"/>
              <a:cs typeface="Calibri" pitchFamily="34" charset="0"/>
            </a:endParaRPr>
          </a:p>
        </p:txBody>
      </p:sp>
    </p:spTree>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Tema1</Template>
  <TotalTime>255</TotalTime>
  <Words>1325</Words>
  <Application>Microsoft Office PowerPoint</Application>
  <PresentationFormat>A4 Kağıt (210x297 mm)</PresentationFormat>
  <Paragraphs>99</Paragraphs>
  <Slides>34</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34</vt:i4>
      </vt:variant>
    </vt:vector>
  </HeadingPairs>
  <TitlesOfParts>
    <vt:vector size="40" baseType="lpstr">
      <vt:lpstr>aAzmaplatin</vt:lpstr>
      <vt:lpstr>Calibri</vt:lpstr>
      <vt:lpstr>Constantia</vt:lpstr>
      <vt:lpstr>Times New Roman</vt:lpstr>
      <vt:lpstr>Wingdings 2</vt:lpstr>
      <vt:lpstr>Kağıt</vt:lpstr>
      <vt:lpstr>PowerPoint Sunusu</vt:lpstr>
      <vt:lpstr>PowerPoint Sunusu</vt:lpstr>
      <vt:lpstr>PowerPoint Sunusu</vt:lpstr>
      <vt:lpstr>PowerPoint Sunusu</vt:lpstr>
      <vt:lpstr>PowerPoint Sunusu</vt:lpstr>
      <vt:lpstr>İSLAM EKONOMİSİNİN    ÖZELLİKLERİ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KAPİTALİST  EKONOMİ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KAYNAKÇA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YSF.AK</dc:creator>
  <cp:lastModifiedBy>doğan</cp:lastModifiedBy>
  <cp:revision>39</cp:revision>
  <dcterms:created xsi:type="dcterms:W3CDTF">2013-10-23T17:29:45Z</dcterms:created>
  <dcterms:modified xsi:type="dcterms:W3CDTF">2016-01-01T17:42:27Z</dcterms:modified>
</cp:coreProperties>
</file>