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57" r:id="rId3"/>
    <p:sldId id="258" r:id="rId4"/>
    <p:sldId id="259" r:id="rId5"/>
    <p:sldId id="260" r:id="rId6"/>
    <p:sldId id="261" r:id="rId7"/>
    <p:sldId id="263" r:id="rId8"/>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endParaRPr lang="tr-TR"/>
          </a:p>
        </p:txBody>
      </p:sp>
      <p:sp>
        <p:nvSpPr>
          <p:cNvPr id="2048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57B05061-7155-4C33-B75D-042DFFF01DB4}" type="datetimeFigureOut">
              <a:rPr lang="tr-TR"/>
              <a:pPr/>
              <a:t>15.02.2016</a:t>
            </a:fld>
            <a:endParaRPr lang="tr-TR"/>
          </a:p>
        </p:txBody>
      </p:sp>
      <p:sp>
        <p:nvSpPr>
          <p:cNvPr id="2048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048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2048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endParaRPr lang="tr-TR"/>
          </a:p>
        </p:txBody>
      </p:sp>
      <p:sp>
        <p:nvSpPr>
          <p:cNvPr id="2048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FE567F22-7218-43D9-B8BA-4B4B699D0571}" type="slidenum">
              <a:rPr lang="tr-TR"/>
              <a:pPr/>
              <a:t>‹#›</a:t>
            </a:fld>
            <a:endParaRPr lang="tr-TR"/>
          </a:p>
        </p:txBody>
      </p:sp>
    </p:spTree>
    <p:extLst>
      <p:ext uri="{BB962C8B-B14F-4D97-AF65-F5344CB8AC3E}">
        <p14:creationId xmlns:p14="http://schemas.microsoft.com/office/powerpoint/2010/main" val="96029078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mn-ea"/>
        <a:cs typeface="+mn-cs"/>
      </a:defRPr>
    </a:lvl1pPr>
    <a:lvl2pPr marL="457200" algn="l" rtl="0" fontAlgn="base">
      <a:spcBef>
        <a:spcPct val="30000"/>
      </a:spcBef>
      <a:spcAft>
        <a:spcPct val="0"/>
      </a:spcAft>
      <a:defRPr sz="1200" kern="1200">
        <a:solidFill>
          <a:schemeClr val="tx1"/>
        </a:solidFill>
        <a:latin typeface="Calibri" pitchFamily="34" charset="0"/>
        <a:ea typeface="+mn-ea"/>
        <a:cs typeface="+mn-cs"/>
      </a:defRPr>
    </a:lvl2pPr>
    <a:lvl3pPr marL="914400" algn="l" rtl="0" fontAlgn="base">
      <a:spcBef>
        <a:spcPct val="30000"/>
      </a:spcBef>
      <a:spcAft>
        <a:spcPct val="0"/>
      </a:spcAft>
      <a:defRPr sz="1200" kern="1200">
        <a:solidFill>
          <a:schemeClr val="tx1"/>
        </a:solidFill>
        <a:latin typeface="Calibri" pitchFamily="34" charset="0"/>
        <a:ea typeface="+mn-ea"/>
        <a:cs typeface="+mn-cs"/>
      </a:defRPr>
    </a:lvl3pPr>
    <a:lvl4pPr marL="1371600" algn="l" rtl="0" fontAlgn="base">
      <a:spcBef>
        <a:spcPct val="30000"/>
      </a:spcBef>
      <a:spcAft>
        <a:spcPct val="0"/>
      </a:spcAft>
      <a:defRPr sz="1200" kern="1200">
        <a:solidFill>
          <a:schemeClr val="tx1"/>
        </a:solidFill>
        <a:latin typeface="Calibri" pitchFamily="34" charset="0"/>
        <a:ea typeface="+mn-ea"/>
        <a:cs typeface="+mn-cs"/>
      </a:defRPr>
    </a:lvl4pPr>
    <a:lvl5pPr marL="1828800" algn="l" rtl="0" fontAlgn="base">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r>
              <a:rPr lang="tr-TR" sz="1200" b="0" i="0" kern="1200" smtClean="0">
                <a:solidFill>
                  <a:schemeClr val="tx1"/>
                </a:solidFill>
                <a:effectLst/>
                <a:latin typeface="Calibri" pitchFamily="34" charset="0"/>
                <a:ea typeface="+mn-ea"/>
                <a:cs typeface="+mn-cs"/>
              </a:rPr>
              <a:t>www.sorubak.com</a:t>
            </a:r>
            <a:endParaRPr lang="tr-TR" dirty="0"/>
          </a:p>
        </p:txBody>
      </p:sp>
    </p:spTree>
    <p:extLst>
      <p:ext uri="{BB962C8B-B14F-4D97-AF65-F5344CB8AC3E}">
        <p14:creationId xmlns:p14="http://schemas.microsoft.com/office/powerpoint/2010/main" val="11731231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pPr>
              <a:defRPr/>
            </a:pPr>
            <a:fld id="{102627F2-3D97-43B7-BC48-C0671C246CD1}" type="datetimeFigureOut">
              <a:rPr lang="tr-TR"/>
              <a:pPr>
                <a:defRPr/>
              </a:pPr>
              <a:t>15.02.2016</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7937CBBF-EC39-4037-8BCF-6A312852B7CB}"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98C9202A-4EA4-4C34-8981-1B26D6BD3F6E}" type="datetimeFigureOut">
              <a:rPr lang="tr-TR"/>
              <a:pPr>
                <a:defRPr/>
              </a:pPr>
              <a:t>15.02.2016</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0A9D2E33-FFCD-4AFA-B44E-0904F82411D7}"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AEF1F5E8-B106-4FE2-9884-F068B879CF43}" type="datetimeFigureOut">
              <a:rPr lang="tr-TR"/>
              <a:pPr>
                <a:defRPr/>
              </a:pPr>
              <a:t>15.02.2016</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679BD78D-70A5-4B0C-9A8F-08452CB55EAE}"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955B6073-8B9B-4653-8555-A2ECA356739D}" type="datetimeFigureOut">
              <a:rPr lang="tr-TR"/>
              <a:pPr>
                <a:defRPr/>
              </a:pPr>
              <a:t>15.02.2016</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E996BC2A-C54C-435B-A19F-9B9CAEE04454}"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55D4C037-D399-453C-97EE-E267501E9E1B}" type="datetimeFigureOut">
              <a:rPr lang="tr-TR"/>
              <a:pPr>
                <a:defRPr/>
              </a:pPr>
              <a:t>15.02.2016</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EE8D5B79-8BA5-4076-A7CC-3D078FC6767F}"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pPr>
              <a:defRPr/>
            </a:pPr>
            <a:fld id="{7F5F379B-CACD-4A82-BA08-0F150013A5A3}" type="datetimeFigureOut">
              <a:rPr lang="tr-TR"/>
              <a:pPr>
                <a:defRPr/>
              </a:pPr>
              <a:t>15.02.2016</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B2579070-121D-4B3C-AF4A-62BEA7ED5666}"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a:lvl1pPr>
          </a:lstStyle>
          <a:p>
            <a:pPr>
              <a:defRPr/>
            </a:pPr>
            <a:fld id="{B99C4A20-C670-4960-8D2F-553C859C04DE}" type="datetimeFigureOut">
              <a:rPr lang="tr-TR"/>
              <a:pPr>
                <a:defRPr/>
              </a:pPr>
              <a:t>15.02.2016</a:t>
            </a:fld>
            <a:endParaRPr lang="tr-TR"/>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9BC9F365-C4E1-4160-9861-1F168FD148C8}"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a:defRPr/>
            </a:lvl1pPr>
          </a:lstStyle>
          <a:p>
            <a:pPr>
              <a:defRPr/>
            </a:pPr>
            <a:fld id="{C2213C45-A837-43D0-8495-FA455F60B53D}" type="datetimeFigureOut">
              <a:rPr lang="tr-TR"/>
              <a:pPr>
                <a:defRPr/>
              </a:pPr>
              <a:t>15.02.2016</a:t>
            </a:fld>
            <a:endParaRPr lang="tr-TR"/>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4721878E-B2CC-4081-870D-412FD54E6668}"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80E93DF0-E3D9-436A-8FEF-D2564A4FB0DE}" type="datetimeFigureOut">
              <a:rPr lang="tr-TR"/>
              <a:pPr>
                <a:defRPr/>
              </a:pPr>
              <a:t>15.02.2016</a:t>
            </a:fld>
            <a:endParaRPr lang="tr-TR"/>
          </a:p>
        </p:txBody>
      </p:sp>
      <p:sp>
        <p:nvSpPr>
          <p:cNvPr id="3" name="4 Altbilgi Yer Tutucusu"/>
          <p:cNvSpPr>
            <a:spLocks noGrp="1"/>
          </p:cNvSpPr>
          <p:nvPr>
            <p:ph type="ftr" sz="quarter" idx="11"/>
          </p:nvPr>
        </p:nvSpPr>
        <p:spPr/>
        <p:txBody>
          <a:bodyPr/>
          <a:lstStyle>
            <a:lvl1pPr>
              <a:defRPr/>
            </a:lvl1pPr>
          </a:lstStyle>
          <a:p>
            <a:pPr>
              <a:defRPr/>
            </a:pPr>
            <a:endParaRPr lang="tr-TR"/>
          </a:p>
        </p:txBody>
      </p:sp>
      <p:sp>
        <p:nvSpPr>
          <p:cNvPr id="4" name="5 Slayt Numarası Yer Tutucusu"/>
          <p:cNvSpPr>
            <a:spLocks noGrp="1"/>
          </p:cNvSpPr>
          <p:nvPr>
            <p:ph type="sldNum" sz="quarter" idx="12"/>
          </p:nvPr>
        </p:nvSpPr>
        <p:spPr/>
        <p:txBody>
          <a:bodyPr/>
          <a:lstStyle>
            <a:lvl1pPr>
              <a:defRPr/>
            </a:lvl1pPr>
          </a:lstStyle>
          <a:p>
            <a:pPr>
              <a:defRPr/>
            </a:pPr>
            <a:fld id="{5669BF34-43CD-405A-A482-151DF633A8A4}"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E393F185-1340-422C-A734-5436EC3610C0}" type="datetimeFigureOut">
              <a:rPr lang="tr-TR"/>
              <a:pPr>
                <a:defRPr/>
              </a:pPr>
              <a:t>15.02.2016</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C7C30CDE-6818-49B8-8D1B-0DE77D8AB26A}"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3CCFC20F-A50E-46C4-8CB1-0FB28E2D044A}" type="datetimeFigureOut">
              <a:rPr lang="tr-TR"/>
              <a:pPr>
                <a:defRPr/>
              </a:pPr>
              <a:t>15.02.2016</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A118A871-C061-45B6-B596-F982697B8B53}"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1 Başlık Yer Tutucusu"/>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2 Metin Yer Tutucusu"/>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26DFB6EE-BB67-4136-9C8F-749956854B6D}" type="datetimeFigureOut">
              <a:rPr lang="tr-TR"/>
              <a:pPr>
                <a:defRPr/>
              </a:pPr>
              <a:t>15.02.2016</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9867F2A7-6BEC-4C17-8425-A5728B351D27}"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1 Başlık"/>
          <p:cNvSpPr>
            <a:spLocks noGrp="1"/>
          </p:cNvSpPr>
          <p:nvPr>
            <p:ph type="ctrTitle"/>
          </p:nvPr>
        </p:nvSpPr>
        <p:spPr/>
        <p:txBody>
          <a:bodyPr/>
          <a:lstStyle/>
          <a:p>
            <a:r>
              <a:rPr lang="tr-TR" sz="5400" smtClean="0"/>
              <a:t>İNTERNET BAĞIMLILIĞI</a:t>
            </a:r>
          </a:p>
        </p:txBody>
      </p:sp>
      <p:sp>
        <p:nvSpPr>
          <p:cNvPr id="3" name="2 Alt Başlık"/>
          <p:cNvSpPr>
            <a:spLocks noGrp="1"/>
          </p:cNvSpPr>
          <p:nvPr>
            <p:ph type="subTitle" idx="1"/>
          </p:nvPr>
        </p:nvSpPr>
        <p:spPr/>
        <p:txBody>
          <a:bodyPr rtlCol="0">
            <a:normAutofit/>
          </a:bodyPr>
          <a:lstStyle/>
          <a:p>
            <a:pPr fontAlgn="auto">
              <a:spcAft>
                <a:spcPts val="0"/>
              </a:spcAft>
              <a:buFont typeface="Arial" pitchFamily="34" charset="0"/>
              <a:buNone/>
              <a:defRPr/>
            </a:pPr>
            <a:endParaRPr lang="tr-TR" dirty="0"/>
          </a:p>
        </p:txBody>
      </p:sp>
      <p:pic>
        <p:nvPicPr>
          <p:cNvPr id="13315" name="Picture 2" descr="C:\Documents and Settings\Administrator\Desktop\ÖR.jpg"/>
          <p:cNvPicPr>
            <a:picLocks noChangeAspect="1" noChangeArrowheads="1"/>
          </p:cNvPicPr>
          <p:nvPr/>
        </p:nvPicPr>
        <p:blipFill>
          <a:blip r:embed="rId2"/>
          <a:srcRect/>
          <a:stretch>
            <a:fillRect/>
          </a:stretch>
        </p:blipFill>
        <p:spPr bwMode="auto">
          <a:xfrm>
            <a:off x="179388" y="549275"/>
            <a:ext cx="8621712" cy="6308725"/>
          </a:xfrm>
          <a:prstGeom prst="rect">
            <a:avLst/>
          </a:prstGeom>
          <a:noFill/>
          <a:ln w="9525">
            <a:noFill/>
            <a:miter lim="800000"/>
            <a:headEnd/>
            <a:tailEnd/>
          </a:ln>
        </p:spPr>
      </p:pic>
      <p:sp>
        <p:nvSpPr>
          <p:cNvPr id="13318" name="Rectangle 6"/>
          <p:cNvSpPr>
            <a:spLocks noChangeArrowheads="1"/>
          </p:cNvSpPr>
          <p:nvPr/>
        </p:nvSpPr>
        <p:spPr bwMode="auto">
          <a:xfrm>
            <a:off x="4643438" y="4364316"/>
            <a:ext cx="2057038" cy="369332"/>
          </a:xfrm>
          <a:prstGeom prst="rect">
            <a:avLst/>
          </a:prstGeom>
          <a:noFill/>
          <a:ln w="9525">
            <a:noFill/>
            <a:miter lim="800000"/>
            <a:headEnd/>
            <a:tailEnd/>
          </a:ln>
          <a:effectLst/>
        </p:spPr>
        <p:txBody>
          <a:bodyPr wrap="none" anchor="ctr">
            <a:spAutoFit/>
          </a:bodyPr>
          <a:lstStyle/>
          <a:p>
            <a:r>
              <a:rPr lang="tr-TR" dirty="0"/>
              <a:t>www.sorubak.com</a:t>
            </a:r>
            <a:endParaRPr lang="tr-T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1 Başlık"/>
          <p:cNvSpPr>
            <a:spLocks noGrp="1"/>
          </p:cNvSpPr>
          <p:nvPr>
            <p:ph type="title"/>
          </p:nvPr>
        </p:nvSpPr>
        <p:spPr/>
        <p:txBody>
          <a:bodyPr/>
          <a:lstStyle/>
          <a:p>
            <a:endParaRPr lang="tr-TR" smtClean="0"/>
          </a:p>
        </p:txBody>
      </p:sp>
      <p:sp>
        <p:nvSpPr>
          <p:cNvPr id="3" name="2 İçerik Yer Tutucusu"/>
          <p:cNvSpPr>
            <a:spLocks noGrp="1"/>
          </p:cNvSpPr>
          <p:nvPr>
            <p:ph idx="1"/>
          </p:nvPr>
        </p:nvSpPr>
        <p:spPr/>
        <p:txBody>
          <a:bodyPr rtlCol="0">
            <a:normAutofit fontScale="62500" lnSpcReduction="20000"/>
          </a:bodyPr>
          <a:lstStyle/>
          <a:p>
            <a:pPr fontAlgn="auto">
              <a:spcAft>
                <a:spcPts val="0"/>
              </a:spcAft>
              <a:buFont typeface="Arial" pitchFamily="34" charset="0"/>
              <a:buChar char="•"/>
              <a:defRPr/>
            </a:pPr>
            <a:r>
              <a:rPr lang="tr-TR" dirty="0" smtClean="0"/>
              <a:t>Bilgisayar Bağımlılığı</a:t>
            </a:r>
            <a:br>
              <a:rPr lang="tr-TR" dirty="0" smtClean="0"/>
            </a:br>
            <a:r>
              <a:rPr lang="tr-TR" dirty="0" smtClean="0"/>
              <a:t/>
            </a:r>
            <a:br>
              <a:rPr lang="tr-TR" dirty="0" smtClean="0"/>
            </a:br>
            <a:r>
              <a:rPr lang="tr-TR" dirty="0" smtClean="0"/>
              <a:t>Günümüzde bilgisayarlar hayatımızın vazgeçilmezi haline geldi. Ancak yaşamımıza kattığı kolaylıkların yanı sıra olumsuz sonuçlarını da görüyoruz. Çocukların bilgisayar kullanımında doğru alışkanlıklar geliştirmesi için anne babaların konuya dikkat etmesi gerekiyor. Eğer çocuğunuzun bilgisayar başında geçirdiği süre giderek artıyorsa, başka bir işle meşgulken bile bilgisayarı özlüyorsa, sizi ve arkadaşlarını dikkate almıyorsa, başka faaliyetleri önemsemiyorsa, sırt, bilek, baş ağrısı gibi fiziksel sıkıntılar yaşıyorsa bağımlılıktan söz edilebilir.</a:t>
            </a:r>
            <a:br>
              <a:rPr lang="tr-TR" dirty="0" smtClean="0"/>
            </a:br>
            <a:r>
              <a:rPr lang="tr-TR" dirty="0" smtClean="0"/>
              <a:t/>
            </a:r>
            <a:br>
              <a:rPr lang="tr-TR" dirty="0" smtClean="0"/>
            </a:br>
            <a:r>
              <a:rPr lang="tr-TR" dirty="0" smtClean="0"/>
              <a:t>Bilgisayar ya da bilgisayar oyunu bağımlılığı, son dönemlerde sıklıkla karşılaştığımız bir sorun artık. Ders çalışmama, okula gitmek istememe, temel ihtiyaçlar dışında bilgisayar başından kalkmama, dikkat eksikliği ve ders başarısızlığı, engellenmeye tahammül edememe, kayıtsızlık ve çabuk duygusal doyum arayışı şikayetleri, ebeveynlerden en çok duyduğumuz şikayetlerdir.</a:t>
            </a:r>
            <a:br>
              <a:rPr lang="tr-TR" dirty="0" smtClean="0"/>
            </a:br>
            <a:endParaRPr lang="tr-T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1 Başlık"/>
          <p:cNvSpPr>
            <a:spLocks noGrp="1"/>
          </p:cNvSpPr>
          <p:nvPr>
            <p:ph type="title"/>
          </p:nvPr>
        </p:nvSpPr>
        <p:spPr/>
        <p:txBody>
          <a:bodyPr/>
          <a:lstStyle/>
          <a:p>
            <a:endParaRPr lang="tr-TR" smtClean="0"/>
          </a:p>
        </p:txBody>
      </p:sp>
      <p:pic>
        <p:nvPicPr>
          <p:cNvPr id="15362" name="3 İçerik Yer Tutucusu" descr="images (1).jpg"/>
          <p:cNvPicPr>
            <a:picLocks noGrp="1" noChangeAspect="1"/>
          </p:cNvPicPr>
          <p:nvPr>
            <p:ph idx="1"/>
          </p:nvPr>
        </p:nvPicPr>
        <p:blipFill>
          <a:blip r:embed="rId2"/>
          <a:srcRect/>
          <a:stretch>
            <a:fillRect/>
          </a:stretch>
        </p:blipFill>
        <p:spPr>
          <a:xfrm>
            <a:off x="247650" y="981075"/>
            <a:ext cx="8140700" cy="5426075"/>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1 Başlık"/>
          <p:cNvSpPr>
            <a:spLocks noGrp="1"/>
          </p:cNvSpPr>
          <p:nvPr>
            <p:ph type="title"/>
          </p:nvPr>
        </p:nvSpPr>
        <p:spPr/>
        <p:txBody>
          <a:bodyPr/>
          <a:lstStyle/>
          <a:p>
            <a:endParaRPr lang="tr-TR" smtClean="0"/>
          </a:p>
        </p:txBody>
      </p:sp>
      <p:sp>
        <p:nvSpPr>
          <p:cNvPr id="3" name="2 İçerik Yer Tutucusu"/>
          <p:cNvSpPr>
            <a:spLocks noGrp="1"/>
          </p:cNvSpPr>
          <p:nvPr>
            <p:ph idx="1"/>
          </p:nvPr>
        </p:nvSpPr>
        <p:spPr/>
        <p:txBody>
          <a:bodyPr rtlCol="0">
            <a:normAutofit fontScale="70000" lnSpcReduction="20000"/>
          </a:bodyPr>
          <a:lstStyle/>
          <a:p>
            <a:pPr>
              <a:spcAft>
                <a:spcPts val="0"/>
              </a:spcAft>
              <a:buFont typeface="Arial" pitchFamily="34" charset="0"/>
              <a:buChar char="•"/>
              <a:defRPr/>
            </a:pPr>
            <a:r>
              <a:rPr lang="tr-TR" dirty="0"/>
              <a:t>İ</a:t>
            </a:r>
            <a:r>
              <a:rPr lang="tr-TR" dirty="0" smtClean="0"/>
              <a:t>nternet </a:t>
            </a:r>
            <a:r>
              <a:rPr lang="tr-TR" dirty="0"/>
              <a:t>ve bilgisayar bağımlılığı nedenleri ve özellikleri</a:t>
            </a:r>
          </a:p>
          <a:p>
            <a:pPr>
              <a:spcAft>
                <a:spcPts val="0"/>
              </a:spcAft>
              <a:buFont typeface="Arial" pitchFamily="34" charset="0"/>
              <a:buChar char="•"/>
              <a:defRPr/>
            </a:pPr>
            <a:r>
              <a:rPr lang="tr-TR" dirty="0"/>
              <a:t>Araştırmacılar internet  bağımlılığına yol açan etkenler arasında özellikle sosyalleşme ihtiyacını vurgulamaktadır. İnternet  üzerindeki sosyal hayatın avantajları vardır. Bunlardan bazıları arasında şunları sayabiliriz:</a:t>
            </a:r>
          </a:p>
          <a:p>
            <a:pPr>
              <a:spcAft>
                <a:spcPts val="0"/>
              </a:spcAft>
              <a:buFont typeface="Arial" pitchFamily="34" charset="0"/>
              <a:buChar char="•"/>
              <a:defRPr/>
            </a:pPr>
            <a:r>
              <a:rPr lang="tr-TR" dirty="0"/>
              <a:t>Günümüzün şehir hayatında kolay kolay kurulamayan sosyal bağlantıları internet  üzerinden kurabilmek</a:t>
            </a:r>
          </a:p>
          <a:p>
            <a:pPr>
              <a:spcAft>
                <a:spcPts val="0"/>
              </a:spcAft>
              <a:buFont typeface="Arial" pitchFamily="34" charset="0"/>
              <a:buChar char="•"/>
              <a:defRPr/>
            </a:pPr>
            <a:r>
              <a:rPr lang="tr-TR" dirty="0"/>
              <a:t>Yabancılarla kolaylıkla ve risksiz olarak ilişkiye geçebilmek</a:t>
            </a:r>
          </a:p>
          <a:p>
            <a:pPr>
              <a:spcAft>
                <a:spcPts val="0"/>
              </a:spcAft>
              <a:buFont typeface="Arial" pitchFamily="34" charset="0"/>
              <a:buChar char="•"/>
              <a:defRPr/>
            </a:pPr>
            <a:r>
              <a:rPr lang="tr-TR" dirty="0"/>
              <a:t>İnsanların kendi kendilerini dizginlemeden, özgürce düşüncelerini, duygularını ifade edebilmeleri</a:t>
            </a:r>
          </a:p>
          <a:p>
            <a:pPr>
              <a:spcAft>
                <a:spcPts val="0"/>
              </a:spcAft>
              <a:buFont typeface="Arial" pitchFamily="34" charset="0"/>
              <a:buChar char="•"/>
              <a:defRPr/>
            </a:pPr>
            <a:r>
              <a:rPr lang="tr-TR" dirty="0"/>
              <a:t>Kendilerini göstermek istedikleri yönlerini abartarak gösterebilmeleri</a:t>
            </a:r>
          </a:p>
          <a:p>
            <a:pPr>
              <a:spcAft>
                <a:spcPts val="0"/>
              </a:spcAft>
              <a:buFont typeface="Arial" pitchFamily="34" charset="0"/>
              <a:buChar char="•"/>
              <a:defRPr/>
            </a:pPr>
            <a:r>
              <a:rPr lang="tr-TR" dirty="0"/>
              <a:t>İnternet  üzerindeki paylaşma ortamlarında ses çıkarmadan diğerlerini dikizleme olanağının olması</a:t>
            </a:r>
          </a:p>
          <a:p>
            <a:pPr fontAlgn="auto">
              <a:spcAft>
                <a:spcPts val="0"/>
              </a:spcAft>
              <a:buFont typeface="Arial" pitchFamily="34" charset="0"/>
              <a:buChar char="•"/>
              <a:defRPr/>
            </a:pPr>
            <a:endParaRPr lang="tr-T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1 Başlık"/>
          <p:cNvSpPr>
            <a:spLocks noGrp="1"/>
          </p:cNvSpPr>
          <p:nvPr>
            <p:ph type="title"/>
          </p:nvPr>
        </p:nvSpPr>
        <p:spPr/>
        <p:txBody>
          <a:bodyPr/>
          <a:lstStyle/>
          <a:p>
            <a:endParaRPr lang="tr-TR" smtClean="0"/>
          </a:p>
        </p:txBody>
      </p:sp>
      <p:pic>
        <p:nvPicPr>
          <p:cNvPr id="17410" name="3 İçerik Yer Tutucusu" descr="indir.jpg"/>
          <p:cNvPicPr>
            <a:picLocks noGrp="1" noChangeAspect="1"/>
          </p:cNvPicPr>
          <p:nvPr>
            <p:ph idx="1"/>
          </p:nvPr>
        </p:nvPicPr>
        <p:blipFill>
          <a:blip r:embed="rId2"/>
          <a:srcRect/>
          <a:stretch>
            <a:fillRect/>
          </a:stretch>
        </p:blipFill>
        <p:spPr>
          <a:xfrm>
            <a:off x="1042988" y="333375"/>
            <a:ext cx="6929437" cy="6283325"/>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1 Başlık"/>
          <p:cNvSpPr>
            <a:spLocks noGrp="1"/>
          </p:cNvSpPr>
          <p:nvPr>
            <p:ph type="title"/>
          </p:nvPr>
        </p:nvSpPr>
        <p:spPr/>
        <p:txBody>
          <a:bodyPr/>
          <a:lstStyle/>
          <a:p>
            <a:endParaRPr lang="tr-TR" smtClean="0"/>
          </a:p>
        </p:txBody>
      </p:sp>
      <p:sp>
        <p:nvSpPr>
          <p:cNvPr id="3" name="2 İçerik Yer Tutucusu"/>
          <p:cNvSpPr>
            <a:spLocks noGrp="1"/>
          </p:cNvSpPr>
          <p:nvPr>
            <p:ph idx="1"/>
          </p:nvPr>
        </p:nvSpPr>
        <p:spPr/>
        <p:txBody>
          <a:bodyPr rtlCol="0">
            <a:normAutofit fontScale="55000" lnSpcReduction="20000"/>
          </a:bodyPr>
          <a:lstStyle/>
          <a:p>
            <a:pPr fontAlgn="auto">
              <a:spcAft>
                <a:spcPts val="0"/>
              </a:spcAft>
              <a:buFont typeface="Arial" pitchFamily="34" charset="0"/>
              <a:buChar char="•"/>
              <a:defRPr/>
            </a:pPr>
            <a:r>
              <a:rPr lang="tr-TR" dirty="0"/>
              <a:t>İnternet Bağımlılığı</a:t>
            </a:r>
          </a:p>
          <a:p>
            <a:pPr fontAlgn="auto">
              <a:spcAft>
                <a:spcPts val="0"/>
              </a:spcAft>
              <a:buFont typeface="Arial" pitchFamily="34" charset="0"/>
              <a:buChar char="•"/>
              <a:defRPr/>
            </a:pPr>
            <a:r>
              <a:rPr lang="tr-TR" dirty="0"/>
              <a:t>Günümüzde teknolojinin yaygınlaşması ile yeni bağımlılıklar görülmektedir. İnternet bağımlılığı da bunlardan biridir.  Her yaşta ve cinsiyette görünen bir rahatsızlık olmasına rağmen diğer bağımlılıklara göre daha erken yaşlarda başlamaktadır. Özellikle 12-18 yaşları riskin en yüksek olduğu dönemler olarak görülmektedir. Cinsiyetler arası farka bakıldığında ise internet bağımlılığının erkeklerde kızlara göre 2-3 kat fazla olduğu görülmektedir. Ayrıca erkekler ve kızlar arasında internette geçirilen zamanın içeriği açısında da bazı farklar vardır. Kızların daha çok okuyarak ya da </a:t>
            </a:r>
            <a:r>
              <a:rPr lang="tr-TR" dirty="0" err="1"/>
              <a:t>chat</a:t>
            </a:r>
            <a:r>
              <a:rPr lang="tr-TR" dirty="0"/>
              <a:t> programlarında sohbet ederek zaman geçirirken, erkeklerin spor ve şiddet oyunlarını tercih ettiği görülmektedir. İnternet bağımlılığının toplumda görülme olasılığı %1.8'dir. Bu rakamlar bize internet bağımlılığının toplumda sık görülen ve tedavisi gerekli bir rahatsızlık olduğunu söylemektedir. İnternet bağımlılığında eşlik eden başka psikiyatrik bozukluklar olabilir. Sosyal fobi ya da depresyon internet bağımlılığı olan kişilerde görülen bozukluklar arasındadır. Bu durumlarda eşlik eden rahatsızlıklar internet bağımlılığının sebebi ya da sonucu da olabilmektedir.  Kişinin erken yaşlarda internet başında uzun süre zaman geçirmesinin dikkat eksikliği gelişmesinde etken olduğu görülmektedir. </a:t>
            </a:r>
            <a:r>
              <a:rPr lang="tr-TR" dirty="0" err="1"/>
              <a:t>Hiperaktivitenin</a:t>
            </a:r>
            <a:r>
              <a:rPr lang="tr-TR" dirty="0"/>
              <a:t> varlığı ise internet bağımlılığının gelişmesinde risk faktörü olarak </a:t>
            </a:r>
            <a:r>
              <a:rPr lang="tr-TR" dirty="0" err="1"/>
              <a:t>görülmektedi</a:t>
            </a:r>
            <a:endParaRPr lang="tr-T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descr="C:\Documents and Settings\osman\Belgelerim\Sohbet Günlüklerim\Resimlerim\d326fd9fdabbaf1bf3d625bebad7f9cb_1303747587[1].jpg"/>
          <p:cNvPicPr>
            <a:picLocks noGrp="1" noChangeAspect="1" noChangeArrowheads="1"/>
          </p:cNvPicPr>
          <p:nvPr>
            <p:ph idx="1"/>
          </p:nvPr>
        </p:nvPicPr>
        <p:blipFill>
          <a:blip r:embed="rId3"/>
          <a:srcRect/>
          <a:stretch>
            <a:fillRect/>
          </a:stretch>
        </p:blipFill>
        <p:spPr>
          <a:xfrm>
            <a:off x="1285875" y="396875"/>
            <a:ext cx="7215188" cy="5603875"/>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TotalTime>
  <Words>31</Words>
  <Application>Microsoft Office PowerPoint</Application>
  <PresentationFormat>Ekran Gösterisi (4:3)</PresentationFormat>
  <Paragraphs>13</Paragraphs>
  <Slides>7</Slides>
  <Notes>1</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7</vt:i4>
      </vt:variant>
    </vt:vector>
  </HeadingPairs>
  <TitlesOfParts>
    <vt:vector size="10" baseType="lpstr">
      <vt:lpstr>Arial</vt:lpstr>
      <vt:lpstr>Calibri</vt:lpstr>
      <vt:lpstr>Ofis Teması</vt:lpstr>
      <vt:lpstr>İNTERNET BAĞIMLILIĞI</vt:lpstr>
      <vt:lpstr>PowerPoint Sunusu</vt:lpstr>
      <vt:lpstr>PowerPoint Sunusu</vt:lpstr>
      <vt:lpstr>PowerPoint Sunusu</vt:lpstr>
      <vt:lpstr>PowerPoint Sunusu</vt:lpstr>
      <vt:lpstr>PowerPoint Sunusu</vt:lpstr>
      <vt:lpstr>PowerPoint Sunusu</vt:lpstr>
    </vt:vector>
  </TitlesOfParts>
  <Company>Silentall.Com Team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Progressive</dc:creator>
  <cp:keywords>www.sorubak.com</cp:keywords>
  <dc:description>www.sorubak.com</dc:description>
  <cp:lastModifiedBy>doğan</cp:lastModifiedBy>
  <cp:revision>4</cp:revision>
  <dcterms:created xsi:type="dcterms:W3CDTF">2016-02-12T06:42:19Z</dcterms:created>
  <dcterms:modified xsi:type="dcterms:W3CDTF">2016-02-15T20:52:00Z</dcterms:modified>
</cp:coreProperties>
</file>