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3" r:id="rId5"/>
    <p:sldId id="262" r:id="rId6"/>
    <p:sldId id="261" r:id="rId7"/>
    <p:sldId id="264" r:id="rId8"/>
    <p:sldId id="260" r:id="rId9"/>
    <p:sldId id="259" r:id="rId10"/>
    <p:sldId id="267" r:id="rId11"/>
    <p:sldId id="265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0B34A-7674-49DB-8906-69B5EF0A4636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D744D-F972-4072-B314-5D087F303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773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D744D-F972-4072-B314-5D087F303589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956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8C352-18AF-43BB-BBF5-8313F7C8EE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11A5A-FBA8-45C5-83E9-061BE9737A3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 rot="19631319">
            <a:off x="685800" y="2143116"/>
            <a:ext cx="7772400" cy="1457334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Batang" pitchFamily="18" charset="-127"/>
                <a:ea typeface="Batang" pitchFamily="18" charset="-127"/>
              </a:rPr>
              <a:t>COMPARATIVES</a:t>
            </a:r>
            <a:endParaRPr lang="tr-TR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00166" y="1357298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- Bazı iki heceli sıfatlarla hem -</a:t>
            </a:r>
            <a:r>
              <a:rPr lang="tr-TR" b="1" dirty="0" err="1" smtClean="0"/>
              <a:t>est</a:t>
            </a:r>
            <a:r>
              <a:rPr lang="tr-TR" b="1" dirty="0" smtClean="0"/>
              <a:t> takısı eklenerek ve hem de başına </a:t>
            </a:r>
            <a:r>
              <a:rPr lang="tr-TR" b="1" dirty="0" err="1" smtClean="0"/>
              <a:t>most</a:t>
            </a:r>
            <a:r>
              <a:rPr lang="tr-TR" b="1" dirty="0" smtClean="0"/>
              <a:t> kelimesi getirilerek kıyaslama yapılabilir. Bunlar</a:t>
            </a:r>
            <a:r>
              <a:rPr lang="tr-TR" b="1" dirty="0" smtClean="0">
                <a:solidFill>
                  <a:srgbClr val="FF0000"/>
                </a:solidFill>
              </a:rPr>
              <a:t> -</a:t>
            </a:r>
            <a:r>
              <a:rPr lang="tr-TR" b="1" dirty="0" err="1" smtClean="0">
                <a:solidFill>
                  <a:srgbClr val="FF0000"/>
                </a:solidFill>
              </a:rPr>
              <a:t>ow</a:t>
            </a:r>
            <a:r>
              <a:rPr lang="tr-TR" b="1" dirty="0" smtClean="0">
                <a:solidFill>
                  <a:srgbClr val="FF0000"/>
                </a:solidFill>
              </a:rPr>
              <a:t>, -er ve -</a:t>
            </a:r>
            <a:r>
              <a:rPr lang="tr-TR" b="1" dirty="0" err="1" smtClean="0">
                <a:solidFill>
                  <a:srgbClr val="FF0000"/>
                </a:solidFill>
              </a:rPr>
              <a:t>le</a:t>
            </a:r>
            <a:r>
              <a:rPr lang="tr-TR" b="1" dirty="0" smtClean="0">
                <a:solidFill>
                  <a:srgbClr val="FF0000"/>
                </a:solidFill>
              </a:rPr>
              <a:t> heceleriyle biten sıfatlar ile, </a:t>
            </a:r>
            <a:r>
              <a:rPr lang="tr-TR" b="1" dirty="0" err="1" smtClean="0">
                <a:solidFill>
                  <a:srgbClr val="FF0000"/>
                </a:solidFill>
              </a:rPr>
              <a:t>handsome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polite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tired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quiet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pleasant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stupid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cruel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wicked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common</a:t>
            </a:r>
            <a:r>
              <a:rPr lang="tr-TR" b="1" dirty="0" smtClean="0"/>
              <a:t> kelimeleridir.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571604" y="3429000"/>
            <a:ext cx="69294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apricot</a:t>
            </a:r>
            <a:r>
              <a:rPr lang="tr-TR" dirty="0" smtClean="0"/>
              <a:t> </a:t>
            </a:r>
            <a:r>
              <a:rPr lang="tr-TR" dirty="0" err="1" smtClean="0"/>
              <a:t>tree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gentlest</a:t>
            </a:r>
            <a:r>
              <a:rPr lang="tr-TR" dirty="0" smtClean="0"/>
              <a:t> /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gentle</a:t>
            </a:r>
            <a:r>
              <a:rPr lang="tr-TR" dirty="0" smtClean="0"/>
              <a:t> </a:t>
            </a:r>
            <a:r>
              <a:rPr lang="tr-TR" dirty="0" err="1" smtClean="0"/>
              <a:t>tree</a:t>
            </a:r>
            <a:r>
              <a:rPr lang="tr-TR" dirty="0" smtClean="0"/>
              <a:t> in 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garden</a:t>
            </a:r>
            <a:r>
              <a:rPr lang="tr-TR" dirty="0" smtClean="0"/>
              <a:t>. (Kayısı ağacı bahçemdeki en nazik ağaçtır.)</a:t>
            </a:r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1714480" y="2857496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poor</a:t>
            </a:r>
            <a:r>
              <a:rPr lang="tr-TR" dirty="0" smtClean="0"/>
              <a:t> </a:t>
            </a:r>
            <a:r>
              <a:rPr lang="tr-TR" dirty="0" err="1" smtClean="0"/>
              <a:t>woman</a:t>
            </a:r>
            <a:r>
              <a:rPr lang="tr-TR" dirty="0" smtClean="0"/>
              <a:t> has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hollowest</a:t>
            </a:r>
            <a:r>
              <a:rPr lang="tr-TR" dirty="0" smtClean="0"/>
              <a:t> /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hollow</a:t>
            </a:r>
            <a:r>
              <a:rPr lang="tr-TR" dirty="0" smtClean="0"/>
              <a:t> </a:t>
            </a:r>
            <a:r>
              <a:rPr lang="tr-TR" dirty="0" err="1" smtClean="0"/>
              <a:t>cheeks</a:t>
            </a:r>
            <a:r>
              <a:rPr lang="tr-TR" dirty="0" smtClean="0"/>
              <a:t> </a:t>
            </a:r>
            <a:r>
              <a:rPr lang="tr-TR" dirty="0" err="1" smtClean="0"/>
              <a:t>I’ve</a:t>
            </a:r>
            <a:r>
              <a:rPr lang="tr-TR" dirty="0" smtClean="0"/>
              <a:t> ever </a:t>
            </a:r>
            <a:r>
              <a:rPr lang="tr-TR" dirty="0" err="1" smtClean="0"/>
              <a:t>seen</a:t>
            </a:r>
            <a:r>
              <a:rPr lang="tr-TR" dirty="0" smtClean="0"/>
              <a:t>. (Fakir yaşlı kadın hayatımda gördüğüm en çökük yanaklara sahip.)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71604" y="1571612"/>
            <a:ext cx="664373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► </a:t>
            </a:r>
            <a:r>
              <a:rPr lang="tr-TR" b="1" dirty="0" smtClean="0"/>
              <a:t>“En” türünden olan kıyaslamalarda sıfattan önce </a:t>
            </a:r>
            <a:r>
              <a:rPr lang="tr-TR" b="1" dirty="0" err="1" smtClean="0"/>
              <a:t>the</a:t>
            </a:r>
            <a:r>
              <a:rPr lang="tr-TR" b="1" dirty="0" smtClean="0"/>
              <a:t> veya </a:t>
            </a:r>
            <a:r>
              <a:rPr lang="tr-TR" b="1" dirty="0" err="1" smtClean="0"/>
              <a:t>my</a:t>
            </a:r>
            <a:r>
              <a:rPr lang="tr-TR" b="1" dirty="0" smtClean="0"/>
              <a:t>, his türünden belirleyiciler getirilmelidir.</a:t>
            </a:r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dirty="0" smtClean="0"/>
          </a:p>
          <a:p>
            <a:pPr>
              <a:buFontTx/>
              <a:buChar char="-"/>
            </a:pPr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</a:t>
            </a:r>
            <a:r>
              <a:rPr lang="tr-TR" dirty="0" err="1" smtClean="0"/>
              <a:t>friend</a:t>
            </a:r>
            <a:r>
              <a:rPr lang="tr-TR" dirty="0" smtClean="0"/>
              <a:t>. (O benim en iyi arkadaşım.)</a:t>
            </a:r>
          </a:p>
          <a:p>
            <a:pPr>
              <a:buFontTx/>
              <a:buChar char="-"/>
            </a:pPr>
            <a:endParaRPr lang="tr-TR" dirty="0" smtClean="0"/>
          </a:p>
          <a:p>
            <a:pPr>
              <a:buFontTx/>
              <a:buChar char="-"/>
            </a:pPr>
            <a:endParaRPr lang="tr-TR" dirty="0" smtClean="0"/>
          </a:p>
          <a:p>
            <a:pPr>
              <a:buFontTx/>
              <a:buChar char="-"/>
            </a:pPr>
            <a:endParaRPr lang="tr-TR" dirty="0" smtClean="0"/>
          </a:p>
          <a:p>
            <a:r>
              <a:rPr lang="tr-TR" dirty="0" smtClean="0"/>
              <a:t>-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</a:t>
            </a:r>
            <a:r>
              <a:rPr lang="tr-TR" dirty="0" err="1" smtClean="0"/>
              <a:t>team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city</a:t>
            </a:r>
            <a:r>
              <a:rPr lang="tr-TR" dirty="0" smtClean="0"/>
              <a:t>. (Biz şehirdeki en iyi takımız.)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71604" y="1785926"/>
            <a:ext cx="67866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► </a:t>
            </a:r>
            <a:r>
              <a:rPr lang="tr-TR" b="1" dirty="0" smtClean="0"/>
              <a:t>Şimdiye kadar </a:t>
            </a:r>
            <a:r>
              <a:rPr lang="tr-TR" b="1" dirty="0" err="1" smtClean="0"/>
              <a:t>bahsediln</a:t>
            </a:r>
            <a:r>
              <a:rPr lang="tr-TR" b="1" dirty="0" smtClean="0"/>
              <a:t> kuralların hiçbirine uymayan ve tamamen kuralsız bir biçimde işlem gören sıfatlar vardır ve bunlar tamamen ezberlenmelidir.</a:t>
            </a:r>
            <a:endParaRPr lang="tr-TR" dirty="0" smtClean="0"/>
          </a:p>
          <a:p>
            <a:r>
              <a:rPr lang="tr-TR" dirty="0" smtClean="0"/>
              <a:t> </a:t>
            </a:r>
          </a:p>
          <a:p>
            <a:r>
              <a:rPr lang="tr-TR" dirty="0" err="1" smtClean="0"/>
              <a:t>good</a:t>
            </a:r>
            <a:r>
              <a:rPr lang="tr-TR" dirty="0" smtClean="0"/>
              <a:t> (iyi) - </a:t>
            </a:r>
            <a:r>
              <a:rPr lang="tr-TR" dirty="0" err="1" smtClean="0"/>
              <a:t>better</a:t>
            </a:r>
            <a:r>
              <a:rPr lang="tr-TR" dirty="0" smtClean="0"/>
              <a:t> (daha iyi)  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 (en iyi) 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bad</a:t>
            </a:r>
            <a:r>
              <a:rPr lang="tr-TR" dirty="0" smtClean="0"/>
              <a:t> (kötü) - </a:t>
            </a:r>
            <a:r>
              <a:rPr lang="tr-TR" dirty="0" err="1" smtClean="0"/>
              <a:t>worse</a:t>
            </a:r>
            <a:r>
              <a:rPr lang="tr-TR" dirty="0" smtClean="0"/>
              <a:t>(daha kötü) 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worst</a:t>
            </a:r>
            <a:r>
              <a:rPr lang="tr-TR" dirty="0" smtClean="0"/>
              <a:t> (en kötü)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little</a:t>
            </a:r>
            <a:r>
              <a:rPr lang="tr-TR" dirty="0" smtClean="0"/>
              <a:t> (az) - </a:t>
            </a:r>
            <a:r>
              <a:rPr lang="tr-TR" dirty="0" err="1" smtClean="0"/>
              <a:t>less</a:t>
            </a:r>
            <a:r>
              <a:rPr lang="tr-TR" dirty="0" smtClean="0"/>
              <a:t> (daha az) 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least</a:t>
            </a:r>
            <a:r>
              <a:rPr lang="tr-TR" dirty="0" smtClean="0"/>
              <a:t> (en az)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much</a:t>
            </a:r>
            <a:r>
              <a:rPr lang="tr-TR" dirty="0" smtClean="0"/>
              <a:t> (çok) - </a:t>
            </a:r>
            <a:r>
              <a:rPr lang="tr-TR" dirty="0" err="1" smtClean="0"/>
              <a:t>more</a:t>
            </a:r>
            <a:r>
              <a:rPr lang="tr-TR" dirty="0" smtClean="0"/>
              <a:t> (daha fazla) 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 (en fazla)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far (uzak) - </a:t>
            </a:r>
            <a:r>
              <a:rPr lang="tr-TR" dirty="0" err="1" smtClean="0"/>
              <a:t>further</a:t>
            </a:r>
            <a:r>
              <a:rPr lang="tr-TR" dirty="0" smtClean="0"/>
              <a:t> / </a:t>
            </a:r>
            <a:r>
              <a:rPr lang="tr-TR" dirty="0" err="1" smtClean="0"/>
              <a:t>farther</a:t>
            </a:r>
            <a:r>
              <a:rPr lang="tr-TR" dirty="0" smtClean="0"/>
              <a:t> (daha uzak) 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furthest</a:t>
            </a:r>
            <a:r>
              <a:rPr lang="tr-TR" dirty="0" smtClean="0"/>
              <a:t> (en uzak)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000232" y="3857628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 smtClean="0"/>
              <a:t>She</a:t>
            </a:r>
            <a:r>
              <a:rPr lang="tr-TR" sz="2000" dirty="0" smtClean="0"/>
              <a:t> is </a:t>
            </a:r>
            <a:r>
              <a:rPr lang="tr-TR" sz="2000" dirty="0" err="1" smtClean="0"/>
              <a:t>more</a:t>
            </a:r>
            <a:r>
              <a:rPr lang="tr-TR" sz="2000" dirty="0" smtClean="0"/>
              <a:t> </a:t>
            </a:r>
            <a:r>
              <a:rPr lang="tr-TR" sz="2000" dirty="0" err="1" smtClean="0"/>
              <a:t>intelligent</a:t>
            </a:r>
            <a:r>
              <a:rPr lang="tr-TR" sz="2000" dirty="0" smtClean="0"/>
              <a:t> </a:t>
            </a:r>
            <a:r>
              <a:rPr lang="tr-TR" sz="2000" dirty="0" err="1" smtClean="0"/>
              <a:t>than</a:t>
            </a:r>
            <a:r>
              <a:rPr lang="tr-TR" sz="2000" dirty="0" smtClean="0"/>
              <a:t> </a:t>
            </a:r>
            <a:r>
              <a:rPr lang="tr-TR" sz="2000" dirty="0" err="1" smtClean="0"/>
              <a:t>she</a:t>
            </a:r>
            <a:r>
              <a:rPr lang="tr-TR" sz="2000" dirty="0" smtClean="0"/>
              <a:t> </a:t>
            </a:r>
            <a:r>
              <a:rPr lang="tr-TR" sz="2000" dirty="0" err="1" smtClean="0"/>
              <a:t>looks</a:t>
            </a:r>
            <a:r>
              <a:rPr lang="tr-TR" sz="2000" dirty="0" smtClean="0"/>
              <a:t>. (O göründüğünden daha zekidir).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1928794" y="857232"/>
            <a:ext cx="58579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Sıfata "</a:t>
            </a:r>
            <a:r>
              <a:rPr lang="tr-TR" sz="2000" dirty="0" smtClean="0"/>
              <a:t>daha</a:t>
            </a:r>
            <a:r>
              <a:rPr lang="tr-TR" dirty="0" smtClean="0"/>
              <a:t>" niteliği kazandıran "-er" ve "</a:t>
            </a:r>
            <a:r>
              <a:rPr lang="tr-TR" dirty="0" err="1" smtClean="0"/>
              <a:t>more</a:t>
            </a:r>
            <a:r>
              <a:rPr lang="tr-TR" dirty="0" smtClean="0"/>
              <a:t>" eklenmesi ile oluşan yapılardır.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928794" y="1857364"/>
            <a:ext cx="564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Cümle yapısı: sıfat + -er / </a:t>
            </a:r>
            <a:r>
              <a:rPr lang="tr-TR" sz="2000" dirty="0" err="1" smtClean="0"/>
              <a:t>more</a:t>
            </a:r>
            <a:r>
              <a:rPr lang="tr-TR" sz="2000" dirty="0" smtClean="0"/>
              <a:t> + sıfat + </a:t>
            </a:r>
            <a:r>
              <a:rPr lang="tr-TR" sz="2000" dirty="0" err="1" smtClean="0"/>
              <a:t>than</a:t>
            </a:r>
            <a:endParaRPr lang="tr-TR" sz="2000" dirty="0" smtClean="0"/>
          </a:p>
        </p:txBody>
      </p:sp>
      <p:sp>
        <p:nvSpPr>
          <p:cNvPr id="5" name="4 Metin kutusu"/>
          <p:cNvSpPr txBox="1"/>
          <p:nvPr/>
        </p:nvSpPr>
        <p:spPr>
          <a:xfrm>
            <a:off x="1928794" y="2643182"/>
            <a:ext cx="5464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Bu yapı </a:t>
            </a:r>
            <a:r>
              <a:rPr lang="tr-TR" dirty="0" err="1" smtClean="0"/>
              <a:t>Türkçe’ye</a:t>
            </a:r>
            <a:r>
              <a:rPr lang="tr-TR" dirty="0" smtClean="0"/>
              <a:t> "... -den daha + sıfat" şeklinde aktarılır.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643041" y="2143116"/>
            <a:ext cx="68580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 </a:t>
            </a:r>
          </a:p>
          <a:p>
            <a:r>
              <a:rPr lang="tr-TR" dirty="0"/>
              <a:t>► </a:t>
            </a:r>
            <a:r>
              <a:rPr lang="tr-TR" b="1" dirty="0"/>
              <a:t>Bir heceli sıfatlara  -er takısı eklenir.</a:t>
            </a:r>
            <a:endParaRPr lang="tr-TR" dirty="0"/>
          </a:p>
          <a:p>
            <a:r>
              <a:rPr lang="tr-TR" dirty="0"/>
              <a:t>- </a:t>
            </a:r>
            <a:r>
              <a:rPr lang="tr-TR" dirty="0" err="1"/>
              <a:t>My</a:t>
            </a:r>
            <a:r>
              <a:rPr lang="tr-TR" dirty="0"/>
              <a:t> car is </a:t>
            </a:r>
            <a:r>
              <a:rPr lang="tr-TR" b="1" dirty="0" err="1"/>
              <a:t>faster</a:t>
            </a:r>
            <a:r>
              <a:rPr lang="tr-TR" dirty="0"/>
              <a:t> 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yours</a:t>
            </a:r>
            <a:r>
              <a:rPr lang="tr-TR" dirty="0"/>
              <a:t>. (Benim arabam seninkinden </a:t>
            </a:r>
            <a:r>
              <a:rPr lang="tr-TR" b="1" dirty="0"/>
              <a:t>daha hızlıdır</a:t>
            </a:r>
            <a:r>
              <a:rPr lang="tr-TR" dirty="0"/>
              <a:t>.)  </a:t>
            </a:r>
          </a:p>
          <a:p>
            <a:r>
              <a:rPr lang="tr-TR" dirty="0"/>
              <a:t>- </a:t>
            </a:r>
            <a:r>
              <a:rPr lang="tr-TR" dirty="0" err="1"/>
              <a:t>Women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generally</a:t>
            </a:r>
            <a:r>
              <a:rPr lang="tr-TR" dirty="0"/>
              <a:t> </a:t>
            </a:r>
            <a:r>
              <a:rPr lang="tr-TR" b="1" dirty="0" err="1"/>
              <a:t>shorter</a:t>
            </a:r>
            <a:r>
              <a:rPr lang="tr-TR" dirty="0"/>
              <a:t> </a:t>
            </a:r>
            <a:r>
              <a:rPr lang="tr-TR" dirty="0" err="1"/>
              <a:t>than</a:t>
            </a:r>
            <a:r>
              <a:rPr lang="tr-TR" dirty="0"/>
              <a:t> men. (Kadınlar genellikle erkeklerden </a:t>
            </a:r>
            <a:r>
              <a:rPr lang="tr-TR" b="1" dirty="0"/>
              <a:t>daha</a:t>
            </a:r>
            <a:r>
              <a:rPr lang="tr-TR" dirty="0"/>
              <a:t> </a:t>
            </a:r>
            <a:r>
              <a:rPr lang="tr-TR" b="1" dirty="0"/>
              <a:t>kısa</a:t>
            </a:r>
            <a:r>
              <a:rPr lang="tr-TR" dirty="0"/>
              <a:t> olurlar.)</a:t>
            </a:r>
          </a:p>
          <a:p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643042" y="1000108"/>
            <a:ext cx="5572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İngilizcede niteleme sıfatları düzenli ve düzensiz olarak, yani kurallı veya kuralsız olarak iki şekilde derecelendirilebilir. </a:t>
            </a:r>
          </a:p>
          <a:p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28662" y="2285992"/>
            <a:ext cx="7786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► </a:t>
            </a:r>
            <a:r>
              <a:rPr lang="tr-TR" b="1" dirty="0"/>
              <a:t>İkiden fazla heceli sıfatlarda </a:t>
            </a:r>
            <a:r>
              <a:rPr lang="tr-TR" b="1" dirty="0" err="1"/>
              <a:t>more</a:t>
            </a:r>
            <a:r>
              <a:rPr lang="tr-TR" b="1" dirty="0"/>
              <a:t> kelimesi sıfatlardan önce getirilir.</a:t>
            </a:r>
            <a:endParaRPr lang="tr-TR" dirty="0"/>
          </a:p>
          <a:p>
            <a:r>
              <a:rPr lang="tr-TR" dirty="0"/>
              <a:t>- Her </a:t>
            </a:r>
            <a:r>
              <a:rPr lang="tr-TR" dirty="0" err="1"/>
              <a:t>new</a:t>
            </a:r>
            <a:r>
              <a:rPr lang="tr-TR" dirty="0"/>
              <a:t> </a:t>
            </a:r>
            <a:r>
              <a:rPr lang="tr-TR" dirty="0" err="1"/>
              <a:t>dress</a:t>
            </a:r>
            <a:r>
              <a:rPr lang="tr-TR" dirty="0"/>
              <a:t> is </a:t>
            </a:r>
            <a:r>
              <a:rPr lang="tr-TR" b="1" dirty="0" err="1"/>
              <a:t>more</a:t>
            </a:r>
            <a:r>
              <a:rPr lang="tr-TR" b="1" dirty="0"/>
              <a:t> </a:t>
            </a:r>
            <a:r>
              <a:rPr lang="tr-TR" b="1" dirty="0" err="1"/>
              <a:t>beautiful</a:t>
            </a:r>
            <a:r>
              <a:rPr lang="tr-TR" dirty="0"/>
              <a:t> </a:t>
            </a:r>
            <a:r>
              <a:rPr lang="tr-TR" dirty="0" err="1"/>
              <a:t>than</a:t>
            </a:r>
            <a:r>
              <a:rPr lang="tr-TR" dirty="0"/>
              <a:t> her </a:t>
            </a:r>
            <a:r>
              <a:rPr lang="tr-TR" dirty="0" err="1"/>
              <a:t>old</a:t>
            </a:r>
            <a:r>
              <a:rPr lang="tr-TR" dirty="0"/>
              <a:t> </a:t>
            </a:r>
            <a:r>
              <a:rPr lang="tr-TR" dirty="0" err="1"/>
              <a:t>one</a:t>
            </a:r>
            <a:r>
              <a:rPr lang="tr-TR" dirty="0"/>
              <a:t>. (Yeni elbisesi eskisinden </a:t>
            </a:r>
            <a:r>
              <a:rPr lang="tr-TR" b="1" dirty="0"/>
              <a:t>daha güzel</a:t>
            </a:r>
            <a:r>
              <a:rPr lang="tr-TR" dirty="0"/>
              <a:t>.)</a:t>
            </a:r>
          </a:p>
          <a:p>
            <a:r>
              <a:rPr lang="tr-TR" dirty="0"/>
              <a:t>- </a:t>
            </a:r>
            <a:r>
              <a:rPr lang="tr-TR" dirty="0" err="1"/>
              <a:t>Nowadays</a:t>
            </a:r>
            <a:r>
              <a:rPr lang="tr-TR" dirty="0"/>
              <a:t> </a:t>
            </a:r>
            <a:r>
              <a:rPr lang="tr-TR" dirty="0" err="1"/>
              <a:t>cities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 </a:t>
            </a:r>
            <a:r>
              <a:rPr lang="tr-TR" b="1" dirty="0" err="1"/>
              <a:t>more</a:t>
            </a:r>
            <a:r>
              <a:rPr lang="tr-TR" b="1" dirty="0"/>
              <a:t> </a:t>
            </a:r>
            <a:r>
              <a:rPr lang="tr-TR" b="1" dirty="0" err="1"/>
              <a:t>attractive</a:t>
            </a:r>
            <a:r>
              <a:rPr lang="tr-TR" dirty="0"/>
              <a:t> 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villages</a:t>
            </a:r>
            <a:r>
              <a:rPr lang="tr-TR" dirty="0"/>
              <a:t>. (Şehirler günümüzde köylerden </a:t>
            </a:r>
            <a:r>
              <a:rPr lang="tr-TR" b="1" dirty="0"/>
              <a:t>daha çekicidirler</a:t>
            </a:r>
            <a:r>
              <a:rPr lang="tr-TR" dirty="0"/>
              <a:t>.)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24" y="1857364"/>
            <a:ext cx="6715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b="1" dirty="0" smtClean="0"/>
              <a:t>Sonunda</a:t>
            </a:r>
            <a:r>
              <a:rPr lang="tr-TR" b="1" dirty="0"/>
              <a:t>  -y harfi bulunan sıfatlar -er takısı alır  -y    -</a:t>
            </a:r>
            <a:r>
              <a:rPr lang="tr-TR" b="1" dirty="0" err="1"/>
              <a:t>ie</a:t>
            </a:r>
            <a:r>
              <a:rPr lang="tr-TR" b="1" dirty="0"/>
              <a:t>‘ye dönüşür.</a:t>
            </a:r>
            <a:endParaRPr lang="tr-TR" dirty="0"/>
          </a:p>
          <a:p>
            <a:r>
              <a:rPr lang="tr-TR" dirty="0"/>
              <a:t>- </a:t>
            </a: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India</a:t>
            </a:r>
            <a:r>
              <a:rPr lang="tr-TR" dirty="0"/>
              <a:t> </a:t>
            </a:r>
            <a:r>
              <a:rPr lang="tr-TR" dirty="0" err="1"/>
              <a:t>cows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 </a:t>
            </a:r>
            <a:r>
              <a:rPr lang="tr-TR" b="1" dirty="0" err="1"/>
              <a:t>holier</a:t>
            </a:r>
            <a:r>
              <a:rPr lang="tr-TR" b="1" dirty="0"/>
              <a:t> </a:t>
            </a:r>
            <a:r>
              <a:rPr lang="tr-TR" b="1" dirty="0" err="1"/>
              <a:t>than</a:t>
            </a:r>
            <a:r>
              <a:rPr lang="tr-TR" dirty="0"/>
              <a:t> </a:t>
            </a:r>
            <a:r>
              <a:rPr lang="tr-TR" dirty="0" err="1"/>
              <a:t>any</a:t>
            </a:r>
            <a:r>
              <a:rPr lang="tr-TR" dirty="0"/>
              <a:t> </a:t>
            </a:r>
            <a:r>
              <a:rPr lang="tr-TR" dirty="0" err="1"/>
              <a:t>other</a:t>
            </a:r>
            <a:r>
              <a:rPr lang="tr-TR" dirty="0"/>
              <a:t> </a:t>
            </a:r>
            <a:r>
              <a:rPr lang="tr-TR" dirty="0" err="1"/>
              <a:t>animals</a:t>
            </a:r>
            <a:r>
              <a:rPr lang="tr-TR" dirty="0"/>
              <a:t>. (</a:t>
            </a:r>
            <a:r>
              <a:rPr lang="tr-TR" dirty="0" err="1"/>
              <a:t>Hindistanda</a:t>
            </a:r>
            <a:r>
              <a:rPr lang="tr-TR" dirty="0"/>
              <a:t> inekler diğer hayvanlardan </a:t>
            </a:r>
            <a:r>
              <a:rPr lang="tr-TR" b="1" dirty="0"/>
              <a:t>daha kutsaldır</a:t>
            </a:r>
            <a:r>
              <a:rPr lang="tr-TR" dirty="0"/>
              <a:t>.)</a:t>
            </a:r>
          </a:p>
          <a:p>
            <a:r>
              <a:rPr lang="tr-TR" dirty="0"/>
              <a:t>- </a:t>
            </a:r>
            <a:r>
              <a:rPr lang="tr-TR" dirty="0" err="1"/>
              <a:t>English</a:t>
            </a:r>
            <a:r>
              <a:rPr lang="tr-TR" dirty="0"/>
              <a:t> is </a:t>
            </a:r>
            <a:r>
              <a:rPr lang="tr-TR" b="1" dirty="0" err="1"/>
              <a:t>easier</a:t>
            </a:r>
            <a:r>
              <a:rPr lang="tr-TR" dirty="0"/>
              <a:t> 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French</a:t>
            </a:r>
            <a:r>
              <a:rPr lang="tr-TR" dirty="0"/>
              <a:t>. (İngilizce Fransızcadan </a:t>
            </a:r>
            <a:r>
              <a:rPr lang="tr-TR" b="1" dirty="0"/>
              <a:t>daha kolaydır</a:t>
            </a:r>
            <a:r>
              <a:rPr lang="tr-TR" dirty="0"/>
              <a:t>.)</a:t>
            </a:r>
          </a:p>
          <a:p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000100" y="857232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► </a:t>
            </a:r>
            <a:r>
              <a:rPr lang="tr-TR" b="1" dirty="0" smtClean="0"/>
              <a:t>İki heceli sıfatların bazılarına  -er takısı eklenir, bazılarından önce ise </a:t>
            </a:r>
            <a:r>
              <a:rPr lang="tr-TR" b="1" dirty="0" err="1" smtClean="0"/>
              <a:t>more</a:t>
            </a:r>
            <a:r>
              <a:rPr lang="tr-TR" b="1" dirty="0" smtClean="0"/>
              <a:t> kelimesi getirilir.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857224" y="3071810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Birçok iki heceli sıfattan önce </a:t>
            </a:r>
            <a:r>
              <a:rPr lang="tr-TR" b="1" dirty="0" err="1"/>
              <a:t>more</a:t>
            </a:r>
            <a:r>
              <a:rPr lang="tr-TR" b="1" dirty="0"/>
              <a:t> kelimesi getirilir.</a:t>
            </a:r>
            <a:endParaRPr lang="tr-TR" dirty="0"/>
          </a:p>
          <a:p>
            <a:pPr>
              <a:buFontTx/>
              <a:buChar char="-"/>
            </a:pPr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/>
              <a:t>films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 </a:t>
            </a:r>
            <a:r>
              <a:rPr lang="tr-TR" b="1" dirty="0" err="1"/>
              <a:t>more</a:t>
            </a:r>
            <a:r>
              <a:rPr lang="tr-TR" b="1" dirty="0"/>
              <a:t> </a:t>
            </a:r>
            <a:r>
              <a:rPr lang="tr-TR" b="1" dirty="0" err="1"/>
              <a:t>boring</a:t>
            </a:r>
            <a:r>
              <a:rPr lang="tr-TR" dirty="0"/>
              <a:t> 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others</a:t>
            </a:r>
            <a:r>
              <a:rPr lang="tr-TR" dirty="0"/>
              <a:t>. (Bazı filmler diğerlerinden </a:t>
            </a:r>
            <a:r>
              <a:rPr lang="tr-TR" b="1" dirty="0"/>
              <a:t>daha sıkıcıdır</a:t>
            </a:r>
            <a:r>
              <a:rPr lang="tr-TR" dirty="0" smtClean="0"/>
              <a:t>.)</a:t>
            </a:r>
            <a:endParaRPr lang="tr-TR" dirty="0"/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857224" y="4929198"/>
            <a:ext cx="8286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small</a:t>
            </a:r>
            <a:r>
              <a:rPr lang="tr-TR" dirty="0" smtClean="0"/>
              <a:t> </a:t>
            </a:r>
            <a:r>
              <a:rPr lang="tr-TR" dirty="0" err="1" smtClean="0"/>
              <a:t>boy’s</a:t>
            </a:r>
            <a:r>
              <a:rPr lang="tr-TR" dirty="0" smtClean="0"/>
              <a:t> life is </a:t>
            </a:r>
            <a:r>
              <a:rPr lang="tr-TR" b="1" dirty="0" err="1" smtClean="0"/>
              <a:t>more</a:t>
            </a:r>
            <a:r>
              <a:rPr lang="tr-TR" b="1" dirty="0" smtClean="0"/>
              <a:t> </a:t>
            </a:r>
            <a:r>
              <a:rPr lang="tr-TR" b="1" dirty="0" err="1" smtClean="0"/>
              <a:t>tragic</a:t>
            </a:r>
            <a:r>
              <a:rPr lang="tr-TR" dirty="0" smtClean="0"/>
              <a:t> </a:t>
            </a:r>
            <a:r>
              <a:rPr lang="tr-TR" dirty="0" err="1" smtClean="0"/>
              <a:t>than</a:t>
            </a:r>
            <a:r>
              <a:rPr lang="tr-TR" dirty="0" smtClean="0"/>
              <a:t> his </a:t>
            </a:r>
            <a:r>
              <a:rPr lang="tr-TR" dirty="0" err="1" smtClean="0"/>
              <a:t>father’s</a:t>
            </a:r>
            <a:r>
              <a:rPr lang="tr-TR" dirty="0" smtClean="0"/>
              <a:t>. (O küçük çocuğun yaşantısı babasınınkinden </a:t>
            </a:r>
            <a:r>
              <a:rPr lang="tr-TR" b="1" dirty="0" smtClean="0"/>
              <a:t>daha acıklı</a:t>
            </a:r>
            <a:r>
              <a:rPr lang="tr-TR" dirty="0" smtClean="0"/>
              <a:t>.)</a:t>
            </a:r>
          </a:p>
          <a:p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857224" y="4000504"/>
            <a:ext cx="6858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I </a:t>
            </a:r>
            <a:r>
              <a:rPr lang="tr-TR" dirty="0" err="1" smtClean="0"/>
              <a:t>am</a:t>
            </a:r>
            <a:r>
              <a:rPr lang="tr-TR" dirty="0" smtClean="0"/>
              <a:t> </a:t>
            </a:r>
            <a:r>
              <a:rPr lang="tr-TR" b="1" dirty="0" err="1" smtClean="0"/>
              <a:t>more</a:t>
            </a:r>
            <a:r>
              <a:rPr lang="tr-TR" b="1" dirty="0" smtClean="0"/>
              <a:t> </a:t>
            </a:r>
            <a:r>
              <a:rPr lang="tr-TR" b="1" dirty="0" err="1" smtClean="0"/>
              <a:t>doubtful</a:t>
            </a:r>
            <a:r>
              <a:rPr lang="tr-TR" dirty="0" smtClean="0"/>
              <a:t> </a:t>
            </a:r>
            <a:r>
              <a:rPr lang="tr-TR" dirty="0" err="1" smtClean="0"/>
              <a:t>nowaday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I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. (Bugünlerde eskisinden </a:t>
            </a:r>
            <a:r>
              <a:rPr lang="tr-TR" b="1" dirty="0" smtClean="0"/>
              <a:t>daha şüpheciyim</a:t>
            </a:r>
            <a:r>
              <a:rPr lang="tr-TR" dirty="0" smtClean="0"/>
              <a:t>.)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00166" y="1071546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Bazı sıfatlar ise </a:t>
            </a:r>
            <a:r>
              <a:rPr lang="tr-TR" b="1" dirty="0" smtClean="0"/>
              <a:t> </a:t>
            </a:r>
            <a:r>
              <a:rPr lang="tr-TR" b="1" dirty="0"/>
              <a:t>kuralların dışında düzensiz değişirler. Belirli bir kural olmadığı için ezberlenmeleri gerekir</a:t>
            </a:r>
            <a:r>
              <a:rPr lang="tr-TR" b="1" dirty="0" smtClean="0"/>
              <a:t>.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643042" y="2571744"/>
            <a:ext cx="621510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good</a:t>
            </a:r>
            <a:r>
              <a:rPr lang="tr-TR" dirty="0"/>
              <a:t> (iyi) - </a:t>
            </a:r>
            <a:r>
              <a:rPr lang="tr-TR" dirty="0" err="1"/>
              <a:t>better</a:t>
            </a:r>
            <a:r>
              <a:rPr lang="tr-TR" dirty="0"/>
              <a:t> (daha iyi) - 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best</a:t>
            </a:r>
            <a:r>
              <a:rPr lang="tr-TR" dirty="0"/>
              <a:t> (en iyi</a:t>
            </a:r>
            <a:r>
              <a:rPr lang="tr-TR" dirty="0" smtClean="0"/>
              <a:t>)</a:t>
            </a:r>
          </a:p>
          <a:p>
            <a:endParaRPr lang="tr-TR" dirty="0"/>
          </a:p>
          <a:p>
            <a:r>
              <a:rPr lang="tr-TR" dirty="0" err="1"/>
              <a:t>bad</a:t>
            </a:r>
            <a:r>
              <a:rPr lang="tr-TR" dirty="0"/>
              <a:t> (kötü) - </a:t>
            </a:r>
            <a:r>
              <a:rPr lang="tr-TR" dirty="0" err="1"/>
              <a:t>worse</a:t>
            </a:r>
            <a:r>
              <a:rPr lang="tr-TR" dirty="0"/>
              <a:t> (daha kötü) -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worst</a:t>
            </a:r>
            <a:r>
              <a:rPr lang="tr-TR" dirty="0"/>
              <a:t>  (en kötü</a:t>
            </a:r>
            <a:r>
              <a:rPr lang="tr-TR" dirty="0" smtClean="0"/>
              <a:t>)</a:t>
            </a:r>
          </a:p>
          <a:p>
            <a:endParaRPr lang="tr-TR" dirty="0"/>
          </a:p>
          <a:p>
            <a:r>
              <a:rPr lang="tr-TR" dirty="0" err="1"/>
              <a:t>much</a:t>
            </a:r>
            <a:r>
              <a:rPr lang="tr-TR" dirty="0"/>
              <a:t> (fazla) - </a:t>
            </a:r>
            <a:r>
              <a:rPr lang="tr-TR" dirty="0" err="1"/>
              <a:t>more</a:t>
            </a:r>
            <a:r>
              <a:rPr lang="tr-TR" dirty="0"/>
              <a:t> (daha fazla) -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most</a:t>
            </a:r>
            <a:r>
              <a:rPr lang="tr-TR" dirty="0"/>
              <a:t> (en fazla</a:t>
            </a:r>
            <a:r>
              <a:rPr lang="tr-TR" dirty="0" smtClean="0"/>
              <a:t>)</a:t>
            </a:r>
          </a:p>
          <a:p>
            <a:endParaRPr lang="tr-TR" dirty="0"/>
          </a:p>
          <a:p>
            <a:r>
              <a:rPr lang="tr-TR" dirty="0" err="1"/>
              <a:t>many</a:t>
            </a:r>
            <a:r>
              <a:rPr lang="tr-TR" dirty="0"/>
              <a:t> (fazla) - </a:t>
            </a:r>
            <a:r>
              <a:rPr lang="tr-TR" dirty="0" err="1"/>
              <a:t>more</a:t>
            </a:r>
            <a:r>
              <a:rPr lang="tr-TR" dirty="0"/>
              <a:t> (daha fazla) -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most</a:t>
            </a:r>
            <a:r>
              <a:rPr lang="tr-TR" dirty="0"/>
              <a:t> (en fazla</a:t>
            </a:r>
            <a:r>
              <a:rPr lang="tr-TR" dirty="0" smtClean="0"/>
              <a:t>)</a:t>
            </a:r>
          </a:p>
          <a:p>
            <a:endParaRPr lang="tr-TR" dirty="0"/>
          </a:p>
          <a:p>
            <a:r>
              <a:rPr lang="tr-TR" dirty="0" err="1"/>
              <a:t>little</a:t>
            </a:r>
            <a:r>
              <a:rPr lang="tr-TR" dirty="0"/>
              <a:t> (az) - </a:t>
            </a:r>
            <a:r>
              <a:rPr lang="tr-TR" dirty="0" err="1"/>
              <a:t>less</a:t>
            </a:r>
            <a:r>
              <a:rPr lang="tr-TR" dirty="0"/>
              <a:t> (daha az) -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least</a:t>
            </a:r>
            <a:r>
              <a:rPr lang="tr-TR" dirty="0"/>
              <a:t> (en az</a:t>
            </a:r>
            <a:r>
              <a:rPr lang="tr-TR" dirty="0" smtClean="0"/>
              <a:t>)</a:t>
            </a:r>
          </a:p>
          <a:p>
            <a:endParaRPr lang="tr-TR" dirty="0" smtClean="0"/>
          </a:p>
          <a:p>
            <a:r>
              <a:rPr lang="tr-TR" dirty="0" smtClean="0"/>
              <a:t>far (uzak) - </a:t>
            </a:r>
            <a:r>
              <a:rPr lang="tr-TR" dirty="0" err="1" smtClean="0"/>
              <a:t>further</a:t>
            </a:r>
            <a:r>
              <a:rPr lang="tr-TR" dirty="0" smtClean="0"/>
              <a:t> / </a:t>
            </a:r>
            <a:r>
              <a:rPr lang="tr-TR" dirty="0" err="1" smtClean="0"/>
              <a:t>farther</a:t>
            </a:r>
            <a:r>
              <a:rPr lang="tr-TR" dirty="0" smtClean="0"/>
              <a:t> (daha uzak) 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furthest</a:t>
            </a:r>
            <a:r>
              <a:rPr lang="tr-TR" dirty="0" smtClean="0"/>
              <a:t> (en uzak)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 rot="19761653">
            <a:off x="685800" y="2130425"/>
            <a:ext cx="7772400" cy="1470025"/>
          </a:xfrm>
        </p:spPr>
        <p:txBody>
          <a:bodyPr/>
          <a:lstStyle/>
          <a:p>
            <a:r>
              <a:rPr lang="tr-TR" dirty="0" smtClean="0"/>
              <a:t>SUPERLATIVES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142976" y="3500438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Cheetah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fastest</a:t>
            </a:r>
            <a:r>
              <a:rPr lang="tr-TR" dirty="0" smtClean="0"/>
              <a:t> </a:t>
            </a:r>
            <a:r>
              <a:rPr lang="tr-TR" dirty="0" err="1" smtClean="0"/>
              <a:t>animal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world</a:t>
            </a:r>
            <a:r>
              <a:rPr lang="tr-TR" dirty="0" smtClean="0"/>
              <a:t>. (Çita dünyadaki en hızlı hayvandır.)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428728" y="785794"/>
            <a:ext cx="5500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Sıfatlar </a:t>
            </a:r>
            <a:r>
              <a:rPr lang="tr-TR" b="1" dirty="0" err="1" smtClean="0"/>
              <a:t>superlative</a:t>
            </a:r>
            <a:r>
              <a:rPr lang="tr-TR" b="1" dirty="0" smtClean="0"/>
              <a:t> formda kullanılırken bazı kurallara uygun olarak ekler alırlar.</a:t>
            </a:r>
          </a:p>
          <a:p>
            <a:r>
              <a:rPr lang="tr-TR" dirty="0" smtClean="0"/>
              <a:t> ► </a:t>
            </a:r>
            <a:r>
              <a:rPr lang="tr-TR" b="1" dirty="0" smtClean="0"/>
              <a:t>Bir heceli sıfatlara “-</a:t>
            </a:r>
            <a:r>
              <a:rPr lang="tr-TR" b="1" dirty="0" err="1" smtClean="0"/>
              <a:t>est</a:t>
            </a:r>
            <a:r>
              <a:rPr lang="tr-TR" b="1" dirty="0" smtClean="0"/>
              <a:t>” eklenir.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1285852" y="1857364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richest</a:t>
            </a:r>
            <a:r>
              <a:rPr lang="tr-TR" dirty="0" smtClean="0"/>
              <a:t> </a:t>
            </a:r>
            <a:r>
              <a:rPr lang="tr-TR" dirty="0" err="1" smtClean="0"/>
              <a:t>man</a:t>
            </a:r>
            <a:r>
              <a:rPr lang="tr-TR" dirty="0" smtClean="0"/>
              <a:t> in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company</a:t>
            </a:r>
            <a:r>
              <a:rPr lang="tr-TR" dirty="0" smtClean="0"/>
              <a:t>. (Sen bu şirketteki en zengin adamsın.)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1357290" y="2643182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man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fattest</a:t>
            </a:r>
            <a:r>
              <a:rPr lang="tr-TR" dirty="0" smtClean="0"/>
              <a:t> </a:t>
            </a:r>
            <a:r>
              <a:rPr lang="tr-TR" dirty="0" err="1" smtClean="0"/>
              <a:t>man</a:t>
            </a:r>
            <a:r>
              <a:rPr lang="tr-TR" dirty="0" smtClean="0"/>
              <a:t> I </a:t>
            </a:r>
            <a:r>
              <a:rPr lang="tr-TR" dirty="0" err="1" smtClean="0"/>
              <a:t>have</a:t>
            </a:r>
            <a:r>
              <a:rPr lang="tr-TR" dirty="0" smtClean="0"/>
              <a:t> ever </a:t>
            </a:r>
            <a:r>
              <a:rPr lang="tr-TR" dirty="0" err="1" smtClean="0"/>
              <a:t>seen</a:t>
            </a:r>
            <a:r>
              <a:rPr lang="tr-TR" dirty="0" smtClean="0"/>
              <a:t>. (Şu adam şimdiye kadar gördüğüm en şişman adamdır.)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928662" y="4357694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</a:t>
            </a:r>
            <a:r>
              <a:rPr lang="tr-TR" dirty="0" err="1" smtClean="0"/>
              <a:t>This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cheapest</a:t>
            </a:r>
            <a:r>
              <a:rPr lang="tr-TR" dirty="0" smtClean="0"/>
              <a:t> </a:t>
            </a:r>
            <a:r>
              <a:rPr lang="tr-TR" dirty="0" err="1" smtClean="0"/>
              <a:t>raincoat</a:t>
            </a:r>
            <a:r>
              <a:rPr lang="tr-TR" dirty="0" smtClean="0"/>
              <a:t> in 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shop</a:t>
            </a:r>
            <a:r>
              <a:rPr lang="tr-TR" dirty="0" smtClean="0"/>
              <a:t>. (Bu dükkandaki en ucuz yağmurluktur.)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00166" y="3643314"/>
            <a:ext cx="6858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Her </a:t>
            </a:r>
            <a:r>
              <a:rPr lang="tr-TR" dirty="0" err="1" smtClean="0"/>
              <a:t>story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unbelievable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I’ve</a:t>
            </a:r>
            <a:r>
              <a:rPr lang="tr-TR" dirty="0" smtClean="0"/>
              <a:t> ever </a:t>
            </a:r>
            <a:r>
              <a:rPr lang="tr-TR" dirty="0" err="1" smtClean="0"/>
              <a:t>heard</a:t>
            </a:r>
            <a:r>
              <a:rPr lang="tr-TR" dirty="0" smtClean="0"/>
              <a:t>. (Onun hikayesi şimdiye kadar duyduğum en inanılmaz olandır.)</a:t>
            </a:r>
          </a:p>
          <a:p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500166" y="714356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► </a:t>
            </a:r>
            <a:r>
              <a:rPr lang="tr-TR" b="1" dirty="0" smtClean="0"/>
              <a:t>İkiden fazla heceli sıfatlarda “</a:t>
            </a:r>
            <a:r>
              <a:rPr lang="tr-TR" b="1" dirty="0" err="1" smtClean="0"/>
              <a:t>most</a:t>
            </a:r>
            <a:r>
              <a:rPr lang="tr-TR" b="1" dirty="0" smtClean="0"/>
              <a:t>” kelimesi sıfatlardan önce getirilir.</a:t>
            </a:r>
            <a:endParaRPr lang="tr-TR" dirty="0" smtClean="0"/>
          </a:p>
        </p:txBody>
      </p:sp>
      <p:sp>
        <p:nvSpPr>
          <p:cNvPr id="4" name="3 Metin kutusu"/>
          <p:cNvSpPr txBox="1"/>
          <p:nvPr/>
        </p:nvSpPr>
        <p:spPr>
          <a:xfrm>
            <a:off x="1500166" y="1928802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</a:t>
            </a:r>
            <a:r>
              <a:rPr lang="tr-TR" dirty="0" err="1" smtClean="0"/>
              <a:t>Mr</a:t>
            </a:r>
            <a:r>
              <a:rPr lang="tr-TR" dirty="0" smtClean="0"/>
              <a:t>. </a:t>
            </a:r>
            <a:r>
              <a:rPr lang="tr-TR" dirty="0" err="1" smtClean="0"/>
              <a:t>President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successful</a:t>
            </a:r>
            <a:r>
              <a:rPr lang="tr-TR" dirty="0" smtClean="0"/>
              <a:t> </a:t>
            </a:r>
            <a:r>
              <a:rPr lang="tr-TR" dirty="0" err="1" smtClean="0"/>
              <a:t>politician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world</a:t>
            </a:r>
            <a:r>
              <a:rPr lang="tr-TR" dirty="0" smtClean="0"/>
              <a:t>. (Başkan dünyadaki en başarılı siyasetçidir.)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500166" y="2711231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</a:t>
            </a:r>
            <a:r>
              <a:rPr lang="tr-TR" dirty="0" err="1" smtClean="0"/>
              <a:t>Our</a:t>
            </a:r>
            <a:r>
              <a:rPr lang="tr-TR" dirty="0" smtClean="0"/>
              <a:t> </a:t>
            </a:r>
            <a:r>
              <a:rPr lang="tr-TR" dirty="0" err="1" smtClean="0"/>
              <a:t>teacher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tallest</a:t>
            </a:r>
            <a:r>
              <a:rPr lang="tr-TR" dirty="0" smtClean="0"/>
              <a:t> </a:t>
            </a:r>
            <a:r>
              <a:rPr lang="tr-TR" dirty="0" err="1" smtClean="0"/>
              <a:t>man</a:t>
            </a:r>
            <a:r>
              <a:rPr lang="tr-TR" dirty="0" smtClean="0"/>
              <a:t> in </a:t>
            </a:r>
            <a:r>
              <a:rPr lang="tr-TR" dirty="0" err="1" smtClean="0"/>
              <a:t>our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. (Öğretmenimiz okuldaki en uzun kişidir.)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500166" y="4714884"/>
            <a:ext cx="650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armchair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comfortable</a:t>
            </a:r>
            <a:r>
              <a:rPr lang="tr-TR" dirty="0" smtClean="0"/>
              <a:t> </a:t>
            </a:r>
            <a:r>
              <a:rPr lang="tr-TR" dirty="0" err="1" smtClean="0"/>
              <a:t>piece</a:t>
            </a:r>
            <a:r>
              <a:rPr lang="tr-TR" dirty="0" smtClean="0"/>
              <a:t> of </a:t>
            </a:r>
            <a:r>
              <a:rPr lang="tr-TR" dirty="0" err="1" smtClean="0"/>
              <a:t>furniture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room</a:t>
            </a:r>
            <a:r>
              <a:rPr lang="tr-TR" dirty="0" smtClean="0"/>
              <a:t>. (Koltuk odadaki en konforlu mobilyadır.)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245</Words>
  <Application>Microsoft Office PowerPoint</Application>
  <PresentationFormat>Ekran Gösterisi (4:3)</PresentationFormat>
  <Paragraphs>70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Batang</vt:lpstr>
      <vt:lpstr>Calibri</vt:lpstr>
      <vt:lpstr>Ofis Teması</vt:lpstr>
      <vt:lpstr>COMPARATIVES</vt:lpstr>
      <vt:lpstr>PowerPoint Sunusu</vt:lpstr>
      <vt:lpstr>PowerPoint Sunusu</vt:lpstr>
      <vt:lpstr>PowerPoint Sunusu</vt:lpstr>
      <vt:lpstr>PowerPoint Sunusu</vt:lpstr>
      <vt:lpstr>PowerPoint Sunusu</vt:lpstr>
      <vt:lpstr>SUPERLATIVES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10</cp:revision>
  <dcterms:created xsi:type="dcterms:W3CDTF">2016-04-16T06:45:37Z</dcterms:created>
  <dcterms:modified xsi:type="dcterms:W3CDTF">2016-04-20T21:05:16Z</dcterms:modified>
</cp:coreProperties>
</file>