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71" r:id="rId11"/>
    <p:sldId id="274" r:id="rId12"/>
    <p:sldId id="272" r:id="rId13"/>
    <p:sldId id="275" r:id="rId14"/>
    <p:sldId id="273" r:id="rId15"/>
    <p:sldId id="276" r:id="rId16"/>
    <p:sldId id="267" r:id="rId17"/>
    <p:sldId id="268" r:id="rId18"/>
    <p:sldId id="278" r:id="rId19"/>
    <p:sldId id="269"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8F86CD-C7B6-4D5D-A13C-1FA205878F70}" type="datetimeFigureOut">
              <a:rPr lang="tr-TR" smtClean="0"/>
              <a:t>15.04.2016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5383FF-5E75-4865-A268-EF826A50490B}" type="slidenum">
              <a:rPr lang="tr-TR" smtClean="0"/>
              <a:t>‹#›</a:t>
            </a:fld>
            <a:endParaRPr lang="tr-TR"/>
          </a:p>
        </p:txBody>
      </p:sp>
    </p:spTree>
    <p:extLst>
      <p:ext uri="{BB962C8B-B14F-4D97-AF65-F5344CB8AC3E}">
        <p14:creationId xmlns:p14="http://schemas.microsoft.com/office/powerpoint/2010/main" val="1993629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www.sorubak.com</a:t>
            </a:r>
            <a:endParaRPr lang="tr-TR" dirty="0"/>
          </a:p>
        </p:txBody>
      </p:sp>
      <p:sp>
        <p:nvSpPr>
          <p:cNvPr id="4" name="Slayt Numarası Yer Tutucusu 3"/>
          <p:cNvSpPr>
            <a:spLocks noGrp="1"/>
          </p:cNvSpPr>
          <p:nvPr>
            <p:ph type="sldNum" sz="quarter" idx="10"/>
          </p:nvPr>
        </p:nvSpPr>
        <p:spPr/>
        <p:txBody>
          <a:bodyPr/>
          <a:lstStyle/>
          <a:p>
            <a:fld id="{B85383FF-5E75-4865-A268-EF826A50490B}" type="slidenum">
              <a:rPr lang="tr-TR" smtClean="0"/>
              <a:t>19</a:t>
            </a:fld>
            <a:endParaRPr lang="tr-TR"/>
          </a:p>
        </p:txBody>
      </p:sp>
    </p:spTree>
    <p:extLst>
      <p:ext uri="{BB962C8B-B14F-4D97-AF65-F5344CB8AC3E}">
        <p14:creationId xmlns:p14="http://schemas.microsoft.com/office/powerpoint/2010/main" val="2854652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tr-TR"/>
              <a:t>Asıl başlık stili için tıklatın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15.04.2016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15.04.2016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tr-TR"/>
              <a:t>Asıl başlık stili için tıklatın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15.04.2016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Content Placeholder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15.04.2016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a:t>Asıl başlık stili için tıklatın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t>15.04.2016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t>15.04.2016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8" name="Title 7"/>
          <p:cNvSpPr>
            <a:spLocks noGrp="1"/>
          </p:cNvSpPr>
          <p:nvPr>
            <p:ph type="title"/>
          </p:nvPr>
        </p:nvSpPr>
        <p:spPr/>
        <p:txBody>
          <a:bodyPr/>
          <a:lstStyle/>
          <a:p>
            <a:r>
              <a:rPr lang="tr-TR"/>
              <a:t>Asıl başlık stili için tıklatın</a:t>
            </a:r>
            <a:endParaRPr lang="en-US"/>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a:t>Asıl metin stillerini düzenlemek için tıklatın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a:t>Asıl metin stillerini düzenlemek için tıklatın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t>15.04.2016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t>15.04.2016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t>15.04.2016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a:t>Asıl başlık stili için tıklatın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tr-TR"/>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t>15.04.2016</a:t>
            </a:fld>
            <a:endParaRPr lang="tr-T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tr-TR"/>
              <a:t>Resim eklemek için simgeyi tıklatın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tr-TR"/>
              <a:t>Asıl başlık stili için tıklatın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t>15.04.2016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tr-TR"/>
              <a:t>Asıl başlık stili için tıklatın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A23720DD-5B6D-40BF-8493-A6B52D484E6B}" type="datetimeFigureOut">
              <a:rPr lang="tr-TR" smtClean="0"/>
              <a:t>15.04.2016</a:t>
            </a:fld>
            <a:endParaRPr lang="tr-T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tr-T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r.wikipedia.org/wiki/Nehir" TargetMode="External"/><Relationship Id="rId2" Type="http://schemas.openxmlformats.org/officeDocument/2006/relationships/hyperlink" Target="https://tr.wikipedia.org/wiki/G%C3%B6l" TargetMode="External"/><Relationship Id="rId1" Type="http://schemas.openxmlformats.org/officeDocument/2006/relationships/slideLayout" Target="../slideLayouts/slideLayout2.xml"/><Relationship Id="rId6" Type="http://schemas.openxmlformats.org/officeDocument/2006/relationships/hyperlink" Target="https://tr.wikipedia.org/wiki/Yeralt%C4%B1_suyu" TargetMode="External"/><Relationship Id="rId5" Type="http://schemas.openxmlformats.org/officeDocument/2006/relationships/hyperlink" Target="https://tr.wikipedia.org/wiki/Deniz" TargetMode="External"/><Relationship Id="rId4" Type="http://schemas.openxmlformats.org/officeDocument/2006/relationships/hyperlink" Target="https://tr.wikipedia.org/wiki/Okyanu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tr.wikipedia.org/wiki/Atmosfer" TargetMode="External"/><Relationship Id="rId2" Type="http://schemas.openxmlformats.org/officeDocument/2006/relationships/hyperlink" Target="https://tr.wikipedia.org/wiki/Ekoloji" TargetMode="External"/><Relationship Id="rId1" Type="http://schemas.openxmlformats.org/officeDocument/2006/relationships/slideLayout" Target="../slideLayouts/slideLayout2.xml"/><Relationship Id="rId4" Type="http://schemas.openxmlformats.org/officeDocument/2006/relationships/hyperlink" Target="https://tr.wikipedia.org/wiki/At%C4%B1k"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a:solidFill>
                  <a:srgbClr val="00B050"/>
                </a:solidFill>
              </a:rPr>
              <a:t>ÇEVRE KİRLİLİĞİ</a:t>
            </a:r>
          </a:p>
        </p:txBody>
      </p:sp>
      <p:sp>
        <p:nvSpPr>
          <p:cNvPr id="3" name="Alt Başlık 2"/>
          <p:cNvSpPr>
            <a:spLocks noGrp="1"/>
          </p:cNvSpPr>
          <p:nvPr>
            <p:ph type="subTitle" idx="1"/>
          </p:nvPr>
        </p:nvSpPr>
        <p:spPr>
          <a:xfrm rot="19140000">
            <a:off x="1028818" y="2311721"/>
            <a:ext cx="7262375" cy="377500"/>
          </a:xfrm>
        </p:spPr>
        <p:txBody>
          <a:bodyPr>
            <a:normAutofit/>
          </a:bodyPr>
          <a:lstStyle/>
          <a:p>
            <a:endParaRPr lang="tr-TR" dirty="0">
              <a:solidFill>
                <a:srgbClr val="FF0000"/>
              </a:solidFill>
            </a:endParaRPr>
          </a:p>
          <a:p>
            <a:endParaRPr lang="tr-TR" dirty="0"/>
          </a:p>
        </p:txBody>
      </p:sp>
    </p:spTree>
    <p:extLst>
      <p:ext uri="{BB962C8B-B14F-4D97-AF65-F5344CB8AC3E}">
        <p14:creationId xmlns:p14="http://schemas.microsoft.com/office/powerpoint/2010/main" val="2581049014"/>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TOPRAK KİRLİLİĞİ</a:t>
            </a:r>
          </a:p>
        </p:txBody>
      </p:sp>
      <p:sp>
        <p:nvSpPr>
          <p:cNvPr id="3" name="İçerik Yer Tutucusu 2"/>
          <p:cNvSpPr>
            <a:spLocks noGrp="1"/>
          </p:cNvSpPr>
          <p:nvPr>
            <p:ph idx="1"/>
          </p:nvPr>
        </p:nvSpPr>
        <p:spPr>
          <a:xfrm>
            <a:off x="0" y="1100628"/>
            <a:ext cx="9144000" cy="3912548"/>
          </a:xfrm>
        </p:spPr>
        <p:txBody>
          <a:bodyPr/>
          <a:lstStyle/>
          <a:p>
            <a:r>
              <a:rPr lang="tr-TR" dirty="0">
                <a:solidFill>
                  <a:srgbClr val="252525"/>
                </a:solidFill>
                <a:latin typeface="Arial"/>
              </a:rPr>
              <a:t>Toprak kirliliği</a:t>
            </a:r>
            <a:r>
              <a:rPr lang="tr-TR" b="0" dirty="0">
                <a:solidFill>
                  <a:srgbClr val="252525"/>
                </a:solidFill>
                <a:latin typeface="Arial"/>
              </a:rPr>
              <a:t>, katı, sıvı ve radyoaktif artık ve kirleticiler tarafından toprağın fiziksel ve kimyasal özelliklerinin bozulmasıdır. Topraklarda meydana gelecek tüm olumsuz değişimler insan yaşamını kuvvetle etkileyecek güce sahiptir. İnsanların geçmişten gelen ve geçmişte zararları fark edilmemiş olan alışkanlıkları, bu gün toprak kirlenmesi ve bununla birlikte ortaya çıkan yeraltı ve yüzey sularının kirlenmesine sebep </a:t>
            </a:r>
            <a:r>
              <a:rPr lang="tr-TR" b="0" dirty="0" err="1">
                <a:solidFill>
                  <a:srgbClr val="252525"/>
                </a:solidFill>
                <a:latin typeface="Arial"/>
              </a:rPr>
              <a:t>olmaktadır.Toprak</a:t>
            </a:r>
            <a:r>
              <a:rPr lang="tr-TR" b="0" dirty="0">
                <a:solidFill>
                  <a:srgbClr val="252525"/>
                </a:solidFill>
                <a:latin typeface="Arial"/>
              </a:rPr>
              <a:t> kayaçların parçalanmasıyla oluşur. Oluşumu çok uzun sürede gerçekleşen toprak insan eli ile çok kısa sürede tahrip edilir. Tarımın yapılabilmesi için temel unsur verimli tarım arazileridir yani topraktır. Daha çok ürün elde edebilmek için kullanılan </a:t>
            </a:r>
            <a:r>
              <a:rPr lang="tr-TR" b="0" dirty="0" err="1">
                <a:solidFill>
                  <a:srgbClr val="252525"/>
                </a:solidFill>
                <a:latin typeface="Arial"/>
              </a:rPr>
              <a:t>gübreler,tarım</a:t>
            </a:r>
            <a:r>
              <a:rPr lang="tr-TR" b="0" dirty="0">
                <a:solidFill>
                  <a:srgbClr val="252525"/>
                </a:solidFill>
                <a:latin typeface="Arial"/>
              </a:rPr>
              <a:t> ilaçları sağladıkları yararın yanı sıra toprak kirliliğinin önemli sebepleri arasında yer almaktadır. Çevreye gelişigüzel atılan </a:t>
            </a:r>
            <a:r>
              <a:rPr lang="tr-TR" b="0" dirty="0" err="1">
                <a:solidFill>
                  <a:srgbClr val="252525"/>
                </a:solidFill>
                <a:latin typeface="Arial"/>
              </a:rPr>
              <a:t>çöpler,evsel</a:t>
            </a:r>
            <a:r>
              <a:rPr lang="tr-TR" b="0" dirty="0">
                <a:solidFill>
                  <a:srgbClr val="252525"/>
                </a:solidFill>
                <a:latin typeface="Arial"/>
              </a:rPr>
              <a:t> atıkların ve sanayi atıklarının arıtılmadan toprağa karıştırılması da toprağı kirleten etkenlerdendir.</a:t>
            </a:r>
            <a:endParaRPr lang="tr-TR" dirty="0"/>
          </a:p>
        </p:txBody>
      </p:sp>
    </p:spTree>
    <p:extLst>
      <p:ext uri="{BB962C8B-B14F-4D97-AF65-F5344CB8AC3E}">
        <p14:creationId xmlns:p14="http://schemas.microsoft.com/office/powerpoint/2010/main" val="871891493"/>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4060054" cy="2012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0054" y="1988840"/>
            <a:ext cx="4333875"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888699"/>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SU KİRLİLİĞİ</a:t>
            </a:r>
          </a:p>
        </p:txBody>
      </p:sp>
      <p:sp>
        <p:nvSpPr>
          <p:cNvPr id="3" name="İçerik Yer Tutucusu 2"/>
          <p:cNvSpPr>
            <a:spLocks noGrp="1"/>
          </p:cNvSpPr>
          <p:nvPr>
            <p:ph idx="1"/>
          </p:nvPr>
        </p:nvSpPr>
        <p:spPr>
          <a:xfrm>
            <a:off x="30024" y="1052736"/>
            <a:ext cx="9113975" cy="3960440"/>
          </a:xfrm>
        </p:spPr>
        <p:txBody>
          <a:bodyPr/>
          <a:lstStyle/>
          <a:p>
            <a:r>
              <a:rPr lang="tr-TR" b="0" i="1" dirty="0">
                <a:solidFill>
                  <a:srgbClr val="252525"/>
                </a:solidFill>
                <a:latin typeface="Arial"/>
              </a:rPr>
              <a:t>Su kirliliği</a:t>
            </a:r>
            <a:r>
              <a:rPr lang="tr-TR" b="0" dirty="0">
                <a:solidFill>
                  <a:srgbClr val="252525"/>
                </a:solidFill>
                <a:latin typeface="Arial"/>
              </a:rPr>
              <a:t>, </a:t>
            </a:r>
            <a:r>
              <a:rPr lang="tr-TR" b="0" dirty="0">
                <a:solidFill>
                  <a:srgbClr val="0B0080"/>
                </a:solidFill>
                <a:latin typeface="Arial"/>
                <a:hlinkClick r:id="rId2" tooltip="Göl"/>
              </a:rPr>
              <a:t>göl</a:t>
            </a:r>
            <a:r>
              <a:rPr lang="tr-TR" b="0" dirty="0">
                <a:solidFill>
                  <a:srgbClr val="252525"/>
                </a:solidFill>
                <a:latin typeface="Arial"/>
              </a:rPr>
              <a:t>, </a:t>
            </a:r>
            <a:r>
              <a:rPr lang="tr-TR" b="0" dirty="0">
                <a:solidFill>
                  <a:srgbClr val="0B0080"/>
                </a:solidFill>
                <a:latin typeface="Arial"/>
                <a:hlinkClick r:id="rId3" tooltip="Nehir"/>
              </a:rPr>
              <a:t>nehir</a:t>
            </a:r>
            <a:r>
              <a:rPr lang="tr-TR" b="0" dirty="0">
                <a:solidFill>
                  <a:srgbClr val="252525"/>
                </a:solidFill>
                <a:latin typeface="Arial"/>
              </a:rPr>
              <a:t>, </a:t>
            </a:r>
            <a:r>
              <a:rPr lang="tr-TR" b="0" dirty="0">
                <a:solidFill>
                  <a:srgbClr val="0B0080"/>
                </a:solidFill>
                <a:latin typeface="Arial"/>
                <a:hlinkClick r:id="rId4" tooltip="Okyanus"/>
              </a:rPr>
              <a:t>okyanus</a:t>
            </a:r>
            <a:r>
              <a:rPr lang="tr-TR" b="0" dirty="0">
                <a:solidFill>
                  <a:srgbClr val="252525"/>
                </a:solidFill>
                <a:latin typeface="Arial"/>
              </a:rPr>
              <a:t>, </a:t>
            </a:r>
            <a:r>
              <a:rPr lang="tr-TR" b="0" dirty="0">
                <a:solidFill>
                  <a:srgbClr val="0B0080"/>
                </a:solidFill>
                <a:latin typeface="Arial"/>
                <a:hlinkClick r:id="rId5" tooltip="Deniz"/>
              </a:rPr>
              <a:t>deniz</a:t>
            </a:r>
            <a:r>
              <a:rPr lang="tr-TR" b="0" dirty="0">
                <a:solidFill>
                  <a:srgbClr val="252525"/>
                </a:solidFill>
                <a:latin typeface="Arial"/>
              </a:rPr>
              <a:t> ve </a:t>
            </a:r>
            <a:r>
              <a:rPr lang="tr-TR" b="0" dirty="0">
                <a:solidFill>
                  <a:srgbClr val="0B0080"/>
                </a:solidFill>
                <a:latin typeface="Arial"/>
                <a:hlinkClick r:id="rId6" tooltip="Yeraltı suyu"/>
              </a:rPr>
              <a:t>yeraltı suları</a:t>
            </a:r>
            <a:r>
              <a:rPr lang="tr-TR" b="0" dirty="0">
                <a:solidFill>
                  <a:srgbClr val="252525"/>
                </a:solidFill>
                <a:latin typeface="Arial"/>
              </a:rPr>
              <a:t> gibi su barındıran havzalarda görülen kirliliğe verilen genel addır. Her çeşit </a:t>
            </a:r>
            <a:r>
              <a:rPr lang="tr-TR" dirty="0">
                <a:solidFill>
                  <a:srgbClr val="252525"/>
                </a:solidFill>
                <a:latin typeface="Arial"/>
              </a:rPr>
              <a:t>su kirliliği</a:t>
            </a:r>
            <a:r>
              <a:rPr lang="tr-TR" b="0" dirty="0">
                <a:solidFill>
                  <a:srgbClr val="252525"/>
                </a:solidFill>
                <a:latin typeface="Arial"/>
              </a:rPr>
              <a:t>, kirliliğin bulunduğu havzanın çevresinde veya içinde yaşayan tüm canlılara zarar verdiği gibi, çeşitli türlerin ve biyolojik toplulukların yok olmasına ortam hazırlar. Su kirliliği, içinde zararlı bileşenler barındıran atık suların, yeterli arıtım işleminden geçirilmeksizin havzalara boşaltılmasıyla meydana gelir.</a:t>
            </a:r>
            <a:endParaRPr lang="tr-TR" dirty="0"/>
          </a:p>
        </p:txBody>
      </p:sp>
    </p:spTree>
    <p:extLst>
      <p:ext uri="{BB962C8B-B14F-4D97-AF65-F5344CB8AC3E}">
        <p14:creationId xmlns:p14="http://schemas.microsoft.com/office/powerpoint/2010/main" val="3292581740"/>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endParaRPr lang="tr-TR"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889" y="-35405"/>
            <a:ext cx="4286250" cy="376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3828612"/>
            <a:ext cx="3333750" cy="2794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0742641"/>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Hava </a:t>
            </a:r>
            <a:r>
              <a:rPr lang="tr-TR" dirty="0" err="1"/>
              <a:t>kİRLİLİĞİ</a:t>
            </a:r>
            <a:endParaRPr lang="tr-TR" dirty="0"/>
          </a:p>
        </p:txBody>
      </p:sp>
      <p:sp>
        <p:nvSpPr>
          <p:cNvPr id="3" name="İçerik Yer Tutucusu 2"/>
          <p:cNvSpPr>
            <a:spLocks noGrp="1"/>
          </p:cNvSpPr>
          <p:nvPr>
            <p:ph idx="1"/>
          </p:nvPr>
        </p:nvSpPr>
        <p:spPr>
          <a:xfrm>
            <a:off x="0" y="1100628"/>
            <a:ext cx="9144000" cy="3984556"/>
          </a:xfrm>
        </p:spPr>
        <p:txBody>
          <a:bodyPr/>
          <a:lstStyle/>
          <a:p>
            <a:r>
              <a:rPr lang="tr-TR" dirty="0">
                <a:solidFill>
                  <a:srgbClr val="252525"/>
                </a:solidFill>
                <a:latin typeface="Arial"/>
              </a:rPr>
              <a:t>Hava kirliliği</a:t>
            </a:r>
            <a:r>
              <a:rPr lang="tr-TR" b="0" dirty="0">
                <a:solidFill>
                  <a:srgbClr val="252525"/>
                </a:solidFill>
                <a:latin typeface="Arial"/>
              </a:rPr>
              <a:t>, canlıların sağlığını olumsuz yönde etkileyen ve havadaki yabancı maddelerin, normalin üzerinde miktar ve yoğunluğa ulaşmasıdır.</a:t>
            </a:r>
          </a:p>
          <a:p>
            <a:r>
              <a:rPr lang="tr-TR" b="0" dirty="0">
                <a:solidFill>
                  <a:srgbClr val="252525"/>
                </a:solidFill>
                <a:latin typeface="Arial"/>
              </a:rPr>
              <a:t>Bir başka deyişle hava kirliliği; havada katı, sıvı ve gaz şeklindeki yabancı maddelerin insan sağlığına, canlı hayatına ve </a:t>
            </a:r>
            <a:r>
              <a:rPr lang="tr-TR" b="0" dirty="0">
                <a:solidFill>
                  <a:srgbClr val="0B0080"/>
                </a:solidFill>
                <a:latin typeface="Arial"/>
                <a:hlinkClick r:id="rId2" tooltip="Ekoloji"/>
              </a:rPr>
              <a:t>ekolojik</a:t>
            </a:r>
            <a:r>
              <a:rPr lang="tr-TR" b="0" dirty="0">
                <a:solidFill>
                  <a:srgbClr val="252525"/>
                </a:solidFill>
                <a:latin typeface="Arial"/>
              </a:rPr>
              <a:t> dengeye zarar verecek miktar, yoğunluk ve uzun sürede </a:t>
            </a:r>
            <a:r>
              <a:rPr lang="tr-TR" b="0" dirty="0">
                <a:solidFill>
                  <a:srgbClr val="0B0080"/>
                </a:solidFill>
                <a:latin typeface="Arial"/>
                <a:hlinkClick r:id="rId3" tooltip="Atmosfer"/>
              </a:rPr>
              <a:t>atmosferde</a:t>
            </a:r>
            <a:r>
              <a:rPr lang="tr-TR" b="0" dirty="0">
                <a:solidFill>
                  <a:srgbClr val="252525"/>
                </a:solidFill>
                <a:latin typeface="Arial"/>
              </a:rPr>
              <a:t> bulunmasıdır. İnsanların çeşitli faaliyetleri sonucu meydana gelen üretim ve tüketim aktiviteleri sırasında ortaya çıkan </a:t>
            </a:r>
            <a:r>
              <a:rPr lang="tr-TR" b="0" dirty="0">
                <a:solidFill>
                  <a:srgbClr val="0B0080"/>
                </a:solidFill>
                <a:latin typeface="Arial"/>
                <a:hlinkClick r:id="rId4" tooltip="Atık"/>
              </a:rPr>
              <a:t>atıklarla</a:t>
            </a:r>
            <a:r>
              <a:rPr lang="tr-TR" b="0" dirty="0">
                <a:solidFill>
                  <a:srgbClr val="252525"/>
                </a:solidFill>
                <a:latin typeface="Arial"/>
              </a:rPr>
              <a:t> hava tabakası kirlenerek, yeryüzündeki canlı hayatını olumsuz yönde etkilemektedir.</a:t>
            </a:r>
          </a:p>
          <a:p>
            <a:endParaRPr lang="tr-TR" dirty="0"/>
          </a:p>
        </p:txBody>
      </p:sp>
    </p:spTree>
    <p:extLst>
      <p:ext uri="{BB962C8B-B14F-4D97-AF65-F5344CB8AC3E}">
        <p14:creationId xmlns:p14="http://schemas.microsoft.com/office/powerpoint/2010/main" val="2611841464"/>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650" y="116631"/>
            <a:ext cx="7124700" cy="674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780999"/>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Ses kirliliği</a:t>
            </a:r>
          </a:p>
        </p:txBody>
      </p:sp>
      <p:sp>
        <p:nvSpPr>
          <p:cNvPr id="3" name="İçerik Yer Tutucusu 2"/>
          <p:cNvSpPr>
            <a:spLocks noGrp="1"/>
          </p:cNvSpPr>
          <p:nvPr>
            <p:ph idx="1"/>
          </p:nvPr>
        </p:nvSpPr>
        <p:spPr>
          <a:xfrm>
            <a:off x="-11119" y="836712"/>
            <a:ext cx="9144000" cy="4248472"/>
          </a:xfrm>
        </p:spPr>
        <p:txBody>
          <a:bodyPr>
            <a:normAutofit/>
          </a:bodyPr>
          <a:lstStyle/>
          <a:p>
            <a:r>
              <a:rPr lang="tr-TR" dirty="0"/>
              <a:t>Gürültü kirliliği veya diğer adıyla ses kirliliği, insan veya hayvan yaşamını olumsuz etkileyen, dengesini bozan her türlü insan, hayvan ya da makine kaynaklı ses oluşumudur. Gürültü kirliliğinin en yaygın biçimlerinden biri, özellikle motorlu araçların neden olduğu kirliliktir.</a:t>
            </a:r>
          </a:p>
          <a:p>
            <a:endParaRPr lang="tr-TR" dirty="0"/>
          </a:p>
          <a:p>
            <a:r>
              <a:rPr lang="tr-TR" dirty="0"/>
              <a:t>Dünya çapında en yaygın gürültü türü ulaşım sistemlerinden kaynaklanır. Motorlu araçların yanı sıra uçak ve demiryolu araçlarının yarattığı gürültü de önemli bir yer tutar. Şehir planlamacılığında yanlışlar yapılması sanayi ve yerleşim alanlarının birbirine bitişmesine neden olabilir ve sonuç olarak sanayi alanının yarattığı gürültü kirliliği komşu yerleşim birimlerinde yaşayanların sağlığı üzerinde olumsuz etkiler yaratabilir. Gürültü kirliliği yaratan diğer etmenler arasında özellikle istirahat saatlerinde yayılan araba alarmları, acil durum sirenleri, çeşitli beyaz eşyalar ile ev âletlerinin gürültüleri, fabrika-makine sesleri, yapım ve onarım çalışmaları, ses çıkaran hayvanlar, ses sistemleri, hoparlörler, maç, eğlence, dini-sosyal faaliyetler sayılabilir.</a:t>
            </a:r>
          </a:p>
        </p:txBody>
      </p:sp>
    </p:spTree>
    <p:extLst>
      <p:ext uri="{BB962C8B-B14F-4D97-AF65-F5344CB8AC3E}">
        <p14:creationId xmlns:p14="http://schemas.microsoft.com/office/powerpoint/2010/main" val="3630822210"/>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IŞIK KİRLİLİĞİ</a:t>
            </a:r>
          </a:p>
        </p:txBody>
      </p:sp>
      <p:sp>
        <p:nvSpPr>
          <p:cNvPr id="3" name="İçerik Yer Tutucusu 2"/>
          <p:cNvSpPr>
            <a:spLocks noGrp="1"/>
          </p:cNvSpPr>
          <p:nvPr>
            <p:ph idx="1"/>
          </p:nvPr>
        </p:nvSpPr>
        <p:spPr>
          <a:xfrm>
            <a:off x="0" y="908720"/>
            <a:ext cx="9144000" cy="4104456"/>
          </a:xfrm>
        </p:spPr>
        <p:txBody>
          <a:bodyPr/>
          <a:lstStyle/>
          <a:p>
            <a:pPr algn="just"/>
            <a:r>
              <a:rPr lang="tr-TR" b="0" dirty="0">
                <a:solidFill>
                  <a:srgbClr val="333333"/>
                </a:solidFill>
                <a:latin typeface="arial"/>
              </a:rPr>
              <a:t>Geceleyin çevremizi neden aydınlatıyoruz? Daha iyi görmek için, daha güzel çevrede bulunmak için, daha kolay çalışmak, daha güvende hissetmek için... Ticarette, turizmde çalışıyorsak iyi reklam yapmak ve müşteri kazanmak için. Fakat ne yazık ki hem Türkiye'de hem de bütün dünyada çok kötü gece aydınlatma uygulamaları var. Bu yanlış uygulama giderek yaygınlaşmakta ve artmaktadır.</a:t>
            </a:r>
          </a:p>
          <a:p>
            <a:pPr algn="just"/>
            <a:r>
              <a:rPr lang="tr-TR" i="1" dirty="0">
                <a:solidFill>
                  <a:srgbClr val="333333"/>
                </a:solidFill>
                <a:latin typeface="arial"/>
              </a:rPr>
              <a:t>Işık kirliliği, yanlış yerde, yanlış miktarda, yanlış yönde ve yanlış zamanda ışık kullanılmasıdır.</a:t>
            </a:r>
            <a:r>
              <a:rPr lang="tr-TR" b="0" dirty="0">
                <a:solidFill>
                  <a:srgbClr val="333333"/>
                </a:solidFill>
                <a:latin typeface="arial"/>
              </a:rPr>
              <a:t> Hava kirliliği havamızı, su kirliliği suyumuzu kirlettiği gibi, ışık kirliliği de iyi aydınlatmamızı kirletmektedir. Gereğinden fazla ve yanlış yerde ışık kullanmak etkisiz aydınlatma demektir; bunun sonucu olarak ışığı üretmek için harcanan enerjinin önemli bir kısmı da boşa gitmektedir.</a:t>
            </a:r>
          </a:p>
          <a:p>
            <a:endParaRPr lang="tr-TR" dirty="0"/>
          </a:p>
        </p:txBody>
      </p:sp>
    </p:spTree>
    <p:extLst>
      <p:ext uri="{BB962C8B-B14F-4D97-AF65-F5344CB8AC3E}">
        <p14:creationId xmlns:p14="http://schemas.microsoft.com/office/powerpoint/2010/main" val="3838828303"/>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882427"/>
            <a:ext cx="323850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1" y="914862"/>
            <a:ext cx="3491880" cy="1996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0750" y="3225577"/>
            <a:ext cx="4762500"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2849769"/>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GÖRÜNTÜ KİRLİLİĞİ</a:t>
            </a:r>
          </a:p>
        </p:txBody>
      </p:sp>
      <p:sp>
        <p:nvSpPr>
          <p:cNvPr id="3" name="İçerik Yer Tutucusu 2"/>
          <p:cNvSpPr>
            <a:spLocks noGrp="1"/>
          </p:cNvSpPr>
          <p:nvPr>
            <p:ph idx="1"/>
          </p:nvPr>
        </p:nvSpPr>
        <p:spPr>
          <a:xfrm>
            <a:off x="0" y="1100628"/>
            <a:ext cx="9144000" cy="5757372"/>
          </a:xfrm>
        </p:spPr>
        <p:txBody>
          <a:bodyPr>
            <a:normAutofit/>
          </a:bodyPr>
          <a:lstStyle/>
          <a:p>
            <a:pPr fontAlgn="base"/>
            <a:r>
              <a:rPr lang="tr-TR" b="0" dirty="0"/>
              <a:t>Nüfus artışıyla şehirleşmenin hız kazanması, sanayi bölgelerine sahip merkezlerde yoğunlaşan kalabalık insan toplulukları, sağlıksız konutlar, gecekondular görünüm kirliliğinin başlıca sebeplerini oluşturmaktadır. Özellikle gelişmekte olan ülkelerde bu daha çok görülmektedir. Gelişmiş olan ülkelerde konut yapımları belli bir proje dahilinde doğaya en az zarar verecek şekilde yapılmaya çalışılıyor.</a:t>
            </a:r>
          </a:p>
          <a:p>
            <a:pPr fontAlgn="base"/>
            <a:r>
              <a:rPr lang="tr-TR" b="0" dirty="0"/>
              <a:t>Fakat gelişmekte ve geri kalmış ülkelerde bunlar gözetilmeden yapıldığı için çarpık kentleşmenin yanında görüntü kirliliğini de ortaya çıkarmış oluyor. Ayrıca ormanlık arazilerin yakılarak, kesilerek ortadan kaldırılması, çıplak arazilerin ortaya çıkması erozyon ve inşaat yapılarak kirletilmesine neden olmaktadır.</a:t>
            </a:r>
          </a:p>
          <a:p>
            <a:pPr fontAlgn="base"/>
            <a:r>
              <a:rPr lang="tr-TR" b="0" dirty="0"/>
              <a:t>Endüstriyel tesislerin kıyı kesimlerinde, orman içlerine göl havzalarına kurulması da insanların göz zevkini bozmakta insanların rahatlamasını engellemektedir. Arsa ve arazilerin kentlerin gelişme yönlerinden saptırılması ulusal ve doğa koruma alanlarının giderek bu yerleşmelerin sanayi tesislerinin içinde kalması da görüntü kirliliğinin oluşmasına neden olan faktörlerdendir.</a:t>
            </a:r>
          </a:p>
          <a:p>
            <a:pPr fontAlgn="base"/>
            <a:r>
              <a:rPr lang="tr-TR" b="0" dirty="0"/>
              <a:t>Elektrik, su, telefon sistemleri için yapılan şehir içi kazılar, yol onarım çalışmaları amacıyla açılan daha sonra kapatılamayan çukurlar, ortalığa bırakılan döküntüler ve molozlar da görüntü kirliliğine neden olmaktadır. Kıyı kumsallarının, çakıl, kum alınan ırmak vadilerinin, alüvyon birikim alanlarının delik deşik edilmesi de görünüm kirliliğine neden olmaktadır.</a:t>
            </a:r>
          </a:p>
          <a:p>
            <a:pPr fontAlgn="base"/>
            <a:r>
              <a:rPr lang="tr-TR" b="0" dirty="0"/>
              <a:t>İmar yanlışlıkları, binaların rastgele kurulması, ilan, reklam, pano, afiş pankartlarının gelişi güzel bir şekilde etrafa asılması, yerleştirilmesi de görünümü bozmaktadır. Bazı yerlerde insanların ölümlerine bile sebep olabilmektedir. Fakat insanlarımız bu görüntülere ilgisiz kalmakta ve düzeltmek için hiçbir çaba harcamamaktadır. Görüntü kirliğine artık dur diyelim.</a:t>
            </a:r>
          </a:p>
          <a:p>
            <a:endParaRPr lang="tr-TR" dirty="0"/>
          </a:p>
        </p:txBody>
      </p:sp>
    </p:spTree>
    <p:extLst>
      <p:ext uri="{BB962C8B-B14F-4D97-AF65-F5344CB8AC3E}">
        <p14:creationId xmlns:p14="http://schemas.microsoft.com/office/powerpoint/2010/main" val="2376224062"/>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ÇEVRE NEDİR ?</a:t>
            </a:r>
          </a:p>
        </p:txBody>
      </p:sp>
      <p:sp>
        <p:nvSpPr>
          <p:cNvPr id="3" name="İçerik Yer Tutucusu 2"/>
          <p:cNvSpPr>
            <a:spLocks noGrp="1"/>
          </p:cNvSpPr>
          <p:nvPr>
            <p:ph idx="1"/>
          </p:nvPr>
        </p:nvSpPr>
        <p:spPr/>
        <p:txBody>
          <a:bodyPr>
            <a:normAutofit/>
          </a:bodyPr>
          <a:lstStyle/>
          <a:p>
            <a:r>
              <a:rPr lang="tr-TR" dirty="0"/>
              <a:t>Çevre; insanların ve diğer canlıların hayatları boyunca ilişkilerini sürdürdükleri ve karşılıklı olarak etkileşim içinde bulundukları fiziki, biyolojik, sosyal, ekonomik ve kültürel ortamdır. </a:t>
            </a:r>
          </a:p>
          <a:p>
            <a:endParaRPr lang="tr-TR" dirty="0"/>
          </a:p>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2081213"/>
            <a:ext cx="3851920"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5745265"/>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KİRLİLİK NEDİR ?</a:t>
            </a:r>
          </a:p>
        </p:txBody>
      </p:sp>
      <p:sp>
        <p:nvSpPr>
          <p:cNvPr id="3" name="İçerik Yer Tutucusu 2"/>
          <p:cNvSpPr>
            <a:spLocks noGrp="1"/>
          </p:cNvSpPr>
          <p:nvPr>
            <p:ph idx="1"/>
          </p:nvPr>
        </p:nvSpPr>
        <p:spPr/>
        <p:txBody>
          <a:bodyPr>
            <a:normAutofit/>
          </a:bodyPr>
          <a:lstStyle/>
          <a:p>
            <a:r>
              <a:rPr lang="tr-TR" sz="4000" dirty="0"/>
              <a:t>Kirli olma durumu</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585610"/>
            <a:ext cx="4283968" cy="43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5429862"/>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ÇEVRE KİRLİLİĞİ NEDİR ?</a:t>
            </a:r>
          </a:p>
        </p:txBody>
      </p:sp>
      <p:sp>
        <p:nvSpPr>
          <p:cNvPr id="3" name="İçerik Yer Tutucusu 2"/>
          <p:cNvSpPr>
            <a:spLocks noGrp="1"/>
          </p:cNvSpPr>
          <p:nvPr>
            <p:ph idx="1"/>
          </p:nvPr>
        </p:nvSpPr>
        <p:spPr>
          <a:xfrm>
            <a:off x="0" y="908720"/>
            <a:ext cx="9144000" cy="4104456"/>
          </a:xfrm>
        </p:spPr>
        <p:txBody>
          <a:bodyPr>
            <a:normAutofit/>
          </a:bodyPr>
          <a:lstStyle/>
          <a:p>
            <a:r>
              <a:rPr lang="tr-TR" dirty="0"/>
              <a:t>Çevre kirliliği, ekosistemlerde doğal dengeyi bozan ve insanlardan kaynaklanan ekolojik zararlardır.</a:t>
            </a:r>
          </a:p>
          <a:p>
            <a:r>
              <a:rPr lang="tr-TR" dirty="0"/>
              <a:t>Çevre kirliliği, yeryüzünde yaşayan bütün canlıların sağlığını etkileyen, cansız ve çevredeki maddeler üstünde yapısal zararlar veren ve bazı nitelikleri bozan yabancı maddelerin hava, su ve toprağa karışması olayıdır.</a:t>
            </a:r>
          </a:p>
          <a:p>
            <a:endParaRPr lang="tr-TR" dirty="0"/>
          </a:p>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060848"/>
            <a:ext cx="4343694"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2381146"/>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365760"/>
            <a:ext cx="8343900" cy="548640"/>
          </a:xfrm>
        </p:spPr>
        <p:txBody>
          <a:bodyPr/>
          <a:lstStyle/>
          <a:p>
            <a:r>
              <a:rPr lang="tr-TR" dirty="0"/>
              <a:t>ÇEVRE KİRLİLİĞİNİN NEDENLERİ</a:t>
            </a:r>
          </a:p>
        </p:txBody>
      </p:sp>
      <p:sp>
        <p:nvSpPr>
          <p:cNvPr id="4" name="İçerik Yer Tutucusu 3"/>
          <p:cNvSpPr>
            <a:spLocks noGrp="1"/>
          </p:cNvSpPr>
          <p:nvPr>
            <p:ph idx="1"/>
          </p:nvPr>
        </p:nvSpPr>
        <p:spPr>
          <a:xfrm>
            <a:off x="0" y="1052736"/>
            <a:ext cx="9144000" cy="3579849"/>
          </a:xfrm>
        </p:spPr>
        <p:txBody>
          <a:bodyPr>
            <a:normAutofit/>
          </a:bodyPr>
          <a:lstStyle/>
          <a:p>
            <a:r>
              <a:rPr lang="tr-TR" dirty="0"/>
              <a:t>ÇEVRE KİRLİLİĞİNİN NEDENLERİ</a:t>
            </a:r>
          </a:p>
          <a:p>
            <a:endParaRPr lang="tr-TR" dirty="0"/>
          </a:p>
          <a:p>
            <a:r>
              <a:rPr lang="tr-TR" dirty="0"/>
              <a:t>Dünyada nüfusunun artması ve bu nüfusun ihtiyaçları, insan eliyle yaratılan kirliliği hızlandırmaktadır. Günlük yaşamı, özellikle de şehir yaşamını kolaylaştırıcı bazı gelişmeler doğal kaynakları bozmakta; su, hava ve toprağın kirlenmesine yol açmaktadır. Bu da bitki ve hayvan varlığına ve sağlığına zarar vermektedir. Çevre kirliğinin pek çok nedeni vardır ki bunlara örnek olarak aşağıdakileri gösterebiliriz</a:t>
            </a:r>
            <a:r>
              <a:rPr lang="tr-TR" dirty="0" smtClean="0"/>
              <a:t>:</a:t>
            </a:r>
            <a:endParaRPr lang="tr-TR" dirty="0"/>
          </a:p>
          <a:p>
            <a:r>
              <a:rPr lang="tr-TR" dirty="0"/>
              <a:t>- Evler, iş yerleri ve taşıtlarda petrol, kalitesiz kömür gibi karbon salınımı yüksek fosil yakıtların aşırı ve </a:t>
            </a:r>
            <a:r>
              <a:rPr lang="tr-TR" dirty="0" smtClean="0"/>
              <a:t>bilinçsiz kullanılması,- </a:t>
            </a:r>
            <a:r>
              <a:rPr lang="tr-TR" dirty="0"/>
              <a:t>Sanayi ve evsel atıkların çevreye gelişigüzel atılması</a:t>
            </a:r>
            <a:r>
              <a:rPr lang="tr-TR" dirty="0" smtClean="0"/>
              <a:t>,- </a:t>
            </a:r>
            <a:r>
              <a:rPr lang="tr-TR" dirty="0"/>
              <a:t>Kimyasal ve biyolojik silahların kullanılması</a:t>
            </a:r>
            <a:r>
              <a:rPr lang="tr-TR" dirty="0" smtClean="0"/>
              <a:t>,- </a:t>
            </a:r>
            <a:r>
              <a:rPr lang="tr-TR" dirty="0"/>
              <a:t>Orman yangınları, ağaçların kesilmesi, bilinçsiz ve zamansız avlanmalar</a:t>
            </a:r>
            <a:r>
              <a:rPr lang="tr-TR" dirty="0" smtClean="0"/>
              <a:t>,- </a:t>
            </a:r>
            <a:r>
              <a:rPr lang="tr-TR" dirty="0"/>
              <a:t>Tarım ilaçları, böcek öldürücüler, soğutucu ve spreylerde bilinçsiz ve gereksizce zararlı gazlar kullanılması</a:t>
            </a:r>
            <a:r>
              <a:rPr lang="tr-TR" dirty="0" smtClean="0"/>
              <a:t>,- </a:t>
            </a:r>
            <a:r>
              <a:rPr lang="tr-TR" dirty="0"/>
              <a:t>Nükleer silahlar, nükleer reaktörler ve nükleer denemeler gibi etmenlerle radyasyon yayılması…</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509120"/>
            <a:ext cx="6012161" cy="2005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7169415"/>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365760"/>
            <a:ext cx="8092380" cy="548640"/>
          </a:xfrm>
        </p:spPr>
        <p:txBody>
          <a:bodyPr>
            <a:normAutofit fontScale="90000"/>
          </a:bodyPr>
          <a:lstStyle/>
          <a:p>
            <a:r>
              <a:rPr lang="tr-TR" dirty="0">
                <a:latin typeface="Turkısh"/>
              </a:rPr>
              <a:t>Çevre Kirliliğinin Sonuçları Nelerdir</a:t>
            </a:r>
            <a:br>
              <a:rPr lang="tr-TR" dirty="0">
                <a:latin typeface="Turkısh"/>
              </a:rPr>
            </a:br>
            <a:endParaRPr lang="tr-TR" dirty="0">
              <a:latin typeface="Turkısh"/>
            </a:endParaRPr>
          </a:p>
        </p:txBody>
      </p:sp>
      <p:sp>
        <p:nvSpPr>
          <p:cNvPr id="3" name="İçerik Yer Tutucusu 2"/>
          <p:cNvSpPr>
            <a:spLocks noGrp="1"/>
          </p:cNvSpPr>
          <p:nvPr>
            <p:ph idx="1"/>
          </p:nvPr>
        </p:nvSpPr>
        <p:spPr>
          <a:xfrm>
            <a:off x="0" y="908720"/>
            <a:ext cx="9144000" cy="4176464"/>
          </a:xfrm>
        </p:spPr>
        <p:txBody>
          <a:bodyPr/>
          <a:lstStyle/>
          <a:p>
            <a:r>
              <a:rPr lang="tr-TR" dirty="0"/>
              <a:t>1- Dünya’nın coğrafyası değişir.</a:t>
            </a:r>
          </a:p>
          <a:p>
            <a:r>
              <a:rPr lang="tr-TR" dirty="0"/>
              <a:t>2- Dünya’nın iklimi değişir.</a:t>
            </a:r>
          </a:p>
          <a:p>
            <a:r>
              <a:rPr lang="tr-TR" dirty="0"/>
              <a:t>3- Erozyonlar oluşur ve toprağın verimini düşürür.</a:t>
            </a:r>
          </a:p>
          <a:p>
            <a:r>
              <a:rPr lang="tr-TR" dirty="0"/>
              <a:t>4- Su kaynakları azalır ve kurur.</a:t>
            </a:r>
          </a:p>
          <a:p>
            <a:r>
              <a:rPr lang="tr-TR" dirty="0"/>
              <a:t>5- Enerji kıtlığı başlar.</a:t>
            </a:r>
          </a:p>
          <a:p>
            <a:r>
              <a:rPr lang="tr-TR" dirty="0"/>
              <a:t>6- Biyolojik çeşitlilik (canlı çeşitliliği) azalır.</a:t>
            </a:r>
          </a:p>
          <a:p>
            <a:r>
              <a:rPr lang="tr-TR" dirty="0"/>
              <a:t>7- Beslenme sorunu doğar.</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906952"/>
            <a:ext cx="4663953" cy="410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4316421"/>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solidFill>
                  <a:srgbClr val="333333"/>
                </a:solidFill>
                <a:latin typeface="Verdana"/>
              </a:rPr>
              <a:t>Çevreyi Korumak İçin Alınacak Önlemler :</a:t>
            </a:r>
            <a:r>
              <a:rPr lang="tr-TR" dirty="0"/>
              <a:t/>
            </a:r>
            <a:br>
              <a:rPr lang="tr-TR" dirty="0"/>
            </a:br>
            <a:endParaRPr lang="tr-TR" dirty="0"/>
          </a:p>
        </p:txBody>
      </p:sp>
      <p:sp>
        <p:nvSpPr>
          <p:cNvPr id="3" name="İçerik Yer Tutucusu 2"/>
          <p:cNvSpPr>
            <a:spLocks noGrp="1"/>
          </p:cNvSpPr>
          <p:nvPr>
            <p:ph idx="1"/>
          </p:nvPr>
        </p:nvSpPr>
        <p:spPr/>
        <p:txBody>
          <a:bodyPr>
            <a:normAutofit fontScale="92500" lnSpcReduction="10000"/>
          </a:bodyPr>
          <a:lstStyle/>
          <a:p>
            <a:r>
              <a:rPr lang="tr-TR" dirty="0"/>
              <a:t>1- Sanayileşmede çevreye zarar vermemek için gerekli tedbirlerin alınması gerekir.</a:t>
            </a:r>
          </a:p>
          <a:p>
            <a:r>
              <a:rPr lang="tr-TR" dirty="0"/>
              <a:t>2- Canlı türlerinin ve nesillerinin devamının sağlanması gerekir.</a:t>
            </a:r>
          </a:p>
          <a:p>
            <a:r>
              <a:rPr lang="tr-TR" dirty="0"/>
              <a:t>3- Bilinçli tarım yapılması gerekir.</a:t>
            </a:r>
          </a:p>
          <a:p>
            <a:r>
              <a:rPr lang="tr-TR" dirty="0"/>
              <a:t>4- Ormanların yok edilmemesi gerekir.</a:t>
            </a:r>
          </a:p>
          <a:p>
            <a:r>
              <a:rPr lang="tr-TR" dirty="0"/>
              <a:t>5- Su kaynaklarının kirletilmemesi gerekir.</a:t>
            </a:r>
          </a:p>
          <a:p>
            <a:r>
              <a:rPr lang="tr-TR" dirty="0"/>
              <a:t>6- Geri dönüşümlü ürünlerin kullanılması gerekir.</a:t>
            </a:r>
          </a:p>
          <a:p>
            <a:r>
              <a:rPr lang="tr-TR" dirty="0"/>
              <a:t>7- Tüketim maddelerinin geri dönüştürülebilecek şekilde kullanılması gerekir.</a:t>
            </a:r>
          </a:p>
          <a:p>
            <a:r>
              <a:rPr lang="tr-TR" dirty="0"/>
              <a:t>8- Yenilenebilir enerji kaynaklarının kullanılması gerekir.</a:t>
            </a:r>
          </a:p>
          <a:p>
            <a:r>
              <a:rPr lang="tr-TR" dirty="0"/>
              <a:t>9- Yenilenemez enerji kaynaklarının kullanılmaması gerekir.</a:t>
            </a:r>
          </a:p>
          <a:p>
            <a:r>
              <a:rPr lang="tr-TR" dirty="0"/>
              <a:t>10- Eğitime önem verilmesi ve tutumlu olunması gerekir.</a:t>
            </a:r>
          </a:p>
          <a:p>
            <a:r>
              <a:rPr lang="tr-TR"/>
              <a:t>11- Sürdürülebilir kalkınma yapılması gerekir. </a:t>
            </a:r>
          </a:p>
        </p:txBody>
      </p:sp>
    </p:spTree>
    <p:extLst>
      <p:ext uri="{BB962C8B-B14F-4D97-AF65-F5344CB8AC3E}">
        <p14:creationId xmlns:p14="http://schemas.microsoft.com/office/powerpoint/2010/main" val="2432265181"/>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Küresel ısınma</a:t>
            </a:r>
          </a:p>
        </p:txBody>
      </p:sp>
      <p:sp>
        <p:nvSpPr>
          <p:cNvPr id="3" name="İçerik Yer Tutucusu 2"/>
          <p:cNvSpPr>
            <a:spLocks noGrp="1"/>
          </p:cNvSpPr>
          <p:nvPr>
            <p:ph idx="1"/>
          </p:nvPr>
        </p:nvSpPr>
        <p:spPr/>
        <p:txBody>
          <a:bodyPr/>
          <a:lstStyle/>
          <a:p>
            <a:r>
              <a:rPr lang="tr-TR" dirty="0"/>
              <a:t>Küresel ısınma, başlıca atmosfere salınan gazların neden olduğu düşünülen sera etkisinin sonucunda, Dünya üzerinde yıl boyunca kara, deniz ve havada ölçülen ortalama sıcaklıklarda görülen artışa verilen isimdir.</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34" y="2492016"/>
            <a:ext cx="4979243" cy="2693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7657" y="2108560"/>
            <a:ext cx="4436343" cy="3076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2545457"/>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0" y="0"/>
            <a:ext cx="9144000" cy="6858000"/>
          </a:xfrm>
        </p:spPr>
        <p:txBody>
          <a:bodyPr>
            <a:normAutofit fontScale="92500" lnSpcReduction="20000"/>
          </a:bodyPr>
          <a:lstStyle/>
          <a:p>
            <a:r>
              <a:rPr lang="tr-TR" sz="2800" dirty="0"/>
              <a:t>KÜRESEL ISINMANIN SONUÇLARI</a:t>
            </a:r>
          </a:p>
          <a:p>
            <a:endParaRPr lang="tr-TR" sz="2800" dirty="0"/>
          </a:p>
          <a:p>
            <a:r>
              <a:rPr lang="tr-TR" sz="2800" dirty="0"/>
              <a:t>Sıcak hava dalgaları, seller, kasırgalar, yangınlar, kuraklık ve bunların sebep olacağı hastalıklar yüzünden milyonlarca insan ölecek.</a:t>
            </a:r>
          </a:p>
          <a:p>
            <a:r>
              <a:rPr lang="tr-TR" sz="2800" dirty="0"/>
              <a:t>Dünyadaki pek çok canlı türü yok olacak.</a:t>
            </a:r>
          </a:p>
          <a:p>
            <a:endParaRPr lang="tr-TR" sz="2800" dirty="0"/>
          </a:p>
          <a:p>
            <a:r>
              <a:rPr lang="tr-TR" sz="2800" dirty="0"/>
              <a:t>Bitki örtüsü azalacak. Dünyanın büyük bölümü çöl </a:t>
            </a:r>
            <a:r>
              <a:rPr lang="tr-TR" sz="2800" dirty="0" err="1"/>
              <a:t>olacak.Küresel</a:t>
            </a:r>
            <a:r>
              <a:rPr lang="tr-TR" sz="2800" dirty="0"/>
              <a:t> ısınmanın getireceği sıcak hava dalgaları, seller, kasırgalar, yangınlar ve kuraklık özellikle yoksulları çaresiz bırakacak.</a:t>
            </a:r>
          </a:p>
          <a:p>
            <a:endParaRPr lang="tr-TR" sz="2800" dirty="0"/>
          </a:p>
          <a:p>
            <a:r>
              <a:rPr lang="tr-TR" sz="2800" dirty="0"/>
              <a:t>Deniz seviyesi yükselecek, birçok ülkenin deniz seviyesindeki bölümleri sular altında kalacak.</a:t>
            </a:r>
          </a:p>
          <a:p>
            <a:endParaRPr lang="tr-TR" sz="2800" dirty="0"/>
          </a:p>
          <a:p>
            <a:r>
              <a:rPr lang="tr-TR" sz="2800" dirty="0"/>
              <a:t>Fırtınalar, Pasifik bölgelerinde görülen doğa olayları, Muson yağmurları sayısı giderek artacak. </a:t>
            </a:r>
          </a:p>
          <a:p>
            <a:endParaRPr lang="tr-TR" sz="2800" dirty="0"/>
          </a:p>
          <a:p>
            <a:endParaRPr lang="tr-TR" dirty="0"/>
          </a:p>
        </p:txBody>
      </p:sp>
    </p:spTree>
    <p:extLst>
      <p:ext uri="{BB962C8B-B14F-4D97-AF65-F5344CB8AC3E}">
        <p14:creationId xmlns:p14="http://schemas.microsoft.com/office/powerpoint/2010/main" val="3791287798"/>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çılar">
  <a:themeElements>
    <a:clrScheme name="Açılar">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çıla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209</TotalTime>
  <Words>1146</Words>
  <Application>Microsoft Office PowerPoint</Application>
  <PresentationFormat>Ekran Gösterisi (4:3)</PresentationFormat>
  <Paragraphs>67</Paragraphs>
  <Slides>19</Slides>
  <Notes>1</Notes>
  <HiddenSlides>0</HiddenSlides>
  <MMClips>0</MMClips>
  <ScaleCrop>false</ScaleCrop>
  <HeadingPairs>
    <vt:vector size="6" baseType="variant">
      <vt:variant>
        <vt:lpstr>Kullanılan Yazı Tipleri</vt:lpstr>
      </vt:variant>
      <vt:variant>
        <vt:i4>9</vt:i4>
      </vt:variant>
      <vt:variant>
        <vt:lpstr>Tema</vt:lpstr>
      </vt:variant>
      <vt:variant>
        <vt:i4>1</vt:i4>
      </vt:variant>
      <vt:variant>
        <vt:lpstr>Slayt Başlıkları</vt:lpstr>
      </vt:variant>
      <vt:variant>
        <vt:i4>19</vt:i4>
      </vt:variant>
    </vt:vector>
  </HeadingPairs>
  <TitlesOfParts>
    <vt:vector size="29" baseType="lpstr">
      <vt:lpstr>arial</vt:lpstr>
      <vt:lpstr>arial</vt:lpstr>
      <vt:lpstr>Calibri</vt:lpstr>
      <vt:lpstr>Franklin Gothic Book</vt:lpstr>
      <vt:lpstr>Franklin Gothic Medium</vt:lpstr>
      <vt:lpstr>Tunga</vt:lpstr>
      <vt:lpstr>Turkısh</vt:lpstr>
      <vt:lpstr>Verdana</vt:lpstr>
      <vt:lpstr>Wingdings</vt:lpstr>
      <vt:lpstr>Açılar</vt:lpstr>
      <vt:lpstr>ÇEVRE KİRLİLİĞİ</vt:lpstr>
      <vt:lpstr>ÇEVRE NEDİR ?</vt:lpstr>
      <vt:lpstr>KİRLİLİK NEDİR ?</vt:lpstr>
      <vt:lpstr>ÇEVRE KİRLİLİĞİ NEDİR ?</vt:lpstr>
      <vt:lpstr>ÇEVRE KİRLİLİĞİNİN NEDENLERİ</vt:lpstr>
      <vt:lpstr>Çevre Kirliliğinin Sonuçları Nelerdir </vt:lpstr>
      <vt:lpstr>Çevreyi Korumak İçin Alınacak Önlemler : </vt:lpstr>
      <vt:lpstr>Küresel ısınma</vt:lpstr>
      <vt:lpstr>PowerPoint Sunusu</vt:lpstr>
      <vt:lpstr>TOPRAK KİRLİLİĞİ</vt:lpstr>
      <vt:lpstr>PowerPoint Sunusu</vt:lpstr>
      <vt:lpstr>SU KİRLİLİĞİ</vt:lpstr>
      <vt:lpstr>PowerPoint Sunusu</vt:lpstr>
      <vt:lpstr>Hava kİRLİLİĞİ</vt:lpstr>
      <vt:lpstr>PowerPoint Sunusu</vt:lpstr>
      <vt:lpstr>Ses kirliliği</vt:lpstr>
      <vt:lpstr>IŞIK KİRLİLİĞİ</vt:lpstr>
      <vt:lpstr>PowerPoint Sunusu</vt:lpstr>
      <vt:lpstr>GÖRÜNTÜ KİRLİLİĞİ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eren</dc:creator>
  <cp:keywords>www.sorubak.com</cp:keywords>
  <cp:lastModifiedBy>doğan</cp:lastModifiedBy>
  <cp:revision>27</cp:revision>
  <dcterms:created xsi:type="dcterms:W3CDTF">2016-04-08T18:14:41Z</dcterms:created>
  <dcterms:modified xsi:type="dcterms:W3CDTF">2016-04-15T18:06:26Z</dcterms:modified>
</cp:coreProperties>
</file>