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BF51E9-4259-4B7F-A9BC-DD957646B5A5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46F0D-D106-4CED-828C-7B2845C295B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1891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46F0D-D106-4CED-828C-7B2845C295BA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2482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46F0D-D106-4CED-828C-7B2845C295BA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3104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46F0D-D106-4CED-828C-7B2845C295BA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8302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1071570"/>
          </a:xfrm>
        </p:spPr>
        <p:txBody>
          <a:bodyPr/>
          <a:lstStyle/>
          <a:p>
            <a:r>
              <a:rPr lang="tr-TR" dirty="0" smtClean="0"/>
              <a:t>Dünyayı Kaplayan Örtü:Bitkiler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285992"/>
            <a:ext cx="6400800" cy="250033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tr-TR" sz="8000" dirty="0" smtClean="0">
                <a:solidFill>
                  <a:schemeClr val="tx1"/>
                </a:solidFill>
              </a:rPr>
              <a:t>Bitki Türlerinin Sınıflandırılması</a:t>
            </a:r>
            <a:endParaRPr lang="tr-TR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Muson Ormanları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1000108"/>
            <a:ext cx="7758138" cy="392909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tr-TR" sz="2400" dirty="0" smtClean="0"/>
              <a:t>  Muson iklim bölgesinde görülür . Bu ormanların görüldüğü yerlerde yıllık yağış miktarı 2000 mm civarındadır . Yağış-</a:t>
            </a:r>
            <a:r>
              <a:rPr lang="tr-TR" sz="2400" dirty="0" err="1" smtClean="0"/>
              <a:t>ların</a:t>
            </a:r>
            <a:r>
              <a:rPr lang="tr-TR" sz="2400" dirty="0" smtClean="0"/>
              <a:t> % 85 i yazın görüldüğünden yaz aylarında yeşillenen bu ormanlar, kışın yapraklarını döken ağaçlardan oluşur . Çok sık ve gür oluşları bakımından ekvatoral yağmur </a:t>
            </a:r>
            <a:r>
              <a:rPr lang="tr-TR" sz="2400" dirty="0" err="1" smtClean="0"/>
              <a:t>or</a:t>
            </a:r>
            <a:r>
              <a:rPr lang="tr-TR" sz="2400" dirty="0" smtClean="0"/>
              <a:t>-</a:t>
            </a:r>
            <a:r>
              <a:rPr lang="tr-TR" sz="2400" dirty="0" err="1" smtClean="0"/>
              <a:t>manlarına</a:t>
            </a:r>
            <a:r>
              <a:rPr lang="tr-TR" sz="2400" dirty="0" smtClean="0"/>
              <a:t> benzerlik gösterir. Buna karşılık türce fakir ol-</a:t>
            </a:r>
            <a:r>
              <a:rPr lang="tr-TR" sz="2400" dirty="0" err="1" smtClean="0"/>
              <a:t>malarıyla</a:t>
            </a:r>
            <a:r>
              <a:rPr lang="tr-TR" sz="2400" dirty="0" smtClean="0"/>
              <a:t> onlardan ayrılır. Muson ormanlarının tipik ağacı  </a:t>
            </a:r>
            <a:r>
              <a:rPr lang="tr-TR" sz="2400" dirty="0" err="1" smtClean="0">
                <a:solidFill>
                  <a:srgbClr val="FF0000"/>
                </a:solidFill>
              </a:rPr>
              <a:t>teak</a:t>
            </a: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 ağacıdır.</a:t>
            </a:r>
          </a:p>
        </p:txBody>
      </p:sp>
      <p:pic>
        <p:nvPicPr>
          <p:cNvPr id="6146" name="Picture 2" descr="C:\Users\Standart\Desktop\yagmurorma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786189"/>
            <a:ext cx="4000528" cy="3000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Orta Kuşağın Karışık Ormanları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1785926"/>
            <a:ext cx="7758138" cy="392909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  Orta kuşağın </a:t>
            </a:r>
            <a:r>
              <a:rPr lang="tr-TR" sz="2400" dirty="0" err="1" smtClean="0"/>
              <a:t>okyanusal</a:t>
            </a:r>
            <a:r>
              <a:rPr lang="tr-TR" sz="2400" dirty="0" smtClean="0"/>
              <a:t> iklim bölgelerinde  görülen bu </a:t>
            </a:r>
            <a:r>
              <a:rPr lang="tr-TR" sz="2400" dirty="0" err="1" smtClean="0"/>
              <a:t>or</a:t>
            </a:r>
            <a:r>
              <a:rPr lang="tr-TR" sz="2400" dirty="0" smtClean="0"/>
              <a:t>-</a:t>
            </a:r>
            <a:r>
              <a:rPr lang="tr-TR" sz="2400" dirty="0" err="1" smtClean="0"/>
              <a:t>manlar</a:t>
            </a:r>
            <a:r>
              <a:rPr lang="tr-TR" sz="2400" dirty="0" smtClean="0"/>
              <a:t> , geniş yapraklı ve iğne yapraklı ağaçlardan mey-dana gelir .  Bu ormanların görüldüğü yerler her mevsim yağışlı olup  yıllık yağış miktarı 1000 </a:t>
            </a:r>
            <a:r>
              <a:rPr lang="tr-TR" sz="2400" dirty="0" err="1" smtClean="0"/>
              <a:t>mm’nin</a:t>
            </a:r>
            <a:r>
              <a:rPr lang="tr-TR" sz="2400" dirty="0" smtClean="0"/>
              <a:t> üzerindedir. Bu ormanları oluşturan ağaçlar  türce çok zengin olmadık-</a:t>
            </a:r>
            <a:r>
              <a:rPr lang="tr-TR" sz="2400" dirty="0" err="1" smtClean="0"/>
              <a:t>ları</a:t>
            </a:r>
            <a:r>
              <a:rPr lang="tr-TR" sz="2400" dirty="0" smtClean="0"/>
              <a:t> gibi boyları da ekvatoral yağmur  veya  muson orman ağaçları kadar  fazla  değildir 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Tayga Ormanları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28662" y="1000108"/>
            <a:ext cx="7758138" cy="392909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  Sert karasal  iklimin  nemli  alanlarında  (60  enlemi  çerçeve-sinde)  görülen bu ormanlar , sıcaklığın düşük olmasından  dolayı  iğne yapraklı  ağaçlardan  oluşur . Bu ormanların görüldüğü   yerlere en fazla yağış yazın , en  az yağış  kışın düşmektedir . Yıllık yağış miktarı 500 mm civarındadır.</a:t>
            </a:r>
          </a:p>
        </p:txBody>
      </p:sp>
      <p:pic>
        <p:nvPicPr>
          <p:cNvPr id="7170" name="Picture 2" descr="C:\Users\Standart\Desktop\tayga-ormanları_39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928934"/>
            <a:ext cx="5075043" cy="3929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Maki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14348" y="1000108"/>
            <a:ext cx="8143932" cy="392909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  Bodur ağaçlardan ve çalılardan (yabani zeytin , defne , </a:t>
            </a:r>
            <a:r>
              <a:rPr lang="tr-TR" sz="2400" dirty="0" err="1" smtClean="0"/>
              <a:t>kocaye</a:t>
            </a:r>
            <a:r>
              <a:rPr lang="tr-TR" sz="2400" dirty="0" smtClean="0"/>
              <a:t>-</a:t>
            </a:r>
            <a:r>
              <a:rPr lang="tr-TR" sz="2400" dirty="0" err="1" smtClean="0"/>
              <a:t>miş</a:t>
            </a:r>
            <a:r>
              <a:rPr lang="tr-TR" sz="2400" dirty="0" smtClean="0"/>
              <a:t> , mersin , keçiboynuzu , zakkum , süpürge çalısı , kermes meşesi) oluşan makiler Akdeniz ikliminin bitki örtüsüdür. Daima yeşil yapraklı olan makiler kuraklığa dayanıklı olduk-</a:t>
            </a:r>
            <a:r>
              <a:rPr lang="tr-TR" sz="2400" dirty="0" err="1" smtClean="0"/>
              <a:t>ları</a:t>
            </a:r>
            <a:r>
              <a:rPr lang="tr-TR" sz="2400" dirty="0" smtClean="0"/>
              <a:t> halde soğuğa karşı fazla dayanıklı değildir.</a:t>
            </a:r>
          </a:p>
        </p:txBody>
      </p:sp>
      <p:pic>
        <p:nvPicPr>
          <p:cNvPr id="8194" name="Picture 2" descr="C:\Users\Standart\Desktop\mak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143224"/>
            <a:ext cx="5354631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Savan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0" y="1000108"/>
            <a:ext cx="8115328" cy="392909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  Tropikal iklim bölgelerinde görülen uzun boylu ot toplulukla-</a:t>
            </a:r>
            <a:r>
              <a:rPr lang="tr-TR" sz="2400" dirty="0" err="1" smtClean="0"/>
              <a:t>rıdır</a:t>
            </a:r>
            <a:r>
              <a:rPr lang="tr-TR" sz="2400" dirty="0" smtClean="0"/>
              <a:t> . Geniş alan kaplayan savanlar içerisinde kurakçıl nite-</a:t>
            </a:r>
            <a:r>
              <a:rPr lang="tr-TR" sz="2400" dirty="0" err="1" smtClean="0"/>
              <a:t>likte</a:t>
            </a:r>
            <a:r>
              <a:rPr lang="tr-TR" sz="2400" dirty="0" smtClean="0"/>
              <a:t> tek tek ağaçlara veya ağaç kümelerine de rastlanır . Savanların görüldüğü yerlerde yazlar yağışlı , kışlar kurak  geçmektedir . Ortalama yıllık yağış miktarı  1500 mm civarındadır . Yaz yağışlarına  bağlı olarak yeşeren bu otlar , kış mevsiminin kurak geçmesinden dolayı  sararır . </a:t>
            </a:r>
          </a:p>
        </p:txBody>
      </p:sp>
      <p:pic>
        <p:nvPicPr>
          <p:cNvPr id="9218" name="Picture 2" descr="C:\Users\Standart\Desktop\sav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643314"/>
            <a:ext cx="4286248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Bozkır ( Step 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785794"/>
            <a:ext cx="7758138" cy="392909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Orta kuşağın yarı kurak iklim bölgelerinde görülen seyrek ve cılız ot topluluklarıdır.  Steplerin görüldüğü yerlerde yıllık yağış miktarı 250-400 mm  arasındadır . İlkbahar  yağışla-</a:t>
            </a:r>
            <a:r>
              <a:rPr lang="tr-TR" sz="2400" dirty="0" err="1" smtClean="0"/>
              <a:t>rına</a:t>
            </a:r>
            <a:r>
              <a:rPr lang="tr-TR" sz="2400" dirty="0" smtClean="0"/>
              <a:t> bağlı olarak yeşeren bu otlar yaz  kuraklığından  dolayı sararır . Step  bölgesinin esas bitkisini ; kökleri derine inmiş  kurakçıl  otlar oluşturmaktadır. Bunların </a:t>
            </a:r>
            <a:r>
              <a:rPr lang="tr-TR" sz="2400" dirty="0" err="1" smtClean="0"/>
              <a:t>başlıcaları</a:t>
            </a:r>
            <a:r>
              <a:rPr lang="tr-TR" sz="2400" dirty="0" smtClean="0"/>
              <a:t> yavşan otu , üzerlik otu , geven , yumak , çoban yastığı , kekik , adaçayı  ve  sığır kuyruğudur.</a:t>
            </a:r>
          </a:p>
        </p:txBody>
      </p:sp>
      <p:pic>
        <p:nvPicPr>
          <p:cNvPr id="10242" name="Picture 2" descr="C:\Users\Standart\Desktop\bozkir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59" y="3786190"/>
            <a:ext cx="4589785" cy="307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Çayır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857232"/>
            <a:ext cx="8286808" cy="392909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Orta kuşak karasal ikliminin yarı nemli sahalarında veya yüksek dağlarda görülen ve yaz boyu yeşil kalan , bozkırlardan daha gür ot topluluklarıdır . Yazların serin ve yağışlı  geçmesi , çayır-</a:t>
            </a:r>
            <a:r>
              <a:rPr lang="tr-TR" sz="2400" dirty="0" err="1" smtClean="0"/>
              <a:t>ların</a:t>
            </a:r>
            <a:r>
              <a:rPr lang="tr-TR" sz="2400" dirty="0" smtClean="0"/>
              <a:t> yeşil kalmasını sağlamaktadır . Orman üst  sınırından  sonra yetişen  çayırlara , dağ  çayırları (</a:t>
            </a:r>
            <a:r>
              <a:rPr lang="tr-TR" sz="2400" dirty="0" err="1" smtClean="0"/>
              <a:t>alpin</a:t>
            </a:r>
            <a:r>
              <a:rPr lang="tr-TR" sz="2400" dirty="0" smtClean="0"/>
              <a:t> çayırları) da denilmektedir .</a:t>
            </a:r>
          </a:p>
        </p:txBody>
      </p:sp>
      <p:pic>
        <p:nvPicPr>
          <p:cNvPr id="11266" name="Picture 2" descr="C:\Users\Standart\Desktop\mead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143248"/>
            <a:ext cx="6572016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Tundra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142984"/>
            <a:ext cx="8001056" cy="392909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Tundra iklim bölgesinde görülen soğuğa dayanıklı otsu bitki topluluklarıdır . Bunlar kısa ve serin geçen yaz döneminde yeşerirler . Tundra alanlarında yıllık  yağış miktarı 200-250 mm dolayındadır. Sıcaklık  yetersiz  olduğundan ağaçlara rastlanmamaktadır .</a:t>
            </a:r>
          </a:p>
        </p:txBody>
      </p:sp>
      <p:pic>
        <p:nvPicPr>
          <p:cNvPr id="12290" name="Picture 2" descr="C:\Users\Standart\Desktop\tundr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071810"/>
            <a:ext cx="5627340" cy="3786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Çöl Bitkileri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1785926"/>
            <a:ext cx="7758138" cy="392909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tr-TR" sz="2400" dirty="0" smtClean="0"/>
              <a:t>Geniş kum örtüleri  veya  kayalıklardan  oluşan  bu  bölgelerde yıllık  yağış  miktarı 200 </a:t>
            </a:r>
            <a:r>
              <a:rPr lang="tr-TR" sz="2400" dirty="0" err="1" smtClean="0"/>
              <a:t>mm’nin</a:t>
            </a:r>
            <a:r>
              <a:rPr lang="tr-TR" sz="2400" dirty="0" smtClean="0"/>
              <a:t> altındadır . Çok seyrek olarak dağılmış  bulunan  kurakçıl otlar , çalılar ve kaktüsler en yaygın bitki türleridir. Ayrıca  yer yer hurma  ve  palmiye  ağaçlarından  oluşan  vahalar  da yer almaktadır.</a:t>
            </a:r>
          </a:p>
        </p:txBody>
      </p:sp>
      <p:pic>
        <p:nvPicPr>
          <p:cNvPr id="13314" name="Picture 2" descr="C:\Users\Standart\Desktop\379379-3-4-6bb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122013"/>
            <a:ext cx="3796182" cy="2735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1285884"/>
          </a:xfrm>
        </p:spPr>
        <p:txBody>
          <a:bodyPr>
            <a:normAutofit fontScale="90000"/>
          </a:bodyPr>
          <a:lstStyle/>
          <a:p>
            <a:r>
              <a:rPr lang="tr-TR" sz="2400" dirty="0" smtClean="0"/>
              <a:t>Bitki Tür ve topluluklarının temel özellikleri dikkate alındığında ağaç, çalı ve ot formasyonu olmak üzere üçe ayrılmaktadır . Aşağıda bitki formasyonları ve bu formasyonlarda yer alan bitki toplulukları örneklendirilerek gösterilmiştir.</a:t>
            </a:r>
            <a:endParaRPr lang="tr-TR" sz="24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86116" y="1857364"/>
            <a:ext cx="5643602" cy="221457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AĞAÇ FORMASYONU</a:t>
            </a:r>
          </a:p>
          <a:p>
            <a:r>
              <a:rPr lang="tr-TR" sz="2400" dirty="0" smtClean="0">
                <a:solidFill>
                  <a:schemeClr val="tx1"/>
                </a:solidFill>
              </a:rPr>
              <a:t>*Yağış,sıcaklık ve toprak şartlarının elverişli yetişme devresinin uzun olduğu her yerde ağaç yetişir.</a:t>
            </a:r>
            <a:endParaRPr lang="tr-TR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tandart\Desktop\102514_1248_DNYAYIKAPLA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857364"/>
            <a:ext cx="2866999" cy="2428892"/>
          </a:xfrm>
          <a:prstGeom prst="rect">
            <a:avLst/>
          </a:prstGeom>
          <a:noFill/>
        </p:spPr>
      </p:pic>
      <p:sp>
        <p:nvSpPr>
          <p:cNvPr id="7" name="2 Alt Başlık"/>
          <p:cNvSpPr txBox="1">
            <a:spLocks/>
          </p:cNvSpPr>
          <p:nvPr/>
        </p:nvSpPr>
        <p:spPr>
          <a:xfrm>
            <a:off x="357158" y="4357694"/>
            <a:ext cx="8572560" cy="22860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2400" dirty="0" smtClean="0">
                <a:solidFill>
                  <a:srgbClr val="FF0000"/>
                </a:solidFill>
              </a:rPr>
              <a:t>Yağış azlığı ve yetersizliği, şiddetli buharlaşma ağaç yetişmesine engel olur.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2400" dirty="0" smtClean="0">
                <a:solidFill>
                  <a:schemeClr val="tx1"/>
                </a:solidFill>
              </a:rPr>
              <a:t>1. Ekvatoral Orman Yağmurları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Muson Ormanları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400" dirty="0" smtClean="0">
                <a:solidFill>
                  <a:schemeClr val="tx1"/>
                </a:solidFill>
              </a:rPr>
              <a:t>3. Orta Kuşağın Yağmur Ormanları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Tayga Ormanları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OT FORMASYONU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71802" y="1785926"/>
            <a:ext cx="5614998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dirty="0" smtClean="0"/>
              <a:t>İklim , toprak ve yer şekilleri gibi şartların ağaç yetişmesine imkan vermediği yerlerde , belli zamanlarda yağan yağışa veya tamamı toprağın derinliklerine sızmayan suya bağlı olarak yetişen ot cinsinden bitkilerin oluşturduğu topluluktur.</a:t>
            </a:r>
          </a:p>
          <a:p>
            <a:pPr>
              <a:buFont typeface="Arial" charset="0"/>
              <a:buChar char="•"/>
            </a:pPr>
            <a:r>
              <a:rPr lang="tr-TR" sz="2400" dirty="0" smtClean="0"/>
              <a:t>Savan</a:t>
            </a:r>
          </a:p>
          <a:p>
            <a:pPr>
              <a:buFont typeface="Arial" charset="0"/>
              <a:buChar char="•"/>
            </a:pPr>
            <a:r>
              <a:rPr lang="tr-TR" sz="2400" dirty="0" smtClean="0"/>
              <a:t>Step ( Bozkır)</a:t>
            </a:r>
          </a:p>
          <a:p>
            <a:pPr>
              <a:buFont typeface="Arial" charset="0"/>
              <a:buChar char="•"/>
            </a:pPr>
            <a:r>
              <a:rPr lang="tr-TR" sz="2400" dirty="0" smtClean="0"/>
              <a:t>Çayır</a:t>
            </a:r>
          </a:p>
          <a:p>
            <a:pPr>
              <a:buFont typeface="Arial" charset="0"/>
              <a:buChar char="•"/>
            </a:pPr>
            <a:r>
              <a:rPr lang="tr-TR" sz="2400" dirty="0" smtClean="0"/>
              <a:t>Tundra</a:t>
            </a:r>
            <a:endParaRPr lang="tr-TR" sz="2400" dirty="0"/>
          </a:p>
        </p:txBody>
      </p:sp>
      <p:pic>
        <p:nvPicPr>
          <p:cNvPr id="2050" name="Picture 2" descr="C:\Users\Standart\Desktop\ot formasy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85926"/>
            <a:ext cx="2864032" cy="2357454"/>
          </a:xfrm>
          <a:prstGeom prst="rect">
            <a:avLst/>
          </a:prstGeom>
          <a:noFill/>
        </p:spPr>
      </p:pic>
      <p:pic>
        <p:nvPicPr>
          <p:cNvPr id="2051" name="Picture 3" descr="C:\Users\Standart\Desktop\Turkiye'de Gorulen 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357694"/>
            <a:ext cx="2859038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Çalı Formasyonu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4572008"/>
            <a:ext cx="8329642" cy="20717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400" dirty="0" smtClean="0"/>
              <a:t>Ormanların tahribi sonucunda oluşan kısa boylu ağaççıkların oluşturduğu topluluktur .</a:t>
            </a:r>
          </a:p>
          <a:p>
            <a:pPr marL="457200" indent="-457200">
              <a:buAutoNum type="arabicPeriod"/>
            </a:pPr>
            <a:r>
              <a:rPr lang="tr-TR" sz="2400" dirty="0" smtClean="0"/>
              <a:t>Maki</a:t>
            </a:r>
          </a:p>
          <a:p>
            <a:pPr marL="457200" indent="-457200">
              <a:buAutoNum type="arabicPeriod" startAt="2"/>
            </a:pPr>
            <a:r>
              <a:rPr lang="tr-TR" sz="2400" dirty="0" err="1" smtClean="0"/>
              <a:t>Garig</a:t>
            </a:r>
            <a:endParaRPr lang="tr-TR" sz="2400" dirty="0" smtClean="0"/>
          </a:p>
          <a:p>
            <a:pPr marL="457200" indent="-457200">
              <a:buAutoNum type="arabicPeriod" startAt="3"/>
            </a:pPr>
            <a:r>
              <a:rPr lang="tr-TR" sz="2400" dirty="0" err="1" smtClean="0"/>
              <a:t>Psödomaki</a:t>
            </a:r>
            <a:endParaRPr lang="tr-TR" sz="2400" dirty="0" smtClean="0"/>
          </a:p>
          <a:p>
            <a:pPr marL="457200" indent="-457200">
              <a:buNone/>
            </a:pPr>
            <a:endParaRPr lang="tr-TR" sz="2400" dirty="0" smtClean="0"/>
          </a:p>
        </p:txBody>
      </p:sp>
      <p:pic>
        <p:nvPicPr>
          <p:cNvPr id="3074" name="Picture 2" descr="C:\Users\Standart\Desktop\ga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3987800" cy="2654300"/>
          </a:xfrm>
          <a:prstGeom prst="rect">
            <a:avLst/>
          </a:prstGeom>
          <a:noFill/>
        </p:spPr>
      </p:pic>
      <p:pic>
        <p:nvPicPr>
          <p:cNvPr id="3075" name="Picture 3" descr="C:\Users\Standart\Desktop\ma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60"/>
            <a:ext cx="3718219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Yeryüzünde Bitki Örtüsünün Dağılışını Etkileyen Faktörler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714488"/>
            <a:ext cx="8401080" cy="4857784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tr-TR" sz="2400" dirty="0" smtClean="0"/>
              <a:t>Yer yüzünde bitkilerin dağılışında farklılıklar görülmektedir . Bu dağılış üzerinde yer şekilleri , iklim , toprak özellikleri ve beşeri faktörler etkili olmaktadır . </a:t>
            </a:r>
          </a:p>
          <a:p>
            <a:pPr marL="457200" indent="-457200"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Yer Şekillerinin Etkisi :</a:t>
            </a:r>
          </a:p>
          <a:p>
            <a:pPr marL="457200" indent="-457200">
              <a:buNone/>
            </a:pPr>
            <a:r>
              <a:rPr lang="tr-TR" sz="2400" dirty="0" smtClean="0"/>
              <a:t> * Bitki tür ve toplulukları üzerinde yeryüzü şekillerinden dağ sıraları , bunların uzanışı , bakı , eğim ve yükselti etkilidir.</a:t>
            </a:r>
          </a:p>
          <a:p>
            <a:pPr marL="457200" indent="-457200">
              <a:buNone/>
            </a:pPr>
            <a:r>
              <a:rPr lang="tr-TR" sz="2400" dirty="0" smtClean="0"/>
              <a:t> * Yükseltinin değişimine bağlı olarak bitki örtüsü de değişmektedir.</a:t>
            </a:r>
          </a:p>
          <a:p>
            <a:pPr marL="457200" indent="-457200">
              <a:buNone/>
            </a:pPr>
            <a:r>
              <a:rPr lang="tr-TR" sz="2400" dirty="0" smtClean="0"/>
              <a:t> * Nemli rüzgarlara karşı olan yamaçlar fazla yağış alır</a:t>
            </a:r>
          </a:p>
          <a:p>
            <a:pPr marL="457200" indent="-457200">
              <a:buNone/>
            </a:pPr>
            <a:r>
              <a:rPr lang="tr-TR" sz="2400" dirty="0" smtClean="0"/>
              <a:t> * Eğime bağlı olarak yamaçlardaki bitki örtüsü diğer alanlara oranla daha gür ve çeşitlidir.</a:t>
            </a:r>
          </a:p>
          <a:p>
            <a:pPr marL="457200" indent="-457200">
              <a:buNone/>
            </a:pPr>
            <a:endParaRPr lang="tr-TR" sz="2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İklimin Etkisi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2143116"/>
            <a:ext cx="8401080" cy="35719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tr-TR" sz="2400" dirty="0" smtClean="0"/>
              <a:t> * Yağışlı bölgelerde gür bitki toplulukları görülürken kurak bölge-</a:t>
            </a:r>
            <a:r>
              <a:rPr lang="tr-TR" sz="2400" dirty="0" err="1" smtClean="0"/>
              <a:t>lerde</a:t>
            </a:r>
            <a:r>
              <a:rPr lang="tr-TR" sz="2400" dirty="0" smtClean="0"/>
              <a:t> bitki örtüsü seyrekleşir.</a:t>
            </a:r>
          </a:p>
          <a:p>
            <a:pPr marL="457200" indent="-457200">
              <a:buNone/>
            </a:pPr>
            <a:r>
              <a:rPr lang="tr-TR" sz="2400" dirty="0" smtClean="0"/>
              <a:t> * Çöllerde ise çok kurakçıl ve seyrek bazı otlara ve çalılara rastlanır </a:t>
            </a:r>
          </a:p>
          <a:p>
            <a:pPr marL="457200" indent="-457200" algn="just">
              <a:buNone/>
            </a:pPr>
            <a:r>
              <a:rPr lang="tr-TR" sz="2400" dirty="0" smtClean="0"/>
              <a:t> * Bitkilerin gelişebilmesi için yağışın yanında belli bir sıcaklığa da ihtiyaç vardır . Soğuk kutup bölgelerine ve dağların yüksek kesimlerine doğru gidildikçe bitkiler cılızlaşır ve nihayet ortadan kalkar . Oysa sıcak ve orta kuşakta yağışın yeterli olduğu yerlerde bitki örtüsü büyük bir gelişme gösterir.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Toprak Faktörü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2143116"/>
            <a:ext cx="8401080" cy="35719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tr-TR" sz="2400" dirty="0" smtClean="0"/>
              <a:t>  * Bitkinin kökleriyle tutunduğu ve beslendiği yer topraktır .</a:t>
            </a:r>
          </a:p>
          <a:p>
            <a:pPr marL="457200" indent="-457200">
              <a:buNone/>
            </a:pPr>
            <a:r>
              <a:rPr lang="tr-TR" sz="2400" dirty="0" smtClean="0"/>
              <a:t>  * Bitkiler besinlerini topraktaki sudan alır .</a:t>
            </a:r>
          </a:p>
          <a:p>
            <a:pPr marL="457200" indent="-457200">
              <a:buNone/>
            </a:pPr>
            <a:r>
              <a:rPr lang="tr-TR" sz="2400" dirty="0" smtClean="0"/>
              <a:t>  * Toprak dokusu (sık veya gevşek oluşu) ve toprak yapısı (kalkerli , killi , kumlu oluşu) bitki hayatı bakımından önemlidir . </a:t>
            </a:r>
          </a:p>
          <a:p>
            <a:pPr marL="457200" indent="-457200">
              <a:buNone/>
            </a:pPr>
            <a:r>
              <a:rPr lang="tr-TR" sz="2400" dirty="0" smtClean="0"/>
              <a:t>  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Beşeri Faktörler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2143116"/>
            <a:ext cx="8401080" cy="357190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  Tarih boyunca insanlar savaşlar , tarım alanları açma , yakacak ihtiyacı ,orman yangınları , hayvan otlatma , orman alanlarını imar ve iskana açma , yol yapımı , sanayileşme gibi nedenlerle bitki örtüsünü tahrip etmiştir.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Bitki toplulukları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2143116"/>
            <a:ext cx="8401080" cy="357190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tr-TR" sz="2400" dirty="0" smtClean="0"/>
              <a:t>  Ekvatoral Yağmur Ormanları : Ekvatoral iklim bölgesinin doğal bitki örtüsüdür. Çok sık oldukları için balta girmemiş ormanlar olarak da adlandırılır . Bu ormanların görüldüğü yerler her mevsim yağışlı olup yıllık yağış miktarı 2000 </a:t>
            </a:r>
            <a:r>
              <a:rPr lang="tr-TR" sz="2400" dirty="0" err="1" smtClean="0"/>
              <a:t>mm’nin</a:t>
            </a:r>
            <a:r>
              <a:rPr lang="tr-TR" sz="2400" dirty="0" smtClean="0"/>
              <a:t> üzerindedir. Bitkiler , yıl boyunca yeşil kalır. Bitki türleri bakımından çok zengin olan ormanda ağaçların boyu 50-60 metreyi bulmaktadır.</a:t>
            </a:r>
          </a:p>
        </p:txBody>
      </p:sp>
      <p:pic>
        <p:nvPicPr>
          <p:cNvPr id="5122" name="Picture 2" descr="C:\Users\Standart\Desktop\yagmurorma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4608908"/>
            <a:ext cx="2998789" cy="22490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944</Words>
  <Application>Microsoft Office PowerPoint</Application>
  <PresentationFormat>Ekran Gösterisi (4:3)</PresentationFormat>
  <Paragraphs>63</Paragraphs>
  <Slides>18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1" baseType="lpstr">
      <vt:lpstr>Arial</vt:lpstr>
      <vt:lpstr>Calibri</vt:lpstr>
      <vt:lpstr>Ofis Teması</vt:lpstr>
      <vt:lpstr>Dünyayı Kaplayan Örtü:Bitkiler</vt:lpstr>
      <vt:lpstr>Bitki Tür ve topluluklarının temel özellikleri dikkate alındığında ağaç, çalı ve ot formasyonu olmak üzere üçe ayrılmaktadır . Aşağıda bitki formasyonları ve bu formasyonlarda yer alan bitki toplulukları örneklendirilerek gösterilmiştir.</vt:lpstr>
      <vt:lpstr>OT FORMASYONU</vt:lpstr>
      <vt:lpstr>Çalı Formasyonu</vt:lpstr>
      <vt:lpstr>Yeryüzünde Bitki Örtüsünün Dağılışını Etkileyen Faktörler</vt:lpstr>
      <vt:lpstr>İklimin Etkisi</vt:lpstr>
      <vt:lpstr>Toprak Faktörü</vt:lpstr>
      <vt:lpstr>Beşeri Faktörler</vt:lpstr>
      <vt:lpstr>Bitki toplulukları </vt:lpstr>
      <vt:lpstr>Muson Ormanları</vt:lpstr>
      <vt:lpstr>Orta Kuşağın Karışık Ormanları</vt:lpstr>
      <vt:lpstr>Tayga Ormanları</vt:lpstr>
      <vt:lpstr>Maki</vt:lpstr>
      <vt:lpstr>Savan</vt:lpstr>
      <vt:lpstr>Bozkır ( Step )</vt:lpstr>
      <vt:lpstr>Çayır </vt:lpstr>
      <vt:lpstr>Tundra</vt:lpstr>
      <vt:lpstr>Çöl Bitkileri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ÜNAL</dc:creator>
  <cp:keywords>www.sorubak.com</cp:keywords>
  <cp:lastModifiedBy>doğan</cp:lastModifiedBy>
  <cp:revision>23</cp:revision>
  <dcterms:created xsi:type="dcterms:W3CDTF">2015-11-24T16:26:31Z</dcterms:created>
  <dcterms:modified xsi:type="dcterms:W3CDTF">2015-12-04T11:39:30Z</dcterms:modified>
</cp:coreProperties>
</file>