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5" autoAdjust="0"/>
    <p:restoredTop sz="94660"/>
  </p:normalViewPr>
  <p:slideViewPr>
    <p:cSldViewPr>
      <p:cViewPr varScale="1">
        <p:scale>
          <a:sx n="70" d="100"/>
          <a:sy n="70" d="100"/>
        </p:scale>
        <p:origin x="13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986C9-8043-4652-B09B-979BCB4F52BD}" type="datetimeFigureOut">
              <a:rPr lang="tr-TR" smtClean="0"/>
              <a:t>04.12.2015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BBFA8-306D-4147-91F3-0F7A3302879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163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BBFA8-306D-4147-91F3-0F7A3302879C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9314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illiyet.com.tr/-hayir--demeyi-ogretin-pembenar-detay-cocuk-1346336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://www.google.com.tr/url?sa=i&amp;rct=j&amp;q=&amp;esrc=s&amp;frm=1&amp;source=images&amp;cd=&amp;cad=rja&amp;uact=8&amp;ved=0ahUKEwib7pjPiL7JAhVMVRQKHZCvDtgQjRwIBw&amp;url=http://www.naregitim.com/blog/view/ad25b4b4-271c-44d8-99a6-a7d5fd53d709&amp;bvm=bv.108538919,d.ZWU&amp;psig=AFQjCNFGOwcLPxVcGSelPzyAJJw2UgtZNg&amp;ust=1449175674715498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neboyutu.com/haber?hayir-demeyi-ogretin&amp;ArtId=1056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tr/url?sa=i&amp;rct=j&amp;q=&amp;esrc=s&amp;frm=1&amp;source=images&amp;cd=&amp;cad=rja&amp;uact=8&amp;ved=0ahUKEwib7pjPiL7JAhVMVRQKHZCvDtgQjRwIBw&amp;url=http://blog.milliyet.com.tr/neden--hayir--demeliyiz-/Blog/?BlogNo%3D354272&amp;bvm=bv.108538919,d.ZWU&amp;psig=AFQjCNFGOwcLPxVcGSelPzyAJJw2UgtZNg&amp;ust=1449175674715498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serhatyabanci.com/Makale1-g-hayir-diyebilmek-evet-.php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tr/url?sa=i&amp;rct=j&amp;q=&amp;esrc=s&amp;frm=1&amp;source=images&amp;cd=&amp;cad=rja&amp;uact=8&amp;ved=0ahUKEwiGovOfjL7JAhWKwBQKHcZTDpoQjRwIBw&amp;url=http://indnihan.blogspot.com/2011/10/nlpozguvenli-kisilik-ben-kendimim-ve.html&amp;bvm=bv.108538919,d.ZWU&amp;psig=AFQjCNFGOwcLPxVcGSelPzyAJJw2UgtZNg&amp;ust=144917567471549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tr/url?sa=i&amp;rct=j&amp;q=&amp;esrc=s&amp;frm=1&amp;source=images&amp;cd=&amp;cad=rja&amp;uact=8&amp;ved=0ahUKEwjVh_LilL7JAhWBPhQKHdNTDTEQjRwIBw&amp;url=http://unyeram.meb.k12.tr/tema/icerikler/listele_153511_haber&amp;psig=AFQjCNFFSD5sVAGshuGVQBSoyHtAKdJLrg&amp;ust=1449177365459794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28596" y="357166"/>
            <a:ext cx="8488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HAYIR! KABUL EDEMEM</a:t>
            </a:r>
            <a:r>
              <a:rPr lang="tr-TR" sz="5400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http://i.milliyet.com.tr/YeniAnaResim/2011/01/31/fft99_mf1121409.Jpe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714488"/>
            <a:ext cx="3357586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8" name="Picture 10" descr="http://www.naregitim.com/Images/ArticleImages/ContentImagesa/d/ad25b4b4-271c-44d8-99a6-a7d5fd53d709/483b3abf-ba1b-412d-bb8e-8563aa4dac6b.pn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1785926"/>
            <a:ext cx="3571900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882562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Aşağıdaki cümlelerde doğrular için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yanlışlar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yazınız..</a:t>
            </a:r>
            <a:endParaRPr kumimoji="0" lang="tr-TR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142844" y="4786322"/>
            <a:ext cx="777760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Okula gelirken tanıdıklarımla selamlaşırım</a:t>
            </a:r>
            <a:r>
              <a:rPr kumimoji="0" lang="tr-TR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0" y="4143380"/>
            <a:ext cx="8204490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endParaRPr lang="tr-TR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Gerektiğinde yabancılardan yardım alabiliriz.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0" y="5214950"/>
            <a:ext cx="9144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Evden erken çıkıp yollarda oynayarak okula gelirim</a:t>
            </a:r>
            <a:r>
              <a:rPr kumimoji="0" lang="tr-TR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-571536" y="1214422"/>
            <a:ext cx="847302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Yolda yeni insanlarla tanışır, mutlu olurum</a:t>
            </a:r>
            <a:r>
              <a:rPr kumimoji="0" lang="tr-TR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-571536" y="1714488"/>
            <a:ext cx="860761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Yabancı insanlar bizi çağırırsa gitmemeliyiz.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-642974" y="2214554"/>
            <a:ext cx="869981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Otobüste, dolmuşta büyüklerime yer veririm</a:t>
            </a:r>
            <a:r>
              <a:rPr kumimoji="0" lang="tr-TR" sz="1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-676317" y="2643182"/>
            <a:ext cx="991649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 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Okula gidiş gelişlerde oyalanmam, bir yere gitmem.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0" y="4000504"/>
            <a:ext cx="91440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5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tr-TR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Ödevimi eve giderken parkta yaparım, birazda oynarım.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0" y="3143248"/>
            <a:ext cx="92111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Tanımadığımız insanlarla konuşup, yardımcı olmalıyız.</a:t>
            </a:r>
            <a:endParaRPr kumimoji="0" lang="tr-TR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Okul çıkışlarında annemi göremezsem, gelmesini beklerim</a:t>
            </a:r>
            <a:r>
              <a:rPr kumimoji="0" lang="tr-TR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5214950"/>
            <a:ext cx="466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7144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0" y="221455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0" y="264318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0" y="3071810"/>
            <a:ext cx="466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0" y="35718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0" y="3929066"/>
            <a:ext cx="466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0" y="4357694"/>
            <a:ext cx="466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0" y="47863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0" y="1214422"/>
            <a:ext cx="466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47" grpId="0"/>
      <p:bldP spid="22548" grpId="0"/>
      <p:bldP spid="22549" grpId="0"/>
      <p:bldP spid="22550" grpId="0"/>
      <p:bldP spid="22551" grpId="0"/>
      <p:bldP spid="22552" grpId="0"/>
      <p:bldP spid="22553" grpId="0"/>
      <p:bldP spid="22554" grpId="0"/>
      <p:bldP spid="22555" grpId="0"/>
      <p:bldP spid="30" grpId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23553" name="Group 1"/>
          <p:cNvGrpSpPr>
            <a:grpSpLocks/>
          </p:cNvGrpSpPr>
          <p:nvPr/>
        </p:nvGrpSpPr>
        <p:grpSpPr bwMode="auto">
          <a:xfrm>
            <a:off x="0" y="31681"/>
            <a:ext cx="8778637" cy="6969841"/>
            <a:chOff x="971" y="2060"/>
            <a:chExt cx="4421" cy="3960"/>
          </a:xfrm>
        </p:grpSpPr>
        <p:pic>
          <p:nvPicPr>
            <p:cNvPr id="23556" name="Resim 2"/>
            <p:cNvPicPr>
              <a:picLocks noChangeAspect="1" noChangeArrowheads="1"/>
            </p:cNvPicPr>
            <p:nvPr/>
          </p:nvPicPr>
          <p:blipFill>
            <a:blip r:embed="rId2">
              <a:lum bright="10000" contrast="6000"/>
            </a:blip>
            <a:srcRect/>
            <a:stretch>
              <a:fillRect/>
            </a:stretch>
          </p:blipFill>
          <p:spPr bwMode="auto">
            <a:xfrm>
              <a:off x="971" y="2060"/>
              <a:ext cx="3454" cy="39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3555" name="Resim 8"/>
            <p:cNvPicPr>
              <a:picLocks noChangeAspect="1" noChangeArrowheads="1"/>
            </p:cNvPicPr>
            <p:nvPr/>
          </p:nvPicPr>
          <p:blipFill>
            <a:blip r:embed="rId3">
              <a:lum bright="16000" contrast="10000"/>
            </a:blip>
            <a:srcRect l="19685" t="7185" r="19685" b="7185"/>
            <a:stretch>
              <a:fillRect/>
            </a:stretch>
          </p:blipFill>
          <p:spPr bwMode="auto">
            <a:xfrm rot="468759">
              <a:off x="4473" y="2748"/>
              <a:ext cx="919" cy="31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554" name="Bulut Belirtme Çizgisi 6"/>
            <p:cNvSpPr>
              <a:spLocks noChangeArrowheads="1"/>
            </p:cNvSpPr>
            <p:nvPr/>
          </p:nvSpPr>
          <p:spPr bwMode="auto">
            <a:xfrm>
              <a:off x="2374" y="2164"/>
              <a:ext cx="2846" cy="934"/>
            </a:xfrm>
            <a:prstGeom prst="cloudCallout">
              <a:avLst>
                <a:gd name="adj1" fmla="val -10839"/>
                <a:gd name="adj2" fmla="val 82036"/>
              </a:avLst>
            </a:prstGeom>
            <a:solidFill>
              <a:srgbClr val="FFFF00"/>
            </a:solidFill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1" i="1" u="none" strike="noStrike" cap="none" normalizeH="0" baseline="0" dirty="0" smtClean="0">
                  <a:ln>
                    <a:solidFill>
                      <a:schemeClr val="tx1"/>
                    </a:solidFill>
                  </a:ln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BABAN BENİMLE GELMENİ İSTEDİ.</a:t>
              </a:r>
              <a:endParaRPr kumimoji="0" lang="tr-TR" sz="32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http://img.anneboyutu.com/imgArticle/big/8150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6413" cy="6858000"/>
          </a:xfrm>
          <a:prstGeom prst="rect">
            <a:avLst/>
          </a:prstGeom>
          <a:noFill/>
        </p:spPr>
      </p:pic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571472" y="5429264"/>
            <a:ext cx="2286000" cy="695325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tr-TR" sz="36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JALE</a:t>
            </a:r>
            <a:r>
              <a:rPr lang="tr-TR" sz="3600" b="1" i="1" kern="10" spc="0" dirty="0" smtClean="0">
                <a:ln w="9525">
                  <a:noFill/>
                  <a:round/>
                  <a:headEnd/>
                  <a:tailEnd/>
                </a:ln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tr-TR" sz="36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İPEK</a:t>
            </a:r>
            <a:endParaRPr lang="tr-TR" sz="3600" b="1" i="1" kern="10" spc="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 rot="19428798">
            <a:off x="-29775" y="1250512"/>
            <a:ext cx="4705350" cy="14364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tr-TR" sz="3600" b="1" i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ÇIĞLIK ATMAYI UNUTMA!</a:t>
            </a:r>
            <a:endParaRPr lang="tr-TR" sz="3600" b="1" i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14290"/>
            <a:ext cx="907262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Bazen çevremizdeki insanlar bize</a:t>
            </a:r>
            <a:r>
              <a:rPr lang="tr-TR" sz="3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yanlış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şeyler yapmamızı önerebilirler.  </a:t>
            </a:r>
            <a:endParaRPr kumimoji="0" lang="tr-TR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 kişiyi kırmamak için bu önerilerini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 edersek başımıza istemediğimiz şeyler</a:t>
            </a:r>
            <a:r>
              <a:rPr kumimoji="0" lang="tr-TR" sz="36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gelebilir.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nedenle yanlış olduğunu düşündüğümüz bir davranışı arkadaşımız bile olsa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reddetmemiz  gerekir. </a:t>
            </a:r>
            <a:endParaRPr kumimoji="0" lang="tr-TR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iblog.milliyet.com.tr/imgroot/blogv7/Blog333/2012/03/19/42/354272-3-4-01529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214818"/>
            <a:ext cx="3171825" cy="2286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282" y="0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Bize yanlış davranışlar öneren kişilerle arkadaş olmaktan kaçınmalıyız.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Tanımadığımız kişilerin bize teklif ettiği  şeyleri kibarca geri çevirmeliyiz.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İnsanlar bizden istemediğimiz bir şey yapmamızı istediklerinde onları uyarmalı ve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hayır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diyebilmeliyiz.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şekilde kendimizi pek çok tehlikeden koruyabiliriz.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 descr="http://serhatyabanci.com/images/Resimler-Karisik/hayir-diyebilmek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429132"/>
            <a:ext cx="3143250" cy="2286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OKULA GELİŞ VE GİDİŞLERDE;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Bildiğimiz ve güvenli olan yollardan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yürümeliyiz.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Tanımadığımız insanlarla konuşmamalıyız.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Tanımadığımız biri bizi çağırdığında onunla gitmemeliyiz.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Tanımadığımız kişilerin arabalarına asla binmemeliyiz.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Bizi anne, babamıza götüreceğini söylese bile kimseyle gitmemeliyiz.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36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 durumlarda “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Hayır</a:t>
            </a: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demeyi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öğrenmeliyiz. 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2.bp.blogspot.com/-o0qkb54lD6o/TqYkDNjXj1I/AAAAAAAABSg/LpNDREwO-7I/s1600/undecided_by_benheine-d36roy4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atalayreklam.com/wp-content/uploads/2015/01/çocuk-istismarı-ne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7858180" cy="6143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286908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4800" algn="l"/>
              </a:tabLst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ARKADAŞLARIMIZLA BERABERKEN;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Arkadaşımız bizi evine davet ettiğinde önce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ailemizden izin almalıyız.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b="1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Eğer gitmek istemiyorsak,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hayır demeli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 nedenini açıklamalıyız.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b="1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 içinde rahatsız olduğunuz hayır diyemediğiniz bir olay yaşanırsa hemen</a:t>
            </a:r>
            <a:r>
              <a:rPr lang="tr-TR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öğretmenimizle konuşmalıyız.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b="1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Sakin olmalıyız.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b="1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Kendimizi kontrol etmeliyiz.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b="1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Mutlaka ailemize ve öğretmenimize haber vermeliyiz</a:t>
            </a:r>
            <a:r>
              <a:rPr kumimoji="0" lang="tr-T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" algn="l"/>
              </a:tabLst>
            </a:pPr>
            <a:r>
              <a:rPr lang="tr-TR" sz="32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Kendinize çok dikkat edin yavrularım. Lütfen öğrendiklerimizi hayatınızın her alanında dikkatlice uygulayın.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714348" y="0"/>
            <a:ext cx="8055860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OKUL YOLUNDA KARŞILAŞTIĞIMIZ İNSANLAR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Cümlelerdeki boşlukları uygun sözcüklerle tamamlayın.</a:t>
            </a:r>
            <a:endParaRPr kumimoji="0" lang="tr-TR" sz="3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4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Okula gelirken </a:t>
            </a:r>
            <a:r>
              <a:rPr kumimoji="0" lang="tr-TR" sz="3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tr-TR" sz="3400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nsanlarla</a:t>
            </a:r>
            <a:r>
              <a:rPr kumimoji="0" lang="tr-TR" sz="3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konuşmamalıyız.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4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                       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verdiği şeker, yiyecek gibi yiyecekleri almayız.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4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Okula gelirken yolda hiç 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4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Yolda tanıdığımız insanlara </a:t>
            </a:r>
            <a:r>
              <a:rPr kumimoji="0" lang="tr-TR" sz="3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veririm.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4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Tanımadığım kişilerin </a:t>
            </a:r>
            <a:r>
              <a:rPr kumimoji="0" lang="tr-TR" sz="3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kabul etmem.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400" i="1" dirty="0" smtClean="0">
                <a:solidFill>
                  <a:srgbClr val="FF0000"/>
                </a:solidFill>
                <a:latin typeface="Arial Rounded MT Bold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Tanımadığımız insanlar bize </a:t>
            </a:r>
            <a:r>
              <a:rPr kumimoji="0" lang="tr-TR" sz="3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verebilir. </a:t>
            </a:r>
            <a:r>
              <a:rPr kumimoji="0" lang="tr-T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tr-T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071802" y="1571612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tanımadığımız   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00034" y="2571744"/>
            <a:ext cx="2357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Yabancıların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929190" y="3571876"/>
            <a:ext cx="2270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oyalanmam.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4143380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selam</a:t>
            </a:r>
            <a:r>
              <a:rPr lang="tr-TR" i="1" dirty="0" smtClean="0"/>
              <a:t> </a:t>
            </a:r>
            <a:endParaRPr lang="tr-TR" dirty="0"/>
          </a:p>
        </p:txBody>
      </p:sp>
      <p:sp>
        <p:nvSpPr>
          <p:cNvPr id="14" name="13 Dikdörtgen"/>
          <p:cNvSpPr/>
          <p:nvPr/>
        </p:nvSpPr>
        <p:spPr>
          <a:xfrm>
            <a:off x="4429124" y="4643446"/>
            <a:ext cx="2064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tekliflerini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500694" y="5143512"/>
            <a:ext cx="1128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zarar</a:t>
            </a:r>
            <a:r>
              <a:rPr lang="tr-TR" i="1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4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unyeram.meb.k12.tr/meb_iys_dosyalar/52/13/964945/resimler/2015_10/k_09114140_page_kadinasiddetnasilonlenir_331987234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2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351</Words>
  <Application>Microsoft Office PowerPoint</Application>
  <PresentationFormat>Ekran Gösterisi (4:3)</PresentationFormat>
  <Paragraphs>72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Arial Rounded MT Bold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Administrator</dc:creator>
  <cp:keywords>www.sorubak.com</cp:keywords>
  <cp:lastModifiedBy>doğan</cp:lastModifiedBy>
  <cp:revision>24</cp:revision>
  <dcterms:created xsi:type="dcterms:W3CDTF">2015-11-16T19:51:35Z</dcterms:created>
  <dcterms:modified xsi:type="dcterms:W3CDTF">2015-12-04T11:41:58Z</dcterms:modified>
</cp:coreProperties>
</file>