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56" r:id="rId8"/>
    <p:sldMasterId id="2147483768" r:id="rId9"/>
    <p:sldMasterId id="2147483780" r:id="rId10"/>
  </p:sldMasterIdLst>
  <p:notesMasterIdLst>
    <p:notesMasterId r:id="rId22"/>
  </p:notesMasterIdLst>
  <p:sldIdLst>
    <p:sldId id="256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A50021"/>
    <a:srgbClr val="33CC33"/>
    <a:srgbClr val="660033"/>
    <a:srgbClr val="99FFCC"/>
    <a:srgbClr val="0066FF"/>
    <a:srgbClr val="FF3300"/>
    <a:srgbClr val="CC9900"/>
    <a:srgbClr val="FF9933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53FF0-D42D-4239-9056-0A1EF14F67A3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4949CD-08AF-4469-9195-197C92D1419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2195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949CD-08AF-4469-9195-197C92D14195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38012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tr-TR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kizkenar Üçgen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 Üçgen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İkizkenar Üçgen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Başlık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Veri Yer Tutucusu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Slayt Numarası Yer Tutucus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aşlık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İçerik Yer Tutucus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19" name="Altbilgi Yer Tutucusu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Veri Yer Tutucusu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11" name="Altbilgi Yer Tutucusu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8" name="Başlık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aşlık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Başlık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Metin Yer Tutucusu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İçerik Yer Tutucus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Veri Yer Tutucusu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24" name="Altbilgi Yer Tutucusu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Başlık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29" name="Altbilgi Yer Tutucusu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sim Yer Tutucusu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7" name="Başlık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32" name="Dikdörtgen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Dikdörtgen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Dikdörtgen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Dikdörtgen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Dikdörtgen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56" name="Dikdörtgen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Dikdörtgen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Dikdörtgen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Dikdörtgen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erbest 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Serbest 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Serbest 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Serbest 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Serbest 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Serbest 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Serbest 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Serbest 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Serbest 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Serbest 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Serbest 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Serbest 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Serbest 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Serbest 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Serbest 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Dikdörtgen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Dikdörtgen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Dikdörtgen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Dikdörtgen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Dikdörtgen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Dikdörtgen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Dikdörtgen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Dikdörtgen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Dikdörtgen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Dikdörtgen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Dikdörtgen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Dikdörtgen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Düz Bağlayıcı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üz Bağlayıcı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üz Bağlayıcı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grpSp>
        <p:nvGrpSpPr>
          <p:cNvPr id="14" name="Gr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Düz Bağlayıcı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üz Bağlayıcı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üz Bağlayıcı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Düz Bağlayıcı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üz Bağlayıcı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üz Bağlayıcı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Başlık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Veri Yer Tutucusu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İçerik Yer Tutucusu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15" name="Slayt Numarası Yer Tutucusu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6" name="Altbilgi Yer Tutucusu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Başlık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Düz Bağlayıcı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İçerik Yer Tutucusu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İçerik Yer Tutucusu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Düz Bağlayıcı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İçerik Yer Tutucusu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Başlık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 Üçgen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Metin Yer Tutucusu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Veri Yer Tutucusu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28" name="Altbilgi Yer Tutucusu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Başlık Yer Tutucusu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Dikdörtgen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Dikdörtgen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Dikdörtgen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Dikdörtgen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Dikdörtgen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Dikdörtgen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etin Yer Tutucusu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Veri Yer Tutucusu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5" name="Başlık Yer Tutucusu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6857999"/>
          </a:xfrm>
        </p:spPr>
        <p:txBody>
          <a:bodyPr>
            <a:normAutofit/>
          </a:bodyPr>
          <a:lstStyle/>
          <a:p>
            <a:r>
              <a:rPr lang="tr-TR" sz="11500" b="1" i="1" u="sng" dirty="0" smtClean="0">
                <a:solidFill>
                  <a:srgbClr val="FF0000"/>
                </a:solidFill>
              </a:rPr>
              <a:t>HZ.</a:t>
            </a:r>
            <a:r>
              <a:rPr lang="tr-TR" sz="11500" dirty="0" smtClean="0">
                <a:solidFill>
                  <a:srgbClr val="FF0000"/>
                </a:solidFill>
              </a:rPr>
              <a:t>ALLAH C.C. 99 İSMİ</a:t>
            </a:r>
            <a:endParaRPr lang="tr-TR" sz="11500" b="1" i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44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tr-TR" sz="3200" b="1" dirty="0">
                <a:solidFill>
                  <a:srgbClr val="FF0000"/>
                </a:solidFill>
              </a:rPr>
              <a:t>91- </a:t>
            </a:r>
            <a:r>
              <a:rPr lang="tr-TR" sz="3200" b="1" dirty="0" err="1">
                <a:solidFill>
                  <a:srgbClr val="FF0000"/>
                </a:solidFill>
              </a:rPr>
              <a:t>Ed-Dârr</a:t>
            </a:r>
            <a:r>
              <a:rPr lang="tr-TR" sz="3200" b="1" dirty="0">
                <a:solidFill>
                  <a:srgbClr val="FF0000"/>
                </a:solidFill>
              </a:rPr>
              <a:t>:</a:t>
            </a:r>
            <a:r>
              <a:rPr lang="tr-TR" sz="3200" dirty="0">
                <a:solidFill>
                  <a:srgbClr val="FF0000"/>
                </a:solidFill>
              </a:rPr>
              <a:t> "Elem, zarar verenleri yaratan."</a:t>
            </a:r>
            <a:br>
              <a:rPr lang="tr-TR" sz="3200" dirty="0">
                <a:solidFill>
                  <a:srgbClr val="FF0000"/>
                </a:solidFill>
              </a:rPr>
            </a:br>
            <a:r>
              <a:rPr lang="tr-TR" sz="3200" b="1" dirty="0">
                <a:solidFill>
                  <a:srgbClr val="FF0000"/>
                </a:solidFill>
              </a:rPr>
              <a:t>92- En-</a:t>
            </a:r>
            <a:r>
              <a:rPr lang="tr-TR" sz="3200" b="1" dirty="0" err="1">
                <a:solidFill>
                  <a:srgbClr val="FF0000"/>
                </a:solidFill>
              </a:rPr>
              <a:t>Nâfi</a:t>
            </a:r>
            <a:r>
              <a:rPr lang="tr-TR" sz="3200" b="1" dirty="0">
                <a:solidFill>
                  <a:srgbClr val="FF0000"/>
                </a:solidFill>
              </a:rPr>
              <a:t>: </a:t>
            </a:r>
            <a:r>
              <a:rPr lang="tr-TR" sz="3200" dirty="0">
                <a:solidFill>
                  <a:srgbClr val="FF0000"/>
                </a:solidFill>
              </a:rPr>
              <a:t>"Fayda veren şeyleri yaratan."</a:t>
            </a:r>
            <a:br>
              <a:rPr lang="tr-TR" sz="3200" dirty="0">
                <a:solidFill>
                  <a:srgbClr val="FF0000"/>
                </a:solidFill>
              </a:rPr>
            </a:br>
            <a:r>
              <a:rPr lang="tr-TR" sz="3200" b="1" dirty="0">
                <a:solidFill>
                  <a:srgbClr val="FF0000"/>
                </a:solidFill>
              </a:rPr>
              <a:t>93- En-</a:t>
            </a:r>
            <a:r>
              <a:rPr lang="tr-TR" sz="3200" b="1" dirty="0" err="1">
                <a:solidFill>
                  <a:srgbClr val="FF0000"/>
                </a:solidFill>
              </a:rPr>
              <a:t>Nûr</a:t>
            </a:r>
            <a:r>
              <a:rPr lang="tr-TR" sz="3200" b="1" dirty="0">
                <a:solidFill>
                  <a:srgbClr val="FF0000"/>
                </a:solidFill>
              </a:rPr>
              <a:t>: </a:t>
            </a:r>
            <a:r>
              <a:rPr lang="tr-TR" sz="3200" dirty="0">
                <a:solidFill>
                  <a:srgbClr val="FF0000"/>
                </a:solidFill>
              </a:rPr>
              <a:t>"Alemleri nurlandıran, dilediğine nur veren."</a:t>
            </a:r>
            <a:br>
              <a:rPr lang="tr-TR" sz="3200" dirty="0">
                <a:solidFill>
                  <a:srgbClr val="FF0000"/>
                </a:solidFill>
              </a:rPr>
            </a:br>
            <a:r>
              <a:rPr lang="tr-TR" sz="3200" b="1" dirty="0">
                <a:solidFill>
                  <a:srgbClr val="FF0000"/>
                </a:solidFill>
              </a:rPr>
              <a:t>94- El-</a:t>
            </a:r>
            <a:r>
              <a:rPr lang="tr-TR" sz="3200" b="1" dirty="0" err="1">
                <a:solidFill>
                  <a:srgbClr val="FF0000"/>
                </a:solidFill>
              </a:rPr>
              <a:t>Hâdî</a:t>
            </a:r>
            <a:r>
              <a:rPr lang="tr-TR" sz="3200" b="1" dirty="0">
                <a:solidFill>
                  <a:srgbClr val="FF0000"/>
                </a:solidFill>
              </a:rPr>
              <a:t>:</a:t>
            </a:r>
            <a:r>
              <a:rPr lang="tr-TR" sz="3200" dirty="0">
                <a:solidFill>
                  <a:srgbClr val="FF0000"/>
                </a:solidFill>
              </a:rPr>
              <a:t> "Hidayet veren."</a:t>
            </a:r>
            <a:br>
              <a:rPr lang="tr-TR" sz="3200" dirty="0">
                <a:solidFill>
                  <a:srgbClr val="FF0000"/>
                </a:solidFill>
              </a:rPr>
            </a:br>
            <a:r>
              <a:rPr lang="tr-TR" sz="3200" b="1" dirty="0">
                <a:solidFill>
                  <a:srgbClr val="FF0000"/>
                </a:solidFill>
              </a:rPr>
              <a:t>95- El-</a:t>
            </a:r>
            <a:r>
              <a:rPr lang="tr-TR" sz="3200" b="1" dirty="0" err="1">
                <a:solidFill>
                  <a:srgbClr val="FF0000"/>
                </a:solidFill>
              </a:rPr>
              <a:t>Bedî</a:t>
            </a:r>
            <a:r>
              <a:rPr lang="tr-TR" sz="3200" b="1" dirty="0">
                <a:solidFill>
                  <a:srgbClr val="FF0000"/>
                </a:solidFill>
              </a:rPr>
              <a:t>:</a:t>
            </a:r>
            <a:r>
              <a:rPr lang="tr-TR" sz="3200" dirty="0">
                <a:solidFill>
                  <a:srgbClr val="FF0000"/>
                </a:solidFill>
              </a:rPr>
              <a:t> "Eşi ve benzeri olmayan güzellik sahibi, eşsiz yaratan."</a:t>
            </a:r>
            <a:br>
              <a:rPr lang="tr-TR" sz="3200" dirty="0">
                <a:solidFill>
                  <a:srgbClr val="FF0000"/>
                </a:solidFill>
              </a:rPr>
            </a:br>
            <a:r>
              <a:rPr lang="tr-TR" sz="3200" b="1" dirty="0">
                <a:solidFill>
                  <a:srgbClr val="7030A0"/>
                </a:solidFill>
              </a:rPr>
              <a:t>96- El-Bâkî:</a:t>
            </a:r>
            <a:r>
              <a:rPr lang="tr-TR" sz="3200" dirty="0">
                <a:solidFill>
                  <a:srgbClr val="7030A0"/>
                </a:solidFill>
              </a:rPr>
              <a:t> ''Varlığının sonu olmayan, ebedi olan."</a:t>
            </a:r>
            <a:br>
              <a:rPr lang="tr-TR" sz="3200" dirty="0">
                <a:solidFill>
                  <a:srgbClr val="7030A0"/>
                </a:solidFill>
              </a:rPr>
            </a:br>
            <a:r>
              <a:rPr lang="tr-TR" sz="3200" b="1" dirty="0">
                <a:solidFill>
                  <a:srgbClr val="7030A0"/>
                </a:solidFill>
              </a:rPr>
              <a:t>97- El-Vâris: </a:t>
            </a:r>
            <a:r>
              <a:rPr lang="tr-TR" sz="3200" dirty="0">
                <a:solidFill>
                  <a:srgbClr val="7030A0"/>
                </a:solidFill>
              </a:rPr>
              <a:t>"Her şeyin asıl sahibi olan."</a:t>
            </a:r>
            <a:br>
              <a:rPr lang="tr-TR" sz="3200" dirty="0">
                <a:solidFill>
                  <a:srgbClr val="7030A0"/>
                </a:solidFill>
              </a:rPr>
            </a:br>
            <a:r>
              <a:rPr lang="tr-TR" sz="3200" b="1" dirty="0">
                <a:solidFill>
                  <a:srgbClr val="7030A0"/>
                </a:solidFill>
              </a:rPr>
              <a:t>98- Er-</a:t>
            </a:r>
            <a:r>
              <a:rPr lang="tr-TR" sz="3200" b="1" dirty="0" err="1">
                <a:solidFill>
                  <a:srgbClr val="7030A0"/>
                </a:solidFill>
              </a:rPr>
              <a:t>Reşîd</a:t>
            </a:r>
            <a:r>
              <a:rPr lang="tr-TR" sz="3200" b="1" dirty="0">
                <a:solidFill>
                  <a:srgbClr val="7030A0"/>
                </a:solidFill>
              </a:rPr>
              <a:t>: </a:t>
            </a:r>
            <a:r>
              <a:rPr lang="tr-TR" sz="3200" dirty="0">
                <a:solidFill>
                  <a:srgbClr val="7030A0"/>
                </a:solidFill>
              </a:rPr>
              <a:t>"İrşada muhtaç olmayan, doğru yolu gösteren.  "  </a:t>
            </a:r>
            <a:br>
              <a:rPr lang="tr-TR" sz="3200" dirty="0">
                <a:solidFill>
                  <a:srgbClr val="7030A0"/>
                </a:solidFill>
              </a:rPr>
            </a:br>
            <a:r>
              <a:rPr lang="tr-TR" sz="3200" b="1" dirty="0">
                <a:solidFill>
                  <a:srgbClr val="7030A0"/>
                </a:solidFill>
              </a:rPr>
              <a:t>99- Es-</a:t>
            </a:r>
            <a:r>
              <a:rPr lang="tr-TR" sz="3200" b="1" dirty="0" err="1">
                <a:solidFill>
                  <a:srgbClr val="7030A0"/>
                </a:solidFill>
              </a:rPr>
              <a:t>Sabûr</a:t>
            </a:r>
            <a:r>
              <a:rPr lang="tr-TR" sz="3200" b="1" dirty="0">
                <a:solidFill>
                  <a:srgbClr val="7030A0"/>
                </a:solidFill>
              </a:rPr>
              <a:t>: </a:t>
            </a:r>
            <a:r>
              <a:rPr lang="tr-TR" sz="3200" dirty="0">
                <a:solidFill>
                  <a:srgbClr val="7030A0"/>
                </a:solidFill>
              </a:rPr>
              <a:t>"Ceza vermede acele etmeyen."</a:t>
            </a:r>
          </a:p>
        </p:txBody>
      </p:sp>
    </p:spTree>
    <p:extLst>
      <p:ext uri="{BB962C8B-B14F-4D97-AF65-F5344CB8AC3E}">
        <p14:creationId xmlns:p14="http://schemas.microsoft.com/office/powerpoint/2010/main" val="137565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tr-TR" sz="11500" b="1" i="1" u="sng" dirty="0" smtClean="0">
                <a:solidFill>
                  <a:srgbClr val="FF0000"/>
                </a:solidFill>
              </a:rPr>
              <a:t>AHMET YASİN YAŞAR</a:t>
            </a:r>
            <a:endParaRPr lang="tr-TR" sz="11500" b="1" i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55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22366" y="-31816"/>
            <a:ext cx="9166366" cy="6889815"/>
          </a:xfrm>
        </p:spPr>
        <p:txBody>
          <a:bodyPr/>
          <a:lstStyle/>
          <a:p>
            <a:r>
              <a:rPr lang="tr-TR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1- Allah(C.C.): </a:t>
            </a:r>
            <a:r>
              <a:rPr lang="tr-TR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"Eşi benzeri olmayan, bütün noksan sıfatlardan münezzeh tek ilah, Her biri sonsuz bir hazine olan bütün isimlerini kuşatan özel ismi. İsimlerin sultanı."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rgbClr val="00B050"/>
                </a:solidFill>
              </a:rPr>
              <a:t>2- Er-</a:t>
            </a:r>
            <a:r>
              <a:rPr lang="tr-TR" b="1" dirty="0" err="1">
                <a:solidFill>
                  <a:srgbClr val="00B050"/>
                </a:solidFill>
              </a:rPr>
              <a:t>Rahmân</a:t>
            </a:r>
            <a:r>
              <a:rPr lang="tr-TR" b="1" dirty="0">
                <a:solidFill>
                  <a:srgbClr val="00B050"/>
                </a:solidFill>
              </a:rPr>
              <a:t>:</a:t>
            </a:r>
            <a:r>
              <a:rPr lang="tr-TR" dirty="0">
                <a:solidFill>
                  <a:srgbClr val="00B050"/>
                </a:solidFill>
              </a:rPr>
              <a:t> "Dünyada bütün </a:t>
            </a:r>
            <a:r>
              <a:rPr lang="tr-TR" dirty="0" err="1">
                <a:solidFill>
                  <a:srgbClr val="00B050"/>
                </a:solidFill>
              </a:rPr>
              <a:t>mahlükata</a:t>
            </a:r>
            <a:r>
              <a:rPr lang="tr-TR" dirty="0">
                <a:solidFill>
                  <a:srgbClr val="00B050"/>
                </a:solidFill>
              </a:rPr>
              <a:t> merhamet eden, şefkat gösteren, ihsan eden."</a:t>
            </a:r>
            <a:br>
              <a:rPr lang="tr-TR" dirty="0">
                <a:solidFill>
                  <a:srgbClr val="00B05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>3- Er-Rahîm:</a:t>
            </a:r>
            <a:r>
              <a:rPr lang="tr-TR" dirty="0">
                <a:solidFill>
                  <a:srgbClr val="FF0000"/>
                </a:solidFill>
              </a:rPr>
              <a:t> "Ahirette, müminlere sonsuz ikram, lütuf ve ihsanda bulunan</a:t>
            </a:r>
            <a:r>
              <a:rPr lang="tr-TR" dirty="0"/>
              <a:t>."</a:t>
            </a:r>
            <a:br>
              <a:rPr lang="tr-TR" dirty="0"/>
            </a:br>
            <a:r>
              <a:rPr lang="tr-TR" b="1" dirty="0">
                <a:solidFill>
                  <a:srgbClr val="FFC000"/>
                </a:solidFill>
              </a:rPr>
              <a:t>4- El-Melik:</a:t>
            </a:r>
            <a:r>
              <a:rPr lang="tr-TR" dirty="0">
                <a:solidFill>
                  <a:srgbClr val="FFC000"/>
                </a:solidFill>
              </a:rPr>
              <a:t> "Mülkün, kainatın sahibi, mülk ve saltanatı devamlı olan."</a:t>
            </a:r>
            <a:br>
              <a:rPr lang="tr-TR" dirty="0">
                <a:solidFill>
                  <a:srgbClr val="FFC000"/>
                </a:solidFill>
              </a:rPr>
            </a:br>
            <a:r>
              <a:rPr lang="tr-TR" b="1" dirty="0">
                <a:solidFill>
                  <a:schemeClr val="accent6">
                    <a:lumMod val="50000"/>
                  </a:schemeClr>
                </a:solidFill>
              </a:rPr>
              <a:t>5- El-</a:t>
            </a:r>
            <a:r>
              <a:rPr lang="tr-TR" b="1" dirty="0" err="1">
                <a:solidFill>
                  <a:schemeClr val="accent6">
                    <a:lumMod val="50000"/>
                  </a:schemeClr>
                </a:solidFill>
              </a:rPr>
              <a:t>Kuddûs</a:t>
            </a:r>
            <a:r>
              <a:rPr lang="tr-TR" b="1" dirty="0">
                <a:solidFill>
                  <a:schemeClr val="accent6">
                    <a:lumMod val="50000"/>
                  </a:schemeClr>
                </a:solidFill>
              </a:rPr>
              <a:t>:</a:t>
            </a:r>
            <a:r>
              <a:rPr lang="tr-TR" dirty="0">
                <a:solidFill>
                  <a:schemeClr val="accent6">
                    <a:lumMod val="50000"/>
                  </a:schemeClr>
                </a:solidFill>
              </a:rPr>
              <a:t> "Her noksanlıktan uzak ve her türlü </a:t>
            </a:r>
            <a:r>
              <a:rPr lang="tr-TR" dirty="0" err="1">
                <a:solidFill>
                  <a:schemeClr val="accent6">
                    <a:lumMod val="50000"/>
                  </a:schemeClr>
                </a:solidFill>
              </a:rPr>
              <a:t>takdıse</a:t>
            </a:r>
            <a:r>
              <a:rPr lang="tr-TR" dirty="0">
                <a:solidFill>
                  <a:schemeClr val="accent6">
                    <a:lumMod val="50000"/>
                  </a:schemeClr>
                </a:solidFill>
              </a:rPr>
              <a:t> layık olan." </a:t>
            </a:r>
          </a:p>
        </p:txBody>
      </p:sp>
    </p:spTree>
    <p:extLst>
      <p:ext uri="{BB962C8B-B14F-4D97-AF65-F5344CB8AC3E}">
        <p14:creationId xmlns:p14="http://schemas.microsoft.com/office/powerpoint/2010/main" val="92732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7999"/>
          </a:xfrm>
        </p:spPr>
        <p:txBody>
          <a:bodyPr/>
          <a:lstStyle/>
          <a:p>
            <a:r>
              <a:rPr lang="tr-TR" sz="4000" b="1" dirty="0">
                <a:solidFill>
                  <a:srgbClr val="FF0000"/>
                </a:solidFill>
              </a:rPr>
              <a:t>6- Es-Selâm:</a:t>
            </a:r>
            <a:r>
              <a:rPr lang="tr-TR" sz="4000" dirty="0">
                <a:solidFill>
                  <a:srgbClr val="FF0000"/>
                </a:solidFill>
              </a:rPr>
              <a:t> "Her türlü tehlikelerden selamete çıkaran</a:t>
            </a:r>
            <a:r>
              <a:rPr lang="tr-TR" sz="4000" dirty="0" smtClean="0">
                <a:solidFill>
                  <a:srgbClr val="FF0000"/>
                </a:solidFill>
              </a:rPr>
              <a:t>.«  </a:t>
            </a:r>
            <a:r>
              <a:rPr lang="tr-TR" sz="4000" dirty="0"/>
              <a:t/>
            </a:r>
            <a:br>
              <a:rPr lang="tr-TR" sz="4000" dirty="0"/>
            </a:br>
            <a:r>
              <a:rPr lang="tr-TR" sz="4000" b="1" dirty="0">
                <a:solidFill>
                  <a:srgbClr val="92D050"/>
                </a:solidFill>
              </a:rPr>
              <a:t>7- El-</a:t>
            </a:r>
            <a:r>
              <a:rPr lang="tr-TR" sz="4000" b="1" dirty="0" err="1">
                <a:solidFill>
                  <a:srgbClr val="92D050"/>
                </a:solidFill>
              </a:rPr>
              <a:t>Mü'min</a:t>
            </a:r>
            <a:r>
              <a:rPr lang="tr-TR" sz="4000" b="1" dirty="0">
                <a:solidFill>
                  <a:srgbClr val="92D050"/>
                </a:solidFill>
              </a:rPr>
              <a:t>:</a:t>
            </a:r>
            <a:r>
              <a:rPr lang="tr-TR" sz="4000" dirty="0">
                <a:solidFill>
                  <a:srgbClr val="92D050"/>
                </a:solidFill>
              </a:rPr>
              <a:t> "Güven veren, emin kılan, koruyan."</a:t>
            </a:r>
            <a:br>
              <a:rPr lang="tr-TR" sz="4000" dirty="0">
                <a:solidFill>
                  <a:srgbClr val="92D050"/>
                </a:solidFill>
              </a:rPr>
            </a:br>
            <a:r>
              <a:rPr lang="tr-TR" sz="4000" b="1" dirty="0">
                <a:solidFill>
                  <a:srgbClr val="FFC000"/>
                </a:solidFill>
              </a:rPr>
              <a:t>8- El-</a:t>
            </a:r>
            <a:r>
              <a:rPr lang="tr-TR" sz="4000" b="1" dirty="0" err="1">
                <a:solidFill>
                  <a:srgbClr val="FFC000"/>
                </a:solidFill>
              </a:rPr>
              <a:t>Müheymin</a:t>
            </a:r>
            <a:r>
              <a:rPr lang="tr-TR" sz="4000" b="1" dirty="0">
                <a:solidFill>
                  <a:srgbClr val="FFC000"/>
                </a:solidFill>
              </a:rPr>
              <a:t>: </a:t>
            </a:r>
            <a:r>
              <a:rPr lang="tr-TR" sz="4000" dirty="0">
                <a:solidFill>
                  <a:srgbClr val="FFC000"/>
                </a:solidFill>
              </a:rPr>
              <a:t>"Her şeyi görüp gözeten."</a:t>
            </a:r>
            <a:br>
              <a:rPr lang="tr-TR" sz="4000" dirty="0">
                <a:solidFill>
                  <a:srgbClr val="FFC000"/>
                </a:solidFill>
              </a:rPr>
            </a:br>
            <a:r>
              <a:rPr lang="tr-TR" sz="4000" b="1" dirty="0">
                <a:solidFill>
                  <a:srgbClr val="00B0F0"/>
                </a:solidFill>
              </a:rPr>
              <a:t>9- El-</a:t>
            </a:r>
            <a:r>
              <a:rPr lang="tr-TR" sz="4000" b="1" dirty="0" err="1">
                <a:solidFill>
                  <a:srgbClr val="00B0F0"/>
                </a:solidFill>
              </a:rPr>
              <a:t>Azîz</a:t>
            </a:r>
            <a:r>
              <a:rPr lang="tr-TR" sz="4000" b="1" dirty="0">
                <a:solidFill>
                  <a:srgbClr val="00B0F0"/>
                </a:solidFill>
              </a:rPr>
              <a:t>: </a:t>
            </a:r>
            <a:r>
              <a:rPr lang="tr-TR" sz="4000" dirty="0">
                <a:solidFill>
                  <a:srgbClr val="00B0F0"/>
                </a:solidFill>
              </a:rPr>
              <a:t>"İzzet sahibi, her şeye galip olan."</a:t>
            </a:r>
            <a:br>
              <a:rPr lang="tr-TR" sz="4000" dirty="0">
                <a:solidFill>
                  <a:srgbClr val="00B0F0"/>
                </a:solidFill>
              </a:rPr>
            </a:br>
            <a:r>
              <a:rPr lang="tr-TR" sz="4000" b="1" dirty="0">
                <a:solidFill>
                  <a:schemeClr val="accent4">
                    <a:lumMod val="50000"/>
                  </a:schemeClr>
                </a:solidFill>
              </a:rPr>
              <a:t>10- El-</a:t>
            </a:r>
            <a:r>
              <a:rPr lang="tr-TR" sz="4000" b="1" dirty="0" err="1">
                <a:solidFill>
                  <a:schemeClr val="accent4">
                    <a:lumMod val="50000"/>
                  </a:schemeClr>
                </a:solidFill>
              </a:rPr>
              <a:t>Cebbâr</a:t>
            </a:r>
            <a:r>
              <a:rPr lang="tr-TR" sz="4000" b="1" dirty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tr-TR" sz="4000" dirty="0">
                <a:solidFill>
                  <a:schemeClr val="accent4">
                    <a:lumMod val="50000"/>
                  </a:schemeClr>
                </a:solidFill>
              </a:rPr>
              <a:t> "Azamet ve kudret sahibi. Dilediğini yapan ve yaptıran." </a:t>
            </a:r>
            <a:r>
              <a:rPr lang="tr-TR" sz="4000" dirty="0"/>
              <a:t> </a:t>
            </a:r>
            <a:r>
              <a:rPr lang="tr-TR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71575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552728"/>
          </a:xfrm>
        </p:spPr>
        <p:txBody>
          <a:bodyPr>
            <a:normAutofit/>
          </a:bodyPr>
          <a:lstStyle/>
          <a:p>
            <a:r>
              <a:rPr lang="tr-TR" sz="2800" b="1" dirty="0">
                <a:solidFill>
                  <a:srgbClr val="990000"/>
                </a:solidFill>
              </a:rPr>
              <a:t>11- El-Mütekebbir: </a:t>
            </a:r>
            <a:r>
              <a:rPr lang="tr-TR" sz="2800" dirty="0">
                <a:solidFill>
                  <a:srgbClr val="990000"/>
                </a:solidFill>
              </a:rPr>
              <a:t>"Büyüklükte eşi, benzeri olmayan."</a:t>
            </a:r>
            <a:br>
              <a:rPr lang="tr-TR" sz="2800" dirty="0">
                <a:solidFill>
                  <a:srgbClr val="990000"/>
                </a:solidFill>
              </a:rPr>
            </a:br>
            <a:r>
              <a:rPr lang="tr-TR" sz="2800" b="1" dirty="0">
                <a:solidFill>
                  <a:srgbClr val="E8F8AE"/>
                </a:solidFill>
              </a:rPr>
              <a:t>12- El-</a:t>
            </a:r>
            <a:r>
              <a:rPr lang="tr-TR" sz="2800" b="1" dirty="0" err="1">
                <a:solidFill>
                  <a:srgbClr val="E8F8AE"/>
                </a:solidFill>
              </a:rPr>
              <a:t>Hâlık</a:t>
            </a:r>
            <a:r>
              <a:rPr lang="tr-TR" sz="2800" b="1" dirty="0">
                <a:solidFill>
                  <a:srgbClr val="E8F8AE"/>
                </a:solidFill>
              </a:rPr>
              <a:t>: </a:t>
            </a:r>
            <a:r>
              <a:rPr lang="tr-TR" sz="2800" dirty="0">
                <a:solidFill>
                  <a:srgbClr val="E8F8AE"/>
                </a:solidFill>
              </a:rPr>
              <a:t>"Yaratan, yoktan var eden."</a:t>
            </a:r>
            <a:br>
              <a:rPr lang="tr-TR" sz="2800" dirty="0">
                <a:solidFill>
                  <a:srgbClr val="E8F8AE"/>
                </a:solidFill>
              </a:rPr>
            </a:br>
            <a:r>
              <a:rPr lang="tr-TR" sz="28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13- El-</a:t>
            </a:r>
            <a:r>
              <a:rPr lang="tr-TR" sz="2800" b="1" dirty="0" err="1">
                <a:solidFill>
                  <a:schemeClr val="bg2">
                    <a:lumMod val="75000"/>
                    <a:lumOff val="25000"/>
                  </a:schemeClr>
                </a:solidFill>
              </a:rPr>
              <a:t>Bâri</a:t>
            </a:r>
            <a:r>
              <a:rPr lang="tr-TR" sz="2800" b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:</a:t>
            </a:r>
            <a:r>
              <a:rPr lang="tr-TR" sz="2800" dirty="0">
                <a:solidFill>
                  <a:schemeClr val="bg2">
                    <a:lumMod val="75000"/>
                    <a:lumOff val="25000"/>
                  </a:schemeClr>
                </a:solidFill>
              </a:rPr>
              <a:t> "Her şeyi kusursuz ve uyumlu yaratan</a:t>
            </a:r>
            <a:r>
              <a:rPr lang="tr-TR" sz="2800" dirty="0"/>
              <a:t>."</a:t>
            </a:r>
            <a:br>
              <a:rPr lang="tr-TR" sz="2800" dirty="0"/>
            </a:br>
            <a:r>
              <a:rPr lang="tr-TR" sz="2800" b="1" dirty="0">
                <a:solidFill>
                  <a:srgbClr val="808000"/>
                </a:solidFill>
              </a:rPr>
              <a:t>14- El-</a:t>
            </a:r>
            <a:r>
              <a:rPr lang="tr-TR" sz="2800" b="1" dirty="0" err="1">
                <a:solidFill>
                  <a:srgbClr val="808000"/>
                </a:solidFill>
              </a:rPr>
              <a:t>Musavvir</a:t>
            </a:r>
            <a:r>
              <a:rPr lang="tr-TR" sz="2800" b="1" dirty="0">
                <a:solidFill>
                  <a:srgbClr val="808000"/>
                </a:solidFill>
              </a:rPr>
              <a:t>: </a:t>
            </a:r>
            <a:r>
              <a:rPr lang="tr-TR" sz="2800" dirty="0">
                <a:solidFill>
                  <a:srgbClr val="808000"/>
                </a:solidFill>
              </a:rPr>
              <a:t>''Varlıklara şekil veren."</a:t>
            </a:r>
            <a:br>
              <a:rPr lang="tr-TR" sz="2800" dirty="0">
                <a:solidFill>
                  <a:srgbClr val="808000"/>
                </a:solidFill>
              </a:rPr>
            </a:br>
            <a:r>
              <a:rPr lang="tr-TR" sz="2800" b="1" dirty="0">
                <a:solidFill>
                  <a:srgbClr val="00CCFF"/>
                </a:solidFill>
              </a:rPr>
              <a:t>15- El-</a:t>
            </a:r>
            <a:r>
              <a:rPr lang="tr-TR" sz="2800" b="1" dirty="0" err="1">
                <a:solidFill>
                  <a:srgbClr val="00CCFF"/>
                </a:solidFill>
              </a:rPr>
              <a:t>Gaffâr</a:t>
            </a:r>
            <a:r>
              <a:rPr lang="tr-TR" sz="2800" b="1" dirty="0">
                <a:solidFill>
                  <a:srgbClr val="00CCFF"/>
                </a:solidFill>
              </a:rPr>
              <a:t>: </a:t>
            </a:r>
            <a:r>
              <a:rPr lang="tr-TR" sz="2800" dirty="0">
                <a:solidFill>
                  <a:srgbClr val="00CCFF"/>
                </a:solidFill>
              </a:rPr>
              <a:t>"Günahları örten ve çok mağfiret eden."</a:t>
            </a:r>
            <a:r>
              <a:rPr lang="tr-TR" sz="2800" dirty="0"/>
              <a:t/>
            </a:r>
            <a:br>
              <a:rPr lang="tr-TR" sz="2800" dirty="0"/>
            </a:br>
            <a:r>
              <a:rPr lang="tr-TR" sz="2800" b="1" dirty="0">
                <a:solidFill>
                  <a:srgbClr val="FF7C80"/>
                </a:solidFill>
              </a:rPr>
              <a:t>16- El-</a:t>
            </a:r>
            <a:r>
              <a:rPr lang="tr-TR" sz="2800" b="1" dirty="0" err="1">
                <a:solidFill>
                  <a:srgbClr val="FF7C80"/>
                </a:solidFill>
              </a:rPr>
              <a:t>Kahhâr</a:t>
            </a:r>
            <a:r>
              <a:rPr lang="tr-TR" sz="2800" b="1" dirty="0">
                <a:solidFill>
                  <a:srgbClr val="FF7C80"/>
                </a:solidFill>
              </a:rPr>
              <a:t>: </a:t>
            </a:r>
            <a:r>
              <a:rPr lang="tr-TR" sz="2800" dirty="0">
                <a:solidFill>
                  <a:srgbClr val="FF7C80"/>
                </a:solidFill>
              </a:rPr>
              <a:t>"Her şeye, her istediğini yapacak surette, galip ve hakim olan."  </a:t>
            </a:r>
            <a:br>
              <a:rPr lang="tr-TR" sz="2800" dirty="0">
                <a:solidFill>
                  <a:srgbClr val="FF7C80"/>
                </a:solidFill>
              </a:rPr>
            </a:br>
            <a:r>
              <a:rPr lang="tr-TR" sz="2800" b="1" dirty="0">
                <a:solidFill>
                  <a:srgbClr val="33CC33"/>
                </a:solidFill>
              </a:rPr>
              <a:t>17- El-</a:t>
            </a:r>
            <a:r>
              <a:rPr lang="tr-TR" sz="2800" b="1" dirty="0" err="1">
                <a:solidFill>
                  <a:srgbClr val="33CC33"/>
                </a:solidFill>
              </a:rPr>
              <a:t>Vehhâb</a:t>
            </a:r>
            <a:r>
              <a:rPr lang="tr-TR" sz="2800" b="1" dirty="0">
                <a:solidFill>
                  <a:srgbClr val="33CC33"/>
                </a:solidFill>
              </a:rPr>
              <a:t>:</a:t>
            </a:r>
            <a:r>
              <a:rPr lang="tr-TR" sz="2800" dirty="0">
                <a:solidFill>
                  <a:srgbClr val="33CC33"/>
                </a:solidFill>
              </a:rPr>
              <a:t> "Karşılıksız hibeler veren, çok fazla ihsan eden."   </a:t>
            </a:r>
            <a:br>
              <a:rPr lang="tr-TR" sz="2800" dirty="0">
                <a:solidFill>
                  <a:srgbClr val="33CC33"/>
                </a:solidFill>
              </a:rPr>
            </a:br>
            <a:r>
              <a:rPr lang="tr-TR" sz="2800" b="1" dirty="0">
                <a:solidFill>
                  <a:srgbClr val="336600"/>
                </a:solidFill>
              </a:rPr>
              <a:t>18- Er-</a:t>
            </a:r>
            <a:r>
              <a:rPr lang="tr-TR" sz="2800" b="1" dirty="0" err="1">
                <a:solidFill>
                  <a:srgbClr val="336600"/>
                </a:solidFill>
              </a:rPr>
              <a:t>Rezzâk</a:t>
            </a:r>
            <a:r>
              <a:rPr lang="tr-TR" sz="2800" b="1" dirty="0">
                <a:solidFill>
                  <a:srgbClr val="336600"/>
                </a:solidFill>
              </a:rPr>
              <a:t>: </a:t>
            </a:r>
            <a:r>
              <a:rPr lang="tr-TR" sz="2800" dirty="0">
                <a:solidFill>
                  <a:srgbClr val="336600"/>
                </a:solidFill>
              </a:rPr>
              <a:t>"Bütün </a:t>
            </a:r>
            <a:r>
              <a:rPr lang="tr-TR" sz="2800" dirty="0" err="1">
                <a:solidFill>
                  <a:srgbClr val="336600"/>
                </a:solidFill>
              </a:rPr>
              <a:t>mahlükatın</a:t>
            </a:r>
            <a:r>
              <a:rPr lang="tr-TR" sz="2800" dirty="0">
                <a:solidFill>
                  <a:srgbClr val="336600"/>
                </a:solidFill>
              </a:rPr>
              <a:t> rızkını veren ve ihtiyacını karşılayan."  </a:t>
            </a:r>
            <a:br>
              <a:rPr lang="tr-TR" sz="2800" dirty="0">
                <a:solidFill>
                  <a:srgbClr val="336600"/>
                </a:solidFill>
              </a:rPr>
            </a:br>
            <a:r>
              <a:rPr lang="tr-TR" sz="2800" b="1" dirty="0">
                <a:solidFill>
                  <a:srgbClr val="808000"/>
                </a:solidFill>
              </a:rPr>
              <a:t>19- El-</a:t>
            </a:r>
            <a:r>
              <a:rPr lang="tr-TR" sz="2800" b="1" dirty="0" err="1">
                <a:solidFill>
                  <a:srgbClr val="808000"/>
                </a:solidFill>
              </a:rPr>
              <a:t>Fettâh</a:t>
            </a:r>
            <a:r>
              <a:rPr lang="tr-TR" sz="2800" b="1" dirty="0">
                <a:solidFill>
                  <a:srgbClr val="808000"/>
                </a:solidFill>
              </a:rPr>
              <a:t>:</a:t>
            </a:r>
            <a:r>
              <a:rPr lang="tr-TR" sz="2800" dirty="0">
                <a:solidFill>
                  <a:srgbClr val="808000"/>
                </a:solidFill>
              </a:rPr>
              <a:t> "Her türlü müşkülleri açan ve kolaylaştıran, darlıktan kurtaran. "</a:t>
            </a:r>
            <a:br>
              <a:rPr lang="tr-TR" sz="2800" dirty="0">
                <a:solidFill>
                  <a:srgbClr val="808000"/>
                </a:solidFill>
              </a:rPr>
            </a:br>
            <a:r>
              <a:rPr lang="tr-TR" sz="2800" b="1" dirty="0">
                <a:solidFill>
                  <a:srgbClr val="008000"/>
                </a:solidFill>
              </a:rPr>
              <a:t>20- El-</a:t>
            </a:r>
            <a:r>
              <a:rPr lang="tr-TR" sz="2800" b="1" dirty="0" err="1">
                <a:solidFill>
                  <a:srgbClr val="008000"/>
                </a:solidFill>
              </a:rPr>
              <a:t>Alîm</a:t>
            </a:r>
            <a:r>
              <a:rPr lang="tr-TR" sz="2800" b="1" dirty="0">
                <a:solidFill>
                  <a:srgbClr val="008000"/>
                </a:solidFill>
              </a:rPr>
              <a:t>: </a:t>
            </a:r>
            <a:r>
              <a:rPr lang="tr-TR" sz="2800" dirty="0">
                <a:solidFill>
                  <a:srgbClr val="008000"/>
                </a:solidFill>
              </a:rPr>
              <a:t>"Gizli açık, geçmiş, gelecek, her şeyi en ince detaylarına kadar bilen."</a:t>
            </a:r>
          </a:p>
        </p:txBody>
      </p:sp>
    </p:spTree>
    <p:extLst>
      <p:ext uri="{BB962C8B-B14F-4D97-AF65-F5344CB8AC3E}">
        <p14:creationId xmlns:p14="http://schemas.microsoft.com/office/powerpoint/2010/main" val="49318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0" y="-37407"/>
            <a:ext cx="9116704" cy="6871648"/>
          </a:xfrm>
        </p:spPr>
        <p:txBody>
          <a:bodyPr>
            <a:noAutofit/>
          </a:bodyPr>
          <a:lstStyle/>
          <a:p>
            <a:pPr lvl="1"/>
            <a:r>
              <a:rPr lang="tr-TR" sz="3000" b="1" dirty="0">
                <a:solidFill>
                  <a:srgbClr val="0099FF"/>
                </a:solidFill>
              </a:rPr>
              <a:t>21- El-</a:t>
            </a:r>
            <a:r>
              <a:rPr lang="tr-TR" sz="3000" b="1" dirty="0" err="1">
                <a:solidFill>
                  <a:srgbClr val="0099FF"/>
                </a:solidFill>
              </a:rPr>
              <a:t>Kâbıd</a:t>
            </a:r>
            <a:r>
              <a:rPr lang="tr-TR" sz="3000" b="1" dirty="0">
                <a:solidFill>
                  <a:srgbClr val="0099FF"/>
                </a:solidFill>
              </a:rPr>
              <a:t>:</a:t>
            </a:r>
            <a:r>
              <a:rPr lang="tr-TR" sz="3000" dirty="0">
                <a:solidFill>
                  <a:srgbClr val="0099FF"/>
                </a:solidFill>
              </a:rPr>
              <a:t> "Dilediğine darlık veren, sıkan, daraltan."</a:t>
            </a:r>
            <a:br>
              <a:rPr lang="tr-TR" sz="3000" dirty="0">
                <a:solidFill>
                  <a:srgbClr val="0099FF"/>
                </a:solidFill>
              </a:rPr>
            </a:br>
            <a:r>
              <a:rPr lang="tr-TR" sz="3000" b="1" dirty="0">
                <a:solidFill>
                  <a:srgbClr val="6600CC"/>
                </a:solidFill>
              </a:rPr>
              <a:t>22- El-</a:t>
            </a:r>
            <a:r>
              <a:rPr lang="tr-TR" sz="3000" b="1" dirty="0" err="1">
                <a:solidFill>
                  <a:srgbClr val="6600CC"/>
                </a:solidFill>
              </a:rPr>
              <a:t>Bâsıt</a:t>
            </a:r>
            <a:r>
              <a:rPr lang="tr-TR" sz="3000" b="1" dirty="0">
                <a:solidFill>
                  <a:srgbClr val="6600CC"/>
                </a:solidFill>
              </a:rPr>
              <a:t>: </a:t>
            </a:r>
            <a:r>
              <a:rPr lang="tr-TR" sz="3000" dirty="0">
                <a:solidFill>
                  <a:srgbClr val="6600CC"/>
                </a:solidFill>
              </a:rPr>
              <a:t>"Dilediğine bolluk veren, açan, genişleten."</a:t>
            </a:r>
            <a:br>
              <a:rPr lang="tr-TR" sz="3000" dirty="0">
                <a:solidFill>
                  <a:srgbClr val="6600CC"/>
                </a:solidFill>
              </a:rPr>
            </a:br>
            <a:r>
              <a:rPr lang="tr-TR" sz="3000" b="1" dirty="0">
                <a:solidFill>
                  <a:srgbClr val="FF9933"/>
                </a:solidFill>
              </a:rPr>
              <a:t>23- El-</a:t>
            </a:r>
            <a:r>
              <a:rPr lang="tr-TR" sz="3000" b="1" dirty="0" err="1">
                <a:solidFill>
                  <a:srgbClr val="FF9933"/>
                </a:solidFill>
              </a:rPr>
              <a:t>Hâfıd</a:t>
            </a:r>
            <a:r>
              <a:rPr lang="tr-TR" sz="3000" b="1" dirty="0">
                <a:solidFill>
                  <a:srgbClr val="FF9933"/>
                </a:solidFill>
              </a:rPr>
              <a:t>: </a:t>
            </a:r>
            <a:r>
              <a:rPr lang="tr-TR" sz="3000" dirty="0">
                <a:solidFill>
                  <a:srgbClr val="FF9933"/>
                </a:solidFill>
              </a:rPr>
              <a:t>"Dereceleri alçaltan</a:t>
            </a:r>
            <a:r>
              <a:rPr lang="tr-TR" sz="3000" dirty="0"/>
              <a:t>"</a:t>
            </a:r>
            <a:br>
              <a:rPr lang="tr-TR" sz="3000" dirty="0"/>
            </a:br>
            <a:r>
              <a:rPr lang="tr-TR" sz="3000" b="1" dirty="0">
                <a:solidFill>
                  <a:srgbClr val="CC9900"/>
                </a:solidFill>
              </a:rPr>
              <a:t>24- Er-</a:t>
            </a:r>
            <a:r>
              <a:rPr lang="tr-TR" sz="3000" b="1" dirty="0" err="1">
                <a:solidFill>
                  <a:srgbClr val="CC9900"/>
                </a:solidFill>
              </a:rPr>
              <a:t>Râfi</a:t>
            </a:r>
            <a:r>
              <a:rPr lang="tr-TR" sz="3000" b="1" dirty="0">
                <a:solidFill>
                  <a:srgbClr val="CC9900"/>
                </a:solidFill>
              </a:rPr>
              <a:t>:</a:t>
            </a:r>
            <a:r>
              <a:rPr lang="tr-TR" sz="3000" dirty="0">
                <a:solidFill>
                  <a:srgbClr val="CC9900"/>
                </a:solidFill>
              </a:rPr>
              <a:t> "Şeref verip yükselten."</a:t>
            </a:r>
            <a:br>
              <a:rPr lang="tr-TR" sz="3000" dirty="0">
                <a:solidFill>
                  <a:srgbClr val="CC9900"/>
                </a:solidFill>
              </a:rPr>
            </a:br>
            <a:r>
              <a:rPr lang="tr-TR" sz="3000" b="1" dirty="0">
                <a:solidFill>
                  <a:srgbClr val="FF3300"/>
                </a:solidFill>
              </a:rPr>
              <a:t>25- El-</a:t>
            </a:r>
            <a:r>
              <a:rPr lang="tr-TR" sz="3000" b="1" dirty="0" err="1">
                <a:solidFill>
                  <a:srgbClr val="FF3300"/>
                </a:solidFill>
              </a:rPr>
              <a:t>Mu'ız</a:t>
            </a:r>
            <a:r>
              <a:rPr lang="tr-TR" sz="3000" b="1" dirty="0">
                <a:solidFill>
                  <a:srgbClr val="FF3300"/>
                </a:solidFill>
              </a:rPr>
              <a:t>:</a:t>
            </a:r>
            <a:r>
              <a:rPr lang="tr-TR" sz="3000" dirty="0">
                <a:solidFill>
                  <a:srgbClr val="FF3300"/>
                </a:solidFill>
              </a:rPr>
              <a:t> "Dilediğini aziz eden, izzet veren."</a:t>
            </a:r>
            <a:br>
              <a:rPr lang="tr-TR" sz="3000" dirty="0">
                <a:solidFill>
                  <a:srgbClr val="FF3300"/>
                </a:solidFill>
              </a:rPr>
            </a:br>
            <a:r>
              <a:rPr lang="tr-TR" sz="3000" b="1" dirty="0">
                <a:solidFill>
                  <a:srgbClr val="A50021"/>
                </a:solidFill>
              </a:rPr>
              <a:t>26- El-</a:t>
            </a:r>
            <a:r>
              <a:rPr lang="tr-TR" sz="3000" b="1" dirty="0" err="1">
                <a:solidFill>
                  <a:srgbClr val="A50021"/>
                </a:solidFill>
              </a:rPr>
              <a:t>Müzil</a:t>
            </a:r>
            <a:r>
              <a:rPr lang="tr-TR" sz="3000" b="1" dirty="0">
                <a:solidFill>
                  <a:srgbClr val="A50021"/>
                </a:solidFill>
              </a:rPr>
              <a:t>: </a:t>
            </a:r>
            <a:r>
              <a:rPr lang="tr-TR" sz="3000" dirty="0">
                <a:solidFill>
                  <a:srgbClr val="A50021"/>
                </a:solidFill>
              </a:rPr>
              <a:t>"Dilediğini zillete düşüren."</a:t>
            </a:r>
            <a:br>
              <a:rPr lang="tr-TR" sz="3000" dirty="0">
                <a:solidFill>
                  <a:srgbClr val="A50021"/>
                </a:solidFill>
              </a:rPr>
            </a:br>
            <a:r>
              <a:rPr lang="tr-TR" sz="3000" b="1" dirty="0">
                <a:solidFill>
                  <a:schemeClr val="bg2">
                    <a:lumMod val="50000"/>
                  </a:schemeClr>
                </a:solidFill>
              </a:rPr>
              <a:t>27- Es-Semi:</a:t>
            </a:r>
            <a:r>
              <a:rPr lang="tr-TR" sz="3000" dirty="0">
                <a:solidFill>
                  <a:schemeClr val="bg2">
                    <a:lumMod val="50000"/>
                  </a:schemeClr>
                </a:solidFill>
              </a:rPr>
              <a:t> "Her şeyi en iyi işiten."</a:t>
            </a:r>
            <a:br>
              <a:rPr lang="tr-TR" sz="30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tr-TR" sz="3000" b="1" dirty="0">
                <a:solidFill>
                  <a:schemeClr val="accent6"/>
                </a:solidFill>
              </a:rPr>
              <a:t>28- El-</a:t>
            </a:r>
            <a:r>
              <a:rPr lang="tr-TR" sz="3000" b="1" dirty="0" err="1">
                <a:solidFill>
                  <a:schemeClr val="accent6"/>
                </a:solidFill>
              </a:rPr>
              <a:t>Basîr</a:t>
            </a:r>
            <a:r>
              <a:rPr lang="tr-TR" sz="3000" b="1" dirty="0">
                <a:solidFill>
                  <a:schemeClr val="accent6"/>
                </a:solidFill>
              </a:rPr>
              <a:t>:</a:t>
            </a:r>
            <a:r>
              <a:rPr lang="tr-TR" sz="3000" dirty="0">
                <a:solidFill>
                  <a:schemeClr val="accent6"/>
                </a:solidFill>
              </a:rPr>
              <a:t> "Gizli açık, her şeyi en iyi gören."</a:t>
            </a:r>
            <a:br>
              <a:rPr lang="tr-TR" sz="3000" dirty="0">
                <a:solidFill>
                  <a:schemeClr val="accent6"/>
                </a:solidFill>
              </a:rPr>
            </a:br>
            <a:r>
              <a:rPr lang="tr-TR" sz="3000" b="1" dirty="0">
                <a:solidFill>
                  <a:srgbClr val="0066FF"/>
                </a:solidFill>
              </a:rPr>
              <a:t>29- El-Hakem:</a:t>
            </a:r>
            <a:r>
              <a:rPr lang="tr-TR" sz="3000" dirty="0">
                <a:solidFill>
                  <a:srgbClr val="0066FF"/>
                </a:solidFill>
              </a:rPr>
              <a:t> "Mutlak hakim, hakkı batıldan ayıran. Hikmetle hükmeden."</a:t>
            </a:r>
            <a:br>
              <a:rPr lang="tr-TR" sz="3000" dirty="0">
                <a:solidFill>
                  <a:srgbClr val="0066FF"/>
                </a:solidFill>
              </a:rPr>
            </a:br>
            <a:r>
              <a:rPr lang="tr-TR" sz="3000" b="1" dirty="0">
                <a:solidFill>
                  <a:srgbClr val="660033"/>
                </a:solidFill>
              </a:rPr>
              <a:t>30- El-</a:t>
            </a:r>
            <a:r>
              <a:rPr lang="tr-TR" sz="3000" b="1" dirty="0" err="1">
                <a:solidFill>
                  <a:srgbClr val="660033"/>
                </a:solidFill>
              </a:rPr>
              <a:t>Adl</a:t>
            </a:r>
            <a:r>
              <a:rPr lang="tr-TR" sz="3000" b="1" dirty="0">
                <a:solidFill>
                  <a:srgbClr val="660033"/>
                </a:solidFill>
              </a:rPr>
              <a:t>:</a:t>
            </a:r>
            <a:r>
              <a:rPr lang="tr-TR" sz="3000" dirty="0">
                <a:solidFill>
                  <a:srgbClr val="660033"/>
                </a:solidFill>
              </a:rPr>
              <a:t> "Mutlak adil, çok adaletli</a:t>
            </a:r>
            <a:r>
              <a:rPr lang="tr-TR" sz="3000" dirty="0">
                <a:solidFill>
                  <a:srgbClr val="99FFCC"/>
                </a:solidFill>
              </a:rPr>
              <a:t>."</a:t>
            </a:r>
          </a:p>
        </p:txBody>
      </p:sp>
    </p:spTree>
    <p:extLst>
      <p:ext uri="{BB962C8B-B14F-4D97-AF65-F5344CB8AC3E}">
        <p14:creationId xmlns:p14="http://schemas.microsoft.com/office/powerpoint/2010/main" val="175336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tr-TR" sz="2300" b="1" dirty="0">
                <a:solidFill>
                  <a:schemeClr val="bg2">
                    <a:lumMod val="50000"/>
                  </a:schemeClr>
                </a:solidFill>
              </a:rPr>
              <a:t>31- El-</a:t>
            </a:r>
            <a:r>
              <a:rPr lang="tr-TR" sz="2300" b="1" dirty="0" err="1">
                <a:solidFill>
                  <a:schemeClr val="bg2">
                    <a:lumMod val="50000"/>
                  </a:schemeClr>
                </a:solidFill>
              </a:rPr>
              <a:t>Latîf</a:t>
            </a:r>
            <a:r>
              <a:rPr lang="tr-TR" sz="2300" b="1" dirty="0">
                <a:solidFill>
                  <a:schemeClr val="bg2">
                    <a:lumMod val="50000"/>
                  </a:schemeClr>
                </a:solidFill>
              </a:rPr>
              <a:t>: </a:t>
            </a:r>
            <a:r>
              <a:rPr lang="tr-TR" sz="2300" dirty="0">
                <a:solidFill>
                  <a:schemeClr val="bg2">
                    <a:lumMod val="50000"/>
                  </a:schemeClr>
                </a:solidFill>
              </a:rPr>
              <a:t>"Lütuf ve ihsan sahibi olan. Bütün incelikleri bilen." </a:t>
            </a:r>
            <a:r>
              <a:rPr lang="tr-TR" sz="2300" dirty="0"/>
              <a:t> </a:t>
            </a:r>
            <a:br>
              <a:rPr lang="tr-TR" sz="2300" dirty="0"/>
            </a:br>
            <a:r>
              <a:rPr lang="tr-TR" sz="2300" b="1" dirty="0">
                <a:solidFill>
                  <a:schemeClr val="accent2">
                    <a:lumMod val="75000"/>
                  </a:schemeClr>
                </a:solidFill>
              </a:rPr>
              <a:t>32- El-</a:t>
            </a:r>
            <a:r>
              <a:rPr lang="tr-TR" sz="2300" b="1" dirty="0" err="1">
                <a:solidFill>
                  <a:schemeClr val="accent2">
                    <a:lumMod val="75000"/>
                  </a:schemeClr>
                </a:solidFill>
              </a:rPr>
              <a:t>Habîr</a:t>
            </a:r>
            <a:r>
              <a:rPr lang="tr-TR" sz="2300" b="1" dirty="0">
                <a:solidFill>
                  <a:schemeClr val="accent2">
                    <a:lumMod val="75000"/>
                  </a:schemeClr>
                </a:solidFill>
              </a:rPr>
              <a:t>: </a:t>
            </a:r>
            <a:r>
              <a:rPr lang="tr-TR" sz="2300" dirty="0">
                <a:solidFill>
                  <a:schemeClr val="accent2">
                    <a:lumMod val="75000"/>
                  </a:schemeClr>
                </a:solidFill>
              </a:rPr>
              <a:t>"Olmuş olacak her şeyden haberdar."</a:t>
            </a:r>
            <a:r>
              <a:rPr lang="tr-TR" sz="2300" dirty="0"/>
              <a:t/>
            </a:r>
            <a:br>
              <a:rPr lang="tr-TR" sz="2300" dirty="0"/>
            </a:br>
            <a:r>
              <a:rPr lang="tr-TR" sz="23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33- El-</a:t>
            </a:r>
            <a:r>
              <a:rPr lang="tr-TR" sz="2300" b="1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Halîm</a:t>
            </a:r>
            <a:r>
              <a:rPr lang="tr-TR" sz="23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: </a:t>
            </a:r>
            <a:r>
              <a:rPr lang="tr-TR" sz="23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"Cezada, acele etmeyen, yumuşak davranan."</a:t>
            </a:r>
            <a:r>
              <a:rPr lang="tr-TR" sz="2300" dirty="0"/>
              <a:t/>
            </a:r>
            <a:br>
              <a:rPr lang="tr-TR" sz="2300" dirty="0"/>
            </a:br>
            <a:r>
              <a:rPr lang="tr-TR" sz="2300" b="1" dirty="0">
                <a:solidFill>
                  <a:schemeClr val="accent5">
                    <a:lumMod val="50000"/>
                  </a:schemeClr>
                </a:solidFill>
              </a:rPr>
              <a:t>34- El-Azîm: </a:t>
            </a:r>
            <a:r>
              <a:rPr lang="tr-TR" sz="2300" dirty="0">
                <a:solidFill>
                  <a:schemeClr val="accent5">
                    <a:lumMod val="50000"/>
                  </a:schemeClr>
                </a:solidFill>
              </a:rPr>
              <a:t>"Büyüklükte benzeri yok. Pek yüce."</a:t>
            </a:r>
            <a:r>
              <a:rPr lang="tr-TR" sz="2300" dirty="0"/>
              <a:t/>
            </a:r>
            <a:br>
              <a:rPr lang="tr-TR" sz="2300" dirty="0"/>
            </a:br>
            <a:r>
              <a:rPr lang="tr-TR" sz="2300" b="1" dirty="0">
                <a:solidFill>
                  <a:schemeClr val="accent6">
                    <a:lumMod val="75000"/>
                  </a:schemeClr>
                </a:solidFill>
              </a:rPr>
              <a:t>35- El-</a:t>
            </a:r>
            <a:r>
              <a:rPr lang="tr-TR" sz="2300" b="1" dirty="0" err="1">
                <a:solidFill>
                  <a:schemeClr val="accent6">
                    <a:lumMod val="75000"/>
                  </a:schemeClr>
                </a:solidFill>
              </a:rPr>
              <a:t>Gafûr</a:t>
            </a:r>
            <a:r>
              <a:rPr lang="tr-TR" sz="2300" b="1" dirty="0">
                <a:solidFill>
                  <a:schemeClr val="accent6">
                    <a:lumMod val="75000"/>
                  </a:schemeClr>
                </a:solidFill>
              </a:rPr>
              <a:t>:</a:t>
            </a:r>
            <a:r>
              <a:rPr lang="tr-TR" sz="2300" dirty="0">
                <a:solidFill>
                  <a:schemeClr val="accent6">
                    <a:lumMod val="75000"/>
                  </a:schemeClr>
                </a:solidFill>
              </a:rPr>
              <a:t> "Affı, mağfireti bol."</a:t>
            </a:r>
            <a:br>
              <a:rPr lang="tr-TR" sz="23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tr-TR" sz="2300" b="1" dirty="0">
                <a:solidFill>
                  <a:srgbClr val="FF0000"/>
                </a:solidFill>
              </a:rPr>
              <a:t>36- Eş-</a:t>
            </a:r>
            <a:r>
              <a:rPr lang="tr-TR" sz="2300" b="1" dirty="0" err="1">
                <a:solidFill>
                  <a:srgbClr val="FF0000"/>
                </a:solidFill>
              </a:rPr>
              <a:t>Şekûr</a:t>
            </a:r>
            <a:r>
              <a:rPr lang="tr-TR" sz="2300" b="1" dirty="0">
                <a:solidFill>
                  <a:srgbClr val="FF0000"/>
                </a:solidFill>
              </a:rPr>
              <a:t>: </a:t>
            </a:r>
            <a:r>
              <a:rPr lang="tr-TR" sz="2300" dirty="0">
                <a:solidFill>
                  <a:srgbClr val="FF0000"/>
                </a:solidFill>
              </a:rPr>
              <a:t>"Az amele, çok sevap veren."</a:t>
            </a:r>
            <a:r>
              <a:rPr lang="tr-TR" sz="2300" dirty="0"/>
              <a:t/>
            </a:r>
            <a:br>
              <a:rPr lang="tr-TR" sz="2300" dirty="0"/>
            </a:br>
            <a:r>
              <a:rPr lang="tr-TR" sz="2300" b="1" dirty="0">
                <a:solidFill>
                  <a:schemeClr val="bg2">
                    <a:lumMod val="25000"/>
                  </a:schemeClr>
                </a:solidFill>
              </a:rPr>
              <a:t>37- El-</a:t>
            </a:r>
            <a:r>
              <a:rPr lang="tr-TR" sz="2300" b="1" dirty="0" err="1">
                <a:solidFill>
                  <a:schemeClr val="bg2">
                    <a:lumMod val="25000"/>
                  </a:schemeClr>
                </a:solidFill>
              </a:rPr>
              <a:t>Aliyy</a:t>
            </a:r>
            <a:r>
              <a:rPr lang="tr-TR" sz="2300" b="1" dirty="0">
                <a:solidFill>
                  <a:schemeClr val="bg2">
                    <a:lumMod val="25000"/>
                  </a:schemeClr>
                </a:solidFill>
              </a:rPr>
              <a:t>: </a:t>
            </a:r>
            <a:r>
              <a:rPr lang="tr-TR" sz="2300" dirty="0">
                <a:solidFill>
                  <a:schemeClr val="bg2">
                    <a:lumMod val="25000"/>
                  </a:schemeClr>
                </a:solidFill>
              </a:rPr>
              <a:t>"Yüceler yücesi, çok yüce."</a:t>
            </a:r>
            <a:br>
              <a:rPr lang="tr-TR" sz="23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tr-TR" sz="2300" b="1" dirty="0">
                <a:solidFill>
                  <a:schemeClr val="accent2"/>
                </a:solidFill>
              </a:rPr>
              <a:t>38- El-</a:t>
            </a:r>
            <a:r>
              <a:rPr lang="tr-TR" sz="2300" b="1" dirty="0" err="1">
                <a:solidFill>
                  <a:schemeClr val="accent2"/>
                </a:solidFill>
              </a:rPr>
              <a:t>Kebîr</a:t>
            </a:r>
            <a:r>
              <a:rPr lang="tr-TR" sz="2300" b="1" dirty="0">
                <a:solidFill>
                  <a:schemeClr val="accent2"/>
                </a:solidFill>
              </a:rPr>
              <a:t>:</a:t>
            </a:r>
            <a:r>
              <a:rPr lang="tr-TR" sz="2300" dirty="0">
                <a:solidFill>
                  <a:schemeClr val="accent2"/>
                </a:solidFill>
              </a:rPr>
              <a:t> "Büyüklükte benzeri yok, pek büyük."</a:t>
            </a:r>
            <a:br>
              <a:rPr lang="tr-TR" sz="2300" dirty="0">
                <a:solidFill>
                  <a:schemeClr val="accent2"/>
                </a:solidFill>
              </a:rPr>
            </a:br>
            <a:r>
              <a:rPr lang="tr-TR" sz="2300" b="1" dirty="0">
                <a:solidFill>
                  <a:schemeClr val="tx2">
                    <a:lumMod val="75000"/>
                  </a:schemeClr>
                </a:solidFill>
              </a:rPr>
              <a:t>39- El-</a:t>
            </a:r>
            <a:r>
              <a:rPr lang="tr-TR" sz="2300" b="1" dirty="0" err="1">
                <a:solidFill>
                  <a:schemeClr val="tx2">
                    <a:lumMod val="75000"/>
                  </a:schemeClr>
                </a:solidFill>
              </a:rPr>
              <a:t>Hafîz</a:t>
            </a:r>
            <a:r>
              <a:rPr lang="tr-TR" sz="2300" b="1" dirty="0">
                <a:solidFill>
                  <a:schemeClr val="tx2">
                    <a:lumMod val="75000"/>
                  </a:schemeClr>
                </a:solidFill>
              </a:rPr>
              <a:t>:</a:t>
            </a:r>
            <a:r>
              <a:rPr lang="tr-TR" sz="2300" dirty="0">
                <a:solidFill>
                  <a:schemeClr val="tx2">
                    <a:lumMod val="75000"/>
                  </a:schemeClr>
                </a:solidFill>
              </a:rPr>
              <a:t> "Her şeyi koruyucu olan."</a:t>
            </a:r>
            <a:br>
              <a:rPr lang="tr-TR" sz="23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tr-TR" sz="2300" b="1" dirty="0">
                <a:solidFill>
                  <a:srgbClr val="A50021"/>
                </a:solidFill>
              </a:rPr>
              <a:t>40- El-</a:t>
            </a:r>
            <a:r>
              <a:rPr lang="tr-TR" sz="2300" b="1" dirty="0" err="1">
                <a:solidFill>
                  <a:srgbClr val="A50021"/>
                </a:solidFill>
              </a:rPr>
              <a:t>Mukît</a:t>
            </a:r>
            <a:r>
              <a:rPr lang="tr-TR" sz="2300" b="1" dirty="0">
                <a:solidFill>
                  <a:srgbClr val="A50021"/>
                </a:solidFill>
              </a:rPr>
              <a:t>: </a:t>
            </a:r>
            <a:r>
              <a:rPr lang="tr-TR" sz="2300" dirty="0">
                <a:solidFill>
                  <a:srgbClr val="A50021"/>
                </a:solidFill>
              </a:rPr>
              <a:t>"Her yaratılmışın rızkını, gıdasını veren, tayin eden."</a:t>
            </a:r>
            <a:r>
              <a:rPr lang="tr-TR" sz="2300" dirty="0"/>
              <a:t/>
            </a:r>
            <a:br>
              <a:rPr lang="tr-TR" sz="2300" dirty="0"/>
            </a:br>
            <a:r>
              <a:rPr lang="tr-TR" sz="2300" b="1" dirty="0">
                <a:solidFill>
                  <a:schemeClr val="accent2"/>
                </a:solidFill>
              </a:rPr>
              <a:t>41- El-</a:t>
            </a:r>
            <a:r>
              <a:rPr lang="tr-TR" sz="2300" b="1" dirty="0" err="1">
                <a:solidFill>
                  <a:schemeClr val="accent2"/>
                </a:solidFill>
              </a:rPr>
              <a:t>Hasîb</a:t>
            </a:r>
            <a:r>
              <a:rPr lang="tr-TR" sz="2300" b="1" dirty="0">
                <a:solidFill>
                  <a:schemeClr val="accent2"/>
                </a:solidFill>
              </a:rPr>
              <a:t>:</a:t>
            </a:r>
            <a:r>
              <a:rPr lang="tr-TR" sz="2300" dirty="0">
                <a:solidFill>
                  <a:schemeClr val="accent2"/>
                </a:solidFill>
              </a:rPr>
              <a:t> "Kulların hesabını en iyi gören."</a:t>
            </a:r>
            <a:br>
              <a:rPr lang="tr-TR" sz="2300" dirty="0">
                <a:solidFill>
                  <a:schemeClr val="accent2"/>
                </a:solidFill>
              </a:rPr>
            </a:br>
            <a:r>
              <a:rPr lang="tr-TR" sz="2300" b="1" dirty="0">
                <a:solidFill>
                  <a:schemeClr val="accent6"/>
                </a:solidFill>
              </a:rPr>
              <a:t>42- El-</a:t>
            </a:r>
            <a:r>
              <a:rPr lang="tr-TR" sz="2300" b="1" dirty="0" err="1">
                <a:solidFill>
                  <a:schemeClr val="accent6"/>
                </a:solidFill>
              </a:rPr>
              <a:t>Celîl</a:t>
            </a:r>
            <a:r>
              <a:rPr lang="tr-TR" sz="2300" b="1" dirty="0">
                <a:solidFill>
                  <a:schemeClr val="accent6"/>
                </a:solidFill>
              </a:rPr>
              <a:t>: </a:t>
            </a:r>
            <a:r>
              <a:rPr lang="tr-TR" sz="2300" dirty="0">
                <a:solidFill>
                  <a:schemeClr val="accent6"/>
                </a:solidFill>
              </a:rPr>
              <a:t>"Celal ve azamet sahibi olan."</a:t>
            </a:r>
            <a:r>
              <a:rPr lang="tr-TR" sz="2300" dirty="0"/>
              <a:t/>
            </a:r>
            <a:br>
              <a:rPr lang="tr-TR" sz="2300" dirty="0"/>
            </a:br>
            <a:r>
              <a:rPr lang="tr-TR" sz="2300" b="1" dirty="0">
                <a:solidFill>
                  <a:schemeClr val="accent3">
                    <a:lumMod val="75000"/>
                  </a:schemeClr>
                </a:solidFill>
              </a:rPr>
              <a:t>43- El-Kerîm: </a:t>
            </a:r>
            <a:r>
              <a:rPr lang="tr-TR" sz="2300" dirty="0">
                <a:solidFill>
                  <a:schemeClr val="accent3">
                    <a:lumMod val="75000"/>
                  </a:schemeClr>
                </a:solidFill>
              </a:rPr>
              <a:t>"Keremi, lütuf ve ihsanı bol, karşılıksız veren, çok ikram eden."  </a:t>
            </a:r>
            <a:r>
              <a:rPr lang="tr-TR" sz="2300" dirty="0"/>
              <a:t/>
            </a:r>
            <a:br>
              <a:rPr lang="tr-TR" sz="2300" dirty="0"/>
            </a:br>
            <a:r>
              <a:rPr lang="tr-TR" sz="2300" b="1" dirty="0">
                <a:solidFill>
                  <a:srgbClr val="0000FF"/>
                </a:solidFill>
              </a:rPr>
              <a:t>44- Er-</a:t>
            </a:r>
            <a:r>
              <a:rPr lang="tr-TR" sz="2300" b="1" dirty="0" err="1">
                <a:solidFill>
                  <a:srgbClr val="0000FF"/>
                </a:solidFill>
              </a:rPr>
              <a:t>Rakîb</a:t>
            </a:r>
            <a:r>
              <a:rPr lang="tr-TR" sz="2300" b="1" dirty="0">
                <a:solidFill>
                  <a:srgbClr val="0000FF"/>
                </a:solidFill>
              </a:rPr>
              <a:t>: </a:t>
            </a:r>
            <a:r>
              <a:rPr lang="tr-TR" sz="2300" dirty="0">
                <a:solidFill>
                  <a:srgbClr val="0000FF"/>
                </a:solidFill>
              </a:rPr>
              <a:t>"Her varlığı, her işi her an görüp, gözeten, kontrolü altında tutan."  </a:t>
            </a:r>
            <a:r>
              <a:rPr lang="tr-TR" sz="2300" dirty="0"/>
              <a:t/>
            </a:r>
            <a:br>
              <a:rPr lang="tr-TR" sz="2300" dirty="0"/>
            </a:br>
            <a:r>
              <a:rPr lang="tr-TR" sz="2300" b="1" dirty="0">
                <a:solidFill>
                  <a:srgbClr val="33CC33"/>
                </a:solidFill>
              </a:rPr>
              <a:t>45- El-</a:t>
            </a:r>
            <a:r>
              <a:rPr lang="tr-TR" sz="2300" b="1" dirty="0" err="1">
                <a:solidFill>
                  <a:srgbClr val="33CC33"/>
                </a:solidFill>
              </a:rPr>
              <a:t>Mucîb</a:t>
            </a:r>
            <a:r>
              <a:rPr lang="tr-TR" sz="2300" b="1" dirty="0">
                <a:solidFill>
                  <a:srgbClr val="33CC33"/>
                </a:solidFill>
              </a:rPr>
              <a:t>: </a:t>
            </a:r>
            <a:r>
              <a:rPr lang="tr-TR" sz="2300" dirty="0">
                <a:solidFill>
                  <a:srgbClr val="33CC33"/>
                </a:solidFill>
              </a:rPr>
              <a:t>"Duaları, istekleri kabul eden".</a:t>
            </a:r>
          </a:p>
        </p:txBody>
      </p:sp>
    </p:spTree>
    <p:extLst>
      <p:ext uri="{BB962C8B-B14F-4D97-AF65-F5344CB8AC3E}">
        <p14:creationId xmlns:p14="http://schemas.microsoft.com/office/powerpoint/2010/main" val="335342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r>
              <a:rPr lang="tr-TR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46- El-Vâsi:</a:t>
            </a:r>
            <a:r>
              <a:rPr lang="tr-TR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 "Rahmet, kudret ve ilmi ile her şeyi ihata eden'"</a:t>
            </a:r>
            <a:br>
              <a:rPr lang="tr-TR" dirty="0">
                <a:solidFill>
                  <a:schemeClr val="accent5">
                    <a:lumMod val="60000"/>
                    <a:lumOff val="40000"/>
                  </a:schemeClr>
                </a:solidFill>
              </a:rPr>
            </a:br>
            <a:r>
              <a:rPr lang="tr-TR" b="1" dirty="0">
                <a:solidFill>
                  <a:srgbClr val="FFC000"/>
                </a:solidFill>
              </a:rPr>
              <a:t>47- El-Hakîm:</a:t>
            </a:r>
            <a:r>
              <a:rPr lang="tr-TR" dirty="0">
                <a:solidFill>
                  <a:srgbClr val="FFC000"/>
                </a:solidFill>
              </a:rPr>
              <a:t> "Her işi hikmetli, her şeyi hikmetle yaratan."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rgbClr val="0000FF"/>
                </a:solidFill>
              </a:rPr>
              <a:t>48- El-</a:t>
            </a:r>
            <a:r>
              <a:rPr lang="tr-TR" b="1" dirty="0" err="1">
                <a:solidFill>
                  <a:srgbClr val="0000FF"/>
                </a:solidFill>
              </a:rPr>
              <a:t>Vedûd</a:t>
            </a:r>
            <a:r>
              <a:rPr lang="tr-TR" b="1" dirty="0">
                <a:solidFill>
                  <a:srgbClr val="0000FF"/>
                </a:solidFill>
              </a:rPr>
              <a:t>:</a:t>
            </a:r>
            <a:r>
              <a:rPr lang="tr-TR" dirty="0">
                <a:solidFill>
                  <a:srgbClr val="0000FF"/>
                </a:solidFill>
              </a:rPr>
              <a:t> "Kullarını en fazla seven, sevilmeye en layık olan."   </a:t>
            </a:r>
            <a:r>
              <a:rPr lang="tr-TR" dirty="0"/>
              <a:t>  </a:t>
            </a:r>
            <a:br>
              <a:rPr lang="tr-TR" dirty="0"/>
            </a:br>
            <a:r>
              <a:rPr lang="tr-TR" b="1" dirty="0">
                <a:solidFill>
                  <a:srgbClr val="FF0000"/>
                </a:solidFill>
              </a:rPr>
              <a:t>49- El-</a:t>
            </a:r>
            <a:r>
              <a:rPr lang="tr-TR" b="1" dirty="0" err="1">
                <a:solidFill>
                  <a:srgbClr val="FF0000"/>
                </a:solidFill>
              </a:rPr>
              <a:t>Mecîd</a:t>
            </a:r>
            <a:r>
              <a:rPr lang="tr-TR" b="1" dirty="0">
                <a:solidFill>
                  <a:srgbClr val="FF0000"/>
                </a:solidFill>
              </a:rPr>
              <a:t>:</a:t>
            </a:r>
            <a:r>
              <a:rPr lang="tr-TR" dirty="0">
                <a:solidFill>
                  <a:srgbClr val="FF0000"/>
                </a:solidFill>
              </a:rPr>
              <a:t> "Her türlü övgüye layık bulunan</a:t>
            </a:r>
            <a:r>
              <a:rPr lang="tr-TR" dirty="0"/>
              <a:t>."</a:t>
            </a:r>
            <a:br>
              <a:rPr lang="tr-TR" dirty="0"/>
            </a:b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50- El-</a:t>
            </a:r>
            <a:r>
              <a:rPr lang="tr-TR" b="1" dirty="0" err="1">
                <a:solidFill>
                  <a:schemeClr val="accent2">
                    <a:lumMod val="75000"/>
                  </a:schemeClr>
                </a:solidFill>
              </a:rPr>
              <a:t>Bâis</a:t>
            </a:r>
            <a:r>
              <a:rPr lang="tr-TR" b="1" dirty="0">
                <a:solidFill>
                  <a:schemeClr val="accent2">
                    <a:lumMod val="75000"/>
                  </a:schemeClr>
                </a:solidFill>
              </a:rPr>
              <a:t>: </a:t>
            </a: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"Ölüleri dirilten."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chemeClr val="tx2">
                    <a:lumMod val="25000"/>
                  </a:schemeClr>
                </a:solidFill>
              </a:rPr>
              <a:t>51- Eş-</a:t>
            </a:r>
            <a:r>
              <a:rPr lang="tr-TR" b="1" dirty="0" err="1">
                <a:solidFill>
                  <a:schemeClr val="tx2">
                    <a:lumMod val="25000"/>
                  </a:schemeClr>
                </a:solidFill>
              </a:rPr>
              <a:t>Şehîd</a:t>
            </a:r>
            <a:r>
              <a:rPr lang="tr-TR" b="1" dirty="0">
                <a:solidFill>
                  <a:schemeClr val="tx2">
                    <a:lumMod val="25000"/>
                  </a:schemeClr>
                </a:solidFill>
              </a:rPr>
              <a:t>: </a:t>
            </a:r>
            <a:r>
              <a:rPr lang="tr-TR" dirty="0">
                <a:solidFill>
                  <a:schemeClr val="tx2">
                    <a:lumMod val="25000"/>
                  </a:schemeClr>
                </a:solidFill>
              </a:rPr>
              <a:t>"Her zaman her yerde hazır ve nazır olan."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chemeClr val="accent6">
                    <a:lumMod val="75000"/>
                  </a:schemeClr>
                </a:solidFill>
              </a:rPr>
              <a:t>52- El-</a:t>
            </a:r>
            <a:r>
              <a:rPr lang="tr-TR" b="1" dirty="0" err="1">
                <a:solidFill>
                  <a:schemeClr val="accent6">
                    <a:lumMod val="75000"/>
                  </a:schemeClr>
                </a:solidFill>
              </a:rPr>
              <a:t>Hakk</a:t>
            </a:r>
            <a:r>
              <a:rPr lang="tr-TR" b="1" dirty="0">
                <a:solidFill>
                  <a:schemeClr val="accent6">
                    <a:lumMod val="75000"/>
                  </a:schemeClr>
                </a:solidFill>
              </a:rPr>
              <a:t>: </a:t>
            </a:r>
            <a:r>
              <a:rPr lang="tr-TR" dirty="0">
                <a:solidFill>
                  <a:schemeClr val="accent6">
                    <a:lumMod val="75000"/>
                  </a:schemeClr>
                </a:solidFill>
              </a:rPr>
              <a:t>"Varlığı hiç değişmeden duran. Var olan, hakkı ortaya çıkaran."   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chemeClr val="accent3">
                    <a:lumMod val="75000"/>
                  </a:schemeClr>
                </a:solidFill>
              </a:rPr>
              <a:t>53- El-</a:t>
            </a:r>
            <a:r>
              <a:rPr lang="tr-TR" b="1" dirty="0" err="1">
                <a:solidFill>
                  <a:schemeClr val="accent3">
                    <a:lumMod val="75000"/>
                  </a:schemeClr>
                </a:solidFill>
              </a:rPr>
              <a:t>Vekîl</a:t>
            </a:r>
            <a:r>
              <a:rPr lang="tr-TR" b="1" dirty="0">
                <a:solidFill>
                  <a:schemeClr val="accent3">
                    <a:lumMod val="75000"/>
                  </a:schemeClr>
                </a:solidFill>
              </a:rPr>
              <a:t>: </a:t>
            </a:r>
            <a:r>
              <a:rPr lang="tr-TR" dirty="0">
                <a:solidFill>
                  <a:schemeClr val="accent3">
                    <a:lumMod val="75000"/>
                  </a:schemeClr>
                </a:solidFill>
              </a:rPr>
              <a:t>"Kendisine tevekkül edenlerin işlerini en iyi neticeye ulaştıran."   </a:t>
            </a:r>
            <a:br>
              <a:rPr lang="tr-TR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tr-TR" b="1" dirty="0">
                <a:solidFill>
                  <a:schemeClr val="accent2"/>
                </a:solidFill>
              </a:rPr>
              <a:t>54- El-</a:t>
            </a:r>
            <a:r>
              <a:rPr lang="tr-TR" b="1" dirty="0" err="1">
                <a:solidFill>
                  <a:schemeClr val="accent2"/>
                </a:solidFill>
              </a:rPr>
              <a:t>Kaviyy</a:t>
            </a:r>
            <a:r>
              <a:rPr lang="tr-TR" b="1" dirty="0">
                <a:solidFill>
                  <a:schemeClr val="accent2"/>
                </a:solidFill>
              </a:rPr>
              <a:t>: </a:t>
            </a:r>
            <a:r>
              <a:rPr lang="tr-TR" dirty="0">
                <a:solidFill>
                  <a:schemeClr val="accent2"/>
                </a:solidFill>
              </a:rPr>
              <a:t>"Kudreti en üstün ve hiç azalmaz."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55- El-Metîn: </a:t>
            </a:r>
            <a:r>
              <a:rPr lang="tr-TR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"Kuvvet ve kudret kaynağı, pek güçlü."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2520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7999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effectLst/>
              </a:rPr>
              <a:t>56- El-</a:t>
            </a:r>
            <a:r>
              <a:rPr lang="tr-TR" b="1" dirty="0" err="1">
                <a:solidFill>
                  <a:srgbClr val="FF0000"/>
                </a:solidFill>
                <a:effectLst/>
              </a:rPr>
              <a:t>Veliyy</a:t>
            </a:r>
            <a:r>
              <a:rPr lang="tr-TR" b="1" dirty="0">
                <a:solidFill>
                  <a:srgbClr val="FF0000"/>
                </a:solidFill>
                <a:effectLst/>
              </a:rPr>
              <a:t>: </a:t>
            </a:r>
            <a:r>
              <a:rPr lang="tr-TR" dirty="0">
                <a:solidFill>
                  <a:srgbClr val="FF0000"/>
                </a:solidFill>
                <a:effectLst/>
              </a:rPr>
              <a:t>"İnananların dostu, onları sevip yardım eden."</a:t>
            </a: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  <a:effectLst/>
              </a:rPr>
              <a:t>57- El-</a:t>
            </a:r>
            <a:r>
              <a:rPr lang="tr-TR" b="1" dirty="0" err="1">
                <a:solidFill>
                  <a:srgbClr val="FF0000"/>
                </a:solidFill>
                <a:effectLst/>
              </a:rPr>
              <a:t>Hamîd</a:t>
            </a:r>
            <a:r>
              <a:rPr lang="tr-TR" b="1" dirty="0">
                <a:solidFill>
                  <a:srgbClr val="FF0000"/>
                </a:solidFill>
                <a:effectLst/>
              </a:rPr>
              <a:t>: </a:t>
            </a:r>
            <a:r>
              <a:rPr lang="tr-TR" dirty="0">
                <a:solidFill>
                  <a:srgbClr val="FF0000"/>
                </a:solidFill>
                <a:effectLst/>
              </a:rPr>
              <a:t>"Her türlü </a:t>
            </a:r>
            <a:r>
              <a:rPr lang="tr-TR" dirty="0" err="1">
                <a:solidFill>
                  <a:srgbClr val="FF0000"/>
                </a:solidFill>
                <a:effectLst/>
              </a:rPr>
              <a:t>hamd</a:t>
            </a:r>
            <a:r>
              <a:rPr lang="tr-TR" dirty="0">
                <a:solidFill>
                  <a:srgbClr val="FF0000"/>
                </a:solidFill>
                <a:effectLst/>
              </a:rPr>
              <a:t> ve senaya layık olan."</a:t>
            </a: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  <a:effectLst/>
              </a:rPr>
              <a:t>58- El-</a:t>
            </a:r>
            <a:r>
              <a:rPr lang="tr-TR" b="1" dirty="0" err="1">
                <a:solidFill>
                  <a:srgbClr val="FF0000"/>
                </a:solidFill>
                <a:effectLst/>
              </a:rPr>
              <a:t>Muhsî</a:t>
            </a:r>
            <a:r>
              <a:rPr lang="tr-TR" b="1" dirty="0">
                <a:solidFill>
                  <a:srgbClr val="FF0000"/>
                </a:solidFill>
                <a:effectLst/>
              </a:rPr>
              <a:t>: </a:t>
            </a:r>
            <a:r>
              <a:rPr lang="tr-TR" dirty="0">
                <a:solidFill>
                  <a:srgbClr val="FF0000"/>
                </a:solidFill>
                <a:effectLst/>
              </a:rPr>
              <a:t>"Yarattığı ve yaratacağı bütün varlıkların sayısını bilen."</a:t>
            </a: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  <a:effectLst/>
              </a:rPr>
              <a:t>59- El-</a:t>
            </a:r>
            <a:r>
              <a:rPr lang="tr-TR" b="1" dirty="0" err="1">
                <a:solidFill>
                  <a:srgbClr val="FF0000"/>
                </a:solidFill>
                <a:effectLst/>
              </a:rPr>
              <a:t>Mübdi</a:t>
            </a:r>
            <a:r>
              <a:rPr lang="tr-TR" b="1" dirty="0">
                <a:solidFill>
                  <a:srgbClr val="FF0000"/>
                </a:solidFill>
                <a:effectLst/>
              </a:rPr>
              <a:t>:</a:t>
            </a:r>
            <a:r>
              <a:rPr lang="tr-TR" dirty="0">
                <a:solidFill>
                  <a:srgbClr val="FF0000"/>
                </a:solidFill>
                <a:effectLst/>
              </a:rPr>
              <a:t> "Maddesiz, örneksiz yaratan."</a:t>
            </a:r>
            <a:r>
              <a:rPr lang="tr-TR" dirty="0">
                <a:solidFill>
                  <a:srgbClr val="FF0000"/>
                </a:solidFill>
              </a:rPr>
              <a:t/>
            </a:r>
            <a:br>
              <a:rPr lang="tr-TR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  <a:effectLst/>
              </a:rPr>
              <a:t>60- El-</a:t>
            </a:r>
            <a:r>
              <a:rPr lang="tr-TR" b="1" dirty="0" err="1">
                <a:solidFill>
                  <a:srgbClr val="FF0000"/>
                </a:solidFill>
                <a:effectLst/>
              </a:rPr>
              <a:t>Muîd</a:t>
            </a:r>
            <a:r>
              <a:rPr lang="tr-TR" b="1" dirty="0">
                <a:solidFill>
                  <a:srgbClr val="FF0000"/>
                </a:solidFill>
                <a:effectLst/>
              </a:rPr>
              <a:t>: </a:t>
            </a:r>
            <a:r>
              <a:rPr lang="tr-TR" dirty="0">
                <a:solidFill>
                  <a:srgbClr val="FF0000"/>
                </a:solidFill>
                <a:effectLst/>
              </a:rPr>
              <a:t>''Yarattıklarını yok edip, sonra tekrar diriltecek olan."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rgbClr val="FFC000"/>
                </a:solidFill>
                <a:effectLst/>
              </a:rPr>
              <a:t>61- El-</a:t>
            </a:r>
            <a:r>
              <a:rPr lang="tr-TR" b="1" dirty="0" err="1">
                <a:solidFill>
                  <a:srgbClr val="FFC000"/>
                </a:solidFill>
                <a:effectLst/>
              </a:rPr>
              <a:t>Muhyî</a:t>
            </a:r>
            <a:r>
              <a:rPr lang="tr-TR" b="1" dirty="0">
                <a:solidFill>
                  <a:srgbClr val="FFC000"/>
                </a:solidFill>
                <a:effectLst/>
              </a:rPr>
              <a:t>: </a:t>
            </a:r>
            <a:r>
              <a:rPr lang="tr-TR" dirty="0">
                <a:solidFill>
                  <a:srgbClr val="FFC000"/>
                </a:solidFill>
                <a:effectLst/>
              </a:rPr>
              <a:t>"İhya eden, dirilten, can veren."</a:t>
            </a:r>
            <a:r>
              <a:rPr lang="tr-TR" dirty="0">
                <a:solidFill>
                  <a:srgbClr val="FFC000"/>
                </a:solidFill>
              </a:rPr>
              <a:t/>
            </a:r>
            <a:br>
              <a:rPr lang="tr-TR" dirty="0">
                <a:solidFill>
                  <a:srgbClr val="FFC000"/>
                </a:solidFill>
              </a:rPr>
            </a:br>
            <a:r>
              <a:rPr lang="tr-TR" b="1" dirty="0">
                <a:solidFill>
                  <a:srgbClr val="FFC000"/>
                </a:solidFill>
                <a:effectLst/>
              </a:rPr>
              <a:t>62- El-</a:t>
            </a:r>
            <a:r>
              <a:rPr lang="tr-TR" b="1" dirty="0" err="1">
                <a:solidFill>
                  <a:srgbClr val="FFC000"/>
                </a:solidFill>
                <a:effectLst/>
              </a:rPr>
              <a:t>Mümît</a:t>
            </a:r>
            <a:r>
              <a:rPr lang="tr-TR" b="1" dirty="0">
                <a:solidFill>
                  <a:srgbClr val="FFC000"/>
                </a:solidFill>
                <a:effectLst/>
              </a:rPr>
              <a:t>: </a:t>
            </a:r>
            <a:r>
              <a:rPr lang="tr-TR" dirty="0">
                <a:solidFill>
                  <a:srgbClr val="FFC000"/>
                </a:solidFill>
                <a:effectLst/>
              </a:rPr>
              <a:t>"Her canlıya ölümü tattıran."</a:t>
            </a:r>
            <a:r>
              <a:rPr lang="tr-TR" dirty="0">
                <a:solidFill>
                  <a:srgbClr val="FFC000"/>
                </a:solidFill>
              </a:rPr>
              <a:t/>
            </a:r>
            <a:br>
              <a:rPr lang="tr-TR" dirty="0">
                <a:solidFill>
                  <a:srgbClr val="FFC000"/>
                </a:solidFill>
              </a:rPr>
            </a:br>
            <a:r>
              <a:rPr lang="tr-TR" b="1" dirty="0">
                <a:solidFill>
                  <a:srgbClr val="FFC000"/>
                </a:solidFill>
                <a:effectLst/>
              </a:rPr>
              <a:t>63- El-</a:t>
            </a:r>
            <a:r>
              <a:rPr lang="tr-TR" b="1" dirty="0" err="1">
                <a:solidFill>
                  <a:srgbClr val="FFC000"/>
                </a:solidFill>
                <a:effectLst/>
              </a:rPr>
              <a:t>Hayy</a:t>
            </a:r>
            <a:r>
              <a:rPr lang="tr-TR" b="1" dirty="0">
                <a:solidFill>
                  <a:srgbClr val="FFC000"/>
                </a:solidFill>
                <a:effectLst/>
              </a:rPr>
              <a:t>: </a:t>
            </a:r>
            <a:r>
              <a:rPr lang="tr-TR" dirty="0">
                <a:solidFill>
                  <a:srgbClr val="FFC000"/>
                </a:solidFill>
                <a:effectLst/>
              </a:rPr>
              <a:t>"Ezeli ve ebedi hayat sahibi."</a:t>
            </a:r>
            <a:r>
              <a:rPr lang="tr-TR" dirty="0">
                <a:solidFill>
                  <a:srgbClr val="FFC000"/>
                </a:solidFill>
              </a:rPr>
              <a:t/>
            </a:r>
            <a:br>
              <a:rPr lang="tr-TR" dirty="0">
                <a:solidFill>
                  <a:srgbClr val="FFC000"/>
                </a:solidFill>
              </a:rPr>
            </a:br>
            <a:r>
              <a:rPr lang="tr-TR" b="1" dirty="0">
                <a:solidFill>
                  <a:srgbClr val="FFC000"/>
                </a:solidFill>
                <a:effectLst/>
              </a:rPr>
              <a:t>64- El-</a:t>
            </a:r>
            <a:r>
              <a:rPr lang="tr-TR" b="1" dirty="0" err="1">
                <a:solidFill>
                  <a:srgbClr val="FFC000"/>
                </a:solidFill>
                <a:effectLst/>
              </a:rPr>
              <a:t>Kayyûm</a:t>
            </a:r>
            <a:r>
              <a:rPr lang="tr-TR" b="1" dirty="0">
                <a:solidFill>
                  <a:srgbClr val="FFC000"/>
                </a:solidFill>
                <a:effectLst/>
              </a:rPr>
              <a:t>: </a:t>
            </a:r>
            <a:r>
              <a:rPr lang="tr-TR" dirty="0">
                <a:solidFill>
                  <a:srgbClr val="FFC000"/>
                </a:solidFill>
                <a:effectLst/>
              </a:rPr>
              <a:t>'Varlıkları diri tutan, zatı ile kaim olan."</a:t>
            </a:r>
            <a:r>
              <a:rPr lang="tr-TR" dirty="0">
                <a:solidFill>
                  <a:srgbClr val="FFC000"/>
                </a:solidFill>
              </a:rPr>
              <a:t/>
            </a:r>
            <a:br>
              <a:rPr lang="tr-TR" dirty="0">
                <a:solidFill>
                  <a:srgbClr val="FFC000"/>
                </a:solidFill>
              </a:rPr>
            </a:br>
            <a:r>
              <a:rPr lang="tr-TR" b="1" dirty="0">
                <a:solidFill>
                  <a:srgbClr val="FFC000"/>
                </a:solidFill>
                <a:effectLst/>
              </a:rPr>
              <a:t>65- El-</a:t>
            </a:r>
            <a:r>
              <a:rPr lang="tr-TR" b="1" dirty="0" err="1">
                <a:solidFill>
                  <a:srgbClr val="FFC000"/>
                </a:solidFill>
                <a:effectLst/>
              </a:rPr>
              <a:t>Vâcid</a:t>
            </a:r>
            <a:r>
              <a:rPr lang="tr-TR" b="1" dirty="0">
                <a:solidFill>
                  <a:srgbClr val="FFC000"/>
                </a:solidFill>
                <a:effectLst/>
              </a:rPr>
              <a:t>: </a:t>
            </a:r>
            <a:r>
              <a:rPr lang="tr-TR" dirty="0">
                <a:solidFill>
                  <a:srgbClr val="FFC000"/>
                </a:solidFill>
                <a:effectLst/>
              </a:rPr>
              <a:t>"Kendisinden hiçbir şey gizli kalmayan, istediğini, istediği vakit bulan."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rgbClr val="0070C0"/>
                </a:solidFill>
                <a:effectLst/>
              </a:rPr>
              <a:t>66- El-</a:t>
            </a:r>
            <a:r>
              <a:rPr lang="tr-TR" b="1" dirty="0" err="1">
                <a:solidFill>
                  <a:srgbClr val="0070C0"/>
                </a:solidFill>
                <a:effectLst/>
              </a:rPr>
              <a:t>Macîd</a:t>
            </a:r>
            <a:r>
              <a:rPr lang="tr-TR" b="1" dirty="0">
                <a:solidFill>
                  <a:srgbClr val="0070C0"/>
                </a:solidFill>
                <a:effectLst/>
              </a:rPr>
              <a:t>: </a:t>
            </a:r>
            <a:r>
              <a:rPr lang="tr-TR" dirty="0">
                <a:solidFill>
                  <a:srgbClr val="0070C0"/>
                </a:solidFill>
                <a:effectLst/>
              </a:rPr>
              <a:t>"Kadri ve şanı büyük, keremi, ihsanı bol olan."</a:t>
            </a:r>
            <a:r>
              <a:rPr lang="tr-TR" dirty="0">
                <a:solidFill>
                  <a:srgbClr val="0070C0"/>
                </a:solidFill>
              </a:rPr>
              <a:t/>
            </a:r>
            <a:br>
              <a:rPr lang="tr-TR" dirty="0">
                <a:solidFill>
                  <a:srgbClr val="0070C0"/>
                </a:solidFill>
              </a:rPr>
            </a:br>
            <a:r>
              <a:rPr lang="tr-TR" b="1" dirty="0">
                <a:solidFill>
                  <a:srgbClr val="0070C0"/>
                </a:solidFill>
                <a:effectLst/>
              </a:rPr>
              <a:t>67- El-</a:t>
            </a:r>
            <a:r>
              <a:rPr lang="tr-TR" b="1" dirty="0" err="1">
                <a:solidFill>
                  <a:srgbClr val="0070C0"/>
                </a:solidFill>
                <a:effectLst/>
              </a:rPr>
              <a:t>Vâhid</a:t>
            </a:r>
            <a:r>
              <a:rPr lang="tr-TR" b="1" dirty="0">
                <a:solidFill>
                  <a:srgbClr val="0070C0"/>
                </a:solidFill>
                <a:effectLst/>
              </a:rPr>
              <a:t>:</a:t>
            </a:r>
            <a:r>
              <a:rPr lang="tr-TR" dirty="0">
                <a:solidFill>
                  <a:srgbClr val="0070C0"/>
                </a:solidFill>
                <a:effectLst/>
              </a:rPr>
              <a:t> "Zat, sıfat ve fiillerinde benzeri ve ortağı olmayan, tek olan."</a:t>
            </a:r>
            <a:r>
              <a:rPr lang="tr-TR" dirty="0">
                <a:solidFill>
                  <a:srgbClr val="0070C0"/>
                </a:solidFill>
              </a:rPr>
              <a:t/>
            </a:r>
            <a:br>
              <a:rPr lang="tr-TR" dirty="0">
                <a:solidFill>
                  <a:srgbClr val="0070C0"/>
                </a:solidFill>
              </a:rPr>
            </a:br>
            <a:r>
              <a:rPr lang="tr-TR" b="1" dirty="0">
                <a:solidFill>
                  <a:srgbClr val="0070C0"/>
                </a:solidFill>
                <a:effectLst/>
              </a:rPr>
              <a:t>68- Es-</a:t>
            </a:r>
            <a:r>
              <a:rPr lang="tr-TR" b="1" dirty="0" err="1">
                <a:solidFill>
                  <a:srgbClr val="0070C0"/>
                </a:solidFill>
                <a:effectLst/>
              </a:rPr>
              <a:t>Samed</a:t>
            </a:r>
            <a:r>
              <a:rPr lang="tr-TR" b="1" dirty="0">
                <a:solidFill>
                  <a:srgbClr val="0070C0"/>
                </a:solidFill>
                <a:effectLst/>
              </a:rPr>
              <a:t>:</a:t>
            </a:r>
            <a:r>
              <a:rPr lang="tr-TR" dirty="0">
                <a:solidFill>
                  <a:srgbClr val="0070C0"/>
                </a:solidFill>
                <a:effectLst/>
              </a:rPr>
              <a:t> "Hiçbir şeye ihtiyacı olmayan, herkesin muhtaç olduğu."</a:t>
            </a:r>
            <a:r>
              <a:rPr lang="tr-TR" dirty="0">
                <a:solidFill>
                  <a:srgbClr val="0070C0"/>
                </a:solidFill>
              </a:rPr>
              <a:t/>
            </a:r>
            <a:br>
              <a:rPr lang="tr-TR" dirty="0">
                <a:solidFill>
                  <a:srgbClr val="0070C0"/>
                </a:solidFill>
              </a:rPr>
            </a:br>
            <a:r>
              <a:rPr lang="tr-TR" b="1" dirty="0">
                <a:solidFill>
                  <a:srgbClr val="0070C0"/>
                </a:solidFill>
                <a:effectLst/>
              </a:rPr>
              <a:t>69- El-Kâdir: </a:t>
            </a:r>
            <a:r>
              <a:rPr lang="tr-TR" dirty="0">
                <a:solidFill>
                  <a:srgbClr val="0070C0"/>
                </a:solidFill>
                <a:effectLst/>
              </a:rPr>
              <a:t>"Dilediğini dilediği gibi yaratmaya muktedir olan."</a:t>
            </a:r>
            <a:r>
              <a:rPr lang="tr-TR" dirty="0">
                <a:solidFill>
                  <a:srgbClr val="0070C0"/>
                </a:solidFill>
              </a:rPr>
              <a:t/>
            </a:r>
            <a:br>
              <a:rPr lang="tr-TR" dirty="0">
                <a:solidFill>
                  <a:srgbClr val="0070C0"/>
                </a:solidFill>
              </a:rPr>
            </a:br>
            <a:r>
              <a:rPr lang="tr-TR" b="1" dirty="0">
                <a:solidFill>
                  <a:srgbClr val="0070C0"/>
                </a:solidFill>
                <a:effectLst/>
              </a:rPr>
              <a:t>70- El-Muktedir: </a:t>
            </a:r>
            <a:r>
              <a:rPr lang="tr-TR" dirty="0">
                <a:solidFill>
                  <a:srgbClr val="0070C0"/>
                </a:solidFill>
                <a:effectLst/>
              </a:rPr>
              <a:t>"Dilediği gibi tasarruf eden, her şeyi kolayca yaratan kudret sahibi."</a:t>
            </a:r>
            <a:endParaRPr lang="tr-TR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62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sz="quarter" idx="13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71- El-</a:t>
            </a:r>
            <a:r>
              <a:rPr lang="tr-TR" sz="2000" b="1" dirty="0" err="1">
                <a:solidFill>
                  <a:srgbClr val="FF0000"/>
                </a:solidFill>
              </a:rPr>
              <a:t>Mukaddim</a:t>
            </a:r>
            <a:r>
              <a:rPr lang="tr-TR" sz="2000" b="1" dirty="0">
                <a:solidFill>
                  <a:srgbClr val="FF0000"/>
                </a:solidFill>
              </a:rPr>
              <a:t>: </a:t>
            </a:r>
            <a:r>
              <a:rPr lang="tr-TR" sz="2000" dirty="0">
                <a:solidFill>
                  <a:srgbClr val="FF0000"/>
                </a:solidFill>
              </a:rPr>
              <a:t>"Dilediğini, öne alan, yükselten."</a:t>
            </a:r>
            <a:br>
              <a:rPr lang="tr-TR" sz="2000" dirty="0">
                <a:solidFill>
                  <a:srgbClr val="FF0000"/>
                </a:solidFill>
              </a:rPr>
            </a:br>
            <a:r>
              <a:rPr lang="tr-TR" sz="2000" b="1" dirty="0">
                <a:solidFill>
                  <a:srgbClr val="FF0000"/>
                </a:solidFill>
              </a:rPr>
              <a:t>72- El-</a:t>
            </a:r>
            <a:r>
              <a:rPr lang="tr-TR" sz="2000" b="1" dirty="0" err="1">
                <a:solidFill>
                  <a:srgbClr val="FF0000"/>
                </a:solidFill>
              </a:rPr>
              <a:t>Muahhir</a:t>
            </a:r>
            <a:r>
              <a:rPr lang="tr-TR" sz="2000" b="1" dirty="0">
                <a:solidFill>
                  <a:srgbClr val="FF0000"/>
                </a:solidFill>
              </a:rPr>
              <a:t>: </a:t>
            </a:r>
            <a:r>
              <a:rPr lang="tr-TR" sz="2000" dirty="0">
                <a:solidFill>
                  <a:srgbClr val="FF0000"/>
                </a:solidFill>
              </a:rPr>
              <a:t>"Dilediğini sona alan, erteleyen, alçaltan."</a:t>
            </a:r>
            <a:br>
              <a:rPr lang="tr-TR" sz="2000" dirty="0">
                <a:solidFill>
                  <a:srgbClr val="FF0000"/>
                </a:solidFill>
              </a:rPr>
            </a:br>
            <a:r>
              <a:rPr lang="tr-TR" sz="2000" b="1" dirty="0">
                <a:solidFill>
                  <a:srgbClr val="FF0000"/>
                </a:solidFill>
              </a:rPr>
              <a:t>73- El-Evvel: </a:t>
            </a:r>
            <a:r>
              <a:rPr lang="tr-TR" sz="2000" dirty="0">
                <a:solidFill>
                  <a:srgbClr val="FF0000"/>
                </a:solidFill>
              </a:rPr>
              <a:t>"Ezeli olan, varlığının başlangıcı olmayan."</a:t>
            </a:r>
            <a:br>
              <a:rPr lang="tr-TR" sz="2000" dirty="0">
                <a:solidFill>
                  <a:srgbClr val="FF0000"/>
                </a:solidFill>
              </a:rPr>
            </a:br>
            <a:r>
              <a:rPr lang="tr-TR" sz="2000" b="1" dirty="0">
                <a:solidFill>
                  <a:srgbClr val="FF0000"/>
                </a:solidFill>
              </a:rPr>
              <a:t>74- El-</a:t>
            </a:r>
            <a:r>
              <a:rPr lang="tr-TR" sz="2000" b="1" dirty="0" err="1">
                <a:solidFill>
                  <a:srgbClr val="FF0000"/>
                </a:solidFill>
              </a:rPr>
              <a:t>Âhir</a:t>
            </a:r>
            <a:r>
              <a:rPr lang="tr-TR" sz="2000" b="1" dirty="0">
                <a:solidFill>
                  <a:srgbClr val="FF0000"/>
                </a:solidFill>
              </a:rPr>
              <a:t>: </a:t>
            </a:r>
            <a:r>
              <a:rPr lang="tr-TR" sz="2000" dirty="0">
                <a:solidFill>
                  <a:srgbClr val="FF0000"/>
                </a:solidFill>
              </a:rPr>
              <a:t>"Ebedi olan, varlığının sonu olmayan."</a:t>
            </a:r>
            <a:br>
              <a:rPr lang="tr-TR" sz="2000" dirty="0">
                <a:solidFill>
                  <a:srgbClr val="FF0000"/>
                </a:solidFill>
              </a:rPr>
            </a:br>
            <a:r>
              <a:rPr lang="tr-TR" sz="2000" b="1" dirty="0">
                <a:solidFill>
                  <a:srgbClr val="FF0000"/>
                </a:solidFill>
              </a:rPr>
              <a:t>75- El-</a:t>
            </a:r>
            <a:r>
              <a:rPr lang="tr-TR" sz="2000" b="1" dirty="0" err="1">
                <a:solidFill>
                  <a:srgbClr val="FF0000"/>
                </a:solidFill>
              </a:rPr>
              <a:t>Zâhir</a:t>
            </a:r>
            <a:r>
              <a:rPr lang="tr-TR" sz="2000" b="1" dirty="0">
                <a:solidFill>
                  <a:srgbClr val="FF0000"/>
                </a:solidFill>
              </a:rPr>
              <a:t>: </a:t>
            </a:r>
            <a:r>
              <a:rPr lang="tr-TR" sz="2000" dirty="0">
                <a:solidFill>
                  <a:srgbClr val="FF0000"/>
                </a:solidFill>
              </a:rPr>
              <a:t>"Varlığı açık, aşikar olan, kesin delillerle bilinen. "  </a:t>
            </a:r>
            <a:r>
              <a:rPr lang="tr-TR" sz="2000" dirty="0"/>
              <a:t/>
            </a:r>
            <a:br>
              <a:rPr lang="tr-TR" sz="2000" dirty="0"/>
            </a:br>
            <a:r>
              <a:rPr lang="tr-TR" sz="2000" b="1" dirty="0">
                <a:solidFill>
                  <a:srgbClr val="FFFF00"/>
                </a:solidFill>
              </a:rPr>
              <a:t>76- El-Bâtın: </a:t>
            </a:r>
            <a:r>
              <a:rPr lang="tr-TR" sz="2000" dirty="0">
                <a:solidFill>
                  <a:srgbClr val="FFFF00"/>
                </a:solidFill>
              </a:rPr>
              <a:t>"Akılların idrak edemeyeceği, yüceliği gizli olan. "</a:t>
            </a:r>
            <a:br>
              <a:rPr lang="tr-TR" sz="2000" dirty="0">
                <a:solidFill>
                  <a:srgbClr val="FFFF00"/>
                </a:solidFill>
              </a:rPr>
            </a:br>
            <a:r>
              <a:rPr lang="tr-TR" sz="2000" b="1" dirty="0">
                <a:solidFill>
                  <a:srgbClr val="FFFF00"/>
                </a:solidFill>
              </a:rPr>
              <a:t>77- El-</a:t>
            </a:r>
            <a:r>
              <a:rPr lang="tr-TR" sz="2000" b="1" dirty="0" err="1">
                <a:solidFill>
                  <a:srgbClr val="FFFF00"/>
                </a:solidFill>
              </a:rPr>
              <a:t>Vâlî</a:t>
            </a:r>
            <a:r>
              <a:rPr lang="tr-TR" sz="2000" b="1" dirty="0">
                <a:solidFill>
                  <a:srgbClr val="FFFF00"/>
                </a:solidFill>
              </a:rPr>
              <a:t>: </a:t>
            </a:r>
            <a:r>
              <a:rPr lang="tr-TR" sz="2000" dirty="0">
                <a:solidFill>
                  <a:srgbClr val="FFFF00"/>
                </a:solidFill>
              </a:rPr>
              <a:t>"Bütün kainatı idare eden."</a:t>
            </a:r>
            <a:br>
              <a:rPr lang="tr-TR" sz="2000" dirty="0">
                <a:solidFill>
                  <a:srgbClr val="FFFF00"/>
                </a:solidFill>
              </a:rPr>
            </a:br>
            <a:r>
              <a:rPr lang="tr-TR" sz="2000" b="1" dirty="0">
                <a:solidFill>
                  <a:srgbClr val="FFFF00"/>
                </a:solidFill>
              </a:rPr>
              <a:t>78- El-</a:t>
            </a:r>
            <a:r>
              <a:rPr lang="tr-TR" sz="2000" b="1" dirty="0" err="1">
                <a:solidFill>
                  <a:srgbClr val="FFFF00"/>
                </a:solidFill>
              </a:rPr>
              <a:t>Müteâlî</a:t>
            </a:r>
            <a:r>
              <a:rPr lang="tr-TR" sz="2000" b="1" dirty="0">
                <a:solidFill>
                  <a:srgbClr val="FFFF00"/>
                </a:solidFill>
              </a:rPr>
              <a:t>:</a:t>
            </a:r>
            <a:r>
              <a:rPr lang="tr-TR" sz="2000" dirty="0">
                <a:solidFill>
                  <a:srgbClr val="FFFF00"/>
                </a:solidFill>
              </a:rPr>
              <a:t> "Son derece yüce olan."</a:t>
            </a:r>
            <a:br>
              <a:rPr lang="tr-TR" sz="2000" dirty="0">
                <a:solidFill>
                  <a:srgbClr val="FFFF00"/>
                </a:solidFill>
              </a:rPr>
            </a:br>
            <a:r>
              <a:rPr lang="tr-TR" sz="2000" b="1" dirty="0">
                <a:solidFill>
                  <a:srgbClr val="FFFF00"/>
                </a:solidFill>
              </a:rPr>
              <a:t>79- El-</a:t>
            </a:r>
            <a:r>
              <a:rPr lang="tr-TR" sz="2000" b="1" dirty="0" err="1">
                <a:solidFill>
                  <a:srgbClr val="FFFF00"/>
                </a:solidFill>
              </a:rPr>
              <a:t>Berr</a:t>
            </a:r>
            <a:r>
              <a:rPr lang="tr-TR" sz="2000" b="1" dirty="0">
                <a:solidFill>
                  <a:srgbClr val="FFFF00"/>
                </a:solidFill>
              </a:rPr>
              <a:t>:</a:t>
            </a:r>
            <a:r>
              <a:rPr lang="tr-TR" sz="2000" dirty="0">
                <a:solidFill>
                  <a:srgbClr val="FFFF00"/>
                </a:solidFill>
              </a:rPr>
              <a:t> "İyilik ve ihsanı bol, iyilik ve ihsan kaynağı."</a:t>
            </a:r>
            <a:br>
              <a:rPr lang="tr-TR" sz="2000" dirty="0">
                <a:solidFill>
                  <a:srgbClr val="FFFF00"/>
                </a:solidFill>
              </a:rPr>
            </a:br>
            <a:r>
              <a:rPr lang="tr-TR" sz="2000" b="1" dirty="0">
                <a:solidFill>
                  <a:srgbClr val="FFFF00"/>
                </a:solidFill>
              </a:rPr>
              <a:t>80- Et-</a:t>
            </a:r>
            <a:r>
              <a:rPr lang="tr-TR" sz="2000" b="1" dirty="0" err="1">
                <a:solidFill>
                  <a:srgbClr val="FFFF00"/>
                </a:solidFill>
              </a:rPr>
              <a:t>Tevvâb</a:t>
            </a:r>
            <a:r>
              <a:rPr lang="tr-TR" sz="2000" b="1" dirty="0">
                <a:solidFill>
                  <a:srgbClr val="FFFF00"/>
                </a:solidFill>
              </a:rPr>
              <a:t>:</a:t>
            </a:r>
            <a:r>
              <a:rPr lang="tr-TR" sz="2000" dirty="0">
                <a:solidFill>
                  <a:srgbClr val="FFFF00"/>
                </a:solidFill>
              </a:rPr>
              <a:t> "</a:t>
            </a:r>
            <a:r>
              <a:rPr lang="tr-TR" sz="2000" dirty="0" err="1">
                <a:solidFill>
                  <a:srgbClr val="FFFF00"/>
                </a:solidFill>
              </a:rPr>
              <a:t>Tevbeleri</a:t>
            </a:r>
            <a:r>
              <a:rPr lang="tr-TR" sz="2000" dirty="0">
                <a:solidFill>
                  <a:srgbClr val="FFFF00"/>
                </a:solidFill>
              </a:rPr>
              <a:t> kabul edip, günahları bağışlayan."</a:t>
            </a:r>
            <a:br>
              <a:rPr lang="tr-TR" sz="2000" dirty="0">
                <a:solidFill>
                  <a:srgbClr val="FFFF00"/>
                </a:solidFill>
              </a:rPr>
            </a:br>
            <a:r>
              <a:rPr lang="tr-TR" sz="2000" b="1" dirty="0">
                <a:solidFill>
                  <a:schemeClr val="tx2">
                    <a:lumMod val="75000"/>
                  </a:schemeClr>
                </a:solidFill>
              </a:rPr>
              <a:t>81- El-</a:t>
            </a:r>
            <a:r>
              <a:rPr lang="tr-TR" sz="2000" b="1" dirty="0" err="1">
                <a:solidFill>
                  <a:schemeClr val="tx2">
                    <a:lumMod val="75000"/>
                  </a:schemeClr>
                </a:solidFill>
              </a:rPr>
              <a:t>Müntekim</a:t>
            </a:r>
            <a:r>
              <a:rPr lang="tr-TR" sz="2000" b="1" dirty="0">
                <a:solidFill>
                  <a:schemeClr val="tx2">
                    <a:lumMod val="75000"/>
                  </a:schemeClr>
                </a:solidFill>
              </a:rPr>
              <a:t>: </a:t>
            </a:r>
            <a:r>
              <a:rPr lang="tr-TR" sz="2000" dirty="0">
                <a:solidFill>
                  <a:schemeClr val="tx2">
                    <a:lumMod val="75000"/>
                  </a:schemeClr>
                </a:solidFill>
              </a:rPr>
              <a:t>"Zalimlerin cezasını veren, intikam alan."</a:t>
            </a:r>
            <a:br>
              <a:rPr lang="tr-TR" sz="20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tr-TR" sz="2000" b="1" dirty="0">
                <a:solidFill>
                  <a:schemeClr val="tx2">
                    <a:lumMod val="75000"/>
                  </a:schemeClr>
                </a:solidFill>
              </a:rPr>
              <a:t>82- El-</a:t>
            </a:r>
            <a:r>
              <a:rPr lang="tr-TR" sz="2000" b="1" dirty="0" err="1">
                <a:solidFill>
                  <a:schemeClr val="tx2">
                    <a:lumMod val="75000"/>
                  </a:schemeClr>
                </a:solidFill>
              </a:rPr>
              <a:t>Afüvv</a:t>
            </a:r>
            <a:r>
              <a:rPr lang="tr-TR" sz="2000" b="1" dirty="0">
                <a:solidFill>
                  <a:schemeClr val="tx2">
                    <a:lumMod val="75000"/>
                  </a:schemeClr>
                </a:solidFill>
              </a:rPr>
              <a:t>: </a:t>
            </a:r>
            <a:r>
              <a:rPr lang="tr-TR" sz="2000" dirty="0">
                <a:solidFill>
                  <a:schemeClr val="tx2">
                    <a:lumMod val="75000"/>
                  </a:schemeClr>
                </a:solidFill>
              </a:rPr>
              <a:t>"Affı çok olan, günahları affetmeyi seven."</a:t>
            </a:r>
            <a:br>
              <a:rPr lang="tr-TR" sz="20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tr-TR" sz="2000" b="1" dirty="0">
                <a:solidFill>
                  <a:schemeClr val="tx2">
                    <a:lumMod val="75000"/>
                  </a:schemeClr>
                </a:solidFill>
              </a:rPr>
              <a:t>83- Er-</a:t>
            </a:r>
            <a:r>
              <a:rPr lang="tr-TR" sz="2000" b="1" dirty="0" err="1">
                <a:solidFill>
                  <a:schemeClr val="tx2">
                    <a:lumMod val="75000"/>
                  </a:schemeClr>
                </a:solidFill>
              </a:rPr>
              <a:t>Raûf</a:t>
            </a:r>
            <a:r>
              <a:rPr lang="tr-TR" sz="2000" b="1" dirty="0">
                <a:solidFill>
                  <a:schemeClr val="tx2">
                    <a:lumMod val="75000"/>
                  </a:schemeClr>
                </a:solidFill>
              </a:rPr>
              <a:t>:</a:t>
            </a:r>
            <a:r>
              <a:rPr lang="tr-TR" sz="2000" dirty="0">
                <a:solidFill>
                  <a:schemeClr val="tx2">
                    <a:lumMod val="75000"/>
                  </a:schemeClr>
                </a:solidFill>
              </a:rPr>
              <a:t> "Çok merhametli, pek şefkatli."</a:t>
            </a:r>
            <a:br>
              <a:rPr lang="tr-TR" sz="20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tr-TR" sz="2000" b="1" dirty="0">
                <a:solidFill>
                  <a:schemeClr val="tx2">
                    <a:lumMod val="75000"/>
                  </a:schemeClr>
                </a:solidFill>
              </a:rPr>
              <a:t>84- Mâlik-</a:t>
            </a:r>
            <a:r>
              <a:rPr lang="tr-TR" sz="2000" b="1" dirty="0" err="1">
                <a:solidFill>
                  <a:schemeClr val="tx2">
                    <a:lumMod val="75000"/>
                  </a:schemeClr>
                </a:solidFill>
              </a:rPr>
              <a:t>ül</a:t>
            </a:r>
            <a:r>
              <a:rPr lang="tr-TR" sz="2000" b="1" dirty="0">
                <a:solidFill>
                  <a:schemeClr val="tx2">
                    <a:lumMod val="75000"/>
                  </a:schemeClr>
                </a:solidFill>
              </a:rPr>
              <a:t> Mülk:</a:t>
            </a:r>
            <a:r>
              <a:rPr lang="tr-TR" sz="2000" dirty="0">
                <a:solidFill>
                  <a:schemeClr val="tx2">
                    <a:lumMod val="75000"/>
                  </a:schemeClr>
                </a:solidFill>
              </a:rPr>
              <a:t> "Mülkün, her varlığın sahibi."</a:t>
            </a:r>
            <a:br>
              <a:rPr lang="tr-TR" sz="20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tr-TR" sz="2000" b="1" dirty="0">
                <a:solidFill>
                  <a:schemeClr val="tx2">
                    <a:lumMod val="75000"/>
                  </a:schemeClr>
                </a:solidFill>
              </a:rPr>
              <a:t>85- Zül-Celâli </a:t>
            </a:r>
            <a:r>
              <a:rPr lang="tr-TR" sz="2000" b="1" dirty="0" err="1">
                <a:solidFill>
                  <a:schemeClr val="tx2">
                    <a:lumMod val="75000"/>
                  </a:schemeClr>
                </a:solidFill>
              </a:rPr>
              <a:t>vel</a:t>
            </a:r>
            <a:r>
              <a:rPr lang="tr-TR" sz="20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tr-TR" sz="2000" b="1" dirty="0" err="1">
                <a:solidFill>
                  <a:schemeClr val="tx2">
                    <a:lumMod val="75000"/>
                  </a:schemeClr>
                </a:solidFill>
              </a:rPr>
              <a:t>ikrâm</a:t>
            </a:r>
            <a:r>
              <a:rPr lang="tr-TR" sz="2000" b="1" dirty="0">
                <a:solidFill>
                  <a:schemeClr val="tx2">
                    <a:lumMod val="75000"/>
                  </a:schemeClr>
                </a:solidFill>
              </a:rPr>
              <a:t>: </a:t>
            </a:r>
            <a:r>
              <a:rPr lang="tr-TR" sz="2000" dirty="0">
                <a:solidFill>
                  <a:schemeClr val="tx2">
                    <a:lumMod val="75000"/>
                  </a:schemeClr>
                </a:solidFill>
              </a:rPr>
              <a:t>"Celal, azamet ve pek büyük ikram sahibi."</a:t>
            </a:r>
            <a:br>
              <a:rPr lang="tr-TR" sz="20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tr-TR" sz="2000" b="1" dirty="0">
                <a:solidFill>
                  <a:srgbClr val="0070C0"/>
                </a:solidFill>
              </a:rPr>
              <a:t>86- El-</a:t>
            </a:r>
            <a:r>
              <a:rPr lang="tr-TR" sz="2000" b="1" dirty="0" err="1">
                <a:solidFill>
                  <a:srgbClr val="0070C0"/>
                </a:solidFill>
              </a:rPr>
              <a:t>Muksit</a:t>
            </a:r>
            <a:r>
              <a:rPr lang="tr-TR" sz="2000" b="1" dirty="0">
                <a:solidFill>
                  <a:srgbClr val="0070C0"/>
                </a:solidFill>
              </a:rPr>
              <a:t>: </a:t>
            </a:r>
            <a:r>
              <a:rPr lang="tr-TR" sz="2000" dirty="0">
                <a:solidFill>
                  <a:srgbClr val="0070C0"/>
                </a:solidFill>
              </a:rPr>
              <a:t>"Her işi birbirine uygun yapan."</a:t>
            </a:r>
            <a:br>
              <a:rPr lang="tr-TR" sz="2000" dirty="0">
                <a:solidFill>
                  <a:srgbClr val="0070C0"/>
                </a:solidFill>
              </a:rPr>
            </a:br>
            <a:r>
              <a:rPr lang="tr-TR" sz="2000" b="1" dirty="0">
                <a:solidFill>
                  <a:srgbClr val="0070C0"/>
                </a:solidFill>
              </a:rPr>
              <a:t>87- El-Câmi: </a:t>
            </a:r>
            <a:r>
              <a:rPr lang="tr-TR" sz="2000" dirty="0">
                <a:solidFill>
                  <a:srgbClr val="0070C0"/>
                </a:solidFill>
              </a:rPr>
              <a:t>"Mahşerde her </a:t>
            </a:r>
            <a:r>
              <a:rPr lang="tr-TR" sz="2000" dirty="0" err="1">
                <a:solidFill>
                  <a:srgbClr val="0070C0"/>
                </a:solidFill>
              </a:rPr>
              <a:t>mahlükatı</a:t>
            </a:r>
            <a:r>
              <a:rPr lang="tr-TR" sz="2000" dirty="0">
                <a:solidFill>
                  <a:srgbClr val="0070C0"/>
                </a:solidFill>
              </a:rPr>
              <a:t> bir araya toplayan."</a:t>
            </a:r>
            <a:br>
              <a:rPr lang="tr-TR" sz="2000" dirty="0">
                <a:solidFill>
                  <a:srgbClr val="0070C0"/>
                </a:solidFill>
              </a:rPr>
            </a:br>
            <a:r>
              <a:rPr lang="tr-TR" sz="2000" b="1" dirty="0">
                <a:solidFill>
                  <a:srgbClr val="0070C0"/>
                </a:solidFill>
              </a:rPr>
              <a:t>88- El-</a:t>
            </a:r>
            <a:r>
              <a:rPr lang="tr-TR" sz="2000" b="1" dirty="0" err="1">
                <a:solidFill>
                  <a:srgbClr val="0070C0"/>
                </a:solidFill>
              </a:rPr>
              <a:t>Ganiyy</a:t>
            </a:r>
            <a:r>
              <a:rPr lang="tr-TR" sz="2000" b="1" dirty="0">
                <a:solidFill>
                  <a:srgbClr val="0070C0"/>
                </a:solidFill>
              </a:rPr>
              <a:t>: </a:t>
            </a:r>
            <a:r>
              <a:rPr lang="tr-TR" sz="2000" dirty="0">
                <a:solidFill>
                  <a:srgbClr val="0070C0"/>
                </a:solidFill>
              </a:rPr>
              <a:t>"Her türlü zenginlik sahibi, ihtiyacı olmayan."</a:t>
            </a:r>
            <a:br>
              <a:rPr lang="tr-TR" sz="2000" dirty="0">
                <a:solidFill>
                  <a:srgbClr val="0070C0"/>
                </a:solidFill>
              </a:rPr>
            </a:br>
            <a:r>
              <a:rPr lang="tr-TR" sz="2000" b="1" dirty="0">
                <a:solidFill>
                  <a:srgbClr val="0070C0"/>
                </a:solidFill>
              </a:rPr>
              <a:t>89- El-</a:t>
            </a:r>
            <a:r>
              <a:rPr lang="tr-TR" sz="2000" b="1" dirty="0" err="1">
                <a:solidFill>
                  <a:srgbClr val="0070C0"/>
                </a:solidFill>
              </a:rPr>
              <a:t>Mugnî</a:t>
            </a:r>
            <a:r>
              <a:rPr lang="tr-TR" sz="2000" b="1" dirty="0">
                <a:solidFill>
                  <a:srgbClr val="0070C0"/>
                </a:solidFill>
              </a:rPr>
              <a:t>:</a:t>
            </a:r>
            <a:r>
              <a:rPr lang="tr-TR" sz="2000" dirty="0">
                <a:solidFill>
                  <a:srgbClr val="0070C0"/>
                </a:solidFill>
              </a:rPr>
              <a:t> "Müstağni kılan. ihtiyaç gideren, zengin eden."</a:t>
            </a:r>
            <a:br>
              <a:rPr lang="tr-TR" sz="2000" dirty="0">
                <a:solidFill>
                  <a:srgbClr val="0070C0"/>
                </a:solidFill>
              </a:rPr>
            </a:br>
            <a:r>
              <a:rPr lang="tr-TR" sz="2000" b="1" dirty="0">
                <a:solidFill>
                  <a:srgbClr val="0070C0"/>
                </a:solidFill>
              </a:rPr>
              <a:t>90- El-Mâni: </a:t>
            </a:r>
            <a:r>
              <a:rPr lang="tr-TR" sz="2000" dirty="0">
                <a:solidFill>
                  <a:srgbClr val="0070C0"/>
                </a:solidFill>
              </a:rPr>
              <a:t>"Dilemediği şeye mani olan, engelleyen."</a:t>
            </a:r>
          </a:p>
        </p:txBody>
      </p:sp>
    </p:spTree>
    <p:extLst>
      <p:ext uri="{BB962C8B-B14F-4D97-AF65-F5344CB8AC3E}">
        <p14:creationId xmlns:p14="http://schemas.microsoft.com/office/powerpoint/2010/main" val="191499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Kılavuz">
  <a:themeElements>
    <a:clrScheme name="Kılavuz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Kılavuz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Kılavuz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Perspektif">
  <a:themeElements>
    <a:clrScheme name="Perspektif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is Klasik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ktif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Hasır">
  <a:themeElements>
    <a:clrScheme name="Hasır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y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asır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Hava Akımı">
  <a:themeElements>
    <a:clrScheme name="Hava Akımı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Hava Akımı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ava Akımı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Ufuk">
  <a:themeElements>
    <a:clrScheme name="Ufuk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Ufuk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Ufuk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</TotalTime>
  <Words>37</Words>
  <Application>Microsoft Office PowerPoint</Application>
  <PresentationFormat>Ekran Gösterisi (4:3)</PresentationFormat>
  <Paragraphs>13</Paragraphs>
  <Slides>11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16</vt:i4>
      </vt:variant>
      <vt:variant>
        <vt:lpstr>Tema</vt:lpstr>
      </vt:variant>
      <vt:variant>
        <vt:i4>10</vt:i4>
      </vt:variant>
      <vt:variant>
        <vt:lpstr>Slayt Başlıkları</vt:lpstr>
      </vt:variant>
      <vt:variant>
        <vt:i4>11</vt:i4>
      </vt:variant>
    </vt:vector>
  </HeadingPairs>
  <TitlesOfParts>
    <vt:vector size="37" baseType="lpstr">
      <vt:lpstr>Arial</vt:lpstr>
      <vt:lpstr>Arial Narrow</vt:lpstr>
      <vt:lpstr>Calibri</vt:lpstr>
      <vt:lpstr>Century Gothic</vt:lpstr>
      <vt:lpstr>Consolas</vt:lpstr>
      <vt:lpstr>Constantia</vt:lpstr>
      <vt:lpstr>Corbel</vt:lpstr>
      <vt:lpstr>Franklin Gothic Book</vt:lpstr>
      <vt:lpstr>Franklin Gothic Medium</vt:lpstr>
      <vt:lpstr>Georgia</vt:lpstr>
      <vt:lpstr>Trebuchet MS</vt:lpstr>
      <vt:lpstr>Tw Cen MT</vt:lpstr>
      <vt:lpstr>Verdana</vt:lpstr>
      <vt:lpstr>Wingdings</vt:lpstr>
      <vt:lpstr>Wingdings 2</vt:lpstr>
      <vt:lpstr>Wingdings 3</vt:lpstr>
      <vt:lpstr>Akış</vt:lpstr>
      <vt:lpstr>Canlı</vt:lpstr>
      <vt:lpstr>Perspektif</vt:lpstr>
      <vt:lpstr>Hasır</vt:lpstr>
      <vt:lpstr>Hava Akımı</vt:lpstr>
      <vt:lpstr>Gezinti</vt:lpstr>
      <vt:lpstr>Metro</vt:lpstr>
      <vt:lpstr>Ufuk</vt:lpstr>
      <vt:lpstr>Kağıt</vt:lpstr>
      <vt:lpstr>Kılavuz</vt:lpstr>
      <vt:lpstr>HZ.ALLAH C.C. 99 İSMİ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AHMET YASİN YAŞAR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cp:lastModifiedBy>doğan</cp:lastModifiedBy>
  <cp:revision>5</cp:revision>
  <dcterms:modified xsi:type="dcterms:W3CDTF">2016-04-20T21:14:00Z</dcterms:modified>
</cp:coreProperties>
</file>