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93" r:id="rId2"/>
    <p:sldId id="256" r:id="rId3"/>
    <p:sldId id="257" r:id="rId4"/>
    <p:sldId id="258" r:id="rId5"/>
    <p:sldId id="259" r:id="rId6"/>
    <p:sldId id="260" r:id="rId7"/>
    <p:sldId id="261" r:id="rId8"/>
    <p:sldId id="262" r:id="rId9"/>
    <p:sldId id="263" r:id="rId10"/>
    <p:sldId id="264" r:id="rId11"/>
    <p:sldId id="266" r:id="rId12"/>
    <p:sldId id="265" r:id="rId13"/>
    <p:sldId id="267" r:id="rId14"/>
    <p:sldId id="268" r:id="rId15"/>
    <p:sldId id="272" r:id="rId16"/>
    <p:sldId id="269" r:id="rId17"/>
    <p:sldId id="270" r:id="rId18"/>
    <p:sldId id="271" r:id="rId19"/>
    <p:sldId id="273" r:id="rId20"/>
    <p:sldId id="274" r:id="rId21"/>
    <p:sldId id="275" r:id="rId22"/>
    <p:sldId id="276" r:id="rId23"/>
    <p:sldId id="277" r:id="rId24"/>
    <p:sldId id="282" r:id="rId25"/>
    <p:sldId id="278" r:id="rId26"/>
    <p:sldId id="280" r:id="rId27"/>
    <p:sldId id="281" r:id="rId28"/>
    <p:sldId id="283" r:id="rId29"/>
    <p:sldId id="284" r:id="rId30"/>
    <p:sldId id="285" r:id="rId31"/>
    <p:sldId id="286" r:id="rId32"/>
    <p:sldId id="287" r:id="rId33"/>
    <p:sldId id="288" r:id="rId34"/>
    <p:sldId id="289" r:id="rId35"/>
    <p:sldId id="290" r:id="rId36"/>
    <p:sldId id="291" r:id="rId37"/>
    <p:sldId id="292" r:id="rId38"/>
    <p:sldId id="295" r:id="rId3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CB3A71-4894-4EF9-9473-1A3B243A3BE9}" type="datetimeFigureOut">
              <a:rPr lang="tr-TR" smtClean="0"/>
              <a:pPr/>
              <a:t>18.05.2016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1A86DE-C074-457D-9CD6-B35023E12380}" type="slidenum">
              <a:rPr lang="tr-TR" smtClean="0"/>
              <a:pPr/>
              <a:t>‹#›</a:t>
            </a:fld>
            <a:endParaRPr lang="tr-TR"/>
          </a:p>
        </p:txBody>
      </p:sp>
    </p:spTree>
    <p:extLst>
      <p:ext uri="{BB962C8B-B14F-4D97-AF65-F5344CB8AC3E}">
        <p14:creationId xmlns:p14="http://schemas.microsoft.com/office/powerpoint/2010/main" val="17531763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altLang="tr-TR" dirty="0" smtClean="0"/>
              <a:t>www.sorubak.com</a:t>
            </a:r>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3</a:t>
            </a:fld>
            <a:endParaRPr lang="tr-TR"/>
          </a:p>
        </p:txBody>
      </p:sp>
    </p:spTree>
    <p:extLst>
      <p:ext uri="{BB962C8B-B14F-4D97-AF65-F5344CB8AC3E}">
        <p14:creationId xmlns:p14="http://schemas.microsoft.com/office/powerpoint/2010/main" val="2467579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altLang="tr-TR" dirty="0" smtClean="0"/>
              <a:t>www.sorubak.com</a:t>
            </a:r>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7</a:t>
            </a:fld>
            <a:endParaRPr lang="tr-TR"/>
          </a:p>
        </p:txBody>
      </p:sp>
    </p:spTree>
    <p:extLst>
      <p:ext uri="{BB962C8B-B14F-4D97-AF65-F5344CB8AC3E}">
        <p14:creationId xmlns:p14="http://schemas.microsoft.com/office/powerpoint/2010/main" val="311856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altLang="tr-TR" dirty="0" smtClean="0"/>
              <a:t>www.sorubak.com</a:t>
            </a:r>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14</a:t>
            </a:fld>
            <a:endParaRPr lang="tr-TR"/>
          </a:p>
        </p:txBody>
      </p:sp>
    </p:spTree>
    <p:extLst>
      <p:ext uri="{BB962C8B-B14F-4D97-AF65-F5344CB8AC3E}">
        <p14:creationId xmlns:p14="http://schemas.microsoft.com/office/powerpoint/2010/main" val="2730323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altLang="tr-TR" dirty="0" smtClean="0"/>
              <a:t>www.sorubak.com</a:t>
            </a:r>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19</a:t>
            </a:fld>
            <a:endParaRPr lang="tr-TR"/>
          </a:p>
        </p:txBody>
      </p:sp>
    </p:spTree>
    <p:extLst>
      <p:ext uri="{BB962C8B-B14F-4D97-AF65-F5344CB8AC3E}">
        <p14:creationId xmlns:p14="http://schemas.microsoft.com/office/powerpoint/2010/main" val="3802988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altLang="tr-TR" dirty="0" smtClean="0"/>
              <a:t>www.sorubak.com</a:t>
            </a:r>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25</a:t>
            </a:fld>
            <a:endParaRPr lang="tr-TR"/>
          </a:p>
        </p:txBody>
      </p:sp>
    </p:spTree>
    <p:extLst>
      <p:ext uri="{BB962C8B-B14F-4D97-AF65-F5344CB8AC3E}">
        <p14:creationId xmlns:p14="http://schemas.microsoft.com/office/powerpoint/2010/main" val="3737007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30</a:t>
            </a:fld>
            <a:endParaRPr lang="tr-TR"/>
          </a:p>
        </p:txBody>
      </p:sp>
    </p:spTree>
    <p:extLst>
      <p:ext uri="{BB962C8B-B14F-4D97-AF65-F5344CB8AC3E}">
        <p14:creationId xmlns:p14="http://schemas.microsoft.com/office/powerpoint/2010/main" val="975937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altLang="tr-TR" dirty="0" smtClean="0"/>
              <a:t>www.sorubak.com</a:t>
            </a:r>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32</a:t>
            </a:fld>
            <a:endParaRPr lang="tr-TR"/>
          </a:p>
        </p:txBody>
      </p:sp>
    </p:spTree>
    <p:extLst>
      <p:ext uri="{BB962C8B-B14F-4D97-AF65-F5344CB8AC3E}">
        <p14:creationId xmlns:p14="http://schemas.microsoft.com/office/powerpoint/2010/main" val="1879411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18.05.2016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image" Target="../media/image33.gif"/><Relationship Id="rId5" Type="http://schemas.openxmlformats.org/officeDocument/2006/relationships/image" Target="../media/image32.gif"/><Relationship Id="rId4" Type="http://schemas.openxmlformats.org/officeDocument/2006/relationships/image" Target="../media/image31.gif"/></Relationships>
</file>

<file path=ppt/slides/_rels/slide1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hyperlink" Target="http://tr.wikipedia.org/wiki/Tehlikedeki_t%C3%BCrler" TargetMode="External"/><Relationship Id="rId4" Type="http://schemas.openxmlformats.org/officeDocument/2006/relationships/hyperlink" Target="http://tr.wikipedia.org/wiki/Korunma_durumu"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2.gif"/><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gif"/><Relationship Id="rId4" Type="http://schemas.openxmlformats.org/officeDocument/2006/relationships/image" Target="../media/image2.gi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hyperlink" Target="mailto:BAKANLIeyd@cob.gov.tr" TargetMode="Externa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1.gif"/><Relationship Id="rId4" Type="http://schemas.openxmlformats.org/officeDocument/2006/relationships/image" Target="../media/image20.gif"/></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dows\Desktop\biyoloj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12754"/>
            <a:ext cx="9121843" cy="6870754"/>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611560" y="476672"/>
            <a:ext cx="7772400" cy="1470025"/>
          </a:xfrm>
        </p:spPr>
        <p:style>
          <a:lnRef idx="0">
            <a:schemeClr val="accent3"/>
          </a:lnRef>
          <a:fillRef idx="3">
            <a:schemeClr val="accent3"/>
          </a:fillRef>
          <a:effectRef idx="3">
            <a:schemeClr val="accent3"/>
          </a:effectRef>
          <a:fontRef idx="minor">
            <a:schemeClr val="lt1"/>
          </a:fontRef>
        </p:style>
        <p:txBody>
          <a:bodyPr/>
          <a:lstStyle/>
          <a:p>
            <a:r>
              <a:rPr lang="tr-TR" dirty="0" smtClean="0"/>
              <a:t>Türkiye’nin </a:t>
            </a:r>
            <a:r>
              <a:rPr lang="tr-TR" dirty="0"/>
              <a:t>B</a:t>
            </a:r>
            <a:r>
              <a:rPr lang="tr-TR" dirty="0" smtClean="0"/>
              <a:t>iyolojik </a:t>
            </a:r>
            <a:r>
              <a:rPr lang="tr-TR" dirty="0"/>
              <a:t>Ç</a:t>
            </a:r>
            <a:r>
              <a:rPr lang="tr-TR" dirty="0" smtClean="0"/>
              <a:t>eşitliliği  </a:t>
            </a:r>
            <a:endParaRPr lang="tr-TR" dirty="0"/>
          </a:p>
        </p:txBody>
      </p:sp>
      <p:sp>
        <p:nvSpPr>
          <p:cNvPr id="3" name="Alt Başlık 2"/>
          <p:cNvSpPr>
            <a:spLocks noGrp="1"/>
          </p:cNvSpPr>
          <p:nvPr>
            <p:ph type="subTitle" idx="1"/>
          </p:nvPr>
        </p:nvSpPr>
        <p:spPr>
          <a:xfrm>
            <a:off x="683568" y="2420888"/>
            <a:ext cx="7776864" cy="1368152"/>
          </a:xfrm>
        </p:spPr>
        <p:style>
          <a:lnRef idx="0">
            <a:schemeClr val="accent1"/>
          </a:lnRef>
          <a:fillRef idx="3">
            <a:schemeClr val="accent1"/>
          </a:fillRef>
          <a:effectRef idx="3">
            <a:schemeClr val="accent1"/>
          </a:effectRef>
          <a:fontRef idx="minor">
            <a:schemeClr val="lt1"/>
          </a:fontRef>
        </p:style>
        <p:txBody>
          <a:bodyPr>
            <a:normAutofit/>
          </a:bodyPr>
          <a:lstStyle/>
          <a:p>
            <a:r>
              <a:rPr lang="tr-TR" sz="4400" dirty="0" smtClean="0">
                <a:solidFill>
                  <a:schemeClr val="bg1"/>
                </a:solidFill>
              </a:rPr>
              <a:t>Biyolojik Çeşitliliğin Korunması</a:t>
            </a:r>
            <a:endParaRPr lang="tr-TR" sz="4400" dirty="0">
              <a:solidFill>
                <a:schemeClr val="bg1"/>
              </a:solidFill>
            </a:endParaRPr>
          </a:p>
        </p:txBody>
      </p:sp>
      <p:sp>
        <p:nvSpPr>
          <p:cNvPr id="4" name="Metin kutusu 3"/>
          <p:cNvSpPr txBox="1"/>
          <p:nvPr/>
        </p:nvSpPr>
        <p:spPr>
          <a:xfrm>
            <a:off x="6516216" y="5301208"/>
            <a:ext cx="1944216" cy="95410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tr-TR" sz="2800" dirty="0" smtClean="0"/>
              <a:t>Özge EREN </a:t>
            </a:r>
          </a:p>
          <a:p>
            <a:r>
              <a:rPr lang="tr-TR" sz="2800" dirty="0" smtClean="0"/>
              <a:t>9-C    9999</a:t>
            </a:r>
            <a:endParaRPr lang="tr-TR" sz="2800" dirty="0"/>
          </a:p>
        </p:txBody>
      </p:sp>
      <p:pic>
        <p:nvPicPr>
          <p:cNvPr id="6" name="Picture 2" descr="http://img-fotki.yandex.ru/get/4427/114259404.53a/0_85262_87f34eef_M"/>
          <p:cNvPicPr>
            <a:picLocks noChangeAspect="1" noChangeArrowheads="1" noCrop="1"/>
          </p:cNvPicPr>
          <p:nvPr/>
        </p:nvPicPr>
        <p:blipFill>
          <a:blip r:embed="rId3" cstate="print"/>
          <a:srcRect/>
          <a:stretch>
            <a:fillRect/>
          </a:stretch>
        </p:blipFill>
        <p:spPr bwMode="auto">
          <a:xfrm>
            <a:off x="1546176" y="3068960"/>
            <a:ext cx="4320476" cy="1728192"/>
          </a:xfrm>
          <a:prstGeom prst="rect">
            <a:avLst/>
          </a:prstGeom>
          <a:noFill/>
        </p:spPr>
      </p:pic>
      <p:pic>
        <p:nvPicPr>
          <p:cNvPr id="7" name="15 İçerik Yer Tutucusu" descr="kartal.gif"/>
          <p:cNvPicPr>
            <a:picLocks noChangeAspect="1"/>
          </p:cNvPicPr>
          <p:nvPr/>
        </p:nvPicPr>
        <p:blipFill>
          <a:blip r:embed="rId4" cstate="print"/>
          <a:stretch>
            <a:fillRect/>
          </a:stretch>
        </p:blipFill>
        <p:spPr>
          <a:xfrm>
            <a:off x="6893238" y="2348880"/>
            <a:ext cx="2110074" cy="1838059"/>
          </a:xfrm>
          <a:prstGeom prst="rect">
            <a:avLst/>
          </a:prstGeom>
        </p:spPr>
      </p:pic>
      <p:sp>
        <p:nvSpPr>
          <p:cNvPr id="8" name="7 Dikdörtgen"/>
          <p:cNvSpPr/>
          <p:nvPr/>
        </p:nvSpPr>
        <p:spPr>
          <a:xfrm>
            <a:off x="3449160" y="3244334"/>
            <a:ext cx="1934697" cy="369332"/>
          </a:xfrm>
          <a:prstGeom prst="rect">
            <a:avLst/>
          </a:prstGeom>
        </p:spPr>
        <p:txBody>
          <a:bodyPr wrap="none">
            <a:spAutoFit/>
          </a:bodyPr>
          <a:lstStyle/>
          <a:p>
            <a:r>
              <a:rPr lang="tr-TR" altLang="tr-TR" dirty="0"/>
              <a:t>www.sorubak.com</a:t>
            </a:r>
            <a:endParaRPr lang="tr-TR" dirty="0"/>
          </a:p>
        </p:txBody>
      </p:sp>
    </p:spTree>
    <p:extLst>
      <p:ext uri="{BB962C8B-B14F-4D97-AF65-F5344CB8AC3E}">
        <p14:creationId xmlns:p14="http://schemas.microsoft.com/office/powerpoint/2010/main" val="1634722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5E-6 1.6763E-6 L -0.95018 -0.2911 " pathEditMode="relative" rAng="0" ptsTypes="AA">
                                      <p:cBhvr>
                                        <p:cTn id="6" dur="5000" fill="hold"/>
                                        <p:tgtEl>
                                          <p:spTgt spid="7"/>
                                        </p:tgtEl>
                                        <p:attrNameLst>
                                          <p:attrName>ppt_x</p:attrName>
                                          <p:attrName>ppt_y</p:attrName>
                                        </p:attrNameLst>
                                      </p:cBhvr>
                                      <p:rCtr x="-47517" y="-1456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53955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pic>
        <p:nvPicPr>
          <p:cNvPr id="21505" name="Picture 1"/>
          <p:cNvPicPr>
            <a:picLocks noChangeAspect="1" noChangeArrowheads="1"/>
          </p:cNvPicPr>
          <p:nvPr/>
        </p:nvPicPr>
        <p:blipFill>
          <a:blip r:embed="rId2" cstate="print"/>
          <a:srcRect/>
          <a:stretch>
            <a:fillRect/>
          </a:stretch>
        </p:blipFill>
        <p:spPr bwMode="auto">
          <a:xfrm>
            <a:off x="683568" y="1340768"/>
            <a:ext cx="8136904" cy="5286328"/>
          </a:xfrm>
          <a:prstGeom prst="rect">
            <a:avLst/>
          </a:prstGeom>
          <a:noFill/>
          <a:ln w="9525">
            <a:noFill/>
            <a:miter lim="800000"/>
            <a:headEnd/>
            <a:tailEnd/>
          </a:ln>
        </p:spPr>
      </p:pic>
      <p:sp>
        <p:nvSpPr>
          <p:cNvPr id="4" name="1 Başlık"/>
          <p:cNvSpPr txBox="1">
            <a:spLocks/>
          </p:cNvSpPr>
          <p:nvPr/>
        </p:nvSpPr>
        <p:spPr>
          <a:xfrm>
            <a:off x="2339752" y="332656"/>
            <a:ext cx="6120730" cy="648072"/>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648072"/>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683568" y="1412776"/>
            <a:ext cx="7704856" cy="4401205"/>
          </a:xfrm>
          <a:prstGeom prst="rect">
            <a:avLst/>
          </a:prstGeom>
        </p:spPr>
        <p:txBody>
          <a:bodyPr wrap="square">
            <a:spAutoFit/>
          </a:bodyPr>
          <a:lstStyle/>
          <a:p>
            <a:pPr algn="just"/>
            <a:r>
              <a:rPr lang="tr-TR" sz="2800" dirty="0" smtClean="0">
                <a:latin typeface="Times New Roman" pitchFamily="18" charset="0"/>
                <a:cs typeface="Times New Roman" pitchFamily="18" charset="0"/>
              </a:rPr>
              <a:t>Türkiye, dünyada  mevcut olan sekiz önemli Gen Merkezi’nden iki tanesini içine almaktadır. </a:t>
            </a:r>
          </a:p>
          <a:p>
            <a:pPr algn="just"/>
            <a:endParaRPr lang="tr-TR" sz="2800" dirty="0" smtClean="0">
              <a:latin typeface="Times New Roman" pitchFamily="18" charset="0"/>
              <a:cs typeface="Times New Roman" pitchFamily="18" charset="0"/>
            </a:endParaRPr>
          </a:p>
          <a:p>
            <a:pPr algn="just"/>
            <a:r>
              <a:rPr lang="tr-TR" sz="2800" dirty="0" smtClean="0">
                <a:latin typeface="Times New Roman" pitchFamily="18" charset="0"/>
                <a:cs typeface="Times New Roman" pitchFamily="18" charset="0"/>
              </a:rPr>
              <a:t>Bu bakımdan Türkiye’de yaklaşık </a:t>
            </a:r>
          </a:p>
          <a:p>
            <a:pPr algn="just"/>
            <a:r>
              <a:rPr lang="tr-TR" sz="2800" dirty="0" smtClean="0">
                <a:latin typeface="Times New Roman" pitchFamily="18" charset="0"/>
                <a:cs typeface="Times New Roman" pitchFamily="18" charset="0"/>
              </a:rPr>
              <a:t>3000 tanesi endemik olan 9000’den fazla bitki türü, tahminen 192 iç su balık türü, </a:t>
            </a:r>
          </a:p>
          <a:p>
            <a:pPr algn="just"/>
            <a:r>
              <a:rPr lang="tr-TR" sz="2800" dirty="0" smtClean="0">
                <a:latin typeface="Times New Roman" pitchFamily="18" charset="0"/>
                <a:cs typeface="Times New Roman" pitchFamily="18" charset="0"/>
              </a:rPr>
              <a:t>18 amfibi türü, </a:t>
            </a:r>
          </a:p>
          <a:p>
            <a:pPr algn="just"/>
            <a:r>
              <a:rPr lang="tr-TR" sz="2800" dirty="0" smtClean="0">
                <a:latin typeface="Times New Roman" pitchFamily="18" charset="0"/>
                <a:cs typeface="Times New Roman" pitchFamily="18" charset="0"/>
              </a:rPr>
              <a:t>83 sürüngen türü, </a:t>
            </a:r>
          </a:p>
          <a:p>
            <a:pPr algn="just"/>
            <a:r>
              <a:rPr lang="tr-TR" sz="2800" dirty="0" smtClean="0">
                <a:latin typeface="Times New Roman" pitchFamily="18" charset="0"/>
                <a:cs typeface="Times New Roman" pitchFamily="18" charset="0"/>
              </a:rPr>
              <a:t>en az 426 kuş türü  </a:t>
            </a:r>
          </a:p>
          <a:p>
            <a:pPr algn="just"/>
            <a:r>
              <a:rPr lang="tr-TR" sz="2800" dirty="0" smtClean="0">
                <a:latin typeface="Times New Roman" pitchFamily="18" charset="0"/>
                <a:cs typeface="Times New Roman" pitchFamily="18" charset="0"/>
              </a:rPr>
              <a:t>120 memeli hayvan türü bulunmaktadır. </a:t>
            </a:r>
          </a:p>
        </p:txBody>
      </p:sp>
      <p:pic>
        <p:nvPicPr>
          <p:cNvPr id="5" name="Picture 1"/>
          <p:cNvPicPr>
            <a:picLocks noChangeAspect="1" noChangeArrowheads="1"/>
          </p:cNvPicPr>
          <p:nvPr/>
        </p:nvPicPr>
        <p:blipFill>
          <a:blip r:embed="rId2" cstate="print"/>
          <a:srcRect/>
          <a:stretch>
            <a:fillRect/>
          </a:stretch>
        </p:blipFill>
        <p:spPr bwMode="auto">
          <a:xfrm>
            <a:off x="6703254" y="5301208"/>
            <a:ext cx="1918891" cy="1368152"/>
          </a:xfrm>
          <a:prstGeom prst="rect">
            <a:avLst/>
          </a:prstGeom>
          <a:noFill/>
          <a:ln w="9525">
            <a:noFill/>
            <a:miter lim="800000"/>
            <a:headEnd/>
            <a:tailEnd/>
          </a:ln>
        </p:spPr>
      </p:pic>
      <p:pic>
        <p:nvPicPr>
          <p:cNvPr id="19457" name="Picture 1"/>
          <p:cNvPicPr>
            <a:picLocks noChangeAspect="1" noChangeArrowheads="1"/>
          </p:cNvPicPr>
          <p:nvPr/>
        </p:nvPicPr>
        <p:blipFill>
          <a:blip r:embed="rId3" cstate="print"/>
          <a:srcRect/>
          <a:stretch>
            <a:fillRect/>
          </a:stretch>
        </p:blipFill>
        <p:spPr bwMode="auto">
          <a:xfrm>
            <a:off x="6732240" y="3717032"/>
            <a:ext cx="1906141" cy="1432182"/>
          </a:xfrm>
          <a:prstGeom prst="rect">
            <a:avLst/>
          </a:prstGeom>
          <a:noFill/>
          <a:ln w="9525">
            <a:noFill/>
            <a:miter lim="800000"/>
            <a:headEnd/>
            <a:tailEnd/>
          </a:ln>
        </p:spPr>
      </p:pic>
      <p:pic>
        <p:nvPicPr>
          <p:cNvPr id="19458" name="Picture 2"/>
          <p:cNvPicPr>
            <a:picLocks noChangeAspect="1" noChangeArrowheads="1"/>
          </p:cNvPicPr>
          <p:nvPr/>
        </p:nvPicPr>
        <p:blipFill>
          <a:blip r:embed="rId4" cstate="print"/>
          <a:srcRect/>
          <a:stretch>
            <a:fillRect/>
          </a:stretch>
        </p:blipFill>
        <p:spPr bwMode="auto">
          <a:xfrm>
            <a:off x="3995936" y="4077072"/>
            <a:ext cx="1849570" cy="1222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pic>
        <p:nvPicPr>
          <p:cNvPr id="20482" name="Picture 2"/>
          <p:cNvPicPr>
            <a:picLocks noChangeAspect="1" noChangeArrowheads="1"/>
          </p:cNvPicPr>
          <p:nvPr/>
        </p:nvPicPr>
        <p:blipFill>
          <a:blip r:embed="rId2" cstate="print"/>
          <a:srcRect/>
          <a:stretch>
            <a:fillRect/>
          </a:stretch>
        </p:blipFill>
        <p:spPr bwMode="auto">
          <a:xfrm>
            <a:off x="1475656" y="1052736"/>
            <a:ext cx="7286625" cy="4705350"/>
          </a:xfrm>
          <a:prstGeom prst="rect">
            <a:avLst/>
          </a:prstGeom>
          <a:noFill/>
          <a:ln w="9525">
            <a:noFill/>
            <a:miter lim="800000"/>
            <a:headEnd/>
            <a:tailEnd/>
          </a:ln>
        </p:spPr>
      </p:pic>
      <p:pic>
        <p:nvPicPr>
          <p:cNvPr id="20483" name="Picture 3"/>
          <p:cNvPicPr>
            <a:picLocks noChangeAspect="1" noChangeArrowheads="1"/>
          </p:cNvPicPr>
          <p:nvPr/>
        </p:nvPicPr>
        <p:blipFill>
          <a:blip r:embed="rId3" cstate="print"/>
          <a:srcRect/>
          <a:stretch>
            <a:fillRect/>
          </a:stretch>
        </p:blipFill>
        <p:spPr bwMode="auto">
          <a:xfrm>
            <a:off x="1475656" y="5949280"/>
            <a:ext cx="7315200" cy="733425"/>
          </a:xfrm>
          <a:prstGeom prst="rect">
            <a:avLst/>
          </a:prstGeom>
          <a:noFill/>
          <a:ln w="9525">
            <a:noFill/>
            <a:miter lim="800000"/>
            <a:headEnd/>
            <a:tailEnd/>
          </a:ln>
        </p:spPr>
      </p:pic>
      <p:pic>
        <p:nvPicPr>
          <p:cNvPr id="20485" name="Picture 5" descr="http://www.delinetciler.net/resimler/2009/09/484.gif"/>
          <p:cNvPicPr>
            <a:picLocks noChangeAspect="1" noChangeArrowheads="1" noCrop="1"/>
          </p:cNvPicPr>
          <p:nvPr/>
        </p:nvPicPr>
        <p:blipFill>
          <a:blip r:embed="rId4" cstate="print"/>
          <a:srcRect/>
          <a:stretch>
            <a:fillRect/>
          </a:stretch>
        </p:blipFill>
        <p:spPr bwMode="auto">
          <a:xfrm>
            <a:off x="7380312" y="836712"/>
            <a:ext cx="1512168" cy="1512168"/>
          </a:xfrm>
          <a:prstGeom prst="rect">
            <a:avLst/>
          </a:prstGeom>
          <a:noFill/>
        </p:spPr>
      </p:pic>
      <p:pic>
        <p:nvPicPr>
          <p:cNvPr id="20487" name="Picture 7" descr="http://img1.loadtr.com/k-409768-hareketli_u%C3%A7an_ku%C5%9Flar.gif"/>
          <p:cNvPicPr>
            <a:picLocks noChangeAspect="1" noChangeArrowheads="1" noCrop="1"/>
          </p:cNvPicPr>
          <p:nvPr/>
        </p:nvPicPr>
        <p:blipFill>
          <a:blip r:embed="rId5" cstate="print"/>
          <a:srcRect/>
          <a:stretch>
            <a:fillRect/>
          </a:stretch>
        </p:blipFill>
        <p:spPr bwMode="auto">
          <a:xfrm>
            <a:off x="1475656" y="1916832"/>
            <a:ext cx="1304296" cy="1152128"/>
          </a:xfrm>
          <a:prstGeom prst="rect">
            <a:avLst/>
          </a:prstGeom>
          <a:noFill/>
        </p:spPr>
      </p:pic>
      <p:pic>
        <p:nvPicPr>
          <p:cNvPr id="20489" name="Picture 9" descr="http://www.ozgunresimler.com/data/media/311/gifa140603.gif"/>
          <p:cNvPicPr>
            <a:picLocks noChangeAspect="1" noChangeArrowheads="1" noCrop="1"/>
          </p:cNvPicPr>
          <p:nvPr/>
        </p:nvPicPr>
        <p:blipFill>
          <a:blip r:embed="rId6" cstate="print"/>
          <a:srcRect/>
          <a:stretch>
            <a:fillRect/>
          </a:stretch>
        </p:blipFill>
        <p:spPr bwMode="auto">
          <a:xfrm>
            <a:off x="179512" y="5013176"/>
            <a:ext cx="1584176" cy="116077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611560" y="1268760"/>
            <a:ext cx="5040560" cy="2031325"/>
          </a:xfrm>
          <a:prstGeom prst="rect">
            <a:avLst/>
          </a:prstGeom>
        </p:spPr>
        <p:txBody>
          <a:bodyPr wrap="square">
            <a:spAutoFit/>
          </a:bodyPr>
          <a:lstStyle/>
          <a:p>
            <a:r>
              <a:rPr lang="tr-TR" dirty="0" smtClean="0"/>
              <a:t>• Ülkemizde orman, step ve sucul ekosistemleri temel ekosistem tiplerini</a:t>
            </a:r>
          </a:p>
          <a:p>
            <a:r>
              <a:rPr lang="tr-TR" dirty="0" smtClean="0"/>
              <a:t>oluşturmaktadır.</a:t>
            </a:r>
          </a:p>
          <a:p>
            <a:r>
              <a:rPr lang="tr-TR" dirty="0" smtClean="0"/>
              <a:t>• Orman ekosistemleri, </a:t>
            </a:r>
            <a:r>
              <a:rPr lang="tr-TR" dirty="0" err="1" smtClean="0"/>
              <a:t>topografik</a:t>
            </a:r>
            <a:r>
              <a:rPr lang="tr-TR" dirty="0" smtClean="0"/>
              <a:t> yapıdaki değişkenlik ve denize olan uzaklık gibi</a:t>
            </a:r>
          </a:p>
          <a:p>
            <a:r>
              <a:rPr lang="tr-TR" dirty="0" smtClean="0"/>
              <a:t>etmenlere bağlı olarak hem farklı ağaçları hem de otsu bitkileri barındırır</a:t>
            </a:r>
            <a:endParaRPr lang="tr-TR" dirty="0"/>
          </a:p>
        </p:txBody>
      </p:sp>
      <p:sp>
        <p:nvSpPr>
          <p:cNvPr id="5" name="4 Dikdörtgen"/>
          <p:cNvSpPr/>
          <p:nvPr/>
        </p:nvSpPr>
        <p:spPr>
          <a:xfrm>
            <a:off x="539552" y="4077072"/>
            <a:ext cx="7992888" cy="2308324"/>
          </a:xfrm>
          <a:prstGeom prst="rect">
            <a:avLst/>
          </a:prstGeom>
        </p:spPr>
        <p:txBody>
          <a:bodyPr wrap="square">
            <a:spAutoFit/>
          </a:bodyPr>
          <a:lstStyle/>
          <a:p>
            <a:r>
              <a:rPr lang="tr-TR" dirty="0" smtClean="0"/>
              <a:t>Bunlar içinde yaşlı ormanlar içeren Doğu Karadeniz dağ ormanları; dünyanın</a:t>
            </a:r>
          </a:p>
          <a:p>
            <a:r>
              <a:rPr lang="tr-TR" dirty="0" smtClean="0"/>
              <a:t>mevcut en geniş </a:t>
            </a:r>
            <a:r>
              <a:rPr lang="tr-TR" dirty="0" err="1" smtClean="0"/>
              <a:t>Selvi</a:t>
            </a:r>
            <a:r>
              <a:rPr lang="tr-TR" dirty="0" smtClean="0"/>
              <a:t> </a:t>
            </a:r>
            <a:r>
              <a:rPr lang="tr-TR" i="1" dirty="0" smtClean="0"/>
              <a:t>ve Sedir  </a:t>
            </a:r>
            <a:r>
              <a:rPr lang="tr-TR" dirty="0" smtClean="0"/>
              <a:t>ormanlarını içeren Akdeniz ormanları, Karışık geniş ve iğne yapraklı ağaçları Batı Karadeniz ormanları önem bakımından başta gelir. </a:t>
            </a:r>
          </a:p>
          <a:p>
            <a:endParaRPr lang="tr-TR" dirty="0" smtClean="0"/>
          </a:p>
          <a:p>
            <a:r>
              <a:rPr lang="tr-TR" dirty="0" smtClean="0"/>
              <a:t>Ülkemizde Orman</a:t>
            </a:r>
          </a:p>
          <a:p>
            <a:r>
              <a:rPr lang="tr-TR" dirty="0" smtClean="0"/>
              <a:t>ekosisteminde ekonomik açıdan önemli olan bitki türlerinin sayısı da yüksektir.</a:t>
            </a:r>
          </a:p>
          <a:p>
            <a:r>
              <a:rPr lang="tr-TR" dirty="0" smtClean="0"/>
              <a:t>Bunları şöylece sıralayabiliriz: 20 yabani meyve ağacı türü, 10’dan fazla sebze</a:t>
            </a:r>
          </a:p>
          <a:p>
            <a:r>
              <a:rPr lang="tr-TR" dirty="0" smtClean="0"/>
              <a:t>türü, 14 tıbbi bitki türü, 5 yemlik bitki türü ve 17 süs bitkisi türü. </a:t>
            </a:r>
            <a:endParaRPr lang="tr-TR" dirty="0"/>
          </a:p>
        </p:txBody>
      </p:sp>
      <p:pic>
        <p:nvPicPr>
          <p:cNvPr id="26626" name="Picture 2" descr="http://www.siyasetdergisi.com.tr/userfiles/images/SAYI230/Sakarya/Sakarya%20Tar%C4%B1m%20(8).jpg"/>
          <p:cNvPicPr>
            <a:picLocks noChangeAspect="1" noChangeArrowheads="1"/>
          </p:cNvPicPr>
          <p:nvPr/>
        </p:nvPicPr>
        <p:blipFill>
          <a:blip r:embed="rId2" cstate="print"/>
          <a:srcRect/>
          <a:stretch>
            <a:fillRect/>
          </a:stretch>
        </p:blipFill>
        <p:spPr bwMode="auto">
          <a:xfrm>
            <a:off x="5508104" y="1412776"/>
            <a:ext cx="3096344" cy="232225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0" y="1772816"/>
            <a:ext cx="4283968" cy="4524315"/>
          </a:xfrm>
          <a:prstGeom prst="rect">
            <a:avLst/>
          </a:prstGeom>
        </p:spPr>
        <p:txBody>
          <a:bodyPr wrap="square">
            <a:spAutoFit/>
          </a:bodyPr>
          <a:lstStyle/>
          <a:p>
            <a:r>
              <a:rPr lang="tr-TR" sz="3200" dirty="0" smtClean="0"/>
              <a:t>Avrupa'da global olarak tehdit altında bulunan, </a:t>
            </a:r>
            <a:r>
              <a:rPr lang="tr-TR" sz="3200" dirty="0" smtClean="0">
                <a:solidFill>
                  <a:srgbClr val="FF0000"/>
                </a:solidFill>
              </a:rPr>
              <a:t>Şah Kartal </a:t>
            </a:r>
            <a:r>
              <a:rPr lang="tr-TR" sz="3200" i="1" dirty="0" smtClean="0">
                <a:solidFill>
                  <a:srgbClr val="FF0000"/>
                </a:solidFill>
              </a:rPr>
              <a:t> </a:t>
            </a:r>
            <a:r>
              <a:rPr lang="tr-TR" sz="3200" i="1" dirty="0" smtClean="0"/>
              <a:t>ve </a:t>
            </a:r>
            <a:r>
              <a:rPr lang="tr-TR" sz="3200" dirty="0" smtClean="0">
                <a:solidFill>
                  <a:srgbClr val="FF0000"/>
                </a:solidFill>
              </a:rPr>
              <a:t>Kara Akbaba </a:t>
            </a:r>
            <a:r>
              <a:rPr lang="tr-TR" sz="3200" i="1" dirty="0" smtClean="0">
                <a:solidFill>
                  <a:srgbClr val="FF0000"/>
                </a:solidFill>
              </a:rPr>
              <a:t> </a:t>
            </a:r>
            <a:r>
              <a:rPr lang="tr-TR" sz="3200" i="1" dirty="0" smtClean="0"/>
              <a:t>Türkiye ormanlarında ürer ve uluslararası</a:t>
            </a:r>
          </a:p>
          <a:p>
            <a:r>
              <a:rPr lang="tr-TR" sz="3200" dirty="0" smtClean="0"/>
              <a:t>sözleşmelerle koruma altına alınmış orman faunası türlerindendir.</a:t>
            </a:r>
            <a:endParaRPr lang="tr-TR" sz="3200" dirty="0"/>
          </a:p>
        </p:txBody>
      </p:sp>
      <p:pic>
        <p:nvPicPr>
          <p:cNvPr id="25601" name="Picture 1"/>
          <p:cNvPicPr>
            <a:picLocks noChangeAspect="1" noChangeArrowheads="1"/>
          </p:cNvPicPr>
          <p:nvPr/>
        </p:nvPicPr>
        <p:blipFill>
          <a:blip r:embed="rId3" cstate="print"/>
          <a:srcRect/>
          <a:stretch>
            <a:fillRect/>
          </a:stretch>
        </p:blipFill>
        <p:spPr bwMode="auto">
          <a:xfrm>
            <a:off x="4283968" y="2348880"/>
            <a:ext cx="4604974" cy="3121149"/>
          </a:xfrm>
          <a:prstGeom prst="rect">
            <a:avLst/>
          </a:prstGeom>
          <a:noFill/>
          <a:ln w="9525">
            <a:noFill/>
            <a:miter lim="800000"/>
            <a:headEnd/>
            <a:tailEnd/>
          </a:ln>
        </p:spPr>
      </p:pic>
      <p:sp>
        <p:nvSpPr>
          <p:cNvPr id="6" name="5 Dikdörtgen"/>
          <p:cNvSpPr/>
          <p:nvPr/>
        </p:nvSpPr>
        <p:spPr>
          <a:xfrm>
            <a:off x="4427984" y="5733256"/>
            <a:ext cx="4355976" cy="646331"/>
          </a:xfrm>
          <a:prstGeom prst="rect">
            <a:avLst/>
          </a:prstGeom>
        </p:spPr>
        <p:txBody>
          <a:bodyPr wrap="square">
            <a:spAutoFit/>
          </a:bodyPr>
          <a:lstStyle/>
          <a:p>
            <a:r>
              <a:rPr lang="tr-TR" dirty="0" smtClean="0"/>
              <a:t>KARA AKBABA: Soğuksu Milli Parkı,  Kızılcahamam</a:t>
            </a:r>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395536" y="1196752"/>
            <a:ext cx="3816424" cy="5262979"/>
          </a:xfrm>
          <a:prstGeom prst="rect">
            <a:avLst/>
          </a:prstGeom>
        </p:spPr>
        <p:txBody>
          <a:bodyPr wrap="square">
            <a:spAutoFit/>
          </a:bodyPr>
          <a:lstStyle/>
          <a:p>
            <a:r>
              <a:rPr lang="tr-TR" sz="2400" dirty="0" smtClean="0"/>
              <a:t>Türkiye step ekosistemi;</a:t>
            </a:r>
          </a:p>
          <a:p>
            <a:endParaRPr lang="tr-TR" sz="2400" dirty="0" smtClean="0"/>
          </a:p>
          <a:p>
            <a:r>
              <a:rPr lang="tr-TR" sz="2400" dirty="0" smtClean="0"/>
              <a:t> endemik bir alt-tür olan Anadolu</a:t>
            </a:r>
          </a:p>
          <a:p>
            <a:r>
              <a:rPr lang="tr-TR" sz="2400" dirty="0" err="1" smtClean="0"/>
              <a:t>miflonu</a:t>
            </a:r>
            <a:r>
              <a:rPr lang="tr-TR" sz="2400" dirty="0" smtClean="0"/>
              <a:t> </a:t>
            </a:r>
            <a:r>
              <a:rPr lang="tr-TR" sz="2400" i="1" dirty="0" smtClean="0"/>
              <a:t>'</a:t>
            </a:r>
            <a:r>
              <a:rPr lang="tr-TR" sz="2400" i="1" dirty="0" err="1" smtClean="0"/>
              <a:t>nın</a:t>
            </a:r>
            <a:r>
              <a:rPr lang="tr-TR" sz="2400" i="1" dirty="0" smtClean="0"/>
              <a:t> </a:t>
            </a:r>
            <a:r>
              <a:rPr lang="tr-TR" sz="2400" i="1" dirty="0" err="1" smtClean="0"/>
              <a:t>yanısıra</a:t>
            </a:r>
            <a:r>
              <a:rPr lang="tr-TR" sz="2400" i="1" dirty="0" smtClean="0"/>
              <a:t>,step vaşağı, kurt , huş faresi ,</a:t>
            </a:r>
            <a:r>
              <a:rPr lang="tr-TR" sz="2400" dirty="0" smtClean="0"/>
              <a:t>köstebek </a:t>
            </a:r>
            <a:r>
              <a:rPr lang="tr-TR" sz="2400" i="1" dirty="0" smtClean="0"/>
              <a:t>, </a:t>
            </a:r>
            <a:r>
              <a:rPr lang="tr-TR" sz="2400" i="1" dirty="0" err="1" smtClean="0"/>
              <a:t>gelengi</a:t>
            </a:r>
            <a:r>
              <a:rPr lang="tr-TR" sz="2400" i="1" dirty="0" smtClean="0"/>
              <a:t>  ile</a:t>
            </a:r>
          </a:p>
          <a:p>
            <a:endParaRPr lang="tr-TR" sz="2400" i="1" dirty="0" smtClean="0"/>
          </a:p>
          <a:p>
            <a:r>
              <a:rPr lang="tr-TR" sz="2400" dirty="0" smtClean="0"/>
              <a:t>Avrupa'da global olarak nesli tehlikede olan kuş türlerinden Toy</a:t>
            </a:r>
            <a:r>
              <a:rPr lang="sv-SE" sz="2400" i="1" dirty="0" smtClean="0"/>
              <a:t>, Yılankartalı , Mezgeldek </a:t>
            </a:r>
          </a:p>
          <a:p>
            <a:r>
              <a:rPr lang="tr-TR" sz="2400" i="1" dirty="0" smtClean="0"/>
              <a:t> gibi pek çok önemli türe sahiptir.</a:t>
            </a:r>
            <a:endParaRPr lang="tr-TR" sz="2400" dirty="0"/>
          </a:p>
        </p:txBody>
      </p:sp>
      <p:sp>
        <p:nvSpPr>
          <p:cNvPr id="27650" name="AutoShape 2" descr="data:image/jpeg;base64,/9j/4AAQSkZJRgABAQAAAQABAAD/2wBDAAkGBwgHBgkIBwgKCgkLDRYPDQwMDRsUFRAWIB0iIiAdHx8kKDQsJCYxJx8fLT0tMTU3Ojo6Iys/RD84QzQ5Ojf/2wBDAQoKCg0MDRoPDxo3JR8lNzc3Nzc3Nzc3Nzc3Nzc3Nzc3Nzc3Nzc3Nzc3Nzc3Nzc3Nzc3Nzc3Nzc3Nzc3Nzc3Nzf/wAARCAC2ARUDASIAAhEBAxEB/8QAGwABAQADAQEBAAAAAAAAAAAAAAECBAUGAwf/xAA+EAABAwIEAwYDBwIDCQAAAAABAAIDBBEFEiExE0FRBiJhcYGRFDKhFSNSscHR8ILCQqLhBxckM0NikrLx/8QAGQEBAAMBAQAAAAAAAAAAAAAAAAECBAMF/8QAJBEBAAICAwACAgIDAAAAAAAAAAECAxEEEiExQSJREzIjYXH/2gAMAwEAAhEDEQA/ANVVRVeq85CiqiCqKqICqioQFURAVREBFURAiIgqIiAqFFQpFRLK2QRVA1UBBEVslkEVREQIqiCIqikQhFVEBEREtdERVSIiBAQoiAiKoCIiCoiqAiIiFSyIgqIqAgllkAqGrNrVI+M8sdNGHykhpOUWF7np9FBUxmPiZJC3fuMzkDrZtzZZ18Imo3RkuLhd8bGuAzOttr4ey8vBjFRkfHC4MlfYXJs6Ox5eOnO6w8jNlpfrVuwYcVqdrPVPmgZAJeLmuQA1rSSb7Ha31WUTmyEhocHNNi1zSCD6ryWLVr3PhY+nfxmsySFwyiRh225a3Hn5Ba0WNTQSiNoaHkd1s+uYcrP5+65V5mWPmIl0txMUzqJ09yWLEtXjB2hxJk4EvEjd+FxLgff+eS9BheOwVlo6hvClJsD/AIXevI+a1Y+VS3k+MuTi3r7HroEIvs5iwLVqZmCK2UQEVUQEREBEREtZVRFVIUQogqiqiAqoqoBVQKoCqiqkFURECqiyCCgLIN0J5Dc9F9YPhYY3VWIyiKlj3u4NMh/C2/Py/ZeRf22qanEXfCUVM2nuGMhe1ziW3t819D1sNfFZc/J/jnrWNy04eP39tOoehnr4IMzSS57d22IP7+tivpRTGqnie9zWU7Wl8sYfZxHS+97kfwLy2JYvXVEIgFPHG5smcvFyT00WjX1krwIInvjfoXlrj3iRqOnT2WDJyc1/N6/49DHx8NPdbeulw/EK2l+0GNDqdgLckJ4xJzWOYC5G1re687Xx07IIKmWKWGuMhbK0j7twGzxfVpsdRrexNuvCgqq3CKkClqTnksCWOOhv16r2OPV1fjFAynrmNdUwuDmFrQXHS2p3IsSLlc48mFp3bbkvkjqWFsjrs1HeGw/RaDcHEk7o5nuc3XKb7nkCNTe9tr6aqwsczV8nCaflLgSSRfl4betui6FGHxlzKmJpyvDNHAhw6A7HfQ+C6a0pE78cPEKuqoGPpKczQxu7xbxi/S+hbrlcND3hr5LkvxOskH3lVMT+MSHrfVe2xaCPFKcRfCulqibxyxEl73HqN3E9R3r75x8viKmjlimdHwn8QGxbls4Ho5vIqY1MK23Eu72e7YVeFhtPV3rKMaC5+8jHgTuPA+hC/QsNxGixan49BO2Vo+ZuzmHoRyX4q4OjcQdHDcL0vYeKYYg6rYJWRsYQXsPPof2IWnHyJp/b4Zr4Iv8AHy/TS1Ylq5k+PsjdlMQB6G6+32xSmGKQtlu9t3ANvlN/PVaY5eGftwnjZY+m3ZFjBPFUxCWFxLSbaixB6WWZC7xMTG4cZiYnUsVURSIiqIQ1VQoqqJQoiIKoqogBVEQFVFUBVRVAVRFILILFZBEOfV4R8ZVyTyVVQwGMRtYx9mgc7jx8+a+TMJfS3EUMbxbR7GAH15/muw0L7MC45ONS/wDp2pnvR54whjyHAB5GodoQuTX08c2RjXG9zmmO1+Y0/Vd3tJLnqKelaLPILgTpm6C/TT69QtaJ1XUtBkpoXO2yTOLco621v/NF4+WkY7zWJ29bDeb0iZjTzEkcM08McLc9iMwOhHmvW/DT2fNG2MTuhy5jcm4216ei13UV8Qinngij1GokuPMdF0I2SsnN52OhubZwLkcgLfmuVrOsRDRxDD4ammZC8cKd7S9sjgQGu0Fj59P2XJoajjtMEwDZ8oaejhy/Q/6G69HUMkpxGGthez/psc0nIb2v4NA3PjyXyxrCX10fFgDI6kZeFOG8/HqD01VseTXk/Ct6bncfLz80jopHRz6kEB4I2vzI/n7eoo6qi7UUcOD4/lZVNaIaTESAXQm3da92hLeQJuDpcX1XimVc1S1wn0qYjke065D5c2O5dD5hWGWSNkc+jiXZGP8AwP8AwO6gjUX/ADBWjWnCZiWziPZnF/tSswvFY2CtoYwY5nfK9ubunNbvNOoF9jpuLLu4fTQ0OYQxRw5mtc8RkEF1tdvMr5DF/j8ElkkqXMqaaMRxCUh3CGYExE2vkcQC037rgAbAhaGHV0hMj3U5Dr98tcL+oK55NyvSYhuyxU9VWl8ln5BtmstLGRAxzS4OAPK2nutiB8XxMk8seVztAQ7cdbLmYieNWEU0nEbYA/8AaeYIK5xHq8y9X2ajkZhTc7C0OeSy5uS3TVdIrXwimfSYbDFJK2Q2zAs2AOoAWwV72CNYqw8bNO8kyiiqi6uQiIg1VVFVRIVFSoiVUVUKAqoqiFRRVAVUVQFVFUFAWbGFzg1oJcdgBclYhb+O1X2bgUNNQPlirHt4kzozYvNg4MJI+UAi4HNc8uWMcbdMWPvOnwli+GDTVOZBmNgJDqf6d/otCvx2nomFtLH8TUE5WhwNr2NrNGp9bBeaMOIjDpJJHulc5osA/KS0tN76eO3gFu0NKJYA6eDIQQXMboHdDfc2C8/Lyslo18N2Pj0rO59a0sVVJUQzyulqK5/3kpc4l9yABqdLC3ouk2GtjZAW2c9rDnMj7m55aDZfTiNfF8S+d8cOSxDgG89/Na4r3S1F6M8YRkMkaQQLdQeqy6mWrtpIqWpnyumrmvGYFzY22GnILbPCDS29yDbkLlcN087J5IaKJtLlcXSB/eLm9dFsGRlXTtqXCSzT3Yz3bu8uqdZO0NsGRhNgYwTewdclc+tmeQ/5zY89bL71EzI7PcXZgLADXfwXPqQ50bjHM14Otr2KmKKzdq1FNLWU/wAZTaVlM3K8EXE0XQ9SB9PRYwvjMBc9mamqWmN4J1HP3B1B876Er1PZGm4+E1TSzvOeCyUiwJAOnp+q+MsFIaSeA07I2PuHhjAC09dOd/yXaazWsT+3KtotaY/Ty8MErJpO7xHQN+8Av97FzNvAaro4VScWlOVr2Rk5o5CLkNJ0bqNVqTufSwQzT5S1pMMjm7i409CLjzAXYw+eTDKMU9RIx1nnLlN8oP6bn1XO8+L1+XzxRzYIcxDXD/E0i1/LotTs/h9JiGKxOzvMQBc5mcjbl19l0YsPqsSrnuZJGIj/AMzNy8vFejocPpMPaW0sQaT8zuZXbj4LZPfpyz5q08+2ycrWtY0ANaA1o6ALAo4qL14iIjUPLmZn2REUUioiINRUKBVUWERRBUREBERAVUVRAqoqgqBRZBAc9sbHSSfIwFzvIalfPtG6vnhbW1kUNNNVuJhpzIHOs6xtcbkAi/T0W5RUAxOqioX3yVDsj8u+Q/Nb+m62u0k76/FTwoGPjgksS51jF3SLtFvT15rFyp/KIa+NHky8SZYKSSeeFs9TNCbSsa4ki+t7enJfahxh1ZLkbRyxDLcPft5FdXAMFhkoqqGka1tZTyHNlkBEvoCbfTUnQLhVdXVvqJIaSmka6JwD3vGXQ6HLfQ28Vk1tq2wqKl7qmWjZUNqZqgnKwxdyEj8V732XQpqipbAWVkcbcjG6xn5jzsPT6rntmno2tjlqviJ3vOU2tceS+cFTKyR8mJOyE6MDR3QPNT1R2dKKr4VK57i2NxF7G9m+a+IlZwuLJHJO4m+a2/iAeS1IjFiDHTvaHQNcRGdibc18JWSva51NOXRNOjJNL+KaNs66qp3gsfLlOhAy/RcmSWP4izAS0nZ3L2Wb5Z6iYRSxA3NgbbFerouyNPBJFJU1DpHNHeY1tgTfrvZWpjtedVVvkrSN2drAopabCoIp/mAJseQJvZc3FqGq+0Hy0sRkinF3AH5XbH30Puu0XKZl6VsMWxxSfpgrlmt5vDxmIH4WQ0FfA3hvaHEu+Uk7EeA2PiF9sPwmavfnkaWwF1nEnceC9VLHFM3LNGyRvR7QfzWQIaAGgADYBZo4UdvZ8aJ5c9fI9fGio4KCIx0zXBp3LnFx8F9i66hKxW2tYrGohkm0zO5VFEUoVERSIiqKBqKqKqqwoqogqIhQEUCqCoiIKiIgqoUCyCIfejrXYdUx1LJAxwOXMRewIIOnWxK87i09VVVjIrVDWyvL5X57FtjsXDmNdNjf2x7ad7DqWHX72qYPa51+q+OH1rG1zKfFHtZG6UiF7b3eLnRwA06XWHke3bMHlX6J2VmjqMNlpIHNgqotQ54zZwNs3U201XPrqaCLGC6SGN8szGyhziQzMNDoPGxHmvtA6GCL/gmtlqg0cUNfkke3k5rttCL7fpfgyUOJ0uJsqbTzEvbmeZC8hh5eAH0Pus2nd1sR7PUFaDO+J4ktqYyRbxAA3/mq88ey8dVmkjrjLCy44M0X1O1/ZeipZHvr2UtTURmQMLoi695RfQHlfTp+a3DK+pDw1kkMg3Y4izvK97HxXOZmq8al+b1eA4gyKZ1G2RtK3S8ZLwRbXbUDzC5M1UY42U8kYAaMocze36r9bkkp617YG3gqtg4Hn0I5r4S4dS09NIzGsMpKuQP4bMxFyLXvcai2nTdXpM2nrEItEVjcvJ9lKBoidUVNMM2nCkeDqOoB9NV6FzlgOGwBkMbYo2izWNvZo6a6qEr1sVP466ebkv3ttkSpdY3RdHNldLrFEFuiIgqKKoCIiAiIg1UCIqLKoiKRVCqoUBVRVBUUVQFQoEQZLILALNqDldqmNdhrJCe9FLnZ55HD9Vj2LvJDA11jmhLnZteZ3+q+HbSpEOH5eZY91v8AxA/9iup2SpWUVNTZ82YwZTm8RG7+8hYc/wDaWvD/AFh6ukhjoqcU1PHHFGO+xsbQ0Anci3VW7SC1osCOevosRG8tBc4iwItyK+csrY6d89i7JrZou423A8Vis0w4mI4dK6oikZUuD4Llxba5BGo8NQDbwWyysp6/JDRzfD1jGDR0uklt9Tz8/wDVbdayCaCLEZI8jmixLnWLAfotD7PpKaWWtidG5s0doWZTcOJ1PSwF/cK1I7zFS09Ymzalqog2LixMlqYgCJmnLr0IGjrabWWiXEkkm5O56rFVerixVxRqrzsmW2SfS6Ii6uQiIgKqIpFRRVBUURBUUVQEREGqqoqqLCipUQVCiIIqFFUFCIiCoiKRQvoF8wsi9rGl73ZWNBLndANyoHhu2lQa3HosMiuXERRW8XEn+5vsvW4rMadkjYja0d2+H8yBeS7K082M9pp8ZlY4QMkc9pI0Ljo1o8hr6Bel7QvyOHjC787f3LJaN0tZqrOr1q7jMSmdT4dV5gRNFG7Xbvtbv63Hot3jmmxMwStyRyu2PInT3uvL4cXVPYOjkGro2Phv0s4lv5u9l2sWrXTUdBjUR70rGTk9Hggu/wAwJ9QsVoaqtqndIZJ6CqMYjfoGW2O41/8Ai0uPJJG6GSzmwu0dezh1BHPkvvjfD+IjqIyRDUMzNGbRo2LRz0Nx6A818ZC0klrbOdYvN9z18L7+avxqWnJEx9fKme9YpO/t80RF67zVRRVARERAiIpBERBUURBUURBUURBrqqIqLCIiChRERIqFFUBVRVEKiIEFV0IIIBB0IPNYrIIM4w1rQ1oDWgWAAsAuB2wdkjY7Na8EoHic8X+q7wK8l/tFc5tJQvYbfePafUN/Zcs0f45dMM/nDd7NVDR2HMcjrBwe5tzbVsh09nu9lsYTXRVHYeaKaS3w0jspvyvY/RzT/SVyoKV/+76IlpDmXnA55S83/wAriVOy2F1EvZutikBbx5M0AfoDYb+R28rrJOKbTr9w1RkiI3+pdfPV4jgFAKWW74n5i4m2o7p98o9h4rsFaWC0b6DD2U8hBcHOcbG4Fzt7LcK14ccVjt9yzZcnb8fqBEUXZxVERSKoqiAiiqCKoikEREQIiICIAiJayqIqLIqoqgqhVRBFVFUBVRVEAVUVQFURBkFrV2H0mItjbWwiVsb87WuJtf03WwqkxE+SROvYZCzWhrQA0CwA2sl1iikUlRERAiIgqIikFVFUBEUQVEUQFURSCJZLICJ6og10RFRZFURBUKIgiqIgKoiAFUREKiIgqIikVS6IgKoiAiIiFRERIiIpQqIiAiIgIiICIikERE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7652" name="AutoShape 4" descr="data:image/jpeg;base64,/9j/4AAQSkZJRgABAQAAAQABAAD/2wBDAAkGBwgHBgkIBwgKCgkLDRYPDQwMDRsUFRAWIB0iIiAdHx8kKDQsJCYxJx8fLT0tMTU3Ojo6Iys/RD84QzQ5Ojf/2wBDAQoKCg0MDRoPDxo3JR8lNzc3Nzc3Nzc3Nzc3Nzc3Nzc3Nzc3Nzc3Nzc3Nzc3Nzc3Nzc3Nzc3Nzc3Nzc3Nzc3Nzf/wAARCAC2ARUDASIAAhEBAxEB/8QAGwABAQADAQEBAAAAAAAAAAAAAAECBAUGAwf/xAA+EAABAwIEAwYDBwIDCQAAAAABAAIDBBEFEiExE0FRBiJhcYGRFDKhFSNSscHR8ILCQqLhBxckM0NikrLx/8QAGQEBAAMBAQAAAAAAAAAAAAAAAAECBAMF/8QAJBEBAAICAwACAgIDAAAAAAAAAAECAxEEEiExQSJREzIjYXH/2gAMAwEAAhEDEQA/ANVVRVeq85CiqiCqKqICqioQFURAVREBFURAiIgqIiAqFFQpFRLK2QRVA1UBBEVslkEVREQIqiCIqikQhFVEBEREtdERVSIiBAQoiAiKoCIiCoiqAiIiFSyIgqIqAgllkAqGrNrVI+M8sdNGHykhpOUWF7np9FBUxmPiZJC3fuMzkDrZtzZZ18Imo3RkuLhd8bGuAzOttr4ey8vBjFRkfHC4MlfYXJs6Ox5eOnO6w8jNlpfrVuwYcVqdrPVPmgZAJeLmuQA1rSSb7Ha31WUTmyEhocHNNi1zSCD6ryWLVr3PhY+nfxmsySFwyiRh225a3Hn5Ba0WNTQSiNoaHkd1s+uYcrP5+65V5mWPmIl0txMUzqJ09yWLEtXjB2hxJk4EvEjd+FxLgff+eS9BheOwVlo6hvClJsD/AIXevI+a1Y+VS3k+MuTi3r7HroEIvs5iwLVqZmCK2UQEVUQEREBEREtZVRFVIUQogqiqiAqoqoBVQKoCqiqkFURECqiyCCgLIN0J5Dc9F9YPhYY3VWIyiKlj3u4NMh/C2/Py/ZeRf22qanEXfCUVM2nuGMhe1ziW3t819D1sNfFZc/J/jnrWNy04eP39tOoehnr4IMzSS57d22IP7+tivpRTGqnie9zWU7Wl8sYfZxHS+97kfwLy2JYvXVEIgFPHG5smcvFyT00WjX1krwIInvjfoXlrj3iRqOnT2WDJyc1/N6/49DHx8NPdbeulw/EK2l+0GNDqdgLckJ4xJzWOYC5G1re687Xx07IIKmWKWGuMhbK0j7twGzxfVpsdRrexNuvCgqq3CKkClqTnksCWOOhv16r2OPV1fjFAynrmNdUwuDmFrQXHS2p3IsSLlc48mFp3bbkvkjqWFsjrs1HeGw/RaDcHEk7o5nuc3XKb7nkCNTe9tr6aqwsczV8nCaflLgSSRfl4betui6FGHxlzKmJpyvDNHAhw6A7HfQ+C6a0pE78cPEKuqoGPpKczQxu7xbxi/S+hbrlcND3hr5LkvxOskH3lVMT+MSHrfVe2xaCPFKcRfCulqibxyxEl73HqN3E9R3r75x8viKmjlimdHwn8QGxbls4Ho5vIqY1MK23Eu72e7YVeFhtPV3rKMaC5+8jHgTuPA+hC/QsNxGixan49BO2Vo+ZuzmHoRyX4q4OjcQdHDcL0vYeKYYg6rYJWRsYQXsPPof2IWnHyJp/b4Zr4Iv8AHy/TS1Ylq5k+PsjdlMQB6G6+32xSmGKQtlu9t3ANvlN/PVaY5eGftwnjZY+m3ZFjBPFUxCWFxLSbaixB6WWZC7xMTG4cZiYnUsVURSIiqIQ1VQoqqJQoiIKoqogBVEQFVFUBVRVAVRFILILFZBEOfV4R8ZVyTyVVQwGMRtYx9mgc7jx8+a+TMJfS3EUMbxbR7GAH15/muw0L7MC45ONS/wDp2pnvR54whjyHAB5GodoQuTX08c2RjXG9zmmO1+Y0/Vd3tJLnqKelaLPILgTpm6C/TT69QtaJ1XUtBkpoXO2yTOLco621v/NF4+WkY7zWJ29bDeb0iZjTzEkcM08McLc9iMwOhHmvW/DT2fNG2MTuhy5jcm4216ei13UV8Qinngij1GokuPMdF0I2SsnN52OhubZwLkcgLfmuVrOsRDRxDD4ammZC8cKd7S9sjgQGu0Fj59P2XJoajjtMEwDZ8oaejhy/Q/6G69HUMkpxGGthez/psc0nIb2v4NA3PjyXyxrCX10fFgDI6kZeFOG8/HqD01VseTXk/Ct6bncfLz80jopHRz6kEB4I2vzI/n7eoo6qi7UUcOD4/lZVNaIaTESAXQm3da92hLeQJuDpcX1XimVc1S1wn0qYjke065D5c2O5dD5hWGWSNkc+jiXZGP8AwP8AwO6gjUX/ADBWjWnCZiWziPZnF/tSswvFY2CtoYwY5nfK9ubunNbvNOoF9jpuLLu4fTQ0OYQxRw5mtc8RkEF1tdvMr5DF/j8ElkkqXMqaaMRxCUh3CGYExE2vkcQC037rgAbAhaGHV0hMj3U5Dr98tcL+oK55NyvSYhuyxU9VWl8ln5BtmstLGRAxzS4OAPK2nutiB8XxMk8seVztAQ7cdbLmYieNWEU0nEbYA/8AaeYIK5xHq8y9X2ajkZhTc7C0OeSy5uS3TVdIrXwimfSYbDFJK2Q2zAs2AOoAWwV72CNYqw8bNO8kyiiqi6uQiIg1VVFVRIVFSoiVUVUKAqoqiFRRVAVUVQFVFUFAWbGFzg1oJcdgBclYhb+O1X2bgUNNQPlirHt4kzozYvNg4MJI+UAi4HNc8uWMcbdMWPvOnwli+GDTVOZBmNgJDqf6d/otCvx2nomFtLH8TUE5WhwNr2NrNGp9bBeaMOIjDpJJHulc5osA/KS0tN76eO3gFu0NKJYA6eDIQQXMboHdDfc2C8/Lyslo18N2Pj0rO59a0sVVJUQzyulqK5/3kpc4l9yABqdLC3ouk2GtjZAW2c9rDnMj7m55aDZfTiNfF8S+d8cOSxDgG89/Na4r3S1F6M8YRkMkaQQLdQeqy6mWrtpIqWpnyumrmvGYFzY22GnILbPCDS29yDbkLlcN087J5IaKJtLlcXSB/eLm9dFsGRlXTtqXCSzT3Yz3bu8uqdZO0NsGRhNgYwTewdclc+tmeQ/5zY89bL71EzI7PcXZgLADXfwXPqQ50bjHM14Otr2KmKKzdq1FNLWU/wAZTaVlM3K8EXE0XQ9SB9PRYwvjMBc9mamqWmN4J1HP3B1B876Er1PZGm4+E1TSzvOeCyUiwJAOnp+q+MsFIaSeA07I2PuHhjAC09dOd/yXaazWsT+3KtotaY/Ty8MErJpO7xHQN+8Av97FzNvAaro4VScWlOVr2Rk5o5CLkNJ0bqNVqTufSwQzT5S1pMMjm7i409CLjzAXYw+eTDKMU9RIx1nnLlN8oP6bn1XO8+L1+XzxRzYIcxDXD/E0i1/LotTs/h9JiGKxOzvMQBc5mcjbl19l0YsPqsSrnuZJGIj/AMzNy8vFejocPpMPaW0sQaT8zuZXbj4LZPfpyz5q08+2ycrWtY0ANaA1o6ALAo4qL14iIjUPLmZn2REUUioiINRUKBVUWERRBUREBERAVUVRAqoqgqBRZBAc9sbHSSfIwFzvIalfPtG6vnhbW1kUNNNVuJhpzIHOs6xtcbkAi/T0W5RUAxOqioX3yVDsj8u+Q/Nb+m62u0k76/FTwoGPjgksS51jF3SLtFvT15rFyp/KIa+NHky8SZYKSSeeFs9TNCbSsa4ki+t7enJfahxh1ZLkbRyxDLcPft5FdXAMFhkoqqGka1tZTyHNlkBEvoCbfTUnQLhVdXVvqJIaSmka6JwD3vGXQ6HLfQ28Vk1tq2wqKl7qmWjZUNqZqgnKwxdyEj8V732XQpqipbAWVkcbcjG6xn5jzsPT6rntmno2tjlqviJ3vOU2tceS+cFTKyR8mJOyE6MDR3QPNT1R2dKKr4VK57i2NxF7G9m+a+IlZwuLJHJO4m+a2/iAeS1IjFiDHTvaHQNcRGdibc18JWSva51NOXRNOjJNL+KaNs66qp3gsfLlOhAy/RcmSWP4izAS0nZ3L2Wb5Z6iYRSxA3NgbbFerouyNPBJFJU1DpHNHeY1tgTfrvZWpjtedVVvkrSN2drAopabCoIp/mAJseQJvZc3FqGq+0Hy0sRkinF3AH5XbH30Puu0XKZl6VsMWxxSfpgrlmt5vDxmIH4WQ0FfA3hvaHEu+Uk7EeA2PiF9sPwmavfnkaWwF1nEnceC9VLHFM3LNGyRvR7QfzWQIaAGgADYBZo4UdvZ8aJ5c9fI9fGio4KCIx0zXBp3LnFx8F9i66hKxW2tYrGohkm0zO5VFEUoVERSIiqKBqKqKqqwoqogqIhQEUCqCoiIKiIgqoUCyCIfejrXYdUx1LJAxwOXMRewIIOnWxK87i09VVVjIrVDWyvL5X57FtjsXDmNdNjf2x7ad7DqWHX72qYPa51+q+OH1rG1zKfFHtZG6UiF7b3eLnRwA06XWHke3bMHlX6J2VmjqMNlpIHNgqotQ54zZwNs3U201XPrqaCLGC6SGN8szGyhziQzMNDoPGxHmvtA6GCL/gmtlqg0cUNfkke3k5rttCL7fpfgyUOJ0uJsqbTzEvbmeZC8hh5eAH0Pus2nd1sR7PUFaDO+J4ktqYyRbxAA3/mq88ey8dVmkjrjLCy44M0X1O1/ZeipZHvr2UtTURmQMLoi695RfQHlfTp+a3DK+pDw1kkMg3Y4izvK97HxXOZmq8al+b1eA4gyKZ1G2RtK3S8ZLwRbXbUDzC5M1UY42U8kYAaMocze36r9bkkp617YG3gqtg4Hn0I5r4S4dS09NIzGsMpKuQP4bMxFyLXvcai2nTdXpM2nrEItEVjcvJ9lKBoidUVNMM2nCkeDqOoB9NV6FzlgOGwBkMbYo2izWNvZo6a6qEr1sVP466ebkv3ttkSpdY3RdHNldLrFEFuiIgqKKoCIiAiIg1UCIqLKoiKRVCqoUBVRVBUUVQFQoEQZLILALNqDldqmNdhrJCe9FLnZ55HD9Vj2LvJDA11jmhLnZteZ3+q+HbSpEOH5eZY91v8AxA/9iup2SpWUVNTZ82YwZTm8RG7+8hYc/wDaWvD/AFh6ukhjoqcU1PHHFGO+xsbQ0Anci3VW7SC1osCOevosRG8tBc4iwItyK+csrY6d89i7JrZou423A8Vis0w4mI4dK6oikZUuD4Llxba5BGo8NQDbwWyysp6/JDRzfD1jGDR0uklt9Tz8/wDVbdayCaCLEZI8jmixLnWLAfotD7PpKaWWtidG5s0doWZTcOJ1PSwF/cK1I7zFS09Ymzalqog2LixMlqYgCJmnLr0IGjrabWWiXEkkm5O56rFVerixVxRqrzsmW2SfS6Ii6uQiIgKqIpFRRVBUURBUUVQEREGqqoqqLCipUQVCiIIqFFUFCIiCoiKRQvoF8wsi9rGl73ZWNBLndANyoHhu2lQa3HosMiuXERRW8XEn+5vsvW4rMadkjYja0d2+H8yBeS7K082M9pp8ZlY4QMkc9pI0Ljo1o8hr6Bel7QvyOHjC787f3LJaN0tZqrOr1q7jMSmdT4dV5gRNFG7Xbvtbv63Hot3jmmxMwStyRyu2PInT3uvL4cXVPYOjkGro2Phv0s4lv5u9l2sWrXTUdBjUR70rGTk9Hggu/wAwJ9QsVoaqtqndIZJ6CqMYjfoGW2O41/8Ai0uPJJG6GSzmwu0dezh1BHPkvvjfD+IjqIyRDUMzNGbRo2LRz0Nx6A818ZC0klrbOdYvN9z18L7+avxqWnJEx9fKme9YpO/t80RF67zVRRVARERAiIpBERBUURBUURBUURBrqqIqLCIiChRERIqFFUBVRVEKiIEFV0IIIBB0IPNYrIIM4w1rQ1oDWgWAAsAuB2wdkjY7Na8EoHic8X+q7wK8l/tFc5tJQvYbfePafUN/Zcs0f45dMM/nDd7NVDR2HMcjrBwe5tzbVsh09nu9lsYTXRVHYeaKaS3w0jspvyvY/RzT/SVyoKV/+76IlpDmXnA55S83/wAriVOy2F1EvZutikBbx5M0AfoDYb+R28rrJOKbTr9w1RkiI3+pdfPV4jgFAKWW74n5i4m2o7p98o9h4rsFaWC0b6DD2U8hBcHOcbG4Fzt7LcK14ccVjt9yzZcnb8fqBEUXZxVERSKoqiAiiqCKoikEREQIiICIAiJayqIqLIqoqgqhVRBFVFUBVRVEAVUVQFURBkFrV2H0mItjbWwiVsb87WuJtf03WwqkxE+SROvYZCzWhrQA0CwA2sl1iikUlRERAiIgqIikFVFUBEUQVEUQFURSCJZLICJ6og10RFRZFURBUKIgiqIgKoiAFUREKiIgqIikVS6IgKoiAiIiFRERIiIpQqIiAiIgIiICIikERE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7654" name="Picture 6" descr="Circaetus gallicus gould.jpg"/>
          <p:cNvPicPr>
            <a:picLocks noChangeAspect="1" noChangeArrowheads="1"/>
          </p:cNvPicPr>
          <p:nvPr/>
        </p:nvPicPr>
        <p:blipFill>
          <a:blip r:embed="rId2" cstate="print"/>
          <a:srcRect/>
          <a:stretch>
            <a:fillRect/>
          </a:stretch>
        </p:blipFill>
        <p:spPr bwMode="auto">
          <a:xfrm>
            <a:off x="4427984" y="1268760"/>
            <a:ext cx="2476500" cy="3800476"/>
          </a:xfrm>
          <a:prstGeom prst="rect">
            <a:avLst/>
          </a:prstGeom>
          <a:noFill/>
        </p:spPr>
      </p:pic>
      <p:pic>
        <p:nvPicPr>
          <p:cNvPr id="27656" name="Picture 8" descr="fare-cesitleri-nelerdir"/>
          <p:cNvPicPr>
            <a:picLocks noChangeAspect="1" noChangeArrowheads="1"/>
          </p:cNvPicPr>
          <p:nvPr/>
        </p:nvPicPr>
        <p:blipFill>
          <a:blip r:embed="rId3" cstate="print"/>
          <a:srcRect/>
          <a:stretch>
            <a:fillRect/>
          </a:stretch>
        </p:blipFill>
        <p:spPr bwMode="auto">
          <a:xfrm>
            <a:off x="4139952" y="5301208"/>
            <a:ext cx="1428750" cy="1428750"/>
          </a:xfrm>
          <a:prstGeom prst="rect">
            <a:avLst/>
          </a:prstGeom>
          <a:noFill/>
        </p:spPr>
      </p:pic>
      <p:pic>
        <p:nvPicPr>
          <p:cNvPr id="27658" name="Picture 10" descr="Spermophilus columbianus01.jpg"/>
          <p:cNvPicPr>
            <a:picLocks noChangeAspect="1" noChangeArrowheads="1"/>
          </p:cNvPicPr>
          <p:nvPr/>
        </p:nvPicPr>
        <p:blipFill>
          <a:blip r:embed="rId4" cstate="print"/>
          <a:srcRect/>
          <a:stretch>
            <a:fillRect/>
          </a:stretch>
        </p:blipFill>
        <p:spPr bwMode="auto">
          <a:xfrm>
            <a:off x="6300192" y="4509120"/>
            <a:ext cx="2476500" cy="185737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467544" y="1196752"/>
            <a:ext cx="8424936" cy="1323439"/>
          </a:xfrm>
          <a:prstGeom prst="rect">
            <a:avLst/>
          </a:prstGeom>
        </p:spPr>
        <p:txBody>
          <a:bodyPr wrap="square">
            <a:spAutoFit/>
          </a:bodyPr>
          <a:lstStyle/>
          <a:p>
            <a:r>
              <a:rPr lang="tr-TR" sz="2000" dirty="0" smtClean="0"/>
              <a:t>Türkiye, her biri çok farklı ekolojik özelliklere sahip olan dört denizle (Akdeniz, Ege</a:t>
            </a:r>
          </a:p>
          <a:p>
            <a:r>
              <a:rPr lang="tr-TR" sz="2000" dirty="0" smtClean="0"/>
              <a:t>Denizi, Marmara Denizi ve Karadeniz) çevrilmiş olan Anadolu ve Trakya</a:t>
            </a:r>
          </a:p>
          <a:p>
            <a:r>
              <a:rPr lang="tr-TR" sz="2000" dirty="0" smtClean="0"/>
              <a:t>yarımadalarından oluşmakta</a:t>
            </a:r>
            <a:endParaRPr lang="tr-TR" sz="2000" dirty="0"/>
          </a:p>
        </p:txBody>
      </p:sp>
      <p:sp>
        <p:nvSpPr>
          <p:cNvPr id="5" name="4 Dikdörtgen"/>
          <p:cNvSpPr/>
          <p:nvPr/>
        </p:nvSpPr>
        <p:spPr>
          <a:xfrm>
            <a:off x="539552" y="2708920"/>
            <a:ext cx="3096344" cy="3416320"/>
          </a:xfrm>
          <a:prstGeom prst="rect">
            <a:avLst/>
          </a:prstGeom>
        </p:spPr>
        <p:txBody>
          <a:bodyPr wrap="square">
            <a:spAutoFit/>
          </a:bodyPr>
          <a:lstStyle/>
          <a:p>
            <a:r>
              <a:rPr lang="tr-TR" sz="2400" dirty="0" smtClean="0"/>
              <a:t>Marmara Denizi’nin daha derin bölgeleri ise Ege-Akdeniz sularını içerir ve 400’den</a:t>
            </a:r>
          </a:p>
          <a:p>
            <a:r>
              <a:rPr lang="tr-TR" sz="2400" dirty="0" smtClean="0"/>
              <a:t>fazla organizma türünü barındırır. Türkiye denizlerinde yaklaşık 3.000 bitki ve hayvan</a:t>
            </a:r>
          </a:p>
          <a:p>
            <a:r>
              <a:rPr lang="tr-TR" sz="2400" dirty="0" smtClean="0"/>
              <a:t>türü tanımlanmıştır.</a:t>
            </a:r>
            <a:endParaRPr lang="tr-TR" sz="2400" dirty="0"/>
          </a:p>
        </p:txBody>
      </p:sp>
      <p:sp>
        <p:nvSpPr>
          <p:cNvPr id="24578" name="AutoShape 2" descr="https://encrypted-tbn2.gstatic.com/images?q=tbn:ANd9GcRVjfR7RTY0yYDb7FINNXSGHXkZmsLymPlKCgqC9xe4SAqMmW7BX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4580" name="AutoShape 4" descr="https://encrypted-tbn2.gstatic.com/images?q=tbn:ANd9GcRVjfR7RTY0yYDb7FINNXSGHXkZmsLymPlKCgqC9xe4SAqMmW7BX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4582" name="Picture 6" descr="http://image.iha.com.tr/Contents/2013/01/14/HaberDetayi/IHA_20130114_263694.jpg"/>
          <p:cNvPicPr>
            <a:picLocks noChangeAspect="1" noChangeArrowheads="1"/>
          </p:cNvPicPr>
          <p:nvPr/>
        </p:nvPicPr>
        <p:blipFill>
          <a:blip r:embed="rId2" cstate="print"/>
          <a:srcRect/>
          <a:stretch>
            <a:fillRect/>
          </a:stretch>
        </p:blipFill>
        <p:spPr bwMode="auto">
          <a:xfrm>
            <a:off x="3563888" y="3645024"/>
            <a:ext cx="5184576" cy="2897263"/>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179512" y="1305342"/>
            <a:ext cx="4752528" cy="4401205"/>
          </a:xfrm>
          <a:prstGeom prst="rect">
            <a:avLst/>
          </a:prstGeom>
        </p:spPr>
        <p:txBody>
          <a:bodyPr wrap="square">
            <a:spAutoFit/>
          </a:bodyPr>
          <a:lstStyle/>
          <a:p>
            <a:r>
              <a:rPr lang="tr-TR" sz="2000" dirty="0" smtClean="0"/>
              <a:t>Türkiye’deki </a:t>
            </a:r>
            <a:r>
              <a:rPr lang="tr-TR" sz="2000" b="1" i="1" dirty="0" smtClean="0"/>
              <a:t>sulak alanlar da birçok kuş türü için hayati önem taşımaktadır.</a:t>
            </a:r>
          </a:p>
          <a:p>
            <a:r>
              <a:rPr lang="tr-TR" sz="2000" dirty="0" smtClean="0"/>
              <a:t>Örneğin nesli tehlikede olan Tepeli Pelikan başta Manyas (Kuş) Gölü olmak üzere,</a:t>
            </a:r>
          </a:p>
          <a:p>
            <a:r>
              <a:rPr lang="tr-TR" sz="2000" dirty="0" smtClean="0"/>
              <a:t>Gediz ve Büyük Menderes Deltasında üremektedir. Bir başka tür ise ülkemizdeki</a:t>
            </a:r>
          </a:p>
          <a:p>
            <a:r>
              <a:rPr lang="tr-TR" sz="2000" dirty="0" smtClean="0"/>
              <a:t>sulak alanlarda özellikle Burdur Gölü'nde bazı yıllar dünya </a:t>
            </a:r>
            <a:r>
              <a:rPr lang="tr-TR" sz="2000" dirty="0" err="1" smtClean="0"/>
              <a:t>populasyonunun</a:t>
            </a:r>
            <a:endParaRPr lang="tr-TR" sz="2000" dirty="0" smtClean="0"/>
          </a:p>
          <a:p>
            <a:r>
              <a:rPr lang="tr-TR" sz="2000" dirty="0" smtClean="0"/>
              <a:t>yaklaşık %70'inin kışladığı Dikkuyruk ördektir </a:t>
            </a:r>
            <a:r>
              <a:rPr lang="tr-TR" sz="2000" i="1" dirty="0" smtClean="0"/>
              <a:t>. Büyük </a:t>
            </a:r>
            <a:r>
              <a:rPr lang="tr-TR" sz="2000" dirty="0" smtClean="0"/>
              <a:t>flamingoların </a:t>
            </a:r>
            <a:r>
              <a:rPr lang="tr-TR" sz="2000" i="1" dirty="0" smtClean="0"/>
              <a:t> Batı </a:t>
            </a:r>
            <a:r>
              <a:rPr lang="tr-TR" sz="2000" i="1" dirty="0" err="1" smtClean="0"/>
              <a:t>Palearktik</a:t>
            </a:r>
            <a:r>
              <a:rPr lang="tr-TR" sz="2000" i="1" dirty="0" smtClean="0"/>
              <a:t> bölgedeki en önemli kuluçka </a:t>
            </a:r>
            <a:r>
              <a:rPr lang="tr-TR" sz="2000" dirty="0" smtClean="0"/>
              <a:t>alanlarından birisi Tuz Gölü'dür. Gölün orta kesimlerinde her biri 5-6 bin yuvadan</a:t>
            </a:r>
          </a:p>
          <a:p>
            <a:r>
              <a:rPr lang="tr-TR" sz="2000" dirty="0" smtClean="0"/>
              <a:t>oluşan iki kuluçka kolonisi bulunmaktadır</a:t>
            </a:r>
            <a:endParaRPr lang="tr-TR" sz="2000" dirty="0"/>
          </a:p>
        </p:txBody>
      </p:sp>
      <p:pic>
        <p:nvPicPr>
          <p:cNvPr id="29698" name="Picture 2" descr="http://upload.wikimedia.org/wikipedia/commons/9/94/Caribbean_flamingo.jpg"/>
          <p:cNvPicPr>
            <a:picLocks noChangeAspect="1" noChangeArrowheads="1"/>
          </p:cNvPicPr>
          <p:nvPr/>
        </p:nvPicPr>
        <p:blipFill>
          <a:blip r:embed="rId2" cstate="print"/>
          <a:srcRect/>
          <a:stretch>
            <a:fillRect/>
          </a:stretch>
        </p:blipFill>
        <p:spPr bwMode="auto">
          <a:xfrm>
            <a:off x="5220071" y="1340768"/>
            <a:ext cx="3658687" cy="2448272"/>
          </a:xfrm>
          <a:prstGeom prst="rect">
            <a:avLst/>
          </a:prstGeom>
          <a:noFill/>
        </p:spPr>
      </p:pic>
      <p:pic>
        <p:nvPicPr>
          <p:cNvPr id="29700" name="Picture 4" descr="erkek"/>
          <p:cNvPicPr>
            <a:picLocks noChangeAspect="1" noChangeArrowheads="1"/>
          </p:cNvPicPr>
          <p:nvPr/>
        </p:nvPicPr>
        <p:blipFill>
          <a:blip r:embed="rId3" cstate="print"/>
          <a:srcRect/>
          <a:stretch>
            <a:fillRect/>
          </a:stretch>
        </p:blipFill>
        <p:spPr bwMode="auto">
          <a:xfrm>
            <a:off x="5508104" y="4437112"/>
            <a:ext cx="2476500" cy="1638300"/>
          </a:xfrm>
          <a:prstGeom prst="rect">
            <a:avLst/>
          </a:prstGeom>
          <a:noFill/>
        </p:spPr>
      </p:pic>
      <p:sp>
        <p:nvSpPr>
          <p:cNvPr id="29701" name="Rectangle 5"/>
          <p:cNvSpPr>
            <a:spLocks noChangeArrowheads="1"/>
          </p:cNvSpPr>
          <p:nvPr/>
        </p:nvSpPr>
        <p:spPr bwMode="auto">
          <a:xfrm>
            <a:off x="5220072" y="6273551"/>
            <a:ext cx="3600400" cy="3847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800" b="1" i="0" u="none" strike="noStrike" cap="none" normalizeH="0" baseline="0" dirty="0" smtClean="0">
                <a:ln>
                  <a:noFill/>
                </a:ln>
                <a:solidFill>
                  <a:srgbClr val="000000"/>
                </a:solidFill>
                <a:effectLst/>
                <a:latin typeface="Arial" charset="0"/>
              </a:rPr>
              <a:t>Dikkuyruk</a:t>
            </a:r>
            <a:r>
              <a:rPr kumimoji="0" lang="tr-TR" sz="1100" b="0" i="0" u="none" strike="noStrike" cap="none" normalizeH="0" baseline="0" dirty="0" smtClean="0">
                <a:ln>
                  <a:noFill/>
                </a:ln>
                <a:solidFill>
                  <a:schemeClr val="tx1"/>
                </a:solidFill>
                <a:effectLst/>
                <a:latin typeface="Arial" charset="0"/>
              </a:rPr>
              <a:t/>
            </a:r>
            <a:br>
              <a:rPr kumimoji="0" lang="tr-TR" sz="1100" b="0" i="0" u="none" strike="noStrike" cap="none" normalizeH="0" baseline="0" dirty="0" smtClean="0">
                <a:ln>
                  <a:noFill/>
                </a:ln>
                <a:solidFill>
                  <a:schemeClr val="tx1"/>
                </a:solidFill>
                <a:effectLst/>
                <a:latin typeface="Arial" charset="0"/>
              </a:rPr>
            </a:br>
            <a:r>
              <a:rPr kumimoji="0" lang="tr-TR" sz="700" b="1" i="0" u="none" strike="noStrike" cap="none" normalizeH="0" baseline="0" dirty="0" smtClean="0">
                <a:ln>
                  <a:noFill/>
                </a:ln>
                <a:solidFill>
                  <a:srgbClr val="0B0080"/>
                </a:solidFill>
                <a:effectLst/>
                <a:latin typeface="Arial" charset="0"/>
                <a:cs typeface="Arial" charset="0"/>
                <a:hlinkClick r:id="rId4" tooltip="Korunma durumu"/>
              </a:rPr>
              <a:t>Korunma durumu:</a:t>
            </a:r>
            <a:r>
              <a:rPr kumimoji="0" lang="tr-TR" sz="700" b="1" i="0" u="none" strike="noStrike" cap="none" normalizeH="0" baseline="0" dirty="0" smtClean="0">
                <a:ln>
                  <a:noFill/>
                </a:ln>
                <a:solidFill>
                  <a:srgbClr val="000000"/>
                </a:solidFill>
                <a:effectLst/>
                <a:latin typeface="Arial" charset="0"/>
                <a:cs typeface="Arial" charset="0"/>
              </a:rPr>
              <a:t> </a:t>
            </a:r>
            <a:r>
              <a:rPr kumimoji="0" lang="tr-TR" sz="700" b="1" i="0" u="sng" strike="noStrike" cap="none" normalizeH="0" baseline="0" dirty="0" smtClean="0">
                <a:ln>
                  <a:noFill/>
                </a:ln>
                <a:solidFill>
                  <a:srgbClr val="0B0080"/>
                </a:solidFill>
                <a:effectLst/>
                <a:latin typeface="Arial" charset="0"/>
                <a:cs typeface="Arial" charset="0"/>
                <a:hlinkClick r:id="rId5" tooltip="Tehlikedeki türler"/>
              </a:rPr>
              <a:t>Tehlikede (EN)</a:t>
            </a:r>
            <a:r>
              <a:rPr kumimoji="0" lang="tr-TR" sz="1100" b="0" i="0" u="none" strike="noStrike" cap="none" normalizeH="0" baseline="0" dirty="0" smtClean="0">
                <a:ln>
                  <a:noFill/>
                </a:ln>
                <a:solidFill>
                  <a:schemeClr val="tx1"/>
                </a:solidFill>
                <a:effectLst/>
                <a:latin typeface="Arial" charset="0"/>
              </a:rPr>
              <a:t> </a:t>
            </a:r>
            <a:endParaRPr kumimoji="0" lang="tr-TR" sz="18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179512" y="1700808"/>
            <a:ext cx="4824536" cy="4093428"/>
          </a:xfrm>
          <a:prstGeom prst="rect">
            <a:avLst/>
          </a:prstGeom>
        </p:spPr>
        <p:txBody>
          <a:bodyPr wrap="square">
            <a:spAutoFit/>
          </a:bodyPr>
          <a:lstStyle/>
          <a:p>
            <a:r>
              <a:rPr lang="tr-TR" sz="2000" dirty="0" smtClean="0"/>
              <a:t>Göç yolları üzerinde bulunması sebebiyle ülkemizde 400’ün üzerinde kuş türü</a:t>
            </a:r>
          </a:p>
          <a:p>
            <a:r>
              <a:rPr lang="tr-TR" sz="2000" dirty="0" smtClean="0"/>
              <a:t>yaşamakta, üremekte veya konaklamaktadır. Denizlerimiz ve sulak alanlarımız</a:t>
            </a:r>
          </a:p>
          <a:p>
            <a:r>
              <a:rPr lang="tr-TR" sz="2000" dirty="0" smtClean="0"/>
              <a:t>balık türü açısından da oldukça zengindir. Sürüngenler </a:t>
            </a:r>
            <a:r>
              <a:rPr lang="tr-TR" sz="2000" dirty="0" err="1" smtClean="0"/>
              <a:t>vd</a:t>
            </a:r>
            <a:r>
              <a:rPr lang="tr-TR" sz="2000" dirty="0" smtClean="0"/>
              <a:t>.</a:t>
            </a:r>
            <a:r>
              <a:rPr lang="tr-TR" sz="2000" dirty="0" err="1" smtClean="0"/>
              <a:t>nin</a:t>
            </a:r>
            <a:r>
              <a:rPr lang="tr-TR" sz="2000" dirty="0" smtClean="0"/>
              <a:t> envanter çalışması</a:t>
            </a:r>
          </a:p>
          <a:p>
            <a:r>
              <a:rPr lang="tr-TR" sz="2000" dirty="0" smtClean="0"/>
              <a:t>tam olarak yapılamamış olmakla birlikte, tür sayısının yüksek olduğu tahmin</a:t>
            </a:r>
          </a:p>
          <a:p>
            <a:r>
              <a:rPr lang="tr-TR" sz="2000" dirty="0" smtClean="0"/>
              <a:t>edilmektedir.</a:t>
            </a:r>
          </a:p>
          <a:p>
            <a:r>
              <a:rPr lang="tr-TR" sz="2000" dirty="0" smtClean="0"/>
              <a:t>• Akdeniz ve Ege kıyıları </a:t>
            </a:r>
            <a:r>
              <a:rPr lang="tr-TR" sz="2000" dirty="0" err="1" smtClean="0"/>
              <a:t>Monachus</a:t>
            </a:r>
            <a:r>
              <a:rPr lang="tr-TR" sz="2000" dirty="0" smtClean="0"/>
              <a:t> </a:t>
            </a:r>
            <a:r>
              <a:rPr lang="tr-TR" sz="2000" dirty="0" err="1" smtClean="0"/>
              <a:t>monachus</a:t>
            </a:r>
            <a:r>
              <a:rPr lang="tr-TR" sz="2000" dirty="0" smtClean="0"/>
              <a:t> ve </a:t>
            </a:r>
            <a:r>
              <a:rPr lang="tr-TR" sz="2000" dirty="0" err="1" smtClean="0"/>
              <a:t>Caretta</a:t>
            </a:r>
            <a:r>
              <a:rPr lang="tr-TR" sz="2000" dirty="0" smtClean="0"/>
              <a:t> </a:t>
            </a:r>
            <a:r>
              <a:rPr lang="tr-TR" sz="2000" dirty="0" err="1" smtClean="0"/>
              <a:t>caretta</a:t>
            </a:r>
            <a:r>
              <a:rPr lang="tr-TR" sz="2000" dirty="0" smtClean="0"/>
              <a:t> gibi nesli tehlikede</a:t>
            </a:r>
          </a:p>
          <a:p>
            <a:r>
              <a:rPr lang="tr-TR" sz="2000" dirty="0" smtClean="0"/>
              <a:t>olan türlere barınma ortamı sağlamaktadır.</a:t>
            </a:r>
            <a:endParaRPr lang="tr-TR" sz="2000" dirty="0"/>
          </a:p>
        </p:txBody>
      </p:sp>
      <p:sp>
        <p:nvSpPr>
          <p:cNvPr id="28674" name="AutoShape 2" descr="data:image/jpeg;base64,/9j/4AAQSkZJRgABAQAAAQABAAD/2wCEAAkGBwgHBgkIBwgKCgkLDRYPDQwMDRsUFRAWIB0iIiAdHx8kKDQsJCYxJx8fLT0tMTU3Ojo6Iys/RD84QzQ5OjcBCgoKDQwNGg8PGjclHyU3Nzc3Nzc3Nzc3Nzc3Nzc3Nzc3Nzc3Nzc3Nzc3Nzc3Nzc3Nzc3Nzc3Nzc3Nzc3Nzc3N//AABEIAKMAyAMBIgACEQEDEQH/xAAbAAABBQEBAAAAAAAAAAAAAAAEAAECAwUGB//EADwQAAIBAwIEBAQEBQIFBQAAAAECAwAEERIhBTFBURMiYXEGFIGRIzJCoTNSscHR4fAHFUNy8RclU2KC/8QAGgEAAwEBAQEAAAAAAAAAAAAAAAECAwQFBv/EACURAAICAgMAAgAHAAAAAAAAAAABAhEDEgQhMUFREyIjMjNhcf/aAAwDAQACEQMRAD8A0HXSELOdZGCun8uKeJgHGvce3L1qWmM+dZG1csEem+9FWZty7FraVpz/AA1jICrt2Ir0DwkS1M2iKNmeKRcgIQplPr/j96eSXTiIAWnhZXVHh2LAciQRnmaq0usrLIuZSpUDONNWR2ix2xkmUDy4AwCM579OXrUNGm3XRO3mxFPNIgmCtjVpwxJ6nJyRtVThyuqRWydicflxtv26VQ2nHlXYDsBjatfhPDWlnjiU4MaGQ+XcZ5fTej9vYleToBu7ZYrhi0zvNtqcKxJ2qoJCAF+ZmzjkIhjPvk1u3vB2iLulsJhjJUt5t+ueprFFv+K2AeR8h5qfvRGSZOXG4elYS18MK6zB8k4Khhz68quDrK5ZV8MgebTntjfvVOjTylLDnjHKpeKQVOiEuCSCIxvV9IyT2VWPLa2skIzd+G6YOl48Ke24370PM4hUrJHBNnGGUtgb+49qnPdSsR4hfSPQc6pSQCQeJqxjGwFRqm+zZTaXQzTs8pkCQLtgosY0j71OOMHAMqKvX8P+/T96i8kJACo2Sc4B2A/3mhnyrkqGUE7DNDhH4LjlZqGZjGELDSNjozgipxMyuCrldsADAxWb4ihd5Cz/AMurlUluVj3TScb4NZOHRtGdm2zXDRGMXLg6dsuM9xv0rJuEYyMJPNKcZcyA/vT/ADofOiNVPYH+3Kqxcv42ZF/D9AuR9MU8fRlldlDRFlJYqNIG2sbdKUtq6xsyyR4AO3iKdqed/ElLIURei6On0qt5Rn+DHgjBGf3rpilRyMdoimrXJHyzjWG+29VSRuC/nU//AKzn60jIT/01Gw5d6YaSdo875/NVCHaMxtkFSR25feoES4Eq4z3AxvTlV3CxDcYwScUzFjsUAB6igCKxmWQLpJydwFzke1NTmQ7Dtt601GobHRSRaHMmMOd1wNh9aHwWGvJ1HryPvnNGs2CgQmRtOdZbkOdJT5lCJAZMks8m+fU5/pWPZq/SuPUNIaRvCG2kEgnvt/WmlzM7tGFQNkhVHIdqumWSRC8suticDf8AeoRaAcnVy78qqiXN+WUxxxx+d0DnoG3HPtU4GmjuBJGcFSOmxx3qtyNezk46DFWBgV7g8yedGl+iWVrwJbit3POxu8OuTsqLjsMDvQ15MpaQKxABzGpUDB6jamZhjB32xgdaqbzchv6CmsaQSzyl6MgcxhmVmJ6ZxRCW0LEatUZPJmxge9QtiI5cyqzDH5QRufU1fPcxuV8OAqAc6SxNNpkpqrBHgBB0yMze1Q+U1gebP/Yp2o9JbQSATxFh6Z2+md6JgktpVcN+EM+VhzA+vXek7KjX2YvypZ9kbGDpI3ztyqfysoU5SUDoWTFak/EVRGjhyADswGKCS8mEgfxX7c6aTCUldEhwqaW3EgKpGf1sOfoKhNwbRAZHWUjsFGc+p/wKNj4iflnt486iQRnl96zJbq7im1pMySKRqUjYjlyqHB/JvGaVJE4Le3UlpvEjt4x+IW5D61TcvFcuDDDHHEFwukYyO57k0Dx27vL68htTLpt2bLoowGHUnvV+oAbHSMbCnijbsXIeq1u2IpjkFpljznJGemWxUWde9VNIvet9TksnocsVymR0DCnELNtojPprFU+KgHPPpTfNEboSPajQdhBjdDvFn0U5NRIQEagVPZhQxuCTkHJ7moNcv/NRoASApO+ob/y0qEE7HGWOPenqtQOoDNjd9j371DKpyyWH8uwHvUZXQHIwoA2AFVGeNcamAx3POstQcmWs7uxZm+/WoZyfLn3qh72AHPOqm4kv6UPvmq1I7YaFduWADuamEAB1HNZD8RkbkFH0zVLXUrHzO30NVqPVm2SCuwAI6mh5JVT9QrJMznmxP1qBfPOnqg1NY30aAhRnPYVU19kflJ9zWdqpa96dIeoa14eigVA3b+lCFs0xajodIM+bP/1+1N8y560HmkGNAao1bLiAjbTOmtD22IP96vtDP8wltNKs1uF1KCMlfQHn9Kxhk8tz2re4VYyRxiUg5P6R2rnztJHTx4ts0OKcGtG4b8zDohmjyWY5AK+tckzrtpdGz1Vgc129oJZQyOh8NhpZT2rjL6A21zLC2NSORUcaXdF8qK9KC1QZqYmo11nHRPVTZqGaWaYDlqbNNTE0APq3FKojnTUwD5biR/zOT9aq17bGq2O9Nmsi6LNVLXVWabNMdFmun1VUDSLUCLNVLNVBqfVQItDU2ahmlmmIlmnzUOdPvQA4NODTLWnwuwM0iySDyg5wetRKagrNIQc3SCODcMMzrNMuE/SOprsYIkAUBV27ULaW7IFGNyAQQNqLZGHmGBjnivPnkc3Z6MIKCpBkQjPQCuE+LI9PGpSB+dVY/auwilxy3HWuU+KW8bieodIx/U1XG/kMOS1oc8wqOKK8HIFRaIrua9M83YGINRINEaR3qLJ6fvQOyjBp9J5VcqgLk0x9KBbFIU5p6tCnOaVMNilmpiaiaYmsToJZpqjTimJktWaVMo2zVgWmKxqcVIJU1jyaCbKwKkFq7wiKmkWaZNg4WpBcmiRAeuBvjerYrRpGCjIGcZ6VnOagrZpii8jpFdlbGaTAUn2IrreG2YGAQcAfSslZbDgcKy8QmjiDbjJJLewG9A33/EKOLy8M4fJIOQkmOkfauCeRzds9SGJRVI9CVRoCqcYFVSEAfmzXmP8A6i8UUnVa2h7jzCtbhv8AxE4dessPEI3s5DtqO6E+9YtluLOnnl0HA61zHFHMt6+DjAAzW1eSosZkJUqBkEHIxXPtMpkJPNjyzXVxF3Z5vKlXQghABZtvUc6GkO+wUCi2y/lHl7UM0bKCDpcZ616BwIpdPJmqlALYLY9hRMkYxpBBPYnZap+XOgnUmfRqVljvsNiBiqS8gqbxFFDSOqk9DzqsSAbDn3JzSsB/EORkUquhVZWUa11H0xSp2GyQBjPWnXTjLdKjybAzUigB5nlWZ0WNseQwKmE2zUkiZ8EA1ekfhkZH71RDkQVTjGKmqHbaiBGXGEUah0FLQwOCpJ7EcqZm5EUhJbG1WLCc46/tVUs62zDYs7bqvcd/QUzScUlXxIYB4YOMBCcn3rGeeEPTfHxcuXtIKRA8hTIDCrdGxjVct1P+Ky4+JTFwJI1G5DFRuPet3hkqgq+kEelZS5Sr8pvDgSv9QUNhI5TTjPbrVPHr3/kPDpJmx45GEXGfrXWQaJPNEAGrE+I+GQ3yYulJwc5BrknNyds78cY4+keZwzNPq4nxOXxp25BjyHt0prE8S45dmLh1nLMo/Si7L6ntW7ecJgglCoNSjkG3rb+EbscPkmUeUScwNuXKpTJk1dnKXHwxxxQdfDp1bmQcH9wae1+D+J3Sg34jtYM40yNl/fFenS8RWSIEjbFYXEeIYVgrbnpU9voh5aM3hcM3C7IWN1cm6jRvwzyIXtRwtUZC4D78uQrK+ZctlM5PXnRdtPcSqUXl1ztXpYY6xPL5DcpWTnRY3IjEucb5pG2QoDuWO5ywGB71OOzNyGdZiuNiwWo3lu7QjUq4VeYbn9K2swBJVti20+3XSCcVQFiL/wAYAdNjvQpdUYhhkdc1U7VOxsoBjMisVjkLDuRTqINaiVmTkeVAq+TjO1WIwzqkL6OWwo2BxDHGhwUdChO2/OlQ0UyLIQylkxgDVgilRsGpasZzsN6tSLO/P6UfDCA58RUx3c4FFXEDgK7yJGFPl0jOaslzBI7XVGHByBzAOCKtigti2N2O2xJ51E3bKGC+Z22L4xmktrrCnxEUe/8AWlZn/pZcQEPlHjRBsDkH9udRjlVSB4jMM76RpP3NNoWFmGSexSibawzGZJkKoN9ROBSbGjBs71OI3MiWds8eHIeeUEE45ADoB7UVf2eInhe6uozIoB8NyuM7/wBqeE2XD5OIEznx3Y+AxHJSeR+m30oaf4paC3+WtzG7AnOtRk79a8fI5bOz6THlgsaoywxs547NVfw4V2d92fJzknr2ro+FXkbuV23ztXMXfE5bhnEqh9R1DO2PQegqVrMYWBjYgYpRbZnPImd1Y8YMLlSw7Yq/iF+ssRwRvXCw3Mhl1ajz3rRF4zDGTj1qjByCbmQFj196hA+g560KZs/mqBmAGQd+tNIylI0J77APmOPShGSWRRM+FQnmxprVFdw1xIEGdlIzn3q7iJTx3UsPEwNgAF5V048fyYTyX0iNtGjR+I8n5f8ApqpLGrnuxlUgWRYOUgABOayZJJIyFVyw7qMUlDHcsdPT1roTMXA3LbisFuQqQacnzEtzFA3U6STFoDJp/lJ/3tQmTyzVcjlPyHBPPansGiCPCikKhp1DHbcHA+tUPAwkKnDnuGyD9qpV8n8zZ7YolZm2wAMenOlZVNFjcMuY1UyRKuoZVWcA/ahvAkdioVm6bCjY5g21yGZe4OCv3rRe1sgqtbytIxOfw3zv9qaZOzRhCJlOlgV9xT10DWbXSvK0ccf6lBO9KmLYPW7h1vncHdSVGB9KZ4muJCqtDKMfxN9v9aLk4YgcMkg36Pvirlt0sYWkZS7kfoPKrbMlEyzwoxKHdg2eSg70RBw2EsA7Sq/QFMA1dbCCBBPMZAznyqWzn9qKMybya1kkx5QlQ2XS+SpbS0AOw1rvqYE1KU6IFQyrnO7FeVKKfxiUkil0ZB8oJ+5NQlsyRK4DhVP6yKVg/wCjPveEQcSkHjeC8nLWhIOKzb74c4dbjw7SORJeYl1Zye2K1/HlVfCjthg7EFSdR71YLxY3Ja1Kt+mPYHPfvUOEX6UpSSOHuuGTWpPi27b/AK8agfXP+apVIyBoA+ldcLq4nuGilVpY5D+QruO+K5v4l4RJwSQSwlvl5xlG/wDjbqp6eo/0rmyYa7R0wyOXTIIirUnkAG37VydzxXiMMhQTjT/2Kav4bxx0fHEBqQnaRVGV+lZqDN/w5VZ0gZjtjc8t8VZEn4g85z0xRNvZPdPG8ZXEoGjPI5rSs+B3XzAjMQwjeZ8+VfY9a6IY0jllL4DbSSGKxYXMUTPDnT5Scn3Fc7f3aXF0zmPQD0HSuz4ldpZ2rRB1aZhsAuw+lcHJA3iGRmJyckKK1ZEUXtEgiDiVSDts24H9a1OHWNi8RlnuASxwqrlTn1rJRzGjDwiS3JsE7dvSuh+HeFiQvNcqojHIOAc7ftST7Br6LP8Ak1oI9VqrXTagCviYC96D4va2SR+GLR45gBgjkd60Y723s5isNxB8uzamOrf2A6CqeLfEHD/C1RJ4s6rhdaHA96qyVFmJa8N+YlEcUoB66gRijJuBeEhZLiJyB5tbBdJ++5oWDjttlkls/CDbnwdjy9djQt28c1wotVaRHICZODntgHnStFVI224fYSeEtvdENgEk5Oass4uHxy+GbvxHwR+H5QNt96zSbtFVfBaExgZ8vL1Oae1lIKoZwql8u2nI+4p2iGmbxtY7eOOeFJDHt+XfH33pVPht7DNEzNcuoRgQWkAyOlKqsnVGYHuFmMrTlHG2xzmi2vboxq8pYrnmPLqotLOyg0y/xUUgaww0r31VDi/GYLeZYY4YpiMEt0HtS2K1dAshub2ZRIVTOy58uK1YLGa1QNEsTN+ptWcUHZxQToZ7qQKg/h52J+nWtyJkCaFJO2RkcxRY4wv0BjiHgm4kuysb7scY+lCT31hBvDiWUsPzE4ND8cvopVEBicFW56gBtWTFaXEsv4MMjad2BAxjnz+1S2Nr6Ne34mHmPzcraMEkhcn25ZqjiHEPE2jJ05IUsATj35iq47R+IaflwAyklgdsD19arfhFykpVoWfB3xvSsVAvizwsX8cqd8Kh6eprSglbi1s1hfxCWGQaTnYjsQe4o6Dg9p8v4l3G8DLy1OMe+KaGIztiC4XwtwrqwUj0IxvQV2meU/EvBrvhN89vcrrQH8GYDyyr/nuKyhEoUsNWw5rXrXHLT8D5W+zNC+dmwcEdQehrjL/4Ynhci2ulRW30SjJ39RzrGUa8OzFnjVM0fhm9muOE2gllXTagwqI1GR6++/X1rs+CNHJHL8j4zOgwzTjKt9thWBwOyis/ho2xRHvfFJMmkgEk52yO1Dz8QvbcNGtw6OowoBOxq06RzzqU3Rs8YWG1mSXikwdycmOBAuR6noKw7ni87TarUJAoHlEaD96z57mV5fxT5mOMsc5NV+cH+GPVgRiiwUUgv5y+uQTIXlYZJK4I/atC4n4mnBxG9sYrZzlpNOkn96zrfjM1iCsIQqSGJDENkcjnP7UJecRkvJGmupmdyRknn6cuVLYerZMQzyNqhWWYjspwKgYpy2QM9ydsDrWgjWR4a5PFHtrnGpkMbAZHZhvWLPcpqIWVsHbW3c86WxSiGW1mtxN4bSJEud5ZGAC/56VRdK9vcmJGUsvNtYbI7jFCpc+JMFfJQdfX+9Ega0JWTY9KWxWpI3kjAtKVKkaQWJJ/arYJvCzuSmw3bIz396zCk6OSCM8sYzSBbQS7gZ6j/FFjcEa88+nAhYAEebrn/FNWaq6pFGWIGMas7Uqdk6o1nupxE0SSEIxyU6E9NqQneNhrbVnbBFBBjqLZUBT1yKTu0pGAFc7ZBIyfXNGwanW8Dnsg5mvXwE5Kxzq+g3/tWjP8S2UExeLxJGxgBzhRXCNlEAOnUTg4bNNGAkgUoxGMhjuPempk6HfSRRcWjbiNpLIki7eHpzhv71kXk93HmMvMXbIdc4wB6dKlwjjrWka2+kaB+ogn+lE8U4zYS3CPCHchSHdV05+9VsZuLsXBOHiSNrt7uSOFPKw7/WnuuMStMwtTJ4YXCqwxj/NFp8RcMSFVQTHAxq65oS+u+DvYt4OoXOAckHP1pbdDcWQAv7/XLlmjBxudlPf/AGKMtbaa0VVa1ka4mPldTsi46nFczLe3TajnMf6fD/LRFjxq4tfLGJGOPMGPkx7UthaM6aThMl0DLdTeUkZVRkt051ObhnDdOuVDCgGPMxGPvWDcfEkySxGFwHC4kQ4wx9cf2qyaG74nbNfrLFFbvu6ySnGeXaqseoR8zwaKWWC1LtIgI8RsuoJHP/XFc7NaayGmSVw35CmcN7d6PHDLaN4nmu7cpIQdUTEt9u9dSvC7S7toWtGzHHsqtuD15d6Xo2vo4qTgs4tzNJaSqpBIzGeX++9Z0i6DhmUDlgc//FdvdfEUXCl+UtbYzMpIfX/N7dRXC8Z4pc3F7JO0SjW2MIMADsO9RI0imwa5kBwARpB5kDB9KqaRckHEZXbGP6U0L+KvmOvB54xVwEaeH4kUci6jlGzj+vXvWdmlFG7sTgugGGLLirNcfhhQAQD+rG23anuVy6rGEjV28oG4XPTc8vU0Pp8nmIZdZCsrDzHuB29cYp2VqSZ4ow5DAltvN/io/MaRk4K4zywTVyGNSXZWC9RzB/aokxjKSxqUA8pBzRYUNb3MsoMfhAZOdZXzL9e1WJCFQMHGxP5t84oZI8v+EeW+nG33FbttwPjF7CHtLd8AkHUuMg9s4zVJMmVIzJLpDhpCVA2GaareI2dxFLo4hbsrL+YNz37ClS8BJMt0jWGxvtVi8n9KVKgkYIoUMBuev1pTMfwwDtkUqVAymI6fHZdjqP8AWoSzSLblgxBxSpUDCLdjJCxfcjYfalCxMZyScjrvSpUmIaGV9WM9D09aujUeJjp4ern1zSpVQBlhFHJMNaK2WCnI6V0vxCAghjTyoIzhRsPtTUqpGMjnY2YAnU2d+tdT8DM0yTLIzFQDgZ9KVKiPozk+Mxqt1JjVz/mPesl0WR0V8kZO2TSpVMjWBZNEiqFVQFB2H0oVSWt2yeQ2xtSpVmaIDWNXGphk5xz96INtELSaUKRJt5tR9aVKhGnwViJVyV1Ahc/mPPBoWKR/C16jq1Hf7U9KqRL8O0+ELeF+OWKNGCrIXIPUjrXqCwRuVdlyx5nJpUq2icsvTzH43H/vB5/kXr70qVKsp+lR8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8676" name="AutoShape 4" descr="data:image/jpeg;base64,/9j/4AAQSkZJRgABAQAAAQABAAD/2wCEAAkGBwgHBgkIBwgKCgkLDRYPDQwMDRsUFRAWIB0iIiAdHx8kKDQsJCYxJx8fLT0tMTU3Ojo6Iys/RD84QzQ5OjcBCgoKDQwNGg8PGjclHyU3Nzc3Nzc3Nzc3Nzc3Nzc3Nzc3Nzc3Nzc3Nzc3Nzc3Nzc3Nzc3Nzc3Nzc3Nzc3Nzc3N//AABEIAKMAyAMBIgACEQEDEQH/xAAbAAABBQEBAAAAAAAAAAAAAAAEAAECAwUGB//EADwQAAIBAwIEBAQEBQIFBQAAAAECAwAEERIhBTFBURMiYXEGFIGRIzJCoTNSscHR4fAHFUNy8RclU2KC/8QAGgEAAwEBAQEAAAAAAAAAAAAAAAECAwQFBv/EACURAAICAgMAAgAHAAAAAAAAAAABAhEDEgQhMUFREyIjMjNhcf/aAAwDAQACEQMRAD8A0HXSELOdZGCun8uKeJgHGvce3L1qWmM+dZG1csEem+9FWZty7FraVpz/AA1jICrt2Ir0DwkS1M2iKNmeKRcgIQplPr/j96eSXTiIAWnhZXVHh2LAciQRnmaq0usrLIuZSpUDONNWR2ix2xkmUDy4AwCM579OXrUNGm3XRO3mxFPNIgmCtjVpwxJ6nJyRtVThyuqRWydicflxtv26VQ2nHlXYDsBjatfhPDWlnjiU4MaGQ+XcZ5fTej9vYleToBu7ZYrhi0zvNtqcKxJ2qoJCAF+ZmzjkIhjPvk1u3vB2iLulsJhjJUt5t+ueprFFv+K2AeR8h5qfvRGSZOXG4elYS18MK6zB8k4Khhz68quDrK5ZV8MgebTntjfvVOjTylLDnjHKpeKQVOiEuCSCIxvV9IyT2VWPLa2skIzd+G6YOl48Ke24370PM4hUrJHBNnGGUtgb+49qnPdSsR4hfSPQc6pSQCQeJqxjGwFRqm+zZTaXQzTs8pkCQLtgosY0j71OOMHAMqKvX8P+/T96i8kJACo2Sc4B2A/3mhnyrkqGUE7DNDhH4LjlZqGZjGELDSNjozgipxMyuCrldsADAxWb4ihd5Cz/AMurlUluVj3TScb4NZOHRtGdm2zXDRGMXLg6dsuM9xv0rJuEYyMJPNKcZcyA/vT/ADofOiNVPYH+3Kqxcv42ZF/D9AuR9MU8fRlldlDRFlJYqNIG2sbdKUtq6xsyyR4AO3iKdqed/ElLIURei6On0qt5Rn+DHgjBGf3rpilRyMdoimrXJHyzjWG+29VSRuC/nU//AKzn60jIT/01Gw5d6YaSdo875/NVCHaMxtkFSR25feoES4Eq4z3AxvTlV3CxDcYwScUzFjsUAB6igCKxmWQLpJydwFzke1NTmQ7Dtt601GobHRSRaHMmMOd1wNh9aHwWGvJ1HryPvnNGs2CgQmRtOdZbkOdJT5lCJAZMks8m+fU5/pWPZq/SuPUNIaRvCG2kEgnvt/WmlzM7tGFQNkhVHIdqumWSRC8suticDf8AeoRaAcnVy78qqiXN+WUxxxx+d0DnoG3HPtU4GmjuBJGcFSOmxx3qtyNezk46DFWBgV7g8yedGl+iWVrwJbit3POxu8OuTsqLjsMDvQ15MpaQKxABzGpUDB6jamZhjB32xgdaqbzchv6CmsaQSzyl6MgcxhmVmJ6ZxRCW0LEatUZPJmxge9QtiI5cyqzDH5QRufU1fPcxuV8OAqAc6SxNNpkpqrBHgBB0yMze1Q+U1gebP/Yp2o9JbQSATxFh6Z2+md6JgktpVcN+EM+VhzA+vXek7KjX2YvypZ9kbGDpI3ztyqfysoU5SUDoWTFak/EVRGjhyADswGKCS8mEgfxX7c6aTCUldEhwqaW3EgKpGf1sOfoKhNwbRAZHWUjsFGc+p/wKNj4iflnt486iQRnl96zJbq7im1pMySKRqUjYjlyqHB/JvGaVJE4Le3UlpvEjt4x+IW5D61TcvFcuDDDHHEFwukYyO57k0Dx27vL68htTLpt2bLoowGHUnvV+oAbHSMbCnijbsXIeq1u2IpjkFpljznJGemWxUWde9VNIvet9TksnocsVymR0DCnELNtojPprFU+KgHPPpTfNEboSPajQdhBjdDvFn0U5NRIQEagVPZhQxuCTkHJ7moNcv/NRoASApO+ob/y0qEE7HGWOPenqtQOoDNjd9j371DKpyyWH8uwHvUZXQHIwoA2AFVGeNcamAx3POstQcmWs7uxZm+/WoZyfLn3qh72AHPOqm4kv6UPvmq1I7YaFduWADuamEAB1HNZD8RkbkFH0zVLXUrHzO30NVqPVm2SCuwAI6mh5JVT9QrJMznmxP1qBfPOnqg1NY30aAhRnPYVU19kflJ9zWdqpa96dIeoa14eigVA3b+lCFs0xajodIM+bP/1+1N8y560HmkGNAao1bLiAjbTOmtD22IP96vtDP8wltNKs1uF1KCMlfQHn9Kxhk8tz2re4VYyRxiUg5P6R2rnztJHTx4ts0OKcGtG4b8zDohmjyWY5AK+tckzrtpdGz1Vgc129oJZQyOh8NhpZT2rjL6A21zLC2NSORUcaXdF8qK9KC1QZqYmo11nHRPVTZqGaWaYDlqbNNTE0APq3FKojnTUwD5biR/zOT9aq17bGq2O9Nmsi6LNVLXVWabNMdFmun1VUDSLUCLNVLNVBqfVQItDU2ahmlmmIlmnzUOdPvQA4NODTLWnwuwM0iySDyg5wetRKagrNIQc3SCODcMMzrNMuE/SOprsYIkAUBV27ULaW7IFGNyAQQNqLZGHmGBjnivPnkc3Z6MIKCpBkQjPQCuE+LI9PGpSB+dVY/auwilxy3HWuU+KW8bieodIx/U1XG/kMOS1oc8wqOKK8HIFRaIrua9M83YGINRINEaR3qLJ6fvQOyjBp9J5VcqgLk0x9KBbFIU5p6tCnOaVMNilmpiaiaYmsToJZpqjTimJktWaVMo2zVgWmKxqcVIJU1jyaCbKwKkFq7wiKmkWaZNg4WpBcmiRAeuBvjerYrRpGCjIGcZ6VnOagrZpii8jpFdlbGaTAUn2IrreG2YGAQcAfSslZbDgcKy8QmjiDbjJJLewG9A33/EKOLy8M4fJIOQkmOkfauCeRzds9SGJRVI9CVRoCqcYFVSEAfmzXmP8A6i8UUnVa2h7jzCtbhv8AxE4dessPEI3s5DtqO6E+9YtluLOnnl0HA61zHFHMt6+DjAAzW1eSosZkJUqBkEHIxXPtMpkJPNjyzXVxF3Z5vKlXQghABZtvUc6GkO+wUCi2y/lHl7UM0bKCDpcZ616BwIpdPJmqlALYLY9hRMkYxpBBPYnZap+XOgnUmfRqVljvsNiBiqS8gqbxFFDSOqk9DzqsSAbDn3JzSsB/EORkUquhVZWUa11H0xSp2GyQBjPWnXTjLdKjybAzUigB5nlWZ0WNseQwKmE2zUkiZ8EA1ekfhkZH71RDkQVTjGKmqHbaiBGXGEUah0FLQwOCpJ7EcqZm5EUhJbG1WLCc46/tVUs62zDYs7bqvcd/QUzScUlXxIYB4YOMBCcn3rGeeEPTfHxcuXtIKRA8hTIDCrdGxjVct1P+Ky4+JTFwJI1G5DFRuPet3hkqgq+kEelZS5Sr8pvDgSv9QUNhI5TTjPbrVPHr3/kPDpJmx45GEXGfrXWQaJPNEAGrE+I+GQ3yYulJwc5BrknNyds78cY4+keZwzNPq4nxOXxp25BjyHt0prE8S45dmLh1nLMo/Si7L6ntW7ecJgglCoNSjkG3rb+EbscPkmUeUScwNuXKpTJk1dnKXHwxxxQdfDp1bmQcH9wae1+D+J3Sg34jtYM40yNl/fFenS8RWSIEjbFYXEeIYVgrbnpU9voh5aM3hcM3C7IWN1cm6jRvwzyIXtRwtUZC4D78uQrK+ZctlM5PXnRdtPcSqUXl1ztXpYY6xPL5DcpWTnRY3IjEucb5pG2QoDuWO5ywGB71OOzNyGdZiuNiwWo3lu7QjUq4VeYbn9K2swBJVti20+3XSCcVQFiL/wAYAdNjvQpdUYhhkdc1U7VOxsoBjMisVjkLDuRTqINaiVmTkeVAq+TjO1WIwzqkL6OWwo2BxDHGhwUdChO2/OlQ0UyLIQylkxgDVgilRsGpasZzsN6tSLO/P6UfDCA58RUx3c4FFXEDgK7yJGFPl0jOaslzBI7XVGHByBzAOCKtigti2N2O2xJ51E3bKGC+Z22L4xmktrrCnxEUe/8AWlZn/pZcQEPlHjRBsDkH9udRjlVSB4jMM76RpP3NNoWFmGSexSibawzGZJkKoN9ROBSbGjBs71OI3MiWds8eHIeeUEE45ADoB7UVf2eInhe6uozIoB8NyuM7/wBqeE2XD5OIEznx3Y+AxHJSeR+m30oaf4paC3+WtzG7AnOtRk79a8fI5bOz6THlgsaoywxs547NVfw4V2d92fJzknr2ro+FXkbuV23ztXMXfE5bhnEqh9R1DO2PQegqVrMYWBjYgYpRbZnPImd1Y8YMLlSw7Yq/iF+ssRwRvXCw3Mhl1ajz3rRF4zDGTj1qjByCbmQFj196hA+g560KZs/mqBmAGQd+tNIylI0J77APmOPShGSWRRM+FQnmxprVFdw1xIEGdlIzn3q7iJTx3UsPEwNgAF5V048fyYTyX0iNtGjR+I8n5f8ApqpLGrnuxlUgWRYOUgABOayZJJIyFVyw7qMUlDHcsdPT1roTMXA3LbisFuQqQacnzEtzFA3U6STFoDJp/lJ/3tQmTyzVcjlPyHBPPansGiCPCikKhp1DHbcHA+tUPAwkKnDnuGyD9qpV8n8zZ7YolZm2wAMenOlZVNFjcMuY1UyRKuoZVWcA/ahvAkdioVm6bCjY5g21yGZe4OCv3rRe1sgqtbytIxOfw3zv9qaZOzRhCJlOlgV9xT10DWbXSvK0ccf6lBO9KmLYPW7h1vncHdSVGB9KZ4muJCqtDKMfxN9v9aLk4YgcMkg36Pvirlt0sYWkZS7kfoPKrbMlEyzwoxKHdg2eSg70RBw2EsA7Sq/QFMA1dbCCBBPMZAznyqWzn9qKMybya1kkx5QlQ2XS+SpbS0AOw1rvqYE1KU6IFQyrnO7FeVKKfxiUkil0ZB8oJ+5NQlsyRK4DhVP6yKVg/wCjPveEQcSkHjeC8nLWhIOKzb74c4dbjw7SORJeYl1Zye2K1/HlVfCjthg7EFSdR71YLxY3Ja1Kt+mPYHPfvUOEX6UpSSOHuuGTWpPi27b/AK8agfXP+apVIyBoA+ldcLq4nuGilVpY5D+QruO+K5v4l4RJwSQSwlvl5xlG/wDjbqp6eo/0rmyYa7R0wyOXTIIirUnkAG37VydzxXiMMhQTjT/2Kav4bxx0fHEBqQnaRVGV+lZqDN/w5VZ0gZjtjc8t8VZEn4g85z0xRNvZPdPG8ZXEoGjPI5rSs+B3XzAjMQwjeZ8+VfY9a6IY0jllL4DbSSGKxYXMUTPDnT5Scn3Fc7f3aXF0zmPQD0HSuz4ldpZ2rRB1aZhsAuw+lcHJA3iGRmJyckKK1ZEUXtEgiDiVSDts24H9a1OHWNi8RlnuASxwqrlTn1rJRzGjDwiS3JsE7dvSuh+HeFiQvNcqojHIOAc7ftST7Br6LP8Ak1oI9VqrXTagCviYC96D4va2SR+GLR45gBgjkd60Y723s5isNxB8uzamOrf2A6CqeLfEHD/C1RJ4s6rhdaHA96qyVFmJa8N+YlEcUoB66gRijJuBeEhZLiJyB5tbBdJ++5oWDjttlkls/CDbnwdjy9djQt28c1wotVaRHICZODntgHnStFVI224fYSeEtvdENgEk5Oass4uHxy+GbvxHwR+H5QNt96zSbtFVfBaExgZ8vL1Oae1lIKoZwql8u2nI+4p2iGmbxtY7eOOeFJDHt+XfH33pVPht7DNEzNcuoRgQWkAyOlKqsnVGYHuFmMrTlHG2xzmi2vboxq8pYrnmPLqotLOyg0y/xUUgaww0r31VDi/GYLeZYY4YpiMEt0HtS2K1dAshub2ZRIVTOy58uK1YLGa1QNEsTN+ptWcUHZxQToZ7qQKg/h52J+nWtyJkCaFJO2RkcxRY4wv0BjiHgm4kuysb7scY+lCT31hBvDiWUsPzE4ND8cvopVEBicFW56gBtWTFaXEsv4MMjad2BAxjnz+1S2Nr6Ne34mHmPzcraMEkhcn25ZqjiHEPE2jJ05IUsATj35iq47R+IaflwAyklgdsD19arfhFykpVoWfB3xvSsVAvizwsX8cqd8Kh6eprSglbi1s1hfxCWGQaTnYjsQe4o6Dg9p8v4l3G8DLy1OMe+KaGIztiC4XwtwrqwUj0IxvQV2meU/EvBrvhN89vcrrQH8GYDyyr/nuKyhEoUsNWw5rXrXHLT8D5W+zNC+dmwcEdQehrjL/4Ynhci2ulRW30SjJ39RzrGUa8OzFnjVM0fhm9muOE2gllXTagwqI1GR6++/X1rs+CNHJHL8j4zOgwzTjKt9thWBwOyis/ho2xRHvfFJMmkgEk52yO1Dz8QvbcNGtw6OowoBOxq06RzzqU3Rs8YWG1mSXikwdycmOBAuR6noKw7ni87TarUJAoHlEaD96z57mV5fxT5mOMsc5NV+cH+GPVgRiiwUUgv5y+uQTIXlYZJK4I/atC4n4mnBxG9sYrZzlpNOkn96zrfjM1iCsIQqSGJDENkcjnP7UJecRkvJGmupmdyRknn6cuVLYerZMQzyNqhWWYjspwKgYpy2QM9ydsDrWgjWR4a5PFHtrnGpkMbAZHZhvWLPcpqIWVsHbW3c86WxSiGW1mtxN4bSJEud5ZGAC/56VRdK9vcmJGUsvNtYbI7jFCpc+JMFfJQdfX+9Ega0JWTY9KWxWpI3kjAtKVKkaQWJJ/arYJvCzuSmw3bIz396zCk6OSCM8sYzSBbQS7gZ6j/FFjcEa88+nAhYAEebrn/FNWaq6pFGWIGMas7Uqdk6o1nupxE0SSEIxyU6E9NqQneNhrbVnbBFBBjqLZUBT1yKTu0pGAFc7ZBIyfXNGwanW8Dnsg5mvXwE5Kxzq+g3/tWjP8S2UExeLxJGxgBzhRXCNlEAOnUTg4bNNGAkgUoxGMhjuPempk6HfSRRcWjbiNpLIki7eHpzhv71kXk93HmMvMXbIdc4wB6dKlwjjrWka2+kaB+ogn+lE8U4zYS3CPCHchSHdV05+9VsZuLsXBOHiSNrt7uSOFPKw7/WnuuMStMwtTJ4YXCqwxj/NFp8RcMSFVQTHAxq65oS+u+DvYt4OoXOAckHP1pbdDcWQAv7/XLlmjBxudlPf/AGKMtbaa0VVa1ka4mPldTsi46nFczLe3TajnMf6fD/LRFjxq4tfLGJGOPMGPkx7UthaM6aThMl0DLdTeUkZVRkt051ObhnDdOuVDCgGPMxGPvWDcfEkySxGFwHC4kQ4wx9cf2qyaG74nbNfrLFFbvu6ySnGeXaqseoR8zwaKWWC1LtIgI8RsuoJHP/XFc7NaayGmSVw35CmcN7d6PHDLaN4nmu7cpIQdUTEt9u9dSvC7S7toWtGzHHsqtuD15d6Xo2vo4qTgs4tzNJaSqpBIzGeX++9Z0i6DhmUDlgc//FdvdfEUXCl+UtbYzMpIfX/N7dRXC8Z4pc3F7JO0SjW2MIMADsO9RI0imwa5kBwARpB5kDB9KqaRckHEZXbGP6U0L+KvmOvB54xVwEaeH4kUci6jlGzj+vXvWdmlFG7sTgugGGLLirNcfhhQAQD+rG23anuVy6rGEjV28oG4XPTc8vU0Pp8nmIZdZCsrDzHuB29cYp2VqSZ4ow5DAltvN/io/MaRk4K4zywTVyGNSXZWC9RzB/aokxjKSxqUA8pBzRYUNb3MsoMfhAZOdZXzL9e1WJCFQMHGxP5t84oZI8v+EeW+nG33FbttwPjF7CHtLd8AkHUuMg9s4zVJMmVIzJLpDhpCVA2GaareI2dxFLo4hbsrL+YNz37ClS8BJMt0jWGxvtVi8n9KVKgkYIoUMBuev1pTMfwwDtkUqVAymI6fHZdjqP8AWoSzSLblgxBxSpUDCLdjJCxfcjYfalCxMZyScjrvSpUmIaGV9WM9D09aujUeJjp4ern1zSpVQBlhFHJMNaK2WCnI6V0vxCAghjTyoIzhRsPtTUqpGMjnY2YAnU2d+tdT8DM0yTLIzFQDgZ9KVKiPozk+Mxqt1JjVz/mPesl0WR0V8kZO2TSpVMjWBZNEiqFVQFB2H0oVSWt2yeQ2xtSpVmaIDWNXGphk5xz96INtELSaUKRJt5tR9aVKhGnwViJVyV1Ahc/mPPBoWKR/C16jq1Hf7U9KqRL8O0+ELeF+OWKNGCrIXIPUjrXqCwRuVdlyx5nJpUq2icsvTzH43H/vB5/kXr70qVKsp+lR8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8677" name="Picture 5"/>
          <p:cNvPicPr>
            <a:picLocks noChangeAspect="1" noChangeArrowheads="1"/>
          </p:cNvPicPr>
          <p:nvPr/>
        </p:nvPicPr>
        <p:blipFill>
          <a:blip r:embed="rId2" cstate="print"/>
          <a:srcRect/>
          <a:stretch>
            <a:fillRect/>
          </a:stretch>
        </p:blipFill>
        <p:spPr bwMode="auto">
          <a:xfrm>
            <a:off x="5076056" y="1772816"/>
            <a:ext cx="3566914" cy="2215122"/>
          </a:xfrm>
          <a:prstGeom prst="rect">
            <a:avLst/>
          </a:prstGeom>
          <a:noFill/>
          <a:ln w="9525">
            <a:noFill/>
            <a:miter lim="800000"/>
            <a:headEnd/>
            <a:tailEnd/>
          </a:ln>
        </p:spPr>
      </p:pic>
      <p:pic>
        <p:nvPicPr>
          <p:cNvPr id="28679" name="Picture 7" descr="http://www.hotelinceler.com/images/fotogaleri/Karetta2.jpg"/>
          <p:cNvPicPr>
            <a:picLocks noChangeAspect="1" noChangeArrowheads="1"/>
          </p:cNvPicPr>
          <p:nvPr/>
        </p:nvPicPr>
        <p:blipFill>
          <a:blip r:embed="rId3" cstate="print"/>
          <a:srcRect/>
          <a:stretch>
            <a:fillRect/>
          </a:stretch>
        </p:blipFill>
        <p:spPr bwMode="auto">
          <a:xfrm>
            <a:off x="5148064" y="4077072"/>
            <a:ext cx="3456384" cy="2592288"/>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395536" y="1305342"/>
            <a:ext cx="8496944" cy="2308324"/>
          </a:xfrm>
          <a:prstGeom prst="rect">
            <a:avLst/>
          </a:prstGeom>
        </p:spPr>
        <p:txBody>
          <a:bodyPr wrap="square">
            <a:spAutoFit/>
          </a:bodyPr>
          <a:lstStyle/>
          <a:p>
            <a:r>
              <a:rPr lang="tr-TR" sz="2400" dirty="0" smtClean="0"/>
              <a:t>Türkiye sulak alanlarında saz </a:t>
            </a:r>
            <a:r>
              <a:rPr lang="tr-TR" sz="2400" i="1" dirty="0" smtClean="0"/>
              <a:t>, kamış , hasırotu , kofa  gibi </a:t>
            </a:r>
            <a:r>
              <a:rPr lang="tr-TR" sz="2400" dirty="0" smtClean="0"/>
              <a:t>bitkiler geniş topluluklar oluştururlar. </a:t>
            </a:r>
          </a:p>
          <a:p>
            <a:r>
              <a:rPr lang="tr-TR" sz="2400" dirty="0" smtClean="0"/>
              <a:t>Ayrıca su yüzeyini kaplayan nilüfer </a:t>
            </a:r>
            <a:r>
              <a:rPr lang="tr-TR" sz="2400" i="1" dirty="0" smtClean="0"/>
              <a:t> gibi bitkilerin </a:t>
            </a:r>
            <a:r>
              <a:rPr lang="tr-TR" sz="2400" i="1" dirty="0" err="1" smtClean="0"/>
              <a:t>yanısıra</a:t>
            </a:r>
            <a:r>
              <a:rPr lang="tr-TR" sz="2400" i="1" dirty="0" smtClean="0"/>
              <a:t> derin </a:t>
            </a:r>
            <a:r>
              <a:rPr lang="tr-TR" sz="2400" dirty="0" smtClean="0"/>
              <a:t>olmayan göllerde yetişen ördek otu </a:t>
            </a:r>
            <a:r>
              <a:rPr lang="tr-TR" sz="2400" i="1" dirty="0" smtClean="0"/>
              <a:t>, ördek </a:t>
            </a:r>
            <a:r>
              <a:rPr lang="tr-TR" sz="2400" dirty="0" smtClean="0"/>
              <a:t>mercimeği </a:t>
            </a:r>
            <a:r>
              <a:rPr lang="tr-TR" sz="2400" i="1" dirty="0" smtClean="0"/>
              <a:t>, su mercimeği  ve </a:t>
            </a:r>
            <a:r>
              <a:rPr lang="sv-SE" sz="2400" i="1" dirty="0" smtClean="0"/>
              <a:t>Ceratophyllum sp., Myriophyllum sp., Potamogeton sp. Gibi</a:t>
            </a:r>
            <a:r>
              <a:rPr lang="tr-TR" sz="2400" i="1" dirty="0" smtClean="0"/>
              <a:t>  </a:t>
            </a:r>
            <a:r>
              <a:rPr lang="tr-TR" sz="2400" dirty="0" smtClean="0"/>
              <a:t>su altı bitkilerine rastlanır</a:t>
            </a:r>
            <a:endParaRPr lang="tr-TR" sz="2400" dirty="0"/>
          </a:p>
        </p:txBody>
      </p:sp>
      <p:pic>
        <p:nvPicPr>
          <p:cNvPr id="32770" name="Picture 2" descr="http://beyhasir.com/wp-content/uploads/2012/12/kamis_ihracat_2.jpg"/>
          <p:cNvPicPr>
            <a:picLocks noChangeAspect="1" noChangeArrowheads="1"/>
          </p:cNvPicPr>
          <p:nvPr/>
        </p:nvPicPr>
        <p:blipFill>
          <a:blip r:embed="rId3" cstate="print"/>
          <a:srcRect/>
          <a:stretch>
            <a:fillRect/>
          </a:stretch>
        </p:blipFill>
        <p:spPr bwMode="auto">
          <a:xfrm>
            <a:off x="467544" y="3717032"/>
            <a:ext cx="3568756" cy="2678609"/>
          </a:xfrm>
          <a:prstGeom prst="rect">
            <a:avLst/>
          </a:prstGeom>
          <a:noFill/>
        </p:spPr>
      </p:pic>
      <p:pic>
        <p:nvPicPr>
          <p:cNvPr id="32772" name="Picture 4" descr="http://www.alternatif-tip.net/wp-content/uploads/2010/08/ordekotu_+Podofil_+Ayakotu2.jpg"/>
          <p:cNvPicPr>
            <a:picLocks noChangeAspect="1" noChangeArrowheads="1"/>
          </p:cNvPicPr>
          <p:nvPr/>
        </p:nvPicPr>
        <p:blipFill>
          <a:blip r:embed="rId4" cstate="print"/>
          <a:srcRect/>
          <a:stretch>
            <a:fillRect/>
          </a:stretch>
        </p:blipFill>
        <p:spPr bwMode="auto">
          <a:xfrm>
            <a:off x="4932040" y="3789040"/>
            <a:ext cx="3312368" cy="2389046"/>
          </a:xfrm>
          <a:prstGeom prst="rect">
            <a:avLst/>
          </a:prstGeom>
          <a:noFill/>
        </p:spPr>
      </p:pic>
      <p:sp>
        <p:nvSpPr>
          <p:cNvPr id="7" name="6 Metin kutusu"/>
          <p:cNvSpPr txBox="1"/>
          <p:nvPr/>
        </p:nvSpPr>
        <p:spPr>
          <a:xfrm>
            <a:off x="5220072" y="6309320"/>
            <a:ext cx="2952328" cy="369332"/>
          </a:xfrm>
          <a:prstGeom prst="rect">
            <a:avLst/>
          </a:prstGeom>
          <a:noFill/>
        </p:spPr>
        <p:txBody>
          <a:bodyPr wrap="square" rtlCol="0">
            <a:spAutoFit/>
          </a:bodyPr>
          <a:lstStyle/>
          <a:p>
            <a:r>
              <a:rPr lang="tr-TR" dirty="0" smtClean="0"/>
              <a:t>Ördek otu</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4"/>
          <p:cNvSpPr txBox="1"/>
          <p:nvPr/>
        </p:nvSpPr>
        <p:spPr>
          <a:xfrm>
            <a:off x="323528" y="1052736"/>
            <a:ext cx="8310022" cy="1015663"/>
          </a:xfrm>
          <a:prstGeom prst="rect">
            <a:avLst/>
          </a:prstGeom>
          <a:noFill/>
        </p:spPr>
        <p:txBody>
          <a:bodyPr wrap="square" rtlCol="0">
            <a:spAutoFit/>
          </a:bodyPr>
          <a:lstStyle/>
          <a:p>
            <a:pPr algn="just"/>
            <a:r>
              <a:rPr lang="tr-TR" sz="2000" dirty="0">
                <a:latin typeface="Times New Roman" pitchFamily="18" charset="0"/>
                <a:cs typeface="Times New Roman" pitchFamily="18" charset="0"/>
              </a:rPr>
              <a:t>Biyoçeşitlilik, bir bölgedeki genlerin, türlerin, ekosistemlerin ve ekolojik olayların oluşturduğu bir bütündür. Bu durumda bir ekosistemdeki biyoçeşitlilik, dört ana bölümden oluşmaktadır</a:t>
            </a:r>
            <a:r>
              <a:rPr lang="tr-TR" sz="2000" dirty="0" smtClean="0">
                <a:latin typeface="Times New Roman" pitchFamily="18" charset="0"/>
                <a:cs typeface="Times New Roman" pitchFamily="18" charset="0"/>
              </a:rPr>
              <a:t>:</a:t>
            </a:r>
            <a:endParaRPr lang="tr-TR" sz="2000" dirty="0">
              <a:latin typeface="Times New Roman" pitchFamily="18" charset="0"/>
              <a:cs typeface="Times New Roman" pitchFamily="18" charset="0"/>
            </a:endParaRPr>
          </a:p>
        </p:txBody>
      </p:sp>
      <p:sp>
        <p:nvSpPr>
          <p:cNvPr id="7" name="1 Başlık"/>
          <p:cNvSpPr txBox="1">
            <a:spLocks/>
          </p:cNvSpPr>
          <p:nvPr/>
        </p:nvSpPr>
        <p:spPr>
          <a:xfrm>
            <a:off x="2339752" y="260648"/>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a:t>
            </a:r>
            <a:endParaRPr lang="tr-TR" b="1" dirty="0">
              <a:latin typeface="Arial" pitchFamily="34" charset="0"/>
              <a:ea typeface="+mj-ea"/>
              <a:cs typeface="Arial" pitchFamily="34" charset="0"/>
            </a:endParaRPr>
          </a:p>
        </p:txBody>
      </p:sp>
      <p:pic>
        <p:nvPicPr>
          <p:cNvPr id="8" name="Picture 2" descr="Orman"/>
          <p:cNvPicPr>
            <a:picLocks noChangeAspect="1" noChangeArrowheads="1"/>
          </p:cNvPicPr>
          <p:nvPr/>
        </p:nvPicPr>
        <p:blipFill rotWithShape="1">
          <a:blip r:embed="rId2" cstate="print"/>
          <a:srcRect b="15384"/>
          <a:stretch/>
        </p:blipFill>
        <p:spPr bwMode="auto">
          <a:xfrm>
            <a:off x="35711" y="2276872"/>
            <a:ext cx="9108289" cy="4111137"/>
          </a:xfrm>
          <a:prstGeom prst="rect">
            <a:avLst/>
          </a:prstGeom>
          <a:noFill/>
          <a:ln w="9525">
            <a:noFill/>
            <a:miter lim="800000"/>
            <a:headEnd/>
            <a:tailEnd/>
          </a:ln>
        </p:spPr>
      </p:pic>
      <p:sp>
        <p:nvSpPr>
          <p:cNvPr id="10" name="9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pic>
        <p:nvPicPr>
          <p:cNvPr id="11" name="15 İçerik Yer Tutucusu" descr="kartal.gif"/>
          <p:cNvPicPr>
            <a:picLocks noChangeAspect="1"/>
          </p:cNvPicPr>
          <p:nvPr/>
        </p:nvPicPr>
        <p:blipFill>
          <a:blip r:embed="rId3" cstate="print"/>
          <a:stretch>
            <a:fillRect/>
          </a:stretch>
        </p:blipFill>
        <p:spPr>
          <a:xfrm>
            <a:off x="6804248" y="2492896"/>
            <a:ext cx="1448758" cy="1261995"/>
          </a:xfrm>
          <a:prstGeom prst="rect">
            <a:avLst/>
          </a:prstGeom>
        </p:spPr>
      </p:pic>
      <p:pic>
        <p:nvPicPr>
          <p:cNvPr id="12" name="11 Resim" descr="Flower-02-june.gif"/>
          <p:cNvPicPr>
            <a:picLocks noChangeAspect="1"/>
          </p:cNvPicPr>
          <p:nvPr/>
        </p:nvPicPr>
        <p:blipFill>
          <a:blip r:embed="rId4" cstate="print"/>
          <a:stretch>
            <a:fillRect/>
          </a:stretch>
        </p:blipFill>
        <p:spPr>
          <a:xfrm>
            <a:off x="2555776" y="4509120"/>
            <a:ext cx="605787" cy="594250"/>
          </a:xfrm>
          <a:prstGeom prst="rect">
            <a:avLst/>
          </a:prstGeom>
        </p:spPr>
      </p:pic>
      <p:pic>
        <p:nvPicPr>
          <p:cNvPr id="2050" name="Picture 2" descr="http://img-fotki.yandex.ru/get/4427/114259404.53a/0_85262_87f34eef_M"/>
          <p:cNvPicPr>
            <a:picLocks noChangeAspect="1" noChangeArrowheads="1" noCrop="1"/>
          </p:cNvPicPr>
          <p:nvPr/>
        </p:nvPicPr>
        <p:blipFill>
          <a:blip r:embed="rId5" cstate="print"/>
          <a:srcRect/>
          <a:stretch>
            <a:fillRect/>
          </a:stretch>
        </p:blipFill>
        <p:spPr bwMode="auto">
          <a:xfrm>
            <a:off x="1169" y="3628251"/>
            <a:ext cx="2857500" cy="11430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35" presetClass="path" presetSubtype="0" accel="50000" decel="50000" fill="hold" nodeType="withEffect">
                                  <p:stCondLst>
                                    <p:cond delay="0"/>
                                  </p:stCondLst>
                                  <p:childTnLst>
                                    <p:animMotion origin="layout" path="M 5E-6 1.6763E-6 L -0.95018 -0.2911 " pathEditMode="relative" rAng="0" ptsTypes="AA">
                                      <p:cBhvr>
                                        <p:cTn id="9" dur="5000" fill="hold"/>
                                        <p:tgtEl>
                                          <p:spTgt spid="11"/>
                                        </p:tgtEl>
                                        <p:attrNameLst>
                                          <p:attrName>ppt_x</p:attrName>
                                          <p:attrName>ppt_y</p:attrName>
                                        </p:attrNameLst>
                                      </p:cBhvr>
                                      <p:rCtr x="-47517" y="-1456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395536" y="1268760"/>
            <a:ext cx="9361040" cy="1938992"/>
          </a:xfrm>
          <a:prstGeom prst="rect">
            <a:avLst/>
          </a:prstGeom>
        </p:spPr>
        <p:txBody>
          <a:bodyPr wrap="square">
            <a:spAutoFit/>
          </a:bodyPr>
          <a:lstStyle/>
          <a:p>
            <a:r>
              <a:rPr lang="tr-TR" sz="2000" dirty="0" smtClean="0"/>
              <a:t>Türkiye’deki balık türü sayısı 472’dir ve bunların 50’si tükenme</a:t>
            </a:r>
          </a:p>
          <a:p>
            <a:r>
              <a:rPr lang="tr-TR" sz="2000" dirty="0" smtClean="0"/>
              <a:t>tehlikesiyle karşı karşıyadır. Bugüne kadar yapılan çalışmalar</a:t>
            </a:r>
          </a:p>
          <a:p>
            <a:r>
              <a:rPr lang="tr-TR" sz="2000" dirty="0" smtClean="0"/>
              <a:t>sonucunda, </a:t>
            </a:r>
            <a:r>
              <a:rPr lang="tr-TR" sz="2000" dirty="0" err="1" smtClean="0"/>
              <a:t>tatlısu</a:t>
            </a:r>
            <a:r>
              <a:rPr lang="tr-TR" sz="2000" dirty="0" smtClean="0"/>
              <a:t> balıklarından 26 familyaya bağlı 192 tür</a:t>
            </a:r>
          </a:p>
          <a:p>
            <a:r>
              <a:rPr lang="tr-TR" sz="2000" dirty="0" smtClean="0"/>
              <a:t>belirlenmiştir. Sulak alanlarımızda en yaygın bulunan türler;</a:t>
            </a:r>
          </a:p>
          <a:p>
            <a:r>
              <a:rPr lang="tr-TR" sz="2000" dirty="0" smtClean="0"/>
              <a:t>alabalık, turna, sazan, karabalık, kefal, kızılkanat, sudak,</a:t>
            </a:r>
          </a:p>
          <a:p>
            <a:r>
              <a:rPr lang="tr-TR" sz="2000" dirty="0" err="1" smtClean="0"/>
              <a:t>tatlısu</a:t>
            </a:r>
            <a:r>
              <a:rPr lang="tr-TR" sz="2000" dirty="0" smtClean="0"/>
              <a:t> </a:t>
            </a:r>
            <a:r>
              <a:rPr lang="tr-TR" sz="2000" dirty="0" err="1" smtClean="0"/>
              <a:t>levreği'dir</a:t>
            </a:r>
            <a:r>
              <a:rPr lang="tr-TR" sz="2000" dirty="0" smtClean="0"/>
              <a:t>.</a:t>
            </a:r>
            <a:endParaRPr lang="tr-TR" sz="2000" dirty="0"/>
          </a:p>
        </p:txBody>
      </p:sp>
      <p:pic>
        <p:nvPicPr>
          <p:cNvPr id="31746" name="Picture 2" descr="http://www.hayvanresimleri.gen.tr/wp-content/uploads/Sazan-baligi-resimleri-5.jpeg"/>
          <p:cNvPicPr>
            <a:picLocks noChangeAspect="1" noChangeArrowheads="1"/>
          </p:cNvPicPr>
          <p:nvPr/>
        </p:nvPicPr>
        <p:blipFill>
          <a:blip r:embed="rId2" cstate="print"/>
          <a:srcRect/>
          <a:stretch>
            <a:fillRect/>
          </a:stretch>
        </p:blipFill>
        <p:spPr bwMode="auto">
          <a:xfrm>
            <a:off x="323528" y="3573016"/>
            <a:ext cx="3791744" cy="2843808"/>
          </a:xfrm>
          <a:prstGeom prst="rect">
            <a:avLst/>
          </a:prstGeom>
          <a:noFill/>
        </p:spPr>
      </p:pic>
      <p:sp>
        <p:nvSpPr>
          <p:cNvPr id="31748" name="AutoShape 4" descr="data:image/jpeg;base64,/9j/4AAQSkZJRgABAQAAAQABAAD/2wCEAAkGBhQSERUUExQVFRUVGBwWGBgYGBkYGhgaHBgVFBccGhcXHCYeGBwkGhcUHy8gIycpLCwsFR4xNTAqNSYrLCkBCQoKDgwOGg8PGiwkHx8sLCwsLCwpLCwsLCwpLCwsLCkqLCwpLCwsLCksLCwsLCwpLCwsLCwtLCwsLCwsLCwpLP/AABEIAMIBAwMBIgACEQEDEQH/xAAbAAACAwEBAQAAAAAAAAAAAAADBAACBQEGB//EAEEQAAEDAgQEAwYEBAQEBwAAAAEAAhEDIQQSMUEFUWFxIoGRBhMyobHwUsHR4RQjQvEVM2KScoKy0gcWJFOTosL/xAAZAQADAQEBAAAAAAAAAAAAAAAAAQIDBAX/xAAqEQACAgEDAwIGAwEAAAAAAAAAAQIRMRIhQQNR8DJxEyJhgZGxUsHxM//aAAwDAQACEQMRAD8A+LwugKxuqqiDoRQEJGamBRdhWqU7qAIApC7CsWqr0AULlxcXSUAcJXZuoCoEASFF1xuuIA4AuLoUQBcBUIUBUKAIoVFCgCBtpXF0qJAcXVFEAdUhN0KLYujiiFVbDSszYUAWiaSG6kOSVFUJwqkJs0AhPpEIoQCFyEZtMldOGKVCF1Ef+HK4igIWrppnkrK0FNCB+7KuGGyhCLSKdAVJVJRaguhOCQEiyq4IgCq4IAAuwuLrRdAHIXQFCrBAHCuQrBcSAqourpCYFQFF0NUIQBFxWAUhAFVFaFwBICKLq5CADUHphtRJsRWuTKQ2HLrku0qxKdlWXXCFUFWlOyTgao4rmZUJRYFpUVZUQAapREXgHaOSXdSjsj4h8G4afOfnOqAQTpZZpknHaC8rrXITm3RKYVAEhUKuFwtQBAqORQEOo1AC5UC44roSA6ArhcDVeLJgchUyq4co0JCKQuwiZFMqYwcKQrZVaEAUhVIRS1UIQBVQKwUhAEUhdhdhAFV0FdIXEAWa5WlDXQUh2Ea5RxVJXCnYFpXCuEqSkBbMohqIAKKP91eo8A2dNpuN+QRf4M2kyAjHBt1MSlYhGu2DOxUpmyffhgW32+/pKU/hyLthw6ITsLKMXSbBRg8lyo6yYFgpXdPoq0zKj0wFXK3RcfqrtfGhhAHcvJdJUpruVIRUBXaFzKutamB2QrNMrgp80ZjJsNdkBYHKuEhaVHhD3agNHM2/dPYbgDRcy6Odh6furj05SIckYDWzYBM0eD1XCQ0352+q9NSoho8IA9B8hdVc4rVdFLLJ1vgxGezb/wCotHqUZvs+0avPkB+60n8lV43VaYdhXIRHBqXNx++y5/htLkf9yc1VCE0odg37i38FS/D8yhnA0/w/MoxF1WYTqPYNwDsBT6jzVHcOZzPy/RMPKpmS0w7DtiruHDZ3yQ3cPP4gnHKjipcIj1MSdhD0VBQM3snHOVC9Q4RHqYH3sLiIWhRGlgPOEG8W5IVatFhqdl174+/Rdo0oGY6nVctl0TDUyCZMkj9wqYrwiRaDsjNEX5K3EKMyRoWz57qb3AB7vMOaUrUCmsK7whMNbmtElXdAZjGwq1FovwW7UjVpEaiFVjFHqSuvF0bD0wRpdMCU6aIacBMNZGv9kSng3PsxpPy+eiWSbECEWhRJIF5K26HsydajvJv6n9FrUOHZRlY3KN+Z77n6LaPTfJLkYeF4SZ8ZjpaT+i1qGEDbMbA3Op9U6cGBrE9wEKsy94iFsoqJF2CgN09UM1zKIWyQJgcx2JH31RKeAMAkeunr5i3VZz6lbFKKAAg80TK0fFfz/NFOFA3J++Sp7jfl/b77rPVeSmiOwQMFjp0mxEE6jW6n8OIy876DX7+7q4eQOY7aIZcS6fr0shWuRMWNHXytvuhvpaSPvUpytSgZhqNeyo+jIBBkTF9vuQmpCEXUewQHNT9SmNz6BL1B+EdFomIUcyOX32VCz0Ry3kJjVBICbYA8qo5qOQOypHJFgLuCG5HcENzUmMFCitk6KKRjIoTfRH93HmF2myRb12V3U46+S5DQDl6+qjhaFd7hKqGXF7IAVwIMQNZTTGGTf781ZlCHZhvqOSjqnJPIi7HAW5qtcTYjXfkhtBmT2CYpi8WugDLxfDYJIkhVoVMttfT75rYDZEFCwfA3vcTGVnM//kbqo3LYGBwNI1XhoBg6kDQbnsvXYfDBjQAMoHS/7IVOoGNDG2AAE8/T7uuCpfn0XUq6a+plWobOJ0Al0aed/qmcHgKtV2VrTP8At76wpharC2BAde4mRa0kiJJ5HbZOYfibmODxcjy2WM+vItQSGsV7FGkwOeZcRMbC03nXZeUxnD6jTMgA/ic0ZuzSRPYadF76jxV9Zxq1JFN7cmaPCwxAN9uq8vxnhtSriGtcDmyhkHxDUwWwLAyTGkkmb2jp/NKnL8jey2Qu/g00fesAGWPeN7zDhvBiOhB6Lj3GGyZEadNLxrqm61V1J7qT3STSyu5jxtcJ62cUCm7NYGzRabWm35pSbwMUqjfyS5YdR6pmrTv03V3BuW35JxRLFHUyBPWCo1nrHLsjOpCDcai3mb/kl8pFrclpRJaoPv6dkvQIAgz+4+x6Jki35JZjyLjYzH1QkBSuxoEzfl0tulatKdDp5HZPVcpHI/IeSUrDWfKE4sbQq5nMkE3Q3zFr9YRnNFx6FCe0/wBlYgZPMeioY5FFAB0Bv8lV1tAY680gFqiqWdJVqovcx9VzIk2Mrl6/VRVJ6KJWBryGCNf1+nNUrVy6XWvrAA+WyFVeXOBjSyE5y5jUtJN+eyjARtI7qHloQj03R+36Jg2XaRtY/TyVm4d7hmDYOkyAD2JWn7N8EFeoSPEWgQJiZnXmBHzW3jeAVGagx8uS1XTjSlJmd7nkzwuq6Jj/AHA/RNUuF5YLj6fqt+hwg7yEvXw8c/MK3HpoLkzNbRa02bJ63/ZFdVJN5j75qzqTr2CHlcnqS2Q6JmjS3U/suiNz6QuCgT9/koG9PX0/VQ6GM0q4EZQn8KQYc4zOyzqWILYvEaGSI7QbKzcfF+c/os3EdnqKPFiYAmBttG9kOoQ74KrqYgkAjMAeQm7fJeeZxETa3clMu4k12UeEZRGutyb36x5KXFsLKjCQ4w7OXanTvM7qYdlzsD9UTDuBpu/FOh/DzB0mbefpV9WBEggmbdhJ+95RFcCYPEMuBytsq05jTUEX/dWpQ45ZjqV1pjaRppvzV3QqBilpzkfVUxdMCo4enyT9KmM7RYgkNnl4mmR1t6EpLiR/mvPMmO0qr3FWwvWeI5fqqB1jNrT8las2wB72/NUrtysLjuLJagUQNKCxoIjmUJ02A2Nk274WiBYaxy5oNRpJJaIAvE6KkwYiQSNrnzS9RsGDqnKlAkA65p+SWFQjTdaWScbFtuapVb3jZHpmbTAieckIddx/qnS1vJTYxJ7ROq7AFpMLpI5R06bz8lSu+1usdFNjoDmdsVEFRZ2XpRs0aUkEiB3Iv5G6C83/ALIhdHILtLDgkxPO4WKZrJA6exP35olKJHJXZRLvDpHNanspRa7GU2vg6wP9WUlve8fJb9OOuSRk9lZzC8IxAIfTBYdQcwYfQkFev4DxfFOaQ9rHFhhzXeF3MHqDzW5U4IHbTN5B1QW8JyH/ADS0jQQfylX8l6ZcEpPJvcIFRwBqUQG6wYd6fulvaTgdCqJptdSqWdBHhcJgj+xU4Y2s50Cq2f8AUMs6bhbTeG4jVzmRpY695Tbjwykmso8S32aEXBBHp6pbEezEgwb8v3Xs3UKoJ92A07kCb9gY+qBiMLVJh4pEgbS0j/aInyWHUaW6ZZ86x3B3tPb71CzazXk+K8dPzhfVKXA7S5lSDplh0+l/klq3six1s+U8nscz/qEH1UqbFpPmDqPWPKEX+DEfE31Xt8Z7E1BENBnrp6LAxHCYHw3B7J/EXIqMN2Hi6qGXAIErVqcOm5JE9P0QncMcYiHTeZ5fRVYhinShsxG1/mJ7IDnAWyi+/dEpVnMIY67Xc9tY++qjKRkgC5j01EfJRdDyc1LQG/qd9EejRtMCQdPn+oTWFY85Q4ZQPDIAn7/RdrvbRaSCI0vy/VS5NhVCOIqTWGSBJJDRtA/slaronTfXbqk6OINSq54BMWAH1OwRHYYud4zb8Iv6nc9FWoKrYrR/mOAb8O55846dUfGVw+q1sS1pl0c9h98kzi4aclIeMi+8dymcLgjRY3M0G24iSdT1SywM7EtINh8QIAPU/L+6TxNEs3ExeOq2cZhmH/LzF3Ii2kEi3NZ72im64DvpP5rZMlmZUzAAg2kkeWv1StRx+E7afUX9E9XYQSLXHyShcBG539IAlXZNHaNBxtYWzSkcfVsPF4pjyTVRhaDppOqyMTUk2bc7KXKsFJF21o89UpXqidZ6I4wjz8Vhy0XKmBHKOwMqUmxme6p1KibHDeo85BUSGaLxE2t12RGcQkRExt8vNE4hiACQwyLTb7m8JKC79gsUrW5qx2lig51/D8+yJSeWumSD07yL90rh6BkSJ+xyT/8ADHSLrRS0vYhxs+1+xPEaeNwjS4j31PwvjUnY9iPzV8RhWMeTU02Bj5L5HwvHYjCuz0yWyIMQZvuP1TXF/arF4mGuqSP9IyyOpF10SnCXzEqMo7UfY/4nCgNIcwEcyAi1eNUAL5QDvt5HRfB2YkssHFx6kkDtz+ilP2gfYSSO5Giz1R7Gmln3EcaoEz4R18KMziOGI/zPPa3VfEWcYkS4Ob6fRW/xUayfT91L09h6Wfc6uNogZjV2teNOUpD/AM34dhOatmHI/tr6L43V4z3PmlBxwwDk9TB9IQmuES41k+p8U9r8LDvd5g46FngPnsfMLAPtJWc3M+n7xknxZYPmRaV45vHAf6fn+sJnDf8AiB7jwguAO0A+olJ/NkWD0buNUHDxBzTvabeWiX/xZh8NKmHEnkfK2pWb/wCecPUPjbT75S35xC1OF+2+FpSabKYJtOYT80KFYBtGhwP2QqPeauIEyCGN0g842ASeN4d7qqRoLhpm60cN7dB5cXEARDcomJMu08vRIY/jVB5nxSNLfqloWbE2dotgls21J5LDxuHFasGBznzv8LWgbz2VMRxBzwWzDdYFvXmnOC0GkEuNNoGrn+I/8rTYlFJ7IFtuT+GaxsU9B+ER6uuT5GUrVqtaQ0axHYnVblTimGLgzOGnQOIMTGpIH0sFi8Q9nXj+Y05gblwOZp8x8PmjS8UK0ei4XwZrGAkfzCSXE6RsLm/ay1MXhfCXOAeToDofLv8AVYeF4k2G5iJG0BM4njjTeb9ifvuuhQSQtQhicK9r3ZTlJ+IDQc/NZVSm0g3gA2t4nH8hotCvxUSYfIOsb91jYrGtiAJvros2qAUxLWgwXaWMDVZ1Z0ggAATMn5LmK4oxsxc8h+qTp4OtXuRlYb3kA9jvofRZyY0gGKxoBhviPPZbHB8C4AuqUgSRIHizRE7ExYjUJnh3BqdOZAcQRLiQ3a4F4A76wnm1BdzIJDpiA6BcCdQdQIPJQ22MAcLSLSSXscNW/Hz5hvT1S54RLZa6R/wxa/U8loVnmq6LcicuUW3gX6T0PJWo0nOJOdjc3gy6iALS4GYnaL+SfxGtg0mCcAOf/wBf1Ki1auEIcQWM9R/2n6ldT+Ix6DEoUgDM2mb305So/K4nxtB1MB3fQN0Ctg8TmJtIG+vzTLapvZt+TR2jmTvqgYVlQNaCHNG2jjPyRmVRGsk/FY2590vh3E97npyiQu4jFMDsrQC4bScotMknU9Ak0WpscfiYaIMA7kXOkBom5SWJxEHKQQDsCHOf3j6WCE7EZQXVAHO2JB8I0sAYGvJFFNhh0uE3kNa/rpIPVCVbilOxfEGH5tDlyx2J1QKYyxkBJNokRsZn71T7aLC8hzoAty25a/NEmiDmHiI0AdOn4QN1dioz/wCGLjNQknYAWCK92hkdEcPJl0EA6Dp1+fosXjLYMyknuW8DuKrEWj9B3/ZJP4qM7TsANNzvbukK2JLjLtdzzSyoybsdxePL9zy8uqRcVYqkoEXz/JTOqkriACsqRuR99F013cz6lBUQFB24pw0c4eZRDjn7ud6lKLoCLAbp8QqDR58zP1WhgfaevSdmY8tPSRPcaFZ9DAOcJA7XglPUOBOMFxDRNzIMeQ3RqoKPQ4T2spVrV2+7cf62AR/zU9D3bB6FHxWAcG+8pkVGcw63YnVp6OheefwA5j7tweAA69j6LUwja7XFwDaJ1OWBLbky2S3LAJgjcWQ+ouQ0vgzK/FaoOXJlPWSUzS4Bi6zQ4ghpnltH9IM7jb6FbdXGBhBeDSzWFRt2EgAkOa0ktIkaW6IlbFvdDvC4CIcyMto3bbyKKk/SL3Mzhns81ocHszvy2BtBBExeztedlt0qZqFoeT7unoxrTDWmCQBPOx2G0oP+NT8QNwQSDeNbc+Vz6XTXCuJ5agzsc8EEsJaHREklrTZ9ydZ1PJYyhJbspST2M04LLDgxxbJ8LpgEd+uvbZNYp5e9zqbwHObLhlAAMl2UNAgbQQdk8zGe6OdrGG5blIkX18JN/wDlO3W8w1NzWuflhhBGcsNidACPK3VQ3QcClMZA0tgPygu0Mzr2OvogOrGDA+FxBDiO41128gO6u/glWmWsdM/EDmb4piSx7SWm39M7gwhU+HgO8TnAzN5IEc5H3zTSQ97Gxw2p/wC36Ot8lFo4DA0TTaXVHA3sGv5mNtxfzUSbV7p/hlJs8fhcA4ACw35H5KzcNBF4++3ZPVXQAwWzSJG0CdVl1yQ52YEtEwOZsYHX9Vss7lukgWJxRze6aQL5TGvUz+SHjKbWyGxLdI1tI130lE4M/wARsWi82km/hJMT+L0Ws3A0QcxzZr3OY3M8xqiqIyc4XgWuYC8ROxP36KvGuHmlSc9lwQZGsaGZ9B0TVaoAxuQkneYtA/WEhisS5o8QJBnb6/fNLeyq+XAvhOFivSDjLjrfYAeIDmSZQcPwjK+Wk7220jn1WjwzibYgCGT+EEbX5qlbFRPuxm7gtGvWCfLntKN7YJRpGTxDGuYSCPTzj6FYtauXXJWvxTA1C3Plcdycpgba8tFm0eHudoNdFSaMnuLOO6GAtBvD7xckXIAM9dVoYX2bL9i2RqSInWO8Xjum3QGA0XupkXsMB7Cl4JNRoDTcXn6W3v0KpivZSm2Ye8mJAgRtYuMaAm4B06qPiJuh6drPJZVPdr2GG4BTLCb5W5S4HUuJMBnOwE8pWrhOC0Ms5GiXElpa6QACD4idJi286i6NYqPA4TAuqODWgknSB97p+p7L12xnZlBEySNDuY01X0FtenRzNawQ42c1ozNkARA2iTA9U3W4c9jJbBa94bJIJMQHm+gEHWyjWyqPn2A9lHFhe9waBYNAzOcbTYaCDr+8PU+CUW5YDnGLl0RO8NH58vTexLKbTlaXm51jQgbA2O1toSHE8Y2kwu1cdB97IttlUkgXCsGHVnNDA4OaDJ/pAJ/OPIHqtfFNawPa05m/DppM+IEc7+R2SHsdg3OBrZiH1HW6NZeQNdSB6dVu8TpNqBrr0wKhGUTljLDRFmmIcbR8R5JXuIVwuBa2nIn4HPzADUEjWJaIPnzsqUqLJuJBbpzlskmwMCQZHz1V6DWhuX/MfGZoDuUlwcNwQdBcEI/DqFQPLqlNjmZSyTEtMgEED4SCTDjB0TpYFvkSqPDREjk0jVo1sADIsNtkai6gx1R5ANR5JgNOYGWuJOQgtESI6nRGwmFpVQ5op5atg2S5zQG5iXjLrIEX0vui8J4O17XGQXNGd+WwDWwbg/HYGQk9uBoUfSY+XtLHDJmhrS2DI8MuEEjxdfCU9geH1XUzVw7SabRBIAcAQBncWmXC52ED6UbxAtpPpMDSzNnAOUGbxcCXEcjsUStxJpphgaRMPIvDDAbI3iZ05mxTzVi9jJxQIADQOROrD19LeSfw1WqyiHNc4tNg6RlBJOYZLiC2LFTDYSlLS8vLDOgIkC0tLha5A/RDiSQGQxrpOnwyLEg31j6KR7BMNXIpNfVlxa4kFrbid80zqZgi5sq+795lBpNe1oLPhggEyCXgfF1Poi1MOz33hY7IY8IDib9Qbi0zdG4k+mXF1MVKTfCCGuLm3zEEE6C1u5jRO+wCNbBsa4gMYADoYJHnN11AfkJJIqk8wBHzUWicfP8ARGKzEucB9wpTpzIddlTWdiBYgjcc+qDRfzCd9zIHLlv81VWjeaQ9huHMba+Ub6z3K1X0mU6UjKYEga5vw27pRmCcxgGpsSJsNrT6JI0ubMxAJMXsJdMcgJWbjeWLXXAs8uJLgGuIvlbprtz9UrjKDw0OewviTE6dmgwf2Wnhq7Ko8EkjaCLaCR3sr1Kbj4WgmAbDaLmdhvqVTaiJamYYxrtBSiPxODQOn3yVqPvHvawZHvdYMbmIb1Lhdx6BaLvZwtmnW8T58TYHhBh4giZuddFrcNpU6QpOpath1v5ZH+iZ8U5nSZ0S17WjNqwPDOE4qs2owgtbSBfUk5IuRYOBkwHQIQqvD3imBUL2CSGhwPMncCBc3WtUo1GVPeF7g1wDmkTG5aCT8UeG+1ytL+A/iBTFSmz3rs3817yBeSIGxjSBNzztLeKz5gEu5gcJ9lw4Oe58kiWiPDqCS8/0tDZMnmnP8DqGnWcDTPu4eC2C0tEgm3w6na47BN4iuXF7GBrcrgx0SYjfN/VoR2Oy5T900iz8rs1M5Wyx3gaHNs4XIINpJICl33H7GJhsLWaM8+Fzi1xFyLBxA5W5891bGua7MHTUeQymzMPhA5GQBYRcFavDWUmZnVqjnNAzNa6Wip4srbAaWdN7LvGOKYZ+Imiy9MFryAfdgghoc1wJkTmA55ZRuxNJCVShUpt92QGZZIIaJMgb72Ai+xQsFQeSeUgvywYEZZ6G58O62mup02fAXiA6GwQRIILgCSLZQI0ACy6oc5suBHvJaMzSAADO24NvNT9Bos7DvpuqEWANpuGtsAZ05zygqlSs+iHNbUcC4WykEQRzIgi0SO4Oitw/EgUqlJxIFUROYSDofE4HKIB5k7Qs3GYz3jiWjwMAa3mQLST1/RUlSsF2M3EO+JzjYeJxJSPCsM3E1mGq1xpl2xgQAfCXERcpqngv4p5pkltJgJc/RpeIsTyE/Ja1HAMoy0AREB17EaANO2k+ZVXwJqzTxPDxkaWBtMEXgtL5MjlIYQRbQFsawsrF+zpblJxDXNOUZaY8ZJuAA6HaDXmYWgx4e2XktcwwGQBZ0XJJkx4je6ZyMq0HZW0y+m4EGA3NnBJE6iC09vOFNvjzzxgD4pwCk3J7sXZ4YtEHL4gS4ky6L63UxZNyJMuaahEkug2JBEREjQdUtgqxquNKo1zHbT4gTIHhLZkWnl1ur1MRTbVLGlwYGkQWRmG2l4kSCSdU0mthbZNKlhoqNqBpZTYJcaREhjpAkA3M7cuio7EUXVX+8zMp3IysyuLSBE5SY0dp+IbLHfiXEhrtBBD8xmLwOX6QlatTx/DlbAInxE+kRJVKPIWSlw2pScxxdIdBABzE2mDGltI5LY4bhaVZtR7yW5WkAMFyIzDMTrfslS8vZN5aPE2BAABPhcNDEny6Sn8HDYBh7S0gTIh3MnWRrruOyipSyUsC2E4i4NEOJDLxBkE6m/Pobwna2Aqhr3BpALSDmDj4DuAQJHYSLdEMPLHF9NkgG7T4om4B5hP4vjVZrWZjADCKZIJEGNNjYCQdgtKrAGHwfjtWi+GFoLjGZ2208kpxurWbmdnzB5uAZBEzsBaTpHki47F53l7gBrYWBtfKLpahiw0sc1xFoNpvMGWnURyVa2ljz8E6UCo42GgFlN/+qX3+nZRPGu03NOkSdTlcJ8gosaXP7ZXzdjzw3/4h9CuYc/yi7+r3jRO8XtKii6un/aK6h7TEfmmOCUhkxFhahItpL2gqKLn6vpfsDwvsB9nmge/gRFFxtbSm2PqfUrI467LTbltLyDFpBcyQY11PqoolDK87jeH7DnHHkOYZMwb+ZWtxZg99SECBTaI7MdCiiufp8+phHLK8EGZz2m4BbY3F6bpsvRe0VMDCOeAA9tSlDv6h/MZodQuqLGX/AEj7x/SNHhgPZo/+vrdXmf8A4mrzXtK4txOIynLD6sRaNRsootkt0ZQez9jM4o4l1Ukyc7h5B0Adl6X2RwbHYSkXMaSXm5aCbVxGvKT6rqi5uvtH7nZLP2NnDUWjib2hogV2wIECaZJt3APkskulrZvOKvO8sJM91FFcfS/ODnWTz3tUwCs+AB4v+5Zde1O3I/8ATZRRHTwjaR6X/wAP6QbTo5QBnpsLoEZj4gS7mepWLjqh94Ln/N5/6hKiiUfQn7/2Rz+DTNFvuWmBc1psLxpPZd9ssO1obla1v8ubAC5FzZRRZrK+/wCyu4LC/DUd/UKrQDuBL7A7KcVE1WTf/NHkKlbKPKBHZdUW/wDLzsZxwvczsS65G2fTyXKIljpvFP8AIlRRVPKBYC4U+EDaRbyT9AeA9/1UUV/xNOlybPBKYcH5gD4CbiefPyWI0zQM/jP/AEKKKYep+cGc/SYWJPhWfxF5y0bn4j9VxRboz5N7DmWNnkFFFF5css6U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1750" name="AutoShape 6" descr="data:image/jpeg;base64,/9j/4AAQSkZJRgABAQAAAQABAAD/2wCEAAkGBhQSERUUExQVFRUVGBwWGBgYGBkYGhgaHBgVFBccGhcXHCYeGBwkGhcUHy8gIycpLCwsFR4xNTAqNSYrLCkBCQoKDgwOGg8PGiwkHx8sLCwsLCwpLCwsLCwpLCwsLCkqLCwpLCwsLCksLCwsLCwpLCwsLCwtLCwsLCwsLCwpLP/AABEIAMIBAwMBIgACEQEDEQH/xAAbAAACAwEBAQAAAAAAAAAAAAADBAACBQEGB//EAEEQAAEDAgQEAwYEBAQEBwAAAAEAAhEDIQQSMUEFUWFxIoGRBhMyobHwUsHR4RQjQvEVM2KScoKy0gcWJFOTosL/xAAZAQADAQEBAAAAAAAAAAAAAAAAAQIDBAX/xAAqEQACAgEDAwIGAwEAAAAAAAAAAQIRMRIhQQNR8DJxEyJhgZGxUsHxM//aAAwDAQACEQMRAD8A+LwugKxuqqiDoRQEJGamBRdhWqU7qAIApC7CsWqr0AULlxcXSUAcJXZuoCoEASFF1xuuIA4AuLoUQBcBUIUBUKAIoVFCgCBtpXF0qJAcXVFEAdUhN0KLYujiiFVbDSszYUAWiaSG6kOSVFUJwqkJs0AhPpEIoQCFyEZtMldOGKVCF1Ef+HK4igIWrppnkrK0FNCB+7KuGGyhCLSKdAVJVJRaguhOCQEiyq4IgCq4IAAuwuLrRdAHIXQFCrBAHCuQrBcSAqourpCYFQFF0NUIQBFxWAUhAFVFaFwBICKLq5CADUHphtRJsRWuTKQ2HLrku0qxKdlWXXCFUFWlOyTgao4rmZUJRYFpUVZUQAapREXgHaOSXdSjsj4h8G4afOfnOqAQTpZZpknHaC8rrXITm3RKYVAEhUKuFwtQBAqORQEOo1AC5UC44roSA6ArhcDVeLJgchUyq4co0JCKQuwiZFMqYwcKQrZVaEAUhVIRS1UIQBVQKwUhAEUhdhdhAFV0FdIXEAWa5WlDXQUh2Ea5RxVJXCnYFpXCuEqSkBbMohqIAKKP91eo8A2dNpuN+QRf4M2kyAjHBt1MSlYhGu2DOxUpmyffhgW32+/pKU/hyLthw6ITsLKMXSbBRg8lyo6yYFgpXdPoq0zKj0wFXK3RcfqrtfGhhAHcvJdJUpruVIRUBXaFzKutamB2QrNMrgp80ZjJsNdkBYHKuEhaVHhD3agNHM2/dPYbgDRcy6Odh6furj05SIckYDWzYBM0eD1XCQ0352+q9NSoho8IA9B8hdVc4rVdFLLJ1vgxGezb/wCotHqUZvs+0avPkB+60n8lV43VaYdhXIRHBqXNx++y5/htLkf9yc1VCE0odg37i38FS/D8yhnA0/w/MoxF1WYTqPYNwDsBT6jzVHcOZzPy/RMPKpmS0w7DtiruHDZ3yQ3cPP4gnHKjipcIj1MSdhD0VBQM3snHOVC9Q4RHqYH3sLiIWhRGlgPOEG8W5IVatFhqdl174+/Rdo0oGY6nVctl0TDUyCZMkj9wqYrwiRaDsjNEX5K3EKMyRoWz57qb3AB7vMOaUrUCmsK7whMNbmtElXdAZjGwq1FovwW7UjVpEaiFVjFHqSuvF0bD0wRpdMCU6aIacBMNZGv9kSng3PsxpPy+eiWSbECEWhRJIF5K26HsydajvJv6n9FrUOHZRlY3KN+Z77n6LaPTfJLkYeF4SZ8ZjpaT+i1qGEDbMbA3Op9U6cGBrE9wEKsy94iFsoqJF2CgN09UM1zKIWyQJgcx2JH31RKeAMAkeunr5i3VZz6lbFKKAAg80TK0fFfz/NFOFA3J++Sp7jfl/b77rPVeSmiOwQMFjp0mxEE6jW6n8OIy876DX7+7q4eQOY7aIZcS6fr0shWuRMWNHXytvuhvpaSPvUpytSgZhqNeyo+jIBBkTF9vuQmpCEXUewQHNT9SmNz6BL1B+EdFomIUcyOX32VCz0Ry3kJjVBICbYA8qo5qOQOypHJFgLuCG5HcENzUmMFCitk6KKRjIoTfRH93HmF2myRb12V3U46+S5DQDl6+qjhaFd7hKqGXF7IAVwIMQNZTTGGTf781ZlCHZhvqOSjqnJPIi7HAW5qtcTYjXfkhtBmT2CYpi8WugDLxfDYJIkhVoVMttfT75rYDZEFCwfA3vcTGVnM//kbqo3LYGBwNI1XhoBg6kDQbnsvXYfDBjQAMoHS/7IVOoGNDG2AAE8/T7uuCpfn0XUq6a+plWobOJ0Al0aed/qmcHgKtV2VrTP8At76wpharC2BAde4mRa0kiJJ5HbZOYfibmODxcjy2WM+vItQSGsV7FGkwOeZcRMbC03nXZeUxnD6jTMgA/ic0ZuzSRPYadF76jxV9Zxq1JFN7cmaPCwxAN9uq8vxnhtSriGtcDmyhkHxDUwWwLAyTGkkmb2jp/NKnL8jey2Qu/g00fesAGWPeN7zDhvBiOhB6Lj3GGyZEadNLxrqm61V1J7qT3STSyu5jxtcJ62cUCm7NYGzRabWm35pSbwMUqjfyS5YdR6pmrTv03V3BuW35JxRLFHUyBPWCo1nrHLsjOpCDcai3mb/kl8pFrclpRJaoPv6dkvQIAgz+4+x6Jki35JZjyLjYzH1QkBSuxoEzfl0tulatKdDp5HZPVcpHI/IeSUrDWfKE4sbQq5nMkE3Q3zFr9YRnNFx6FCe0/wBlYgZPMeioY5FFAB0Bv8lV1tAY680gFqiqWdJVqovcx9VzIk2Mrl6/VRVJ6KJWBryGCNf1+nNUrVy6XWvrAA+WyFVeXOBjSyE5y5jUtJN+eyjARtI7qHloQj03R+36Jg2XaRtY/TyVm4d7hmDYOkyAD2JWn7N8EFeoSPEWgQJiZnXmBHzW3jeAVGagx8uS1XTjSlJmd7nkzwuq6Jj/AHA/RNUuF5YLj6fqt+hwg7yEvXw8c/MK3HpoLkzNbRa02bJ63/ZFdVJN5j75qzqTr2CHlcnqS2Q6JmjS3U/suiNz6QuCgT9/koG9PX0/VQ6GM0q4EZQn8KQYc4zOyzqWILYvEaGSI7QbKzcfF+c/os3EdnqKPFiYAmBttG9kOoQ74KrqYgkAjMAeQm7fJeeZxETa3clMu4k12UeEZRGutyb36x5KXFsLKjCQ4w7OXanTvM7qYdlzsD9UTDuBpu/FOh/DzB0mbefpV9WBEggmbdhJ+95RFcCYPEMuBytsq05jTUEX/dWpQ45ZjqV1pjaRppvzV3QqBilpzkfVUxdMCo4enyT9KmM7RYgkNnl4mmR1t6EpLiR/mvPMmO0qr3FWwvWeI5fqqB1jNrT8las2wB72/NUrtysLjuLJagUQNKCxoIjmUJ02A2Nk274WiBYaxy5oNRpJJaIAvE6KkwYiQSNrnzS9RsGDqnKlAkA65p+SWFQjTdaWScbFtuapVb3jZHpmbTAieckIddx/qnS1vJTYxJ7ROq7AFpMLpI5R06bz8lSu+1usdFNjoDmdsVEFRZ2XpRs0aUkEiB3Iv5G6C83/ALIhdHILtLDgkxPO4WKZrJA6exP35olKJHJXZRLvDpHNanspRa7GU2vg6wP9WUlve8fJb9OOuSRk9lZzC8IxAIfTBYdQcwYfQkFev4DxfFOaQ9rHFhhzXeF3MHqDzW5U4IHbTN5B1QW8JyH/ADS0jQQfylX8l6ZcEpPJvcIFRwBqUQG6wYd6fulvaTgdCqJptdSqWdBHhcJgj+xU4Y2s50Cq2f8AUMs6bhbTeG4jVzmRpY695Tbjwykmso8S32aEXBBHp6pbEezEgwb8v3Xs3UKoJ92A07kCb9gY+qBiMLVJh4pEgbS0j/aInyWHUaW6ZZ86x3B3tPb71CzazXk+K8dPzhfVKXA7S5lSDplh0+l/klq3six1s+U8nscz/qEH1UqbFpPmDqPWPKEX+DEfE31Xt8Z7E1BENBnrp6LAxHCYHw3B7J/EXIqMN2Hi6qGXAIErVqcOm5JE9P0QncMcYiHTeZ5fRVYhinShsxG1/mJ7IDnAWyi+/dEpVnMIY67Xc9tY++qjKRkgC5j01EfJRdDyc1LQG/qd9EejRtMCQdPn+oTWFY85Q4ZQPDIAn7/RdrvbRaSCI0vy/VS5NhVCOIqTWGSBJJDRtA/slaronTfXbqk6OINSq54BMWAH1OwRHYYud4zb8Iv6nc9FWoKrYrR/mOAb8O55846dUfGVw+q1sS1pl0c9h98kzi4aclIeMi+8dymcLgjRY3M0G24iSdT1SywM7EtINh8QIAPU/L+6TxNEs3ExeOq2cZhmH/LzF3Ii2kEi3NZ72im64DvpP5rZMlmZUzAAg2kkeWv1StRx+E7afUX9E9XYQSLXHyShcBG539IAlXZNHaNBxtYWzSkcfVsPF4pjyTVRhaDppOqyMTUk2bc7KXKsFJF21o89UpXqidZ6I4wjz8Vhy0XKmBHKOwMqUmxme6p1KibHDeo85BUSGaLxE2t12RGcQkRExt8vNE4hiACQwyLTb7m8JKC79gsUrW5qx2lig51/D8+yJSeWumSD07yL90rh6BkSJ+xyT/8ADHSLrRS0vYhxs+1+xPEaeNwjS4j31PwvjUnY9iPzV8RhWMeTU02Bj5L5HwvHYjCuz0yWyIMQZvuP1TXF/arF4mGuqSP9IyyOpF10SnCXzEqMo7UfY/4nCgNIcwEcyAi1eNUAL5QDvt5HRfB2YkssHFx6kkDtz+ilP2gfYSSO5Giz1R7Gmln3EcaoEz4R18KMziOGI/zPPa3VfEWcYkS4Ob6fRW/xUayfT91L09h6Wfc6uNogZjV2teNOUpD/AM34dhOatmHI/tr6L43V4z3PmlBxwwDk9TB9IQmuES41k+p8U9r8LDvd5g46FngPnsfMLAPtJWc3M+n7xknxZYPmRaV45vHAf6fn+sJnDf8AiB7jwguAO0A+olJ/NkWD0buNUHDxBzTvabeWiX/xZh8NKmHEnkfK2pWb/wCecPUPjbT75S35xC1OF+2+FpSabKYJtOYT80KFYBtGhwP2QqPeauIEyCGN0g842ASeN4d7qqRoLhpm60cN7dB5cXEARDcomJMu08vRIY/jVB5nxSNLfqloWbE2dotgls21J5LDxuHFasGBznzv8LWgbz2VMRxBzwWzDdYFvXmnOC0GkEuNNoGrn+I/8rTYlFJ7IFtuT+GaxsU9B+ER6uuT5GUrVqtaQ0axHYnVblTimGLgzOGnQOIMTGpIH0sFi8Q9nXj+Y05gblwOZp8x8PmjS8UK0ei4XwZrGAkfzCSXE6RsLm/ay1MXhfCXOAeToDofLv8AVYeF4k2G5iJG0BM4njjTeb9ifvuuhQSQtQhicK9r3ZTlJ+IDQc/NZVSm0g3gA2t4nH8hotCvxUSYfIOsb91jYrGtiAJvros2qAUxLWgwXaWMDVZ1Z0ggAATMn5LmK4oxsxc8h+qTp4OtXuRlYb3kA9jvofRZyY0gGKxoBhviPPZbHB8C4AuqUgSRIHizRE7ExYjUJnh3BqdOZAcQRLiQ3a4F4A76wnm1BdzIJDpiA6BcCdQdQIPJQ22MAcLSLSSXscNW/Hz5hvT1S54RLZa6R/wxa/U8loVnmq6LcicuUW3gX6T0PJWo0nOJOdjc3gy6iALS4GYnaL+SfxGtg0mCcAOf/wBf1Ki1auEIcQWM9R/2n6ldT+Ix6DEoUgDM2mb305So/K4nxtB1MB3fQN0Ctg8TmJtIG+vzTLapvZt+TR2jmTvqgYVlQNaCHNG2jjPyRmVRGsk/FY2590vh3E97npyiQu4jFMDsrQC4bScotMknU9Ak0WpscfiYaIMA7kXOkBom5SWJxEHKQQDsCHOf3j6WCE7EZQXVAHO2JB8I0sAYGvJFFNhh0uE3kNa/rpIPVCVbilOxfEGH5tDlyx2J1QKYyxkBJNokRsZn71T7aLC8hzoAty25a/NEmiDmHiI0AdOn4QN1dioz/wCGLjNQknYAWCK92hkdEcPJl0EA6Dp1+fosXjLYMyknuW8DuKrEWj9B3/ZJP4qM7TsANNzvbukK2JLjLtdzzSyoybsdxePL9zy8uqRcVYqkoEXz/JTOqkriACsqRuR99F013cz6lBUQFB24pw0c4eZRDjn7ud6lKLoCLAbp8QqDR58zP1WhgfaevSdmY8tPSRPcaFZ9DAOcJA7XglPUOBOMFxDRNzIMeQ3RqoKPQ4T2spVrV2+7cf62AR/zU9D3bB6FHxWAcG+8pkVGcw63YnVp6OheefwA5j7tweAA69j6LUwja7XFwDaJ1OWBLbky2S3LAJgjcWQ+ouQ0vgzK/FaoOXJlPWSUzS4Bi6zQ4ghpnltH9IM7jb6FbdXGBhBeDSzWFRt2EgAkOa0ktIkaW6IlbFvdDvC4CIcyMto3bbyKKk/SL3Mzhns81ocHszvy2BtBBExeztedlt0qZqFoeT7unoxrTDWmCQBPOx2G0oP+NT8QNwQSDeNbc+Vz6XTXCuJ5agzsc8EEsJaHREklrTZ9ydZ1PJYyhJbspST2M04LLDgxxbJ8LpgEd+uvbZNYp5e9zqbwHObLhlAAMl2UNAgbQQdk8zGe6OdrGG5blIkX18JN/wDlO3W8w1NzWuflhhBGcsNidACPK3VQ3QcClMZA0tgPygu0Mzr2OvogOrGDA+FxBDiO41128gO6u/glWmWsdM/EDmb4piSx7SWm39M7gwhU+HgO8TnAzN5IEc5H3zTSQ97Gxw2p/wC36Ot8lFo4DA0TTaXVHA3sGv5mNtxfzUSbV7p/hlJs8fhcA4ACw35H5KzcNBF4++3ZPVXQAwWzSJG0CdVl1yQ52YEtEwOZsYHX9Vss7lukgWJxRze6aQL5TGvUz+SHjKbWyGxLdI1tI130lE4M/wARsWi82km/hJMT+L0Ws3A0QcxzZr3OY3M8xqiqIyc4XgWuYC8ROxP36KvGuHmlSc9lwQZGsaGZ9B0TVaoAxuQkneYtA/WEhisS5o8QJBnb6/fNLeyq+XAvhOFivSDjLjrfYAeIDmSZQcPwjK+Wk7220jn1WjwzibYgCGT+EEbX5qlbFRPuxm7gtGvWCfLntKN7YJRpGTxDGuYSCPTzj6FYtauXXJWvxTA1C3Plcdycpgba8tFm0eHudoNdFSaMnuLOO6GAtBvD7xckXIAM9dVoYX2bL9i2RqSInWO8Xjum3QGA0XupkXsMB7Cl4JNRoDTcXn6W3v0KpivZSm2Ye8mJAgRtYuMaAm4B06qPiJuh6drPJZVPdr2GG4BTLCb5W5S4HUuJMBnOwE8pWrhOC0Ms5GiXElpa6QACD4idJi286i6NYqPA4TAuqODWgknSB97p+p7L12xnZlBEySNDuY01X0FtenRzNawQ42c1ozNkARA2iTA9U3W4c9jJbBa94bJIJMQHm+gEHWyjWyqPn2A9lHFhe9waBYNAzOcbTYaCDr+8PU+CUW5YDnGLl0RO8NH58vTexLKbTlaXm51jQgbA2O1toSHE8Y2kwu1cdB97IttlUkgXCsGHVnNDA4OaDJ/pAJ/OPIHqtfFNawPa05m/DppM+IEc7+R2SHsdg3OBrZiH1HW6NZeQNdSB6dVu8TpNqBrr0wKhGUTljLDRFmmIcbR8R5JXuIVwuBa2nIn4HPzADUEjWJaIPnzsqUqLJuJBbpzlskmwMCQZHz1V6DWhuX/MfGZoDuUlwcNwQdBcEI/DqFQPLqlNjmZSyTEtMgEED4SCTDjB0TpYFvkSqPDREjk0jVo1sADIsNtkai6gx1R5ANR5JgNOYGWuJOQgtESI6nRGwmFpVQ5op5atg2S5zQG5iXjLrIEX0vui8J4O17XGQXNGd+WwDWwbg/HYGQk9uBoUfSY+XtLHDJmhrS2DI8MuEEjxdfCU9geH1XUzVw7SabRBIAcAQBncWmXC52ED6UbxAtpPpMDSzNnAOUGbxcCXEcjsUStxJpphgaRMPIvDDAbI3iZ05mxTzVi9jJxQIADQOROrD19LeSfw1WqyiHNc4tNg6RlBJOYZLiC2LFTDYSlLS8vLDOgIkC0tLha5A/RDiSQGQxrpOnwyLEg31j6KR7BMNXIpNfVlxa4kFrbid80zqZgi5sq+795lBpNe1oLPhggEyCXgfF1Poi1MOz33hY7IY8IDib9Qbi0zdG4k+mXF1MVKTfCCGuLm3zEEE6C1u5jRO+wCNbBsa4gMYADoYJHnN11AfkJJIqk8wBHzUWicfP8ARGKzEucB9wpTpzIddlTWdiBYgjcc+qDRfzCd9zIHLlv81VWjeaQ9huHMba+Ub6z3K1X0mU6UjKYEga5vw27pRmCcxgGpsSJsNrT6JI0ubMxAJMXsJdMcgJWbjeWLXXAs8uJLgGuIvlbprtz9UrjKDw0OewviTE6dmgwf2Wnhq7Ko8EkjaCLaCR3sr1Kbj4WgmAbDaLmdhvqVTaiJamYYxrtBSiPxODQOn3yVqPvHvawZHvdYMbmIb1Lhdx6BaLvZwtmnW8T58TYHhBh4giZuddFrcNpU6QpOpath1v5ZH+iZ8U5nSZ0S17WjNqwPDOE4qs2owgtbSBfUk5IuRYOBkwHQIQqvD3imBUL2CSGhwPMncCBc3WtUo1GVPeF7g1wDmkTG5aCT8UeG+1ytL+A/iBTFSmz3rs3817yBeSIGxjSBNzztLeKz5gEu5gcJ9lw4Oe58kiWiPDqCS8/0tDZMnmnP8DqGnWcDTPu4eC2C0tEgm3w6na47BN4iuXF7GBrcrgx0SYjfN/VoR2Oy5T900iz8rs1M5Wyx3gaHNs4XIINpJICl33H7GJhsLWaM8+Fzi1xFyLBxA5W5891bGua7MHTUeQymzMPhA5GQBYRcFavDWUmZnVqjnNAzNa6Wip4srbAaWdN7LvGOKYZ+Imiy9MFryAfdgghoc1wJkTmA55ZRuxNJCVShUpt92QGZZIIaJMgb72Ai+xQsFQeSeUgvywYEZZ6G58O62mup02fAXiA6GwQRIILgCSLZQI0ACy6oc5suBHvJaMzSAADO24NvNT9Bos7DvpuqEWANpuGtsAZ05zygqlSs+iHNbUcC4WykEQRzIgi0SO4Oitw/EgUqlJxIFUROYSDofE4HKIB5k7Qs3GYz3jiWjwMAa3mQLST1/RUlSsF2M3EO+JzjYeJxJSPCsM3E1mGq1xpl2xgQAfCXERcpqngv4p5pkltJgJc/RpeIsTyE/Ja1HAMoy0AREB17EaANO2k+ZVXwJqzTxPDxkaWBtMEXgtL5MjlIYQRbQFsawsrF+zpblJxDXNOUZaY8ZJuAA6HaDXmYWgx4e2XktcwwGQBZ0XJJkx4je6ZyMq0HZW0y+m4EGA3NnBJE6iC09vOFNvjzzxgD4pwCk3J7sXZ4YtEHL4gS4ky6L63UxZNyJMuaahEkug2JBEREjQdUtgqxquNKo1zHbT4gTIHhLZkWnl1ur1MRTbVLGlwYGkQWRmG2l4kSCSdU0mthbZNKlhoqNqBpZTYJcaREhjpAkA3M7cuio7EUXVX+8zMp3IysyuLSBE5SY0dp+IbLHfiXEhrtBBD8xmLwOX6QlatTx/DlbAInxE+kRJVKPIWSlw2pScxxdIdBABzE2mDGltI5LY4bhaVZtR7yW5WkAMFyIzDMTrfslS8vZN5aPE2BAABPhcNDEny6Sn8HDYBh7S0gTIh3MnWRrruOyipSyUsC2E4i4NEOJDLxBkE6m/Pobwna2Aqhr3BpALSDmDj4DuAQJHYSLdEMPLHF9NkgG7T4om4B5hP4vjVZrWZjADCKZIJEGNNjYCQdgtKrAGHwfjtWi+GFoLjGZ2208kpxurWbmdnzB5uAZBEzsBaTpHki47F53l7gBrYWBtfKLpahiw0sc1xFoNpvMGWnURyVa2ljz8E6UCo42GgFlN/+qX3+nZRPGu03NOkSdTlcJ8gosaXP7ZXzdjzw3/4h9CuYc/yi7+r3jRO8XtKii6un/aK6h7TEfmmOCUhkxFhahItpL2gqKLn6vpfsDwvsB9nmge/gRFFxtbSm2PqfUrI467LTbltLyDFpBcyQY11PqoolDK87jeH7DnHHkOYZMwb+ZWtxZg99SECBTaI7MdCiiufp8+phHLK8EGZz2m4BbY3F6bpsvRe0VMDCOeAA9tSlDv6h/MZodQuqLGX/AEj7x/SNHhgPZo/+vrdXmf8A4mrzXtK4txOIynLD6sRaNRsootkt0ZQez9jM4o4l1Ukyc7h5B0Adl6X2RwbHYSkXMaSXm5aCbVxGvKT6rqi5uvtH7nZLP2NnDUWjib2hogV2wIECaZJt3APkskulrZvOKvO8sJM91FFcfS/ODnWTz3tUwCs+AB4v+5Zde1O3I/8ATZRRHTwjaR6X/wAP6QbTo5QBnpsLoEZj4gS7mepWLjqh94Ln/N5/6hKiiUfQn7/2Rz+DTNFvuWmBc1psLxpPZd9ssO1obla1v8ubAC5FzZRRZrK+/wCyu4LC/DUd/UKrQDuBL7A7KcVE1WTf/NHkKlbKPKBHZdUW/wDLzsZxwvczsS65G2fTyXKIljpvFP8AIlRRVPKBYC4U+EDaRbyT9AeA9/1UUV/xNOlybPBKYcH5gD4CbiefPyWI0zQM/jP/AEKKKYep+cGc/SYWJPhWfxF5y0bn4j9VxRboz5N7DmWNnkFFFF5css6U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1752" name="AutoShape 8" descr="data:image/jpeg;base64,/9j/4AAQSkZJRgABAQAAAQABAAD/2wCEAAkGBhQSERUUExQVFRUVGBwWGBgYGBkYGhgaHBgVFBccGhcXHCYeGBwkGhcUHy8gIycpLCwsFR4xNTAqNSYrLCkBCQoKDgwOGg8PGiwkHx8sLCwsLCwpLCwsLCwpLCwsLCkqLCwpLCwsLCksLCwsLCwpLCwsLCwtLCwsLCwsLCwpLP/AABEIAMIBAwMBIgACEQEDEQH/xAAbAAACAwEBAQAAAAAAAAAAAAADBAACBQEGB//EAEEQAAEDAgQEAwYEBAQEBwAAAAEAAhEDIQQSMUEFUWFxIoGRBhMyobHwUsHR4RQjQvEVM2KScoKy0gcWJFOTosL/xAAZAQADAQEBAAAAAAAAAAAAAAAAAQIDBAX/xAAqEQACAgEDAwIGAwEAAAAAAAAAAQIRMRIhQQNR8DJxEyJhgZGxUsHxM//aAAwDAQACEQMRAD8A+LwugKxuqqiDoRQEJGamBRdhWqU7qAIApC7CsWqr0AULlxcXSUAcJXZuoCoEASFF1xuuIA4AuLoUQBcBUIUBUKAIoVFCgCBtpXF0qJAcXVFEAdUhN0KLYujiiFVbDSszYUAWiaSG6kOSVFUJwqkJs0AhPpEIoQCFyEZtMldOGKVCF1Ef+HK4igIWrppnkrK0FNCB+7KuGGyhCLSKdAVJVJRaguhOCQEiyq4IgCq4IAAuwuLrRdAHIXQFCrBAHCuQrBcSAqourpCYFQFF0NUIQBFxWAUhAFVFaFwBICKLq5CADUHphtRJsRWuTKQ2HLrku0qxKdlWXXCFUFWlOyTgao4rmZUJRYFpUVZUQAapREXgHaOSXdSjsj4h8G4afOfnOqAQTpZZpknHaC8rrXITm3RKYVAEhUKuFwtQBAqORQEOo1AC5UC44roSA6ArhcDVeLJgchUyq4co0JCKQuwiZFMqYwcKQrZVaEAUhVIRS1UIQBVQKwUhAEUhdhdhAFV0FdIXEAWa5WlDXQUh2Ea5RxVJXCnYFpXCuEqSkBbMohqIAKKP91eo8A2dNpuN+QRf4M2kyAjHBt1MSlYhGu2DOxUpmyffhgW32+/pKU/hyLthw6ITsLKMXSbBRg8lyo6yYFgpXdPoq0zKj0wFXK3RcfqrtfGhhAHcvJdJUpruVIRUBXaFzKutamB2QrNMrgp80ZjJsNdkBYHKuEhaVHhD3agNHM2/dPYbgDRcy6Odh6furj05SIckYDWzYBM0eD1XCQ0352+q9NSoho8IA9B8hdVc4rVdFLLJ1vgxGezb/wCotHqUZvs+0avPkB+60n8lV43VaYdhXIRHBqXNx++y5/htLkf9yc1VCE0odg37i38FS/D8yhnA0/w/MoxF1WYTqPYNwDsBT6jzVHcOZzPy/RMPKpmS0w7DtiruHDZ3yQ3cPP4gnHKjipcIj1MSdhD0VBQM3snHOVC9Q4RHqYH3sLiIWhRGlgPOEG8W5IVatFhqdl174+/Rdo0oGY6nVctl0TDUyCZMkj9wqYrwiRaDsjNEX5K3EKMyRoWz57qb3AB7vMOaUrUCmsK7whMNbmtElXdAZjGwq1FovwW7UjVpEaiFVjFHqSuvF0bD0wRpdMCU6aIacBMNZGv9kSng3PsxpPy+eiWSbECEWhRJIF5K26HsydajvJv6n9FrUOHZRlY3KN+Z77n6LaPTfJLkYeF4SZ8ZjpaT+i1qGEDbMbA3Op9U6cGBrE9wEKsy94iFsoqJF2CgN09UM1zKIWyQJgcx2JH31RKeAMAkeunr5i3VZz6lbFKKAAg80TK0fFfz/NFOFA3J++Sp7jfl/b77rPVeSmiOwQMFjp0mxEE6jW6n8OIy876DX7+7q4eQOY7aIZcS6fr0shWuRMWNHXytvuhvpaSPvUpytSgZhqNeyo+jIBBkTF9vuQmpCEXUewQHNT9SmNz6BL1B+EdFomIUcyOX32VCz0Ry3kJjVBICbYA8qo5qOQOypHJFgLuCG5HcENzUmMFCitk6KKRjIoTfRH93HmF2myRb12V3U46+S5DQDl6+qjhaFd7hKqGXF7IAVwIMQNZTTGGTf781ZlCHZhvqOSjqnJPIi7HAW5qtcTYjXfkhtBmT2CYpi8WugDLxfDYJIkhVoVMttfT75rYDZEFCwfA3vcTGVnM//kbqo3LYGBwNI1XhoBg6kDQbnsvXYfDBjQAMoHS/7IVOoGNDG2AAE8/T7uuCpfn0XUq6a+plWobOJ0Al0aed/qmcHgKtV2VrTP8At76wpharC2BAde4mRa0kiJJ5HbZOYfibmODxcjy2WM+vItQSGsV7FGkwOeZcRMbC03nXZeUxnD6jTMgA/ic0ZuzSRPYadF76jxV9Zxq1JFN7cmaPCwxAN9uq8vxnhtSriGtcDmyhkHxDUwWwLAyTGkkmb2jp/NKnL8jey2Qu/g00fesAGWPeN7zDhvBiOhB6Lj3GGyZEadNLxrqm61V1J7qT3STSyu5jxtcJ62cUCm7NYGzRabWm35pSbwMUqjfyS5YdR6pmrTv03V3BuW35JxRLFHUyBPWCo1nrHLsjOpCDcai3mb/kl8pFrclpRJaoPv6dkvQIAgz+4+x6Jki35JZjyLjYzH1QkBSuxoEzfl0tulatKdDp5HZPVcpHI/IeSUrDWfKE4sbQq5nMkE3Q3zFr9YRnNFx6FCe0/wBlYgZPMeioY5FFAB0Bv8lV1tAY680gFqiqWdJVqovcx9VzIk2Mrl6/VRVJ6KJWBryGCNf1+nNUrVy6XWvrAA+WyFVeXOBjSyE5y5jUtJN+eyjARtI7qHloQj03R+36Jg2XaRtY/TyVm4d7hmDYOkyAD2JWn7N8EFeoSPEWgQJiZnXmBHzW3jeAVGagx8uS1XTjSlJmd7nkzwuq6Jj/AHA/RNUuF5YLj6fqt+hwg7yEvXw8c/MK3HpoLkzNbRa02bJ63/ZFdVJN5j75qzqTr2CHlcnqS2Q6JmjS3U/suiNz6QuCgT9/koG9PX0/VQ6GM0q4EZQn8KQYc4zOyzqWILYvEaGSI7QbKzcfF+c/os3EdnqKPFiYAmBttG9kOoQ74KrqYgkAjMAeQm7fJeeZxETa3clMu4k12UeEZRGutyb36x5KXFsLKjCQ4w7OXanTvM7qYdlzsD9UTDuBpu/FOh/DzB0mbefpV9WBEggmbdhJ+95RFcCYPEMuBytsq05jTUEX/dWpQ45ZjqV1pjaRppvzV3QqBilpzkfVUxdMCo4enyT9KmM7RYgkNnl4mmR1t6EpLiR/mvPMmO0qr3FWwvWeI5fqqB1jNrT8las2wB72/NUrtysLjuLJagUQNKCxoIjmUJ02A2Nk274WiBYaxy5oNRpJJaIAvE6KkwYiQSNrnzS9RsGDqnKlAkA65p+SWFQjTdaWScbFtuapVb3jZHpmbTAieckIddx/qnS1vJTYxJ7ROq7AFpMLpI5R06bz8lSu+1usdFNjoDmdsVEFRZ2XpRs0aUkEiB3Iv5G6C83/ALIhdHILtLDgkxPO4WKZrJA6exP35olKJHJXZRLvDpHNanspRa7GU2vg6wP9WUlve8fJb9OOuSRk9lZzC8IxAIfTBYdQcwYfQkFev4DxfFOaQ9rHFhhzXeF3MHqDzW5U4IHbTN5B1QW8JyH/ADS0jQQfylX8l6ZcEpPJvcIFRwBqUQG6wYd6fulvaTgdCqJptdSqWdBHhcJgj+xU4Y2s50Cq2f8AUMs6bhbTeG4jVzmRpY695Tbjwykmso8S32aEXBBHp6pbEezEgwb8v3Xs3UKoJ92A07kCb9gY+qBiMLVJh4pEgbS0j/aInyWHUaW6ZZ86x3B3tPb71CzazXk+K8dPzhfVKXA7S5lSDplh0+l/klq3six1s+U8nscz/qEH1UqbFpPmDqPWPKEX+DEfE31Xt8Z7E1BENBnrp6LAxHCYHw3B7J/EXIqMN2Hi6qGXAIErVqcOm5JE9P0QncMcYiHTeZ5fRVYhinShsxG1/mJ7IDnAWyi+/dEpVnMIY67Xc9tY++qjKRkgC5j01EfJRdDyc1LQG/qd9EejRtMCQdPn+oTWFY85Q4ZQPDIAn7/RdrvbRaSCI0vy/VS5NhVCOIqTWGSBJJDRtA/slaronTfXbqk6OINSq54BMWAH1OwRHYYud4zb8Iv6nc9FWoKrYrR/mOAb8O55846dUfGVw+q1sS1pl0c9h98kzi4aclIeMi+8dymcLgjRY3M0G24iSdT1SywM7EtINh8QIAPU/L+6TxNEs3ExeOq2cZhmH/LzF3Ii2kEi3NZ72im64DvpP5rZMlmZUzAAg2kkeWv1StRx+E7afUX9E9XYQSLXHyShcBG539IAlXZNHaNBxtYWzSkcfVsPF4pjyTVRhaDppOqyMTUk2bc7KXKsFJF21o89UpXqidZ6I4wjz8Vhy0XKmBHKOwMqUmxme6p1KibHDeo85BUSGaLxE2t12RGcQkRExt8vNE4hiACQwyLTb7m8JKC79gsUrW5qx2lig51/D8+yJSeWumSD07yL90rh6BkSJ+xyT/8ADHSLrRS0vYhxs+1+xPEaeNwjS4j31PwvjUnY9iPzV8RhWMeTU02Bj5L5HwvHYjCuz0yWyIMQZvuP1TXF/arF4mGuqSP9IyyOpF10SnCXzEqMo7UfY/4nCgNIcwEcyAi1eNUAL5QDvt5HRfB2YkssHFx6kkDtz+ilP2gfYSSO5Giz1R7Gmln3EcaoEz4R18KMziOGI/zPPa3VfEWcYkS4Ob6fRW/xUayfT91L09h6Wfc6uNogZjV2teNOUpD/AM34dhOatmHI/tr6L43V4z3PmlBxwwDk9TB9IQmuES41k+p8U9r8LDvd5g46FngPnsfMLAPtJWc3M+n7xknxZYPmRaV45vHAf6fn+sJnDf8AiB7jwguAO0A+olJ/NkWD0buNUHDxBzTvabeWiX/xZh8NKmHEnkfK2pWb/wCecPUPjbT75S35xC1OF+2+FpSabKYJtOYT80KFYBtGhwP2QqPeauIEyCGN0g842ASeN4d7qqRoLhpm60cN7dB5cXEARDcomJMu08vRIY/jVB5nxSNLfqloWbE2dotgls21J5LDxuHFasGBznzv8LWgbz2VMRxBzwWzDdYFvXmnOC0GkEuNNoGrn+I/8rTYlFJ7IFtuT+GaxsU9B+ER6uuT5GUrVqtaQ0axHYnVblTimGLgzOGnQOIMTGpIH0sFi8Q9nXj+Y05gblwOZp8x8PmjS8UK0ei4XwZrGAkfzCSXE6RsLm/ay1MXhfCXOAeToDofLv8AVYeF4k2G5iJG0BM4njjTeb9ifvuuhQSQtQhicK9r3ZTlJ+IDQc/NZVSm0g3gA2t4nH8hotCvxUSYfIOsb91jYrGtiAJvros2qAUxLWgwXaWMDVZ1Z0ggAATMn5LmK4oxsxc8h+qTp4OtXuRlYb3kA9jvofRZyY0gGKxoBhviPPZbHB8C4AuqUgSRIHizRE7ExYjUJnh3BqdOZAcQRLiQ3a4F4A76wnm1BdzIJDpiA6BcCdQdQIPJQ22MAcLSLSSXscNW/Hz5hvT1S54RLZa6R/wxa/U8loVnmq6LcicuUW3gX6T0PJWo0nOJOdjc3gy6iALS4GYnaL+SfxGtg0mCcAOf/wBf1Ki1auEIcQWM9R/2n6ldT+Ix6DEoUgDM2mb305So/K4nxtB1MB3fQN0Ctg8TmJtIG+vzTLapvZt+TR2jmTvqgYVlQNaCHNG2jjPyRmVRGsk/FY2590vh3E97npyiQu4jFMDsrQC4bScotMknU9Ak0WpscfiYaIMA7kXOkBom5SWJxEHKQQDsCHOf3j6WCE7EZQXVAHO2JB8I0sAYGvJFFNhh0uE3kNa/rpIPVCVbilOxfEGH5tDlyx2J1QKYyxkBJNokRsZn71T7aLC8hzoAty25a/NEmiDmHiI0AdOn4QN1dioz/wCGLjNQknYAWCK92hkdEcPJl0EA6Dp1+fosXjLYMyknuW8DuKrEWj9B3/ZJP4qM7TsANNzvbukK2JLjLtdzzSyoybsdxePL9zy8uqRcVYqkoEXz/JTOqkriACsqRuR99F013cz6lBUQFB24pw0c4eZRDjn7ud6lKLoCLAbp8QqDR58zP1WhgfaevSdmY8tPSRPcaFZ9DAOcJA7XglPUOBOMFxDRNzIMeQ3RqoKPQ4T2spVrV2+7cf62AR/zU9D3bB6FHxWAcG+8pkVGcw63YnVp6OheefwA5j7tweAA69j6LUwja7XFwDaJ1OWBLbky2S3LAJgjcWQ+ouQ0vgzK/FaoOXJlPWSUzS4Bi6zQ4ghpnltH9IM7jb6FbdXGBhBeDSzWFRt2EgAkOa0ktIkaW6IlbFvdDvC4CIcyMto3bbyKKk/SL3Mzhns81ocHszvy2BtBBExeztedlt0qZqFoeT7unoxrTDWmCQBPOx2G0oP+NT8QNwQSDeNbc+Vz6XTXCuJ5agzsc8EEsJaHREklrTZ9ydZ1PJYyhJbspST2M04LLDgxxbJ8LpgEd+uvbZNYp5e9zqbwHObLhlAAMl2UNAgbQQdk8zGe6OdrGG5blIkX18JN/wDlO3W8w1NzWuflhhBGcsNidACPK3VQ3QcClMZA0tgPygu0Mzr2OvogOrGDA+FxBDiO41128gO6u/glWmWsdM/EDmb4piSx7SWm39M7gwhU+HgO8TnAzN5IEc5H3zTSQ97Gxw2p/wC36Ot8lFo4DA0TTaXVHA3sGv5mNtxfzUSbV7p/hlJs8fhcA4ACw35H5KzcNBF4++3ZPVXQAwWzSJG0CdVl1yQ52YEtEwOZsYHX9Vss7lukgWJxRze6aQL5TGvUz+SHjKbWyGxLdI1tI130lE4M/wARsWi82km/hJMT+L0Ws3A0QcxzZr3OY3M8xqiqIyc4XgWuYC8ROxP36KvGuHmlSc9lwQZGsaGZ9B0TVaoAxuQkneYtA/WEhisS5o8QJBnb6/fNLeyq+XAvhOFivSDjLjrfYAeIDmSZQcPwjK+Wk7220jn1WjwzibYgCGT+EEbX5qlbFRPuxm7gtGvWCfLntKN7YJRpGTxDGuYSCPTzj6FYtauXXJWvxTA1C3Plcdycpgba8tFm0eHudoNdFSaMnuLOO6GAtBvD7xckXIAM9dVoYX2bL9i2RqSInWO8Xjum3QGA0XupkXsMB7Cl4JNRoDTcXn6W3v0KpivZSm2Ye8mJAgRtYuMaAm4B06qPiJuh6drPJZVPdr2GG4BTLCb5W5S4HUuJMBnOwE8pWrhOC0Ms5GiXElpa6QACD4idJi286i6NYqPA4TAuqODWgknSB97p+p7L12xnZlBEySNDuY01X0FtenRzNawQ42c1ozNkARA2iTA9U3W4c9jJbBa94bJIJMQHm+gEHWyjWyqPn2A9lHFhe9waBYNAzOcbTYaCDr+8PU+CUW5YDnGLl0RO8NH58vTexLKbTlaXm51jQgbA2O1toSHE8Y2kwu1cdB97IttlUkgXCsGHVnNDA4OaDJ/pAJ/OPIHqtfFNawPa05m/DppM+IEc7+R2SHsdg3OBrZiH1HW6NZeQNdSB6dVu8TpNqBrr0wKhGUTljLDRFmmIcbR8R5JXuIVwuBa2nIn4HPzADUEjWJaIPnzsqUqLJuJBbpzlskmwMCQZHz1V6DWhuX/MfGZoDuUlwcNwQdBcEI/DqFQPLqlNjmZSyTEtMgEED4SCTDjB0TpYFvkSqPDREjk0jVo1sADIsNtkai6gx1R5ANR5JgNOYGWuJOQgtESI6nRGwmFpVQ5op5atg2S5zQG5iXjLrIEX0vui8J4O17XGQXNGd+WwDWwbg/HYGQk9uBoUfSY+XtLHDJmhrS2DI8MuEEjxdfCU9geH1XUzVw7SabRBIAcAQBncWmXC52ED6UbxAtpPpMDSzNnAOUGbxcCXEcjsUStxJpphgaRMPIvDDAbI3iZ05mxTzVi9jJxQIADQOROrD19LeSfw1WqyiHNc4tNg6RlBJOYZLiC2LFTDYSlLS8vLDOgIkC0tLha5A/RDiSQGQxrpOnwyLEg31j6KR7BMNXIpNfVlxa4kFrbid80zqZgi5sq+795lBpNe1oLPhggEyCXgfF1Poi1MOz33hY7IY8IDib9Qbi0zdG4k+mXF1MVKTfCCGuLm3zEEE6C1u5jRO+wCNbBsa4gMYADoYJHnN11AfkJJIqk8wBHzUWicfP8ARGKzEucB9wpTpzIddlTWdiBYgjcc+qDRfzCd9zIHLlv81VWjeaQ9huHMba+Ub6z3K1X0mU6UjKYEga5vw27pRmCcxgGpsSJsNrT6JI0ubMxAJMXsJdMcgJWbjeWLXXAs8uJLgGuIvlbprtz9UrjKDw0OewviTE6dmgwf2Wnhq7Ko8EkjaCLaCR3sr1Kbj4WgmAbDaLmdhvqVTaiJamYYxrtBSiPxODQOn3yVqPvHvawZHvdYMbmIb1Lhdx6BaLvZwtmnW8T58TYHhBh4giZuddFrcNpU6QpOpath1v5ZH+iZ8U5nSZ0S17WjNqwPDOE4qs2owgtbSBfUk5IuRYOBkwHQIQqvD3imBUL2CSGhwPMncCBc3WtUo1GVPeF7g1wDmkTG5aCT8UeG+1ytL+A/iBTFSmz3rs3817yBeSIGxjSBNzztLeKz5gEu5gcJ9lw4Oe58kiWiPDqCS8/0tDZMnmnP8DqGnWcDTPu4eC2C0tEgm3w6na47BN4iuXF7GBrcrgx0SYjfN/VoR2Oy5T900iz8rs1M5Wyx3gaHNs4XIINpJICl33H7GJhsLWaM8+Fzi1xFyLBxA5W5891bGua7MHTUeQymzMPhA5GQBYRcFavDWUmZnVqjnNAzNa6Wip4srbAaWdN7LvGOKYZ+Imiy9MFryAfdgghoc1wJkTmA55ZRuxNJCVShUpt92QGZZIIaJMgb72Ai+xQsFQeSeUgvywYEZZ6G58O62mup02fAXiA6GwQRIILgCSLZQI0ACy6oc5suBHvJaMzSAADO24NvNT9Bos7DvpuqEWANpuGtsAZ05zygqlSs+iHNbUcC4WykEQRzIgi0SO4Oitw/EgUqlJxIFUROYSDofE4HKIB5k7Qs3GYz3jiWjwMAa3mQLST1/RUlSsF2M3EO+JzjYeJxJSPCsM3E1mGq1xpl2xgQAfCXERcpqngv4p5pkltJgJc/RpeIsTyE/Ja1HAMoy0AREB17EaANO2k+ZVXwJqzTxPDxkaWBtMEXgtL5MjlIYQRbQFsawsrF+zpblJxDXNOUZaY8ZJuAA6HaDXmYWgx4e2XktcwwGQBZ0XJJkx4je6ZyMq0HZW0y+m4EGA3NnBJE6iC09vOFNvjzzxgD4pwCk3J7sXZ4YtEHL4gS4ky6L63UxZNyJMuaahEkug2JBEREjQdUtgqxquNKo1zHbT4gTIHhLZkWnl1ur1MRTbVLGlwYGkQWRmG2l4kSCSdU0mthbZNKlhoqNqBpZTYJcaREhjpAkA3M7cuio7EUXVX+8zMp3IysyuLSBE5SY0dp+IbLHfiXEhrtBBD8xmLwOX6QlatTx/DlbAInxE+kRJVKPIWSlw2pScxxdIdBABzE2mDGltI5LY4bhaVZtR7yW5WkAMFyIzDMTrfslS8vZN5aPE2BAABPhcNDEny6Sn8HDYBh7S0gTIh3MnWRrruOyipSyUsC2E4i4NEOJDLxBkE6m/Pobwna2Aqhr3BpALSDmDj4DuAQJHYSLdEMPLHF9NkgG7T4om4B5hP4vjVZrWZjADCKZIJEGNNjYCQdgtKrAGHwfjtWi+GFoLjGZ2208kpxurWbmdnzB5uAZBEzsBaTpHki47F53l7gBrYWBtfKLpahiw0sc1xFoNpvMGWnURyVa2ljz8E6UCo42GgFlN/+qX3+nZRPGu03NOkSdTlcJ8gosaXP7ZXzdjzw3/4h9CuYc/yi7+r3jRO8XtKii6un/aK6h7TEfmmOCUhkxFhahItpL2gqKLn6vpfsDwvsB9nmge/gRFFxtbSm2PqfUrI467LTbltLyDFpBcyQY11PqoolDK87jeH7DnHHkOYZMwb+ZWtxZg99SECBTaI7MdCiiufp8+phHLK8EGZz2m4BbY3F6bpsvRe0VMDCOeAA9tSlDv6h/MZodQuqLGX/AEj7x/SNHhgPZo/+vrdXmf8A4mrzXtK4txOIynLD6sRaNRsootkt0ZQez9jM4o4l1Ukyc7h5B0Adl6X2RwbHYSkXMaSXm5aCbVxGvKT6rqi5uvtH7nZLP2NnDUWjib2hogV2wIECaZJt3APkskulrZvOKvO8sJM91FFcfS/ODnWTz3tUwCs+AB4v+5Zde1O3I/8ATZRRHTwjaR6X/wAP6QbTo5QBnpsLoEZj4gS7mepWLjqh94Ln/N5/6hKiiUfQn7/2Rz+DTNFvuWmBc1psLxpPZd9ssO1obla1v8ubAC5FzZRRZrK+/wCyu4LC/DUd/UKrQDuBL7A7KcVE1WTf/NHkKlbKPKBHZdUW/wDLzsZxwvczsS65G2fTyXKIljpvFP8AIlRRVPKBYC4U+EDaRbyT9AeA9/1UUV/xNOlybPBKYcH5gD4CbiefPyWI0zQM/jP/AEKKKYep+cGc/SYWJPhWfxF5y0bn4j9VxRboz5N7DmWNnkFFFF5css6U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1754" name="Picture 10" descr="http://upload.wikimedia.org/wikipedia/commons/5/5c/Europaeischer_Hecht.jpg"/>
          <p:cNvPicPr>
            <a:picLocks noChangeAspect="1" noChangeArrowheads="1"/>
          </p:cNvPicPr>
          <p:nvPr/>
        </p:nvPicPr>
        <p:blipFill>
          <a:blip r:embed="rId3" cstate="print"/>
          <a:srcRect/>
          <a:stretch>
            <a:fillRect/>
          </a:stretch>
        </p:blipFill>
        <p:spPr bwMode="auto">
          <a:xfrm>
            <a:off x="4572000" y="3140968"/>
            <a:ext cx="4379979" cy="3284984"/>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467544" y="1268760"/>
            <a:ext cx="2646040" cy="5262979"/>
          </a:xfrm>
          <a:prstGeom prst="rect">
            <a:avLst/>
          </a:prstGeom>
        </p:spPr>
        <p:txBody>
          <a:bodyPr wrap="square">
            <a:spAutoFit/>
          </a:bodyPr>
          <a:lstStyle/>
          <a:p>
            <a:r>
              <a:rPr lang="tr-TR" sz="2800" dirty="0" smtClean="0"/>
              <a:t>Ülkemiz sulak alanlarının </a:t>
            </a:r>
            <a:r>
              <a:rPr lang="tr-TR" sz="2800" dirty="0" err="1" smtClean="0"/>
              <a:t>pekçoğunda</a:t>
            </a:r>
            <a:r>
              <a:rPr lang="tr-TR" sz="2800" dirty="0" smtClean="0"/>
              <a:t> bulunan susamurları</a:t>
            </a:r>
          </a:p>
          <a:p>
            <a:r>
              <a:rPr lang="tr-TR" sz="2800" dirty="0" smtClean="0"/>
              <a:t>(</a:t>
            </a:r>
            <a:r>
              <a:rPr lang="tr-TR" sz="2800" i="1" dirty="0" smtClean="0"/>
              <a:t>Lutra lutra) nesli tehlikede olan ve tüm Avrupa'da koruma</a:t>
            </a:r>
          </a:p>
          <a:p>
            <a:r>
              <a:rPr lang="tr-TR" sz="2800" dirty="0" smtClean="0"/>
              <a:t>altına alınmış bir türdür.</a:t>
            </a:r>
            <a:endParaRPr lang="tr-TR" sz="2800" dirty="0"/>
          </a:p>
        </p:txBody>
      </p:sp>
      <p:pic>
        <p:nvPicPr>
          <p:cNvPr id="30722" name="Picture 2" descr="Fischotter, Lutra Lutra.JPG"/>
          <p:cNvPicPr>
            <a:picLocks noChangeAspect="1" noChangeArrowheads="1"/>
          </p:cNvPicPr>
          <p:nvPr/>
        </p:nvPicPr>
        <p:blipFill>
          <a:blip r:embed="rId2" cstate="print"/>
          <a:srcRect/>
          <a:stretch>
            <a:fillRect/>
          </a:stretch>
        </p:blipFill>
        <p:spPr bwMode="auto">
          <a:xfrm>
            <a:off x="3347864" y="2204864"/>
            <a:ext cx="5086345" cy="3384376"/>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6" name="5 Dikdörtgen"/>
          <p:cNvSpPr/>
          <p:nvPr/>
        </p:nvSpPr>
        <p:spPr>
          <a:xfrm>
            <a:off x="4211960" y="1412776"/>
            <a:ext cx="4572000" cy="4524315"/>
          </a:xfrm>
          <a:prstGeom prst="rect">
            <a:avLst/>
          </a:prstGeom>
        </p:spPr>
        <p:txBody>
          <a:bodyPr>
            <a:spAutoFit/>
          </a:bodyPr>
          <a:lstStyle/>
          <a:p>
            <a:r>
              <a:rPr lang="tr-TR" sz="2400" dirty="0" smtClean="0"/>
              <a:t>Türkiye tüm Avrupa’da bulunan bitki</a:t>
            </a:r>
          </a:p>
          <a:p>
            <a:r>
              <a:rPr lang="tr-TR" sz="2400" dirty="0" smtClean="0"/>
              <a:t>türlerinin %75’ine sahiptir. Komşu</a:t>
            </a:r>
          </a:p>
          <a:p>
            <a:r>
              <a:rPr lang="tr-TR" sz="2400" dirty="0" smtClean="0"/>
              <a:t>ülkelerdekinden iki kat daha fazla</a:t>
            </a:r>
          </a:p>
          <a:p>
            <a:r>
              <a:rPr lang="tr-TR" sz="2400" dirty="0" smtClean="0"/>
              <a:t>çeşitliliğe sahip olan Türkiye florasının</a:t>
            </a:r>
          </a:p>
          <a:p>
            <a:r>
              <a:rPr lang="tr-TR" sz="2400" dirty="0" smtClean="0"/>
              <a:t>üçte birini, endemik bitkiler oluşturur.</a:t>
            </a:r>
          </a:p>
          <a:p>
            <a:r>
              <a:rPr lang="tr-TR" sz="2400" dirty="0" smtClean="0"/>
              <a:t>Türkiye aynı zamanda başta lale ve</a:t>
            </a:r>
          </a:p>
          <a:p>
            <a:r>
              <a:rPr lang="tr-TR" sz="2400" dirty="0" smtClean="0"/>
              <a:t>orkide olmak üzere birçok süs bitkisinin</a:t>
            </a:r>
          </a:p>
          <a:p>
            <a:r>
              <a:rPr lang="tr-TR" sz="2400" dirty="0" smtClean="0"/>
              <a:t>de anavatanıdır.</a:t>
            </a:r>
            <a:endParaRPr lang="tr-TR" sz="2400" dirty="0"/>
          </a:p>
        </p:txBody>
      </p:sp>
      <p:pic>
        <p:nvPicPr>
          <p:cNvPr id="34818" name="Picture 2" descr="http://www.yeniresim.com/data/media/610/www.yeniresim.com_-_iekler_-_Orkide_-_Pembe.jpg"/>
          <p:cNvPicPr>
            <a:picLocks noChangeAspect="1" noChangeArrowheads="1"/>
          </p:cNvPicPr>
          <p:nvPr/>
        </p:nvPicPr>
        <p:blipFill>
          <a:blip r:embed="rId2" cstate="print"/>
          <a:srcRect/>
          <a:stretch>
            <a:fillRect/>
          </a:stretch>
        </p:blipFill>
        <p:spPr bwMode="auto">
          <a:xfrm>
            <a:off x="179512" y="1196752"/>
            <a:ext cx="3672408" cy="2754306"/>
          </a:xfrm>
          <a:prstGeom prst="rect">
            <a:avLst/>
          </a:prstGeom>
          <a:noFill/>
        </p:spPr>
      </p:pic>
      <p:pic>
        <p:nvPicPr>
          <p:cNvPr id="34820" name="Picture 4" descr="http://www.diyetto.com/wp-content/uploads/2012/11/lale-5.jpg"/>
          <p:cNvPicPr>
            <a:picLocks noChangeAspect="1" noChangeArrowheads="1"/>
          </p:cNvPicPr>
          <p:nvPr/>
        </p:nvPicPr>
        <p:blipFill>
          <a:blip r:embed="rId3" cstate="print"/>
          <a:srcRect/>
          <a:stretch>
            <a:fillRect/>
          </a:stretch>
        </p:blipFill>
        <p:spPr bwMode="auto">
          <a:xfrm>
            <a:off x="179512" y="4149080"/>
            <a:ext cx="3685075" cy="2448272"/>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6" name="5 Dikdörtgen"/>
          <p:cNvSpPr/>
          <p:nvPr/>
        </p:nvSpPr>
        <p:spPr>
          <a:xfrm>
            <a:off x="251520" y="1052736"/>
            <a:ext cx="4572000" cy="3785652"/>
          </a:xfrm>
          <a:prstGeom prst="rect">
            <a:avLst/>
          </a:prstGeom>
        </p:spPr>
        <p:txBody>
          <a:bodyPr>
            <a:spAutoFit/>
          </a:bodyPr>
          <a:lstStyle/>
          <a:p>
            <a:pPr algn="just"/>
            <a:r>
              <a:rPr lang="tr-TR" sz="2000" dirty="0" smtClean="0"/>
              <a:t>Kiraz, kayısı, badem</a:t>
            </a:r>
          </a:p>
          <a:p>
            <a:pPr algn="just"/>
            <a:r>
              <a:rPr lang="tr-TR" sz="2000" dirty="0" smtClean="0"/>
              <a:t>ve incir gibi türler Türkiye kökenlidir.</a:t>
            </a:r>
          </a:p>
          <a:p>
            <a:pPr algn="just"/>
            <a:r>
              <a:rPr lang="tr-TR" sz="2000" dirty="0" smtClean="0"/>
              <a:t>Türkiye florası, kültürü yapılmış önemli</a:t>
            </a:r>
          </a:p>
          <a:p>
            <a:pPr algn="just"/>
            <a:r>
              <a:rPr lang="tr-TR" sz="2000" dirty="0" smtClean="0"/>
              <a:t>tarımsal bitki türlerinin yabani</a:t>
            </a:r>
          </a:p>
          <a:p>
            <a:pPr algn="just"/>
            <a:r>
              <a:rPr lang="tr-TR" sz="2000" dirty="0" smtClean="0"/>
              <a:t>akrabalarını ve bu türlerle ilgili genetik</a:t>
            </a:r>
          </a:p>
          <a:p>
            <a:pPr algn="just"/>
            <a:r>
              <a:rPr lang="tr-TR" sz="2000" dirty="0" smtClean="0"/>
              <a:t>çeşitliliği kapsar (buğday, nohut,</a:t>
            </a:r>
          </a:p>
          <a:p>
            <a:pPr algn="just"/>
            <a:r>
              <a:rPr lang="fi-FI" sz="2000" dirty="0" smtClean="0"/>
              <a:t>mercimek, elma, armut, kayısı, kestane</a:t>
            </a:r>
          </a:p>
          <a:p>
            <a:pPr algn="just"/>
            <a:r>
              <a:rPr lang="tr-TR" sz="2000" dirty="0" smtClean="0"/>
              <a:t>ve </a:t>
            </a:r>
            <a:r>
              <a:rPr lang="tr-TR" sz="2000" dirty="0" err="1" smtClean="0"/>
              <a:t>antep</a:t>
            </a:r>
            <a:r>
              <a:rPr lang="tr-TR" sz="2000" dirty="0" smtClean="0"/>
              <a:t> fıstığı). Sınırlarımız içinde</a:t>
            </a:r>
          </a:p>
          <a:p>
            <a:pPr algn="just"/>
            <a:r>
              <a:rPr lang="de-DE" sz="2000" dirty="0" err="1" smtClean="0"/>
              <a:t>bulunan</a:t>
            </a:r>
            <a:r>
              <a:rPr lang="de-DE" sz="2000" dirty="0" smtClean="0"/>
              <a:t> </a:t>
            </a:r>
            <a:r>
              <a:rPr lang="de-DE" sz="2000" dirty="0" err="1" smtClean="0"/>
              <a:t>bitki</a:t>
            </a:r>
            <a:r>
              <a:rPr lang="de-DE" sz="2000" dirty="0" smtClean="0"/>
              <a:t> </a:t>
            </a:r>
            <a:r>
              <a:rPr lang="de-DE" sz="2000" dirty="0" err="1" smtClean="0"/>
              <a:t>türlerinin</a:t>
            </a:r>
            <a:r>
              <a:rPr lang="de-DE" sz="2000" dirty="0" smtClean="0"/>
              <a:t> %33’ü </a:t>
            </a:r>
            <a:r>
              <a:rPr lang="de-DE" sz="2000" dirty="0" err="1" smtClean="0"/>
              <a:t>endemik</a:t>
            </a:r>
            <a:endParaRPr lang="de-DE" sz="2000" dirty="0" smtClean="0"/>
          </a:p>
          <a:p>
            <a:pPr algn="just"/>
            <a:r>
              <a:rPr lang="tr-TR" sz="2000" dirty="0" smtClean="0"/>
              <a:t>niteliğe sahiptir. İç Anadolu, D. Anadolu</a:t>
            </a:r>
          </a:p>
          <a:p>
            <a:pPr algn="just"/>
            <a:r>
              <a:rPr lang="tr-TR" sz="2000" dirty="0" smtClean="0"/>
              <a:t>ve G.D. Anadolu endemik bitkiler için</a:t>
            </a:r>
          </a:p>
          <a:p>
            <a:pPr algn="just"/>
            <a:r>
              <a:rPr lang="tr-TR" sz="2000" dirty="0" smtClean="0"/>
              <a:t>en önemli bölgelerimizdir.</a:t>
            </a:r>
            <a:endParaRPr lang="tr-TR" sz="2000" dirty="0"/>
          </a:p>
        </p:txBody>
      </p:sp>
      <p:sp>
        <p:nvSpPr>
          <p:cNvPr id="7" name="6 Dikdörtgen"/>
          <p:cNvSpPr/>
          <p:nvPr/>
        </p:nvSpPr>
        <p:spPr>
          <a:xfrm>
            <a:off x="683568" y="5517232"/>
            <a:ext cx="7704856" cy="954107"/>
          </a:xfrm>
          <a:prstGeom prst="rect">
            <a:avLst/>
          </a:prstGeom>
        </p:spPr>
        <p:txBody>
          <a:bodyPr wrap="square">
            <a:spAutoFit/>
          </a:bodyPr>
          <a:lstStyle/>
          <a:p>
            <a:r>
              <a:rPr lang="tr-TR" sz="2800" dirty="0" smtClean="0"/>
              <a:t>Türkiye, biyolojik çeşitliliğinin zenginliği bakımından tüm kıta ülkeleri arasında 9. sıradadır.</a:t>
            </a:r>
            <a:endParaRPr lang="tr-TR" sz="2800" dirty="0"/>
          </a:p>
        </p:txBody>
      </p:sp>
      <p:pic>
        <p:nvPicPr>
          <p:cNvPr id="33794" name="Picture 2" descr="http://www.hastaliktedavi.net/wp-content/uploads/2013/05/yesil-badem-taze-badem-faydalari-hastaliktedaviNet.jpg"/>
          <p:cNvPicPr>
            <a:picLocks noChangeAspect="1" noChangeArrowheads="1"/>
          </p:cNvPicPr>
          <p:nvPr/>
        </p:nvPicPr>
        <p:blipFill>
          <a:blip r:embed="rId2" cstate="print"/>
          <a:srcRect/>
          <a:stretch>
            <a:fillRect/>
          </a:stretch>
        </p:blipFill>
        <p:spPr bwMode="auto">
          <a:xfrm>
            <a:off x="4644008" y="1124744"/>
            <a:ext cx="2808312" cy="1872208"/>
          </a:xfrm>
          <a:prstGeom prst="rect">
            <a:avLst/>
          </a:prstGeom>
          <a:noFill/>
        </p:spPr>
      </p:pic>
      <p:pic>
        <p:nvPicPr>
          <p:cNvPr id="33796" name="Picture 4" descr="http://www.sagliksiteniz.com/i/incirin-faydalari.jpg"/>
          <p:cNvPicPr>
            <a:picLocks noChangeAspect="1" noChangeArrowheads="1"/>
          </p:cNvPicPr>
          <p:nvPr/>
        </p:nvPicPr>
        <p:blipFill>
          <a:blip r:embed="rId3" cstate="print"/>
          <a:srcRect/>
          <a:stretch>
            <a:fillRect/>
          </a:stretch>
        </p:blipFill>
        <p:spPr bwMode="auto">
          <a:xfrm>
            <a:off x="5436096" y="3068960"/>
            <a:ext cx="3226329" cy="2419747"/>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4" name="3 Metin kutusu"/>
          <p:cNvSpPr txBox="1"/>
          <p:nvPr/>
        </p:nvSpPr>
        <p:spPr>
          <a:xfrm>
            <a:off x="467544" y="1916832"/>
            <a:ext cx="8208912" cy="2677656"/>
          </a:xfrm>
          <a:prstGeom prst="rect">
            <a:avLst/>
          </a:prstGeom>
          <a:noFill/>
        </p:spPr>
        <p:txBody>
          <a:bodyPr wrap="square" rtlCol="0">
            <a:spAutoFit/>
          </a:bodyPr>
          <a:lstStyle/>
          <a:p>
            <a:r>
              <a:rPr lang="tr-TR" sz="2800" b="1" dirty="0" smtClean="0"/>
              <a:t>Türkiye, biyolojik zenginlik</a:t>
            </a:r>
            <a:r>
              <a:rPr lang="tr-TR" sz="2800" dirty="0" smtClean="0"/>
              <a:t> bakımından son derece önemli ve zengin bir bir ülkedir. Ancak, “nasıl olsa </a:t>
            </a:r>
            <a:r>
              <a:rPr lang="tr-TR" sz="2800" b="1" dirty="0" smtClean="0"/>
              <a:t>Türkiye biyolojik kaynakları </a:t>
            </a:r>
            <a:r>
              <a:rPr lang="tr-TR" sz="2800" dirty="0" smtClean="0"/>
              <a:t>bakımından zengin bir ülkedir, bir şey olmaz” diyerek bu zenginliğe zarar verilmemelidir. Aksine </a:t>
            </a:r>
            <a:r>
              <a:rPr lang="tr-TR" sz="2800" b="1" dirty="0" smtClean="0"/>
              <a:t>biyolojik zenginliğin</a:t>
            </a:r>
            <a:r>
              <a:rPr lang="tr-TR" sz="2800" dirty="0" smtClean="0"/>
              <a:t> korunması için son derece duyarlı olmak gerekir.  </a:t>
            </a:r>
            <a:endParaRPr lang="tr-TR" sz="2800" dirty="0"/>
          </a:p>
        </p:txBody>
      </p:sp>
      <p:pic>
        <p:nvPicPr>
          <p:cNvPr id="35842" name="Picture 2" descr="http://www.istanbultimes.com.tr/images/haberler/yildiz_daglarinda_agac_katliami_h22593.jpg"/>
          <p:cNvPicPr>
            <a:picLocks noChangeAspect="1" noChangeArrowheads="1"/>
          </p:cNvPicPr>
          <p:nvPr/>
        </p:nvPicPr>
        <p:blipFill>
          <a:blip r:embed="rId2" cstate="print"/>
          <a:srcRect/>
          <a:stretch>
            <a:fillRect/>
          </a:stretch>
        </p:blipFill>
        <p:spPr bwMode="auto">
          <a:xfrm>
            <a:off x="179512" y="4509120"/>
            <a:ext cx="4176464" cy="2160240"/>
          </a:xfrm>
          <a:prstGeom prst="rect">
            <a:avLst/>
          </a:prstGeom>
          <a:noFill/>
        </p:spPr>
      </p:pic>
      <p:pic>
        <p:nvPicPr>
          <p:cNvPr id="35844" name="Picture 4" descr="http://haber.sol.org.tr/sites/default/files/imagecache/haber_resmi_v4/images/finikedoga.jpg"/>
          <p:cNvPicPr>
            <a:picLocks noChangeAspect="1" noChangeArrowheads="1"/>
          </p:cNvPicPr>
          <p:nvPr/>
        </p:nvPicPr>
        <p:blipFill>
          <a:blip r:embed="rId3" cstate="print"/>
          <a:srcRect/>
          <a:stretch>
            <a:fillRect/>
          </a:stretch>
        </p:blipFill>
        <p:spPr bwMode="auto">
          <a:xfrm>
            <a:off x="4427984" y="4509120"/>
            <a:ext cx="4516343" cy="216024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188640"/>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5" name="4 Dikdörtgen"/>
          <p:cNvSpPr/>
          <p:nvPr/>
        </p:nvSpPr>
        <p:spPr>
          <a:xfrm>
            <a:off x="251520" y="4653136"/>
            <a:ext cx="8496944" cy="1938992"/>
          </a:xfrm>
          <a:prstGeom prst="rect">
            <a:avLst/>
          </a:prstGeom>
        </p:spPr>
        <p:txBody>
          <a:bodyPr wrap="square">
            <a:spAutoFit/>
          </a:bodyPr>
          <a:lstStyle/>
          <a:p>
            <a:r>
              <a:rPr lang="tr-TR" sz="2400" dirty="0" smtClean="0"/>
              <a:t>Çünkü </a:t>
            </a:r>
            <a:r>
              <a:rPr lang="tr-TR" sz="2400" b="1" dirty="0" smtClean="0"/>
              <a:t>Türkiye’de </a:t>
            </a:r>
            <a:r>
              <a:rPr lang="tr-TR" sz="2400" dirty="0" smtClean="0"/>
              <a:t>artık gözle görülebilir bir </a:t>
            </a:r>
            <a:r>
              <a:rPr lang="tr-TR" sz="2400" b="1" dirty="0" smtClean="0"/>
              <a:t>doğa yıkımı</a:t>
            </a:r>
            <a:r>
              <a:rPr lang="tr-TR" sz="2400" dirty="0" smtClean="0"/>
              <a:t> yaşanmaktadır. Bilgisizce ve sorumsuzca step alanlar tarla yapılmakta, ormanlar yakılmakta, ağaçlar kesilmekte, orman içeri yerleşime açılmakta, deniz kıyıları betonlaştırılmakta, göller ve akarsular çeşitli atıkların boşaltılmasıyla hızla kirletilmektedir.</a:t>
            </a:r>
            <a:endParaRPr lang="tr-TR" sz="2400" dirty="0"/>
          </a:p>
        </p:txBody>
      </p:sp>
      <p:pic>
        <p:nvPicPr>
          <p:cNvPr id="39938" name="Picture 2" descr="http://www.gazetecileronline.com/upload/resimler/haber/Tunceli_Peri_Vadisi_katliam.jpg"/>
          <p:cNvPicPr>
            <a:picLocks noChangeAspect="1" noChangeArrowheads="1"/>
          </p:cNvPicPr>
          <p:nvPr/>
        </p:nvPicPr>
        <p:blipFill>
          <a:blip r:embed="rId3" cstate="print"/>
          <a:srcRect/>
          <a:stretch>
            <a:fillRect/>
          </a:stretch>
        </p:blipFill>
        <p:spPr bwMode="auto">
          <a:xfrm>
            <a:off x="251520" y="1844824"/>
            <a:ext cx="4117738" cy="2736304"/>
          </a:xfrm>
          <a:prstGeom prst="rect">
            <a:avLst/>
          </a:prstGeom>
          <a:noFill/>
        </p:spPr>
      </p:pic>
      <p:pic>
        <p:nvPicPr>
          <p:cNvPr id="39940" name="Picture 4" descr="http://www.naturalhaber.com/upload/resimler/galeri/LiveImages_Foto%20Haber_Karadeniz'de%20%C3%A7evre%20katliam%C4%B1_05.jpg"/>
          <p:cNvPicPr>
            <a:picLocks noChangeAspect="1" noChangeArrowheads="1"/>
          </p:cNvPicPr>
          <p:nvPr/>
        </p:nvPicPr>
        <p:blipFill>
          <a:blip r:embed="rId4" cstate="print"/>
          <a:srcRect/>
          <a:stretch>
            <a:fillRect/>
          </a:stretch>
        </p:blipFill>
        <p:spPr bwMode="auto">
          <a:xfrm>
            <a:off x="4572000" y="1844824"/>
            <a:ext cx="4111931" cy="2736304"/>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Picture 5" descr="http://img849.imageshack.us/img849/5359/erozyon3.jpg"/>
          <p:cNvPicPr>
            <a:picLocks noChangeAspect="1" noChangeArrowheads="1"/>
          </p:cNvPicPr>
          <p:nvPr/>
        </p:nvPicPr>
        <p:blipFill>
          <a:blip r:embed="rId2" cstate="print"/>
          <a:srcRect/>
          <a:stretch>
            <a:fillRect/>
          </a:stretch>
        </p:blipFill>
        <p:spPr bwMode="auto">
          <a:xfrm>
            <a:off x="251520" y="1916832"/>
            <a:ext cx="8712968" cy="4701583"/>
          </a:xfrm>
          <a:prstGeom prst="rect">
            <a:avLst/>
          </a:prstGeom>
          <a:noFill/>
        </p:spPr>
      </p:pic>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7889" name="Rectangle 1"/>
          <p:cNvSpPr>
            <a:spLocks noChangeArrowheads="1"/>
          </p:cNvSpPr>
          <p:nvPr/>
        </p:nvSpPr>
        <p:spPr bwMode="auto">
          <a:xfrm>
            <a:off x="323528" y="2276872"/>
            <a:ext cx="8293489"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Ayrıca,</a:t>
            </a:r>
            <a:r>
              <a:rPr kumimoji="0" lang="tr-TR" sz="2400" b="0" i="0" u="none" strike="noStrike" cap="none" normalizeH="0" baseline="0" dirty="0" smtClean="0">
                <a:ln>
                  <a:noFill/>
                </a:ln>
                <a:solidFill>
                  <a:srgbClr val="000000"/>
                </a:solidFill>
                <a:effectLst/>
                <a:latin typeface="Calibri"/>
                <a:ea typeface="Times New Roman" pitchFamily="18" charset="0"/>
                <a:cs typeface="Arial" pitchFamily="34" charset="0"/>
              </a:rPr>
              <a:t> </a:t>
            </a:r>
            <a:r>
              <a:rPr kumimoji="0" lang="tr-TR"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a:t>
            </a:r>
            <a:r>
              <a:rPr kumimoji="0" lang="tr-TR" sz="2400" b="1" i="0" u="none"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rkiye</a:t>
            </a:r>
            <a:r>
              <a:rPr kumimoji="0" lang="tr-TR" sz="2400" b="1" i="0" u="none" strike="noStrike" cap="none" normalizeH="0" baseline="0" dirty="0" smtClean="0">
                <a:ln>
                  <a:noFill/>
                </a:ln>
                <a:solidFill>
                  <a:srgbClr val="000000"/>
                </a:solidFill>
                <a:effectLst/>
                <a:latin typeface="Calibri"/>
                <a:ea typeface="Times New Roman" pitchFamily="18" charset="0"/>
                <a:cs typeface="Arial" pitchFamily="34" charset="0"/>
              </a:rPr>
              <a:t>’</a:t>
            </a:r>
            <a:r>
              <a:rPr kumimoji="0" lang="tr-TR"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
            </a:r>
            <a:r>
              <a:rPr kumimoji="0" lang="tr-TR"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e hızlı bir erozyon olayı da yaşanmaktadır</a:t>
            </a:r>
            <a:r>
              <a:rPr kumimoji="0" lang="tr-TR"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tr-TR" sz="1800" b="0" i="0" u="none" strike="noStrike" cap="none" normalizeH="0" baseline="0" dirty="0" smtClean="0">
              <a:ln>
                <a:noFill/>
              </a:ln>
              <a:solidFill>
                <a:schemeClr val="tx1"/>
              </a:solidFill>
              <a:effectLst/>
              <a:latin typeface="Arial" pitchFamily="34" charset="0"/>
            </a:endParaRPr>
          </a:p>
        </p:txBody>
      </p:sp>
      <p:pic>
        <p:nvPicPr>
          <p:cNvPr id="37891" name="Picture 3" descr="http://www.bilgizenginleri.com/attachments/6888d1332726260/erozyon.jpg"/>
          <p:cNvPicPr>
            <a:picLocks noChangeAspect="1" noChangeArrowheads="1"/>
          </p:cNvPicPr>
          <p:nvPr/>
        </p:nvPicPr>
        <p:blipFill>
          <a:blip r:embed="rId3" cstate="print"/>
          <a:srcRect/>
          <a:stretch>
            <a:fillRect/>
          </a:stretch>
        </p:blipFill>
        <p:spPr bwMode="auto">
          <a:xfrm>
            <a:off x="179513" y="3422667"/>
            <a:ext cx="4320480" cy="3242552"/>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descr="http://www.cicekcimmyflorist.com/wp-content/uploads/2013/02/EROZYON.jpg"/>
          <p:cNvPicPr>
            <a:picLocks noChangeAspect="1" noChangeArrowheads="1"/>
          </p:cNvPicPr>
          <p:nvPr/>
        </p:nvPicPr>
        <p:blipFill>
          <a:blip r:embed="rId2" cstate="print"/>
          <a:srcRect/>
          <a:stretch>
            <a:fillRect/>
          </a:stretch>
        </p:blipFill>
        <p:spPr bwMode="auto">
          <a:xfrm>
            <a:off x="611560" y="4653136"/>
            <a:ext cx="2232248" cy="1674186"/>
          </a:xfrm>
          <a:prstGeom prst="rect">
            <a:avLst/>
          </a:prstGeom>
          <a:noFill/>
        </p:spPr>
      </p:pic>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6865" name="Rectangle 1"/>
          <p:cNvSpPr>
            <a:spLocks noChangeArrowheads="1"/>
          </p:cNvSpPr>
          <p:nvPr/>
        </p:nvSpPr>
        <p:spPr bwMode="auto">
          <a:xfrm>
            <a:off x="251520" y="1844824"/>
            <a:ext cx="7992888"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Yaşamımız i</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ç</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 gerekli olan canlılardan ancak sağlıklı bir doğaya sahip olduğumuz s</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rece yararlanabiliriz. Varlığımız yalnızca ekonomik değerleri olanları değil t</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 canlıları korumamıza bağlıdır. Biyolojik zenginliğin korunması i</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ç</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 yapılacak işler genel hatlarıyla ş</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ö</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yle </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ö</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zetlenebilir:</a:t>
            </a:r>
            <a:endParaRPr kumimoji="0" lang="tr-TR" sz="2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44033" name="Rectangle 1"/>
          <p:cNvSpPr>
            <a:spLocks noChangeArrowheads="1"/>
          </p:cNvSpPr>
          <p:nvPr/>
        </p:nvSpPr>
        <p:spPr bwMode="auto">
          <a:xfrm>
            <a:off x="611560" y="1844824"/>
            <a:ext cx="7920881"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-Canlı t</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ü</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rlerinin yaşama alanları koruma altına alınmalı ve bu y</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ö</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nde gerekli yasalar hemen </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ç</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ıkarılmalıdır</a:t>
            </a:r>
            <a:r>
              <a:rPr kumimoji="0" lang="tr-TR" sz="1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endParaRPr kumimoji="0" lang="tr-TR" sz="1800" b="0" i="0" u="none" strike="noStrike" cap="none" normalizeH="0" baseline="0" dirty="0" smtClean="0">
              <a:ln>
                <a:noFill/>
              </a:ln>
              <a:solidFill>
                <a:srgbClr val="FF0000"/>
              </a:solidFill>
              <a:effectLst/>
              <a:latin typeface="Arial" pitchFamily="34" charset="0"/>
            </a:endParaRPr>
          </a:p>
        </p:txBody>
      </p:sp>
      <p:sp>
        <p:nvSpPr>
          <p:cNvPr id="5" name="4 Dikdörtgen"/>
          <p:cNvSpPr/>
          <p:nvPr/>
        </p:nvSpPr>
        <p:spPr>
          <a:xfrm>
            <a:off x="611560" y="2996952"/>
            <a:ext cx="7920880" cy="3170099"/>
          </a:xfrm>
          <a:prstGeom prst="rect">
            <a:avLst/>
          </a:prstGeom>
        </p:spPr>
        <p:txBody>
          <a:bodyPr wrap="square">
            <a:spAutoFit/>
          </a:bodyPr>
          <a:lstStyle/>
          <a:p>
            <a:r>
              <a:rPr lang="tr-TR" sz="2000" dirty="0" smtClean="0"/>
              <a:t>  </a:t>
            </a:r>
            <a:r>
              <a:rPr lang="tr-TR" sz="2000" b="1" dirty="0" smtClean="0"/>
              <a:t>Birleşmiş Milletler Biyolojik Çeşitlilik Sözleşmesi’ 1992 yılında </a:t>
            </a:r>
            <a:r>
              <a:rPr lang="tr-TR" sz="2000" b="1" dirty="0" err="1" smtClean="0"/>
              <a:t>Rio’da</a:t>
            </a:r>
            <a:endParaRPr lang="tr-TR" sz="2000" b="1" dirty="0" smtClean="0"/>
          </a:p>
          <a:p>
            <a:r>
              <a:rPr lang="tr-TR" sz="2000" dirty="0" smtClean="0"/>
              <a:t>imzaya açılmış ve Türkiye’nin de aralarında bulunduğu 156 devlet</a:t>
            </a:r>
          </a:p>
          <a:p>
            <a:r>
              <a:rPr lang="tr-TR" sz="2000" dirty="0" smtClean="0"/>
              <a:t>Sözleşmeyi aynı yıl imzalamış, ancak Türkiye  sözleşmeyi 1996  yılında</a:t>
            </a:r>
          </a:p>
          <a:p>
            <a:r>
              <a:rPr lang="tr-TR" sz="2000" dirty="0" smtClean="0"/>
              <a:t>onaylamıştır. Biyolojik Çeşitlilik Sözleşmesi’nin üç temel hedefini şu şekilde</a:t>
            </a:r>
          </a:p>
          <a:p>
            <a:r>
              <a:rPr lang="tr-TR" sz="2000" dirty="0" smtClean="0"/>
              <a:t>sıralayabiliriz;</a:t>
            </a:r>
          </a:p>
          <a:p>
            <a:endParaRPr lang="tr-TR" sz="2000" dirty="0" smtClean="0"/>
          </a:p>
          <a:p>
            <a:r>
              <a:rPr lang="tr-TR" sz="2000" dirty="0" smtClean="0"/>
              <a:t>1. Biyolojik çeşitliliğin korunması;</a:t>
            </a:r>
          </a:p>
          <a:p>
            <a:r>
              <a:rPr lang="tr-TR" sz="2000" dirty="0" smtClean="0"/>
              <a:t>2. Biyolojik kaynakların sürdürülebilir kullanımı;</a:t>
            </a:r>
          </a:p>
          <a:p>
            <a:r>
              <a:rPr lang="tr-TR" sz="2000" dirty="0" smtClean="0"/>
              <a:t>3. Genetik kaynakların kullanımından kaynaklanan faydaların global ölçüde</a:t>
            </a:r>
          </a:p>
          <a:p>
            <a:r>
              <a:rPr lang="fr-FR" sz="2000" dirty="0" err="1" smtClean="0"/>
              <a:t>adil</a:t>
            </a:r>
            <a:r>
              <a:rPr lang="fr-FR" sz="2000" dirty="0" smtClean="0"/>
              <a:t> </a:t>
            </a:r>
            <a:r>
              <a:rPr lang="fr-FR" sz="2000" dirty="0" err="1" smtClean="0"/>
              <a:t>ve</a:t>
            </a:r>
            <a:r>
              <a:rPr lang="fr-FR" sz="2000" dirty="0" smtClean="0"/>
              <a:t> </a:t>
            </a:r>
            <a:r>
              <a:rPr lang="fr-FR" sz="2000" dirty="0" err="1" smtClean="0"/>
              <a:t>eşit</a:t>
            </a:r>
            <a:r>
              <a:rPr lang="fr-FR" sz="2000" dirty="0" smtClean="0"/>
              <a:t> </a:t>
            </a:r>
            <a:r>
              <a:rPr lang="fr-FR" sz="2000" dirty="0" err="1" smtClean="0"/>
              <a:t>biçimde</a:t>
            </a:r>
            <a:r>
              <a:rPr lang="fr-FR" sz="2000" dirty="0" smtClean="0"/>
              <a:t> </a:t>
            </a:r>
            <a:r>
              <a:rPr lang="fr-FR" sz="2000" dirty="0" err="1" smtClean="0"/>
              <a:t>paylaşımı</a:t>
            </a:r>
            <a:r>
              <a:rPr lang="fr-FR" sz="2000" dirty="0" smtClean="0"/>
              <a:t>.</a:t>
            </a:r>
            <a:endParaRPr lang="tr-TR" sz="2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1763688"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43009" name="Rectangle 1"/>
          <p:cNvSpPr>
            <a:spLocks noChangeArrowheads="1"/>
          </p:cNvSpPr>
          <p:nvPr/>
        </p:nvSpPr>
        <p:spPr bwMode="auto">
          <a:xfrm>
            <a:off x="179512" y="1812395"/>
            <a:ext cx="8352928"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-Halk bu konularda bilin</a:t>
            </a:r>
            <a:r>
              <a:rPr kumimoji="0" lang="tr-TR" sz="2800" b="0" i="0" u="none" strike="noStrike" cap="none" normalizeH="0" baseline="0" dirty="0" smtClean="0">
                <a:ln>
                  <a:noFill/>
                </a:ln>
                <a:solidFill>
                  <a:srgbClr val="FF0000"/>
                </a:solidFill>
                <a:effectLst/>
                <a:latin typeface="Calibri"/>
                <a:ea typeface="Times New Roman" pitchFamily="18" charset="0"/>
                <a:cs typeface="Arial" pitchFamily="34" charset="0"/>
              </a:rPr>
              <a:t>ç</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lendirilmeli, olaylara karşı duyarlı hale getirilmelidir.</a:t>
            </a:r>
            <a:endParaRPr kumimoji="0" lang="tr-TR" sz="2800" b="0" i="0" u="none" strike="noStrike" cap="none" normalizeH="0" baseline="0" dirty="0" smtClean="0">
              <a:ln>
                <a:noFill/>
              </a:ln>
              <a:solidFill>
                <a:srgbClr val="FF0000"/>
              </a:solidFill>
              <a:effectLst/>
              <a:latin typeface="Arial" pitchFamily="34" charset="0"/>
            </a:endParaRPr>
          </a:p>
        </p:txBody>
      </p:sp>
      <p:sp>
        <p:nvSpPr>
          <p:cNvPr id="43013" name="AutoShape 5" descr="data:image/jpeg;base64,/9j/4AAQSkZJRgABAQAAAQABAAD/2wCEAAkGBxISEBUUEBQQFBQVFBIUEBAQFBAQDxAWFBgWFhQUFRUYHCggGBolHBUUITEhJSkrLi4uFx8zODMsNygtLisBCgoKDg0OGhAQGiwcHBwsLCwsLCwsLCwsLCwsLCwsLCwsLCwsLCwsLCwsLCwsLCwsLCwsLCwsLCwsLCwsLCw3LP/AABEIAN4A4wMBEQACEQEDEQH/xAAcAAABBQEBAQAAAAAAAAAAAAAAAwQFBgcBAgj/xABAEAABAwIDBAcFBgQFBQAAAAABAAIDBBEFITEGEkFRBxMiYXGBkRQyQqHBFSNSkrHRU2JycyUzgrKzJGPh8PH/xAAaAQEAAwEBAQAAAAAAAAAAAAAAAQIDBAUG/8QAKhEBAAICAgEEAQQDAAMAAAAAAAECAxEEEiETMUFRFCIyM2EFFUIjUnH/2gAMAwEAAhEDEQA/ANxQCAQCAQCAQCDhUSEKqqbG27j5c1nfJFI3Kl7xWFQxna0MvvPZGOAuN4rz8nIvb2cd817eyHpNtoXusJ7O4b/ZB8zkVl2v7su11hjxp2j/ACI0d4Ks5rwTmvBX7W7/AJqPXt9q+vb7H2t3/NPyLfafXsPtbv8Amn5Fvs9ew+1+/wCafkW+z17D7X7/AJp+Rb7PXsPtfv8Amp9e/wBnrWKR46RrYhaU5l4ny1ryZj3TdFWMlbdh8RxC9PFlrkjcO3HeLRuDparhAIBAIBAIBAIBAIBAIBAIOIE6icMaXOIAAuVS9orG5VtbrG5ZNtjte57i2E929wC8u15yW24L2m8s+qS5xu4kk8Te6mITEaNJGlW1CZ1Kc2f2lkg+7lu+E8D70X8zD9FnfHEwpekTC5QYiHNu1wcOBHEcFwXiazqXJaNFPbO9V2r2HtnemzsPbDzTZ2Hth5p2Ow9sPNOxse2d6nsbOaDF3RPDmnxHBw5LXBmmlttMeWaT4aJhteyaMPYbg68weIK97FljJXcPXx5IvG4O1q0CDhKgc3k3CNu3UpdQCAQCAQCAQCAQcKj5PZl/SVtXY+zxH+44HxyyXmcnL2tqPZwZsnadMydULCJZxZ4dKrxK2yTnLSJWgi4qUwkMExUxP3XX3CbEfhvxCwzYu3mGOSm1rM3nxvzXm28T5cM+JHXqNo2OuTZsdemzY69Nmx16TZOx16g2ndk8fNPLuvP3byA7k08HLt4nI9O2p9pdPGzdLa+2osdfMaHRfQRO429iJ35eKioYxpc9wa0ak5AKt71pG7TpFrRXzKnYntpvO6ujG84m3WOBtf8AlbxXmZefNrdcTivy9z1os2DUTo2XkcXSOzkcczfkOQHJd2HHMR+p1Y6zEfqSC6GrqAQCAQCAQCAQCCsbc7RCkpzYjrH5Rjj3lcnJzda6j3c+fJ1jTCKiYvcXONyTcleY883cVaFoJmRaQvBN0itC5J0ismCTpFKVk2dxHfYY3HtMBLP5mcR5Li5WDxuHJnx/KVMi4HKOtUA6xAdagOtQHWoDrFMSQuWDbcGGm3HtL5G5RngW8Llelh580pqfd3YuZNaaVzFsbmqXXlcSODBkxvgFx5c98k+XNfLa8/qlbujrBb3nkGWkd+J4ld/+P43nvZ18PDue0tBC9mHpuqQIBAIBAIBAIAoEKupbGxz3mzWguce4Kt7RWsyi06jb5/2uxx1XUukJ7IJEY5NC8TJeb23Lyclu1toFyrCCLleF4JOV4Wgi5XhaCTirLEnFXiExCf2DwaSrro2RktA7cjxnuMbbe9b281b0+/6Vop28Lbj2GOpp3xu4G7TwIOhC8bkYpx3mJeZmxzjtKPXOy3sIBAIBAIbCn3PdI4FhhqJ2RjiQXHk0albcfHOS8VaYqTe+m10dK2JjWMFmtAAC+mpSKV1D3q1isag4V1ggEAgEAgEAgEHCgzXpZ2i3WiljObs5bHQcG+a87l5f+YcXJyf8wyhxXnw4iTirwmCTirQvBFxV4Xgi9y0iF4gjYn3QT4LStdrxDvsUh4W8VrFV4ho/RftLSYe1zZmP6yQ9qcAFu6NG2Gdr3K2pMVa01C67XCGtpxPTua50Yvdurm8QeOS4+Zi9Su4+HPyscXrtni8PTyNa8BVAiAiQgEQFMJal0eYJ1UPWvHbk0vq1q93gYOsdp+XrcPF1r2n5XJek7ggEAgEAgEAgEAg8vGSifZEsU242RrI5Xzu++a4lxewElvcW8AvKzYLRPb3cGXFaJ2o7yufTDRFzlbSYgi5yvELxDzHE55swEn5eq1rXa8Qm6LZs6yZ93BbxWIaxVI/Z7WizQFfS+tG81KgZy06ssXwjE5KaTeYcvib8LhyISfYS9UWuO/H7rswPw31avE5mHpbx7S8nk4+ttkFxOcIgIkIBEJrZPCDU1DWkdhvaee4Z2XVxMPqZHRgxepds8bQAAMgMgOS+liIjxD3IiIjT2pSEAgEAgEAgEAgEAg4RfVBStqejynqrvitDKfiaOw497f2XLk48W8wwvgifZj20mzVTRutOw7vwyNzjd4FclsVq+7mtjmqKw+ifM/dbpxdyU1oVrLRtm9lCbBjfFx0XTWjatFyp9j2AfeOJPIaLeKN4oKnZWAjIFT6aeqsYxswWZs7Q5Ks0R1VWopSDaxvy4qPHz4Vmde5EYYNZDb+QZvPjwb5+i4c/MrTxX3cmTk1r7HIsGhrQA0cMz6krycme2Sf1POy5LXny8rFmEAgEHQL/AEVo/pMRvw1/YbBvZ6cFw7clnP5jLIL6HhYPTpufeXtcXF0rtZF2uoIBAIBAIOXQF0BdAXQCAUbHVI4kIN62lZKwsla17TkWvAcD5FRMbNbUWn2JbHVObG0NivvC3AHgsIpqWXXyulPA2NoawWAW0V01iNB5VkkJCmxF4lNujJr3HgGgn1Oiyy2mI8RtW9piPEKLicU73kiMM7x73rwXlZo5GT48PMy+tf4Qs0Bae0WjxIXJ+Jl+nN+Pk+iWX4mfmCj8PL9J/HyfMFY6cu90tPgU/Dy/SPx8n0XbhUx0aSn4eX6T+Nk+izcAqTpE4+Cj8TL9H42T6KjZis/gSeifiZv/AFPxsn0mtk9k5jUB1RG5jGWd2hk48l1cXh377tDfj8a3bdoagBZe69WPDpKJV7aLbCmpBZ7t6ThGzN3nyXPk5FaMb5q1SOB4qypgbKzRwuRruniFfHkjJG4Xx3i8eEhdaruoBBBYuysZd1M5rxqY3gX/ANJGvmuPPXNHnHLmyVyV81VGfbmqjcWvYwEatc1zSPK68+3Py18TDjnmZK+JgkekSo/BF6O/dV/2V0fnXcPSLUfw4vR37p/srn513k9IdT+CL0P7qP8AZZEfnXeT0g1XKP0T/Y5T867wekCr/wC36J/scp+dd4O3tZzZ+UKP9jlV/NyNE2axYVUDZPi9145OGq9nBnjJXcPUw5O9dn00q3aaNjKiXN5Ak9JTCNxB1mk5+Wqj2RKo4jPK73GW7zmU2hX6vD5nnt3PgokN24bbUHzUaR5O6amsck0bWTCwSM1aExKxUQsnlKw0T1PkPEEdjWOQUrN+eRrRwGrneA4ql8la+6trRHuynafpMmnuylBijOW+f8x3zyXBl5Ez7OPJnn4Uh0pcSXEknUk3JXFbzO3LM7lfei3aHqZuokPYk9wnRr//ACuji5eltfEtuPk6zpsQXrPSdUgQcUa+xF4xgEFS20jc/heMnDzC58vGpkjyxyYK3jyznaDY2aC7mXlZzaO23xH7Lxs3CvSfHmHl5eJant5Vcri1pyed6cUARIQCIWTYjGzTz7rj93Jk6+gdwd/7zXfwM/S+p9pdnEzdLa+2hT1K+h39PY3sk2oRJaOW6BS6BGSO6Bu6nCBJ1KOSBGTD2HVoQMpsCYfdyKrpXT3h+HuYTdTCYS8MVlKUnTZIKltZjFVTvcIpLC123a029Que9rRLG8zDFa/EZZ5C+d7nvublxJz7hwXFkmZny5LzM+7ywrCWclmqkqyXikLSC02INwRqCFWFNt/2MxsVdKx9+2OzIO8L2ONl71/uHqYMnaqfXS2CDllGgKRD7UYoKenc/wCI9lg5krm5eSKY5lhyL9KMXlJJudTmV83edzt4lp87eFRQIBAIC6mJ15F3wbF+siAJ7TcjzPIr6LhZ/Up594e3xs3enn3gpNiXALrmXTtLYLPdimEpdpUj0g4WoOFqDzuIObiA3ECjGoHMJQVfb2EENPcQufLDHJDDsRj3Znjvv6rjyQ5rvLSsJhlMFWuVJhSSoKqou/RjjnUVPVuNmS2HcHcCujj5Olm+C/WzagV7D0tvSJCDhQZnt/iPWz9WPdj173HX6Lwedm736x7Q8nmZO1tR8KdI1edLikkQoVcRIQCICEnWHVRjffgciurjZvSv/Ut+Pk6WPva7u819DS0Wjb26zExtZNmaq9wtNrbWeIqUlwgEAgEHhxQed5Ao1yBZjkFV25qR2G9xWGX3ZXYvjZ+/d4D6rjyOa/ubNcsZZSVaVWUTBSMqulNHMEpa4OGoII8lGh9CbJ4oKilY/wCKwDvEL1eNk70/uHoYb9q6TS6W4QNsQqOrje8/C0n9lnlt1rMqZLda7ZFWguJJ1JJJ5k5lfN3nc7eJed2mUbKxYypJs9qqo8IBAIgIkIgo99u1ysHfQr2uDyNx1n3erw83aOspjAa7dkBvrqvUdy/0z7hWWPWFB6QCDw8oGdTUboJPBA1pK7fF02iT2GoDhkeJHpqorOys7e5qprGlxOgUTOkyznH8U62VzuGgWF/djb3Z3i8l5j5fVc92F/cg0rGYZSUaVXSDiMqJhGjiEKNGmodFmI2LoycsvK//ANHot8Ful/6lpit1tpqAXqPQCCH2oP3FhxI+Wf0XJzJ/Q5uV+xn1ZCvCtDy5hE1EazmGcwZSNVFSBCShxQgIFIIt51vXuC1xY5yW6w0x45vOoeWbryerdvWvdujhbjbitcvGvj+Gl8FqBjuemhCzxZJpeJhnjv0ttJxYeQwPZnzX0uLJXJWJh7mO0XruFx2frN9gB1C0hpCwRlSkog8uKBvM9BVdp8U3Rug58VG0bNhX9VTg8d3LxK5+VljHSZY8jLFKFaPHGxQNDjd26CfPNV4t949o49v0bQeMbQvlyvZvIcVtMtZlX56nJZSzVSeTee496wuws9NcspVKxBRpTR3GmkxBwx1k0nS19Hs5691vwj5XVZnUwpPi0S3GF92g8wD6r1qzuIenHs9q6THF4d6PwN1y8qu6sORXdFGxGnsSvGvXbzLQgqqJY2hnKNmYs5hnMGr2qsoJqEaCIS1XSGCgMzhZ0tms/p5+a9nh4Ote8vU4uPrXtKoU17gjIjjxXfOrR5dX7vdPU8m/YP1/GMj/AKua4s/Ci3mrlzcWLftWTZ8OjeIpRk7ON3A9yjh9sVutvZPHm2Oes+yyU+Fhr95hLc8wNCvVd8R8ppjVKXsoEZHoIbGcQEbScr2yRG2eYnVlz7u56fRUmdQrLtZUF1geGo4X5L5/mZ/UtqPaHkcnL3toxxCezrfys/2hepxZ/wDHDu4/7EfJULeWsmFdU2afBUQh4ysZZWKtVFdHcaaNHDSmhx8iaF46OaY2kktkS1rfK+nqsLeZjTO07nTa6VtmNHJoHyXr44/TD0aftgstFnmRtxYqLRuNImN+FXxqisSvHz4tS87NTUqrWQarjtDlmENURrGWcmMjVnKhBwUCW2Vwc1VQ1vwDtSHkBw8118XB6t4j6bcfF6ltLR0t0e7RAtFmtfHpoBpb9F9DaIiuoezMREahlFKst+FYTuGtu5vitKzK0TLT6Wia6NocARYeXgeCtNIt7rTWPlJRxWH1Oq0lMexUNUJeJEERiVeGDmeSiUSpeJTueSXeijaEIW9rePA9kc3fsF5/Nz9K9Y+XJy8vSuvt4uvDeQi8ZeetPgz/AGhe/wAX+KHs4P2QToMOmmcGxMc4nkDYeK3a6aRhXRcx1JKJzeeRlo3C+7CRmLc87AlW9PcLdPDHKyjfDI6OQEOY4tcDlmMlyWjUuWY1IjaqBdibRs7pqGaU2ijkf/S028zoE7RHudoWjCNhnXDqt7WD+Ewh0ju4kZDyWVssM5u1DZzCAN0NaGRsA3W6eGSvxsXe25aYcfadrYF6sezvdUjhQNMQp95vgufkY+1dsc2PtCmYnTWXjWrLzb10rtXEueasbQjZo1XTPRo5lzb0VNfBraNftjU0srmUcgY0WDnBrHF7hqbuByzK9ji1nHV6HHiaQbYpt1iFRE6Kabfjd7zCyIXtmMw24XR6s/Lf1J+SGFzhwVona0TtY6HIg8lpErxLWsFeHwtI5C62q1j2SIYrJDmoG04QV3EKG5JCiUTCCqaHIl2gVMlopXcq2tFY3KtTvBOWgyA+q+a5GX1L7eFmyd77JLFnss2YA33GE83C+gsuvHzL0jUN8fJvWNQk6PaSaL/LETfBgV/z8rT8zIft27rALXj/AChTH+Qyn5mRW8XLKqYyzxtdI6285pcwG3GwOqznl3mfLOc958kosNg4RN8y8/VVnkWk9ex/T0MQ0jYPIn6qPVtPyjvaU1RQcALeGSRtMbWTCaK5GS6cWOZb0p2lcqaLdbZezjp0rEPTx16xostVwgEHCFGhX8ao+IXl8nH1nbgz015VCup1wWhxyhqiNZSxmURi1R1UTnD3jdrPEjM+QV8NN2aYablRntXpbdseI082TaXuCQsdvN8xzVosmJWzB8Ra8a58itos0iWh7JYx1R3X+4ePIrWt/hrWy/xWcLtIIOhC2iY00ddEm1tGk0SlCOqKdBSdr6zdPVN11fbhyC8j/Icj/mHm8zL41CrLxnmBAIkIBDW3tjVKYOoWK8LJGmiV4haE7h9Pmta1aVhcsGpLC5Xq8XH8y9Dj0+ZS673WEAgEAgQqod5pHosc1IvXyzyU7QpuK0liV42Sup8vMyV6zqVcq4VzzDCYUbaifel3Bo0DLvK6+PTUbdWKuoQbmLdoSLFG0bd3VGzbrLtN2mx5hTFtJiywYVtIWZSfmGY81rF14uv2AbXboG48EfhuCFrXK1jIt9HtbG732m/dYrauReMiwts4A21zzWzTaNx+qjp4Hyu4Dsj8TuAWGfLGOkyplvFK7YxVTmR7nuNy4kkr5rJabzNpeDktNrbJLNUIgIkIOtRJeNqmA/p41eFoS1HCtqw1iFpwejuQuvDj3LoxU3K1xssLBezWuo09OI1D2rJCAQCAQcUTGxEYzSXFwuDk4flycjHvyp9VS3eBzOfgMz+i82a/q04ZjzpkdbOJJpHDRz3EeF7N+Vl21rqNOqPEEtxRITkYqTKkvDWqNoetxRtXbhjUxKduBpByJB5jJWiy2106MKh8uIxRyuLmds2PNrHOHzAXThtuzbDO7N5su92Mv6ScSe+cQkFrIxcX0eTbtLw/8hmtNuryebltvSnLzPhwR7BQBAIBAoxqlY8hYrwQk6WJXiGkQnsNpr2W9atqwumF0260H0Xr8bF1jcvSw44iD5dbZ1EhAIBAIBAnLHcEKt69o8q2jcaVDGId2Q/0m3iV42WvXI8y9ZrdgsTbW7sj5Lo7bhtHsdhtxdUkkm5qpLOSZaqKy9bqhR3dRLm6mza3dFTf8Ui8Jf8AjeunjT+t0cf97eV6jvVPb/Auvh6xg+8jBP8AU3iF53Owdq9o94cnLw9q9vplJXgvGlxQBEBEvTQiTiJimCD+njWlYXiEzQwLasNawtmDUX0Xbx6Tazpw03PlZWjJevEajT0YjTqlIQCAQCAQCDiCIx6hL27zRmNRzC4uVimf1Q5uRj35hi+1OzT45HSxi8biXEDVvPLlquGlvhyxaPZAwN4LWV5eZGWKpKkvBbdZypLjWqm1XrdTaAWpEolbeitv+Jx+En/G9dPF/kh0cb97dQvXek8vbdP/AKifPhkO3GCezVBLR93Jdze48QvneZg9O869peNy8PS249lbXC5QiAiS0TUSeQMV4hMJOkhWtWkQseF0tyMlvSu/ZtSNrnRQbrV7eHF0r/b1MdOsHK2aBAIBAIBAIBAIOFRIi67BmSXtkTqPhPkubJxaW8x4lz349ZncKhivR415LmWa48W6Llnj5K/2wnDeFbruj2qHuAO+X6rO1MnzVSa2+YQs2xtazWF58ASs+l/pSaz9GcuAVTdYZfS6rNbfSs1sROGTDWKX8j/2VdSrqXk4fL/Dk/I79k1JqVp6M6WRuJRlzHtFpM3NIHuO5rp4n8kN+PH622heu9JwoInaXCG1UDoz72rHciFz8nDGSmvljnxxeumLVEJY4tcLFpIIPCy+atTrOnhWpNbaJqiHpgU6DqFqtFZWjaVo6R7rbrXnwaStaY7TPiGlccz8LJhmAzO1YWjm/L5arspxMk/Dopx7ytuH4YIxcm59AF6eLjVpDvx4Ir7pJdLcIBAIBAIBAIBAIBAIBAIOWUaNDdCdYRp56tvIegUdY+jUDqm8h6BOsfRqHRGBoB6BT1g09KUhAIM46SMCsRURjI5SAfJy8b/IcfX64eZzMP8A1ChheS86Gu7L4TA6khc6KMudG0uJaCSV9DxsOO2OJ09rBip0iU2zD4hpHGPBrQumMNI+G3p0+jlrANAPRX6xHtC8REPSskIBAIBAIBAIBAIBAIBAIBAIBAIBAIBAIBAIG1fStljcx2jgQfNUvSLVmJUvXtEwxTFMNdBM6N3A5ciF8xnx9Lal4d6dbalrmyQ/6KD+239F9DxP4oezx/44S9l0tnUAgEAgEAgEAgEAgEAgEAgEAgEAgEAgEAgEAgEHCFECm9IGD9YwTNHaZk7vC8zn4ImO0ODmYtx2hObKj/o4P7bf0XZxfGKrp4/8cJddDYIBAIBAIBAIBAIBAIBAIBAIBAIBAIBAIBAIBAIBAjVRB7S1wuCCCs8tYtWdq3r2jRLDKbq4mM13WgX8NExRqkQjHXVdHa0XCAQCAQCAQCAQ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43015" name="Picture 7" descr="http://www.edebiyatdefteri.com/resim/resimli_yazi/buyuk/57629.jpg"/>
          <p:cNvPicPr>
            <a:picLocks noChangeAspect="1" noChangeArrowheads="1"/>
          </p:cNvPicPr>
          <p:nvPr/>
        </p:nvPicPr>
        <p:blipFill>
          <a:blip r:embed="rId2" cstate="print"/>
          <a:srcRect/>
          <a:stretch>
            <a:fillRect/>
          </a:stretch>
        </p:blipFill>
        <p:spPr bwMode="auto">
          <a:xfrm>
            <a:off x="7258432" y="0"/>
            <a:ext cx="1885568" cy="1838722"/>
          </a:xfrm>
          <a:prstGeom prst="rect">
            <a:avLst/>
          </a:prstGeom>
          <a:noFill/>
        </p:spPr>
      </p:pic>
      <p:pic>
        <p:nvPicPr>
          <p:cNvPr id="43017" name="Picture 9" descr="http://www.kocaeligazete.com/files/c1(6).jpg"/>
          <p:cNvPicPr>
            <a:picLocks noChangeAspect="1" noChangeArrowheads="1"/>
          </p:cNvPicPr>
          <p:nvPr/>
        </p:nvPicPr>
        <p:blipFill>
          <a:blip r:embed="rId3" cstate="print"/>
          <a:srcRect/>
          <a:stretch>
            <a:fillRect/>
          </a:stretch>
        </p:blipFill>
        <p:spPr bwMode="auto">
          <a:xfrm>
            <a:off x="4788024" y="3212976"/>
            <a:ext cx="4176464" cy="2789969"/>
          </a:xfrm>
          <a:prstGeom prst="rect">
            <a:avLst/>
          </a:prstGeom>
          <a:noFill/>
        </p:spPr>
      </p:pic>
      <p:pic>
        <p:nvPicPr>
          <p:cNvPr id="43019" name="Picture 11" descr="http://www.akparti.org.tr/upload/images/cevre-13-ak.jpg"/>
          <p:cNvPicPr>
            <a:picLocks noChangeAspect="1" noChangeArrowheads="1"/>
          </p:cNvPicPr>
          <p:nvPr/>
        </p:nvPicPr>
        <p:blipFill>
          <a:blip r:embed="rId4" cstate="print"/>
          <a:srcRect/>
          <a:stretch>
            <a:fillRect/>
          </a:stretch>
        </p:blipFill>
        <p:spPr bwMode="auto">
          <a:xfrm>
            <a:off x="179512" y="3645024"/>
            <a:ext cx="4382010" cy="2016224"/>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txBox="1">
            <a:spLocks/>
          </p:cNvSpPr>
          <p:nvPr/>
        </p:nvSpPr>
        <p:spPr>
          <a:xfrm>
            <a:off x="2555776" y="332656"/>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 NEDİR?</a:t>
            </a:r>
            <a:endParaRPr lang="tr-TR" b="1" dirty="0">
              <a:latin typeface="Arial" pitchFamily="34" charset="0"/>
              <a:ea typeface="+mj-ea"/>
              <a:cs typeface="Arial" pitchFamily="34" charset="0"/>
            </a:endParaRPr>
          </a:p>
        </p:txBody>
      </p:sp>
      <p:sp>
        <p:nvSpPr>
          <p:cNvPr id="5" name="11 Metin kutusu"/>
          <p:cNvSpPr txBox="1">
            <a:spLocks noChangeArrowheads="1"/>
          </p:cNvSpPr>
          <p:nvPr/>
        </p:nvSpPr>
        <p:spPr bwMode="auto">
          <a:xfrm>
            <a:off x="587821" y="1340768"/>
            <a:ext cx="8016627" cy="2862322"/>
          </a:xfrm>
          <a:prstGeom prst="rect">
            <a:avLst/>
          </a:prstGeom>
          <a:noFill/>
          <a:ln w="9525">
            <a:noFill/>
            <a:miter lim="800000"/>
            <a:headEnd/>
            <a:tailEnd/>
          </a:ln>
        </p:spPr>
        <p:txBody>
          <a:bodyPr wrap="square">
            <a:spAutoFit/>
          </a:bodyPr>
          <a:lstStyle/>
          <a:p>
            <a:pPr algn="just"/>
            <a:r>
              <a:rPr lang="tr-TR" dirty="0" smtClean="0"/>
              <a:t>	</a:t>
            </a:r>
            <a:endParaRPr lang="tr-TR" sz="2000" dirty="0" smtClean="0">
              <a:latin typeface="Times New Roman" pitchFamily="18" charset="0"/>
              <a:cs typeface="Times New Roman" pitchFamily="18" charset="0"/>
            </a:endParaRPr>
          </a:p>
          <a:p>
            <a:pPr algn="just"/>
            <a:r>
              <a:rPr lang="tr-TR" sz="2000" b="1" dirty="0" smtClean="0">
                <a:latin typeface="Times New Roman" pitchFamily="18" charset="0"/>
                <a:cs typeface="Times New Roman" pitchFamily="18" charset="0"/>
              </a:rPr>
              <a:t>Genetik Çeşitlilik</a:t>
            </a:r>
            <a:r>
              <a:rPr lang="tr-TR" sz="2000" b="1" dirty="0">
                <a:latin typeface="Times New Roman" pitchFamily="18" charset="0"/>
                <a:cs typeface="Times New Roman" pitchFamily="18" charset="0"/>
              </a:rPr>
              <a:t>:</a:t>
            </a:r>
            <a:endParaRPr lang="tr-TR" sz="2000" dirty="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	“</a:t>
            </a:r>
            <a:r>
              <a:rPr lang="tr-TR" sz="2000" dirty="0">
                <a:latin typeface="Times New Roman" pitchFamily="18" charset="0"/>
                <a:cs typeface="Times New Roman" pitchFamily="18" charset="0"/>
              </a:rPr>
              <a:t>Gen, kalıtsal maddedir; </a:t>
            </a:r>
            <a:r>
              <a:rPr lang="tr-TR" sz="2000" dirty="0" smtClean="0">
                <a:latin typeface="Times New Roman" pitchFamily="18" charset="0"/>
                <a:cs typeface="Times New Roman" pitchFamily="18" charset="0"/>
              </a:rPr>
              <a:t>Genler</a:t>
            </a:r>
            <a:r>
              <a:rPr lang="tr-TR" sz="2000" dirty="0">
                <a:latin typeface="Times New Roman" pitchFamily="18" charset="0"/>
                <a:cs typeface="Times New Roman" pitchFamily="18" charset="0"/>
              </a:rPr>
              <a:t>, türlerin kimliğini belirler. </a:t>
            </a:r>
            <a:r>
              <a:rPr lang="tr-TR" sz="2000" dirty="0" smtClean="0">
                <a:latin typeface="Times New Roman" pitchFamily="18" charset="0"/>
                <a:cs typeface="Times New Roman" pitchFamily="18" charset="0"/>
              </a:rPr>
              <a:t>O nedenle bir </a:t>
            </a:r>
            <a:r>
              <a:rPr lang="tr-TR" sz="2000" dirty="0">
                <a:latin typeface="Times New Roman" pitchFamily="18" charset="0"/>
                <a:cs typeface="Times New Roman" pitchFamily="18" charset="0"/>
              </a:rPr>
              <a:t>Uludağ </a:t>
            </a:r>
            <a:r>
              <a:rPr lang="tr-TR" sz="2000" dirty="0" err="1" smtClean="0">
                <a:latin typeface="Times New Roman" pitchFamily="18" charset="0"/>
                <a:cs typeface="Times New Roman" pitchFamily="18" charset="0"/>
              </a:rPr>
              <a:t>göknarının</a:t>
            </a:r>
            <a:r>
              <a:rPr lang="tr-TR" sz="2000" dirty="0" smtClean="0">
                <a:latin typeface="Times New Roman" pitchFamily="18" charset="0"/>
                <a:cs typeface="Times New Roman" pitchFamily="18" charset="0"/>
              </a:rPr>
              <a:t> genlerinden  sadece </a:t>
            </a:r>
            <a:r>
              <a:rPr lang="tr-TR" sz="2000" dirty="0">
                <a:latin typeface="Times New Roman" pitchFamily="18" charset="0"/>
                <a:cs typeface="Times New Roman" pitchFamily="18" charset="0"/>
              </a:rPr>
              <a:t>Uludağ </a:t>
            </a:r>
            <a:r>
              <a:rPr lang="tr-TR" sz="2000" dirty="0" err="1" smtClean="0">
                <a:latin typeface="Times New Roman" pitchFamily="18" charset="0"/>
                <a:cs typeface="Times New Roman" pitchFamily="18" charset="0"/>
              </a:rPr>
              <a:t>göknarı</a:t>
            </a:r>
            <a:r>
              <a:rPr lang="tr-TR" sz="2000" dirty="0" smtClean="0">
                <a:latin typeface="Times New Roman" pitchFamily="18" charset="0"/>
                <a:cs typeface="Times New Roman" pitchFamily="18" charset="0"/>
              </a:rPr>
              <a:t> meydana gelir. </a:t>
            </a:r>
          </a:p>
          <a:p>
            <a:pPr algn="just"/>
            <a:r>
              <a:rPr lang="tr-TR" sz="2000" dirty="0" smtClean="0">
                <a:latin typeface="Times New Roman" pitchFamily="18" charset="0"/>
                <a:cs typeface="Times New Roman" pitchFamily="18" charset="0"/>
              </a:rPr>
              <a:t>	Bir popülasyon içersindeki genetik varyasyon ne kadar  yüksekse o türün değişen çevre koşullarına adaptasyonu o derece kolay olur. Bu nedenle iklim değişikliği sürecinde kızılçamın yüksek genetik varyasyonu bizi bir nebze olsun umutlandırıyor.</a:t>
            </a:r>
            <a:endParaRPr lang="tr-TR" sz="2000" dirty="0">
              <a:latin typeface="Times New Roman" pitchFamily="18" charset="0"/>
              <a:cs typeface="Times New Roman" pitchFamily="18" charset="0"/>
            </a:endParaRPr>
          </a:p>
        </p:txBody>
      </p:sp>
      <p:pic>
        <p:nvPicPr>
          <p:cNvPr id="6" name="İçerik Yer Tutucusu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524" y="4203090"/>
            <a:ext cx="4244476" cy="3114343"/>
          </a:xfrm>
          <a:prstGeom prst="rect">
            <a:avLst/>
          </a:prstGeom>
        </p:spPr>
      </p:pic>
      <p:sp>
        <p:nvSpPr>
          <p:cNvPr id="7" name="6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pic>
        <p:nvPicPr>
          <p:cNvPr id="1028" name="Picture 4" descr="http://img-fotki.yandex.ru/get/4427/114259404.53a/0_85262_87f34eef_M"/>
          <p:cNvPicPr>
            <a:picLocks noChangeAspect="1" noChangeArrowheads="1" noCrop="1"/>
          </p:cNvPicPr>
          <p:nvPr/>
        </p:nvPicPr>
        <p:blipFill>
          <a:blip r:embed="rId4" cstate="print"/>
          <a:srcRect/>
          <a:stretch>
            <a:fillRect/>
          </a:stretch>
        </p:blipFill>
        <p:spPr bwMode="auto">
          <a:xfrm>
            <a:off x="4283968" y="4581128"/>
            <a:ext cx="2857500" cy="1143001"/>
          </a:xfrm>
          <a:prstGeom prst="rect">
            <a:avLst/>
          </a:prstGeom>
          <a:noFill/>
        </p:spPr>
      </p:pic>
      <p:pic>
        <p:nvPicPr>
          <p:cNvPr id="1030" name="Picture 6" descr="http://img-fotki.yandex.ru/get/4528/114259404.53a/0_8525f_fe3a49e7_M"/>
          <p:cNvPicPr>
            <a:picLocks noChangeAspect="1" noChangeArrowheads="1" noCrop="1"/>
          </p:cNvPicPr>
          <p:nvPr/>
        </p:nvPicPr>
        <p:blipFill>
          <a:blip r:embed="rId5" cstate="print"/>
          <a:srcRect/>
          <a:stretch>
            <a:fillRect/>
          </a:stretch>
        </p:blipFill>
        <p:spPr bwMode="auto">
          <a:xfrm>
            <a:off x="7308304" y="5157192"/>
            <a:ext cx="1524000" cy="15240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style.rotation</p:attrName>
                                        </p:attrNameLst>
                                      </p:cBhvr>
                                      <p:tavLst>
                                        <p:tav tm="0">
                                          <p:val>
                                            <p:fltVal val="90"/>
                                          </p:val>
                                        </p:tav>
                                        <p:tav tm="100000">
                                          <p:val>
                                            <p:fltVal val="0"/>
                                          </p:val>
                                        </p:tav>
                                      </p:tavLst>
                                    </p:anim>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41985" name="Rectangle 1"/>
          <p:cNvSpPr>
            <a:spLocks noChangeArrowheads="1"/>
          </p:cNvSpPr>
          <p:nvPr/>
        </p:nvSpPr>
        <p:spPr bwMode="auto">
          <a:xfrm>
            <a:off x="611560" y="2060848"/>
            <a:ext cx="8820471"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-Bilimsel araştırmalarla, T</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ü</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rkiye</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nin biyolojik zenginliği ayrıntılarıyla saptanmalı, her t</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ü</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r i</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ç</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in alınacak </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ö</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nlemler belirlenerek bunlar etkili şekilde uygulanmalıdır.</a:t>
            </a:r>
            <a:endParaRPr kumimoji="0" lang="tr-TR" sz="2400" b="0" i="0" u="none" strike="noStrike" cap="none" normalizeH="0" baseline="0" dirty="0" smtClean="0">
              <a:ln>
                <a:noFill/>
              </a:ln>
              <a:solidFill>
                <a:srgbClr val="FF0000"/>
              </a:solidFill>
              <a:effectLst/>
              <a:latin typeface="Arial" pitchFamily="34" charset="0"/>
            </a:endParaRPr>
          </a:p>
        </p:txBody>
      </p:sp>
      <p:sp>
        <p:nvSpPr>
          <p:cNvPr id="5" name="4 Dikdörtgen"/>
          <p:cNvSpPr/>
          <p:nvPr/>
        </p:nvSpPr>
        <p:spPr>
          <a:xfrm>
            <a:off x="683568" y="4077072"/>
            <a:ext cx="7920880" cy="2246769"/>
          </a:xfrm>
          <a:prstGeom prst="rect">
            <a:avLst/>
          </a:prstGeom>
        </p:spPr>
        <p:txBody>
          <a:bodyPr wrap="square">
            <a:spAutoFit/>
          </a:bodyPr>
          <a:lstStyle/>
          <a:p>
            <a:r>
              <a:rPr lang="tr-TR" sz="2000" dirty="0" smtClean="0"/>
              <a:t>Ankara Üniversitesi Ziraat Fakültesi, bitki üretimi için gerekli olan genetik</a:t>
            </a:r>
          </a:p>
          <a:p>
            <a:r>
              <a:rPr lang="tr-TR" sz="2000" dirty="0" smtClean="0"/>
              <a:t>materyali sağlamaya yönelik olarak tohum canlılığını yenilemek amacıyla</a:t>
            </a:r>
          </a:p>
          <a:p>
            <a:r>
              <a:rPr lang="tr-TR" sz="2000" dirty="0" smtClean="0"/>
              <a:t>tohumları ekip yetiştirmektedir ve bu kuruluşun elinde ekmek buğdayı,</a:t>
            </a:r>
          </a:p>
          <a:p>
            <a:r>
              <a:rPr lang="tr-TR" sz="2000" dirty="0" smtClean="0"/>
              <a:t>durum buğdayı, değnek buğdayı, arpa, yulaf, bezelye, mercimek ve bakla</a:t>
            </a:r>
          </a:p>
          <a:p>
            <a:r>
              <a:rPr lang="tr-TR" sz="2000" dirty="0" smtClean="0"/>
              <a:t>türleri de dahil olmak üzere 11.000 civarında tohum örneği bulunmaktadır.</a:t>
            </a:r>
          </a:p>
          <a:p>
            <a:r>
              <a:rPr lang="tr-TR" sz="2000" dirty="0" smtClean="0"/>
              <a:t>Ayrıca, Türkiye’nin doğal florasından toplanmış ve tür olarak tanımlanmış</a:t>
            </a:r>
          </a:p>
          <a:p>
            <a:r>
              <a:rPr lang="tr-TR" sz="2000" dirty="0" smtClean="0"/>
              <a:t>binlerce bitki türü ve tohum örneği de bulunmaktadır.</a:t>
            </a:r>
            <a:endParaRPr lang="tr-TR" sz="2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pic>
        <p:nvPicPr>
          <p:cNvPr id="5" name="Picture 3" descr="https://encrypted-tbn0.gstatic.com/images?q=tbn:ANd9GcTMlrI8PHEXWOqFNRtnVL9yiqMwIPoM2NH3THA1VA451jCOb5Ti"/>
          <p:cNvPicPr>
            <a:picLocks noChangeAspect="1" noChangeArrowheads="1"/>
          </p:cNvPicPr>
          <p:nvPr/>
        </p:nvPicPr>
        <p:blipFill>
          <a:blip r:embed="rId2" cstate="print"/>
          <a:srcRect/>
          <a:stretch>
            <a:fillRect/>
          </a:stretch>
        </p:blipFill>
        <p:spPr bwMode="auto">
          <a:xfrm>
            <a:off x="827584" y="3789040"/>
            <a:ext cx="3888432" cy="2103579"/>
          </a:xfrm>
          <a:prstGeom prst="rect">
            <a:avLst/>
          </a:prstGeom>
          <a:noFill/>
        </p:spPr>
      </p:pic>
      <p:sp>
        <p:nvSpPr>
          <p:cNvPr id="40961" name="Rectangle 1"/>
          <p:cNvSpPr>
            <a:spLocks noChangeArrowheads="1"/>
          </p:cNvSpPr>
          <p:nvPr/>
        </p:nvSpPr>
        <p:spPr bwMode="auto">
          <a:xfrm>
            <a:off x="251520" y="2038872"/>
            <a:ext cx="864096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a:t>
            </a:r>
            <a:r>
              <a:rPr kumimoji="0" lang="tr-TR" sz="3200" b="0" i="0" u="none" strike="noStrike" cap="none" normalizeH="0" baseline="0" dirty="0" smtClean="0">
                <a:ln>
                  <a:noFill/>
                </a:ln>
                <a:solidFill>
                  <a:srgbClr val="FF0000"/>
                </a:solidFill>
                <a:effectLst/>
                <a:latin typeface="Calibri"/>
                <a:ea typeface="Times New Roman" pitchFamily="18" charset="0"/>
                <a:cs typeface="Arial" pitchFamily="34" charset="0"/>
              </a:rPr>
              <a:t>ü</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rkiye</a:t>
            </a:r>
            <a:r>
              <a:rPr kumimoji="0" lang="tr-TR" sz="3200" b="0" i="0" u="none" strike="noStrike" cap="none" normalizeH="0" baseline="0" dirty="0" smtClean="0">
                <a:ln>
                  <a:noFill/>
                </a:ln>
                <a:solidFill>
                  <a:srgbClr val="FF0000"/>
                </a:solidFill>
                <a:effectLst/>
                <a:latin typeface="Calibri"/>
                <a:ea typeface="Times New Roman" pitchFamily="18" charset="0"/>
                <a:cs typeface="Arial" pitchFamily="34" charset="0"/>
              </a:rPr>
              <a:t>’</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deki erozyonu </a:t>
            </a:r>
            <a:r>
              <a:rPr kumimoji="0" lang="tr-TR" sz="3200" b="0" i="0" u="none" strike="noStrike" cap="none" normalizeH="0" baseline="0" dirty="0" smtClean="0">
                <a:ln>
                  <a:noFill/>
                </a:ln>
                <a:solidFill>
                  <a:srgbClr val="FF0000"/>
                </a:solidFill>
                <a:effectLst/>
                <a:latin typeface="Calibri"/>
                <a:ea typeface="Times New Roman" pitchFamily="18" charset="0"/>
                <a:cs typeface="Arial" pitchFamily="34" charset="0"/>
              </a:rPr>
              <a:t>ö</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nlemek i</a:t>
            </a:r>
            <a:r>
              <a:rPr kumimoji="0" lang="tr-TR" sz="3200" b="0" i="0" u="none" strike="noStrike" cap="none" normalizeH="0" baseline="0" dirty="0" smtClean="0">
                <a:ln>
                  <a:noFill/>
                </a:ln>
                <a:solidFill>
                  <a:srgbClr val="FF0000"/>
                </a:solidFill>
                <a:effectLst/>
                <a:latin typeface="Calibri"/>
                <a:ea typeface="Times New Roman" pitchFamily="18" charset="0"/>
                <a:cs typeface="Arial" pitchFamily="34" charset="0"/>
              </a:rPr>
              <a:t>ç</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in gerekli </a:t>
            </a:r>
            <a:r>
              <a:rPr kumimoji="0" lang="tr-TR" sz="3200" b="0" i="0" u="none" strike="noStrike" cap="none" normalizeH="0" baseline="0" dirty="0" smtClean="0">
                <a:ln>
                  <a:noFill/>
                </a:ln>
                <a:solidFill>
                  <a:srgbClr val="FF0000"/>
                </a:solidFill>
                <a:effectLst/>
                <a:latin typeface="Calibri"/>
                <a:ea typeface="Times New Roman" pitchFamily="18" charset="0"/>
                <a:cs typeface="Arial" pitchFamily="34" charset="0"/>
              </a:rPr>
              <a:t>ö</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nlemler alınmalıdır</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tr-TR" sz="3200" b="0" i="0" u="none" strike="noStrike" cap="none" normalizeH="0" baseline="0" dirty="0" smtClean="0">
              <a:ln>
                <a:noFill/>
              </a:ln>
              <a:solidFill>
                <a:schemeClr val="tx1"/>
              </a:solidFill>
              <a:effectLst/>
              <a:latin typeface="Arial" pitchFamily="34" charset="0"/>
            </a:endParaRPr>
          </a:p>
        </p:txBody>
      </p:sp>
      <p:pic>
        <p:nvPicPr>
          <p:cNvPr id="40963" name="Picture 3" descr="http://iblog.milliyet.com.tr/imgroot/blogv7/Gallery673/2011/09/10/27/9907-4-8-0eb0b.jpg"/>
          <p:cNvPicPr>
            <a:picLocks noChangeAspect="1" noChangeArrowheads="1"/>
          </p:cNvPicPr>
          <p:nvPr/>
        </p:nvPicPr>
        <p:blipFill>
          <a:blip r:embed="rId3" cstate="print"/>
          <a:srcRect/>
          <a:stretch>
            <a:fillRect/>
          </a:stretch>
        </p:blipFill>
        <p:spPr bwMode="auto">
          <a:xfrm>
            <a:off x="4716016" y="3140968"/>
            <a:ext cx="3810000" cy="28575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www.agri.ankara.edu.tr/ciftlik/Resim3.jpg"/>
          <p:cNvPicPr>
            <a:picLocks noChangeAspect="1" noChangeArrowheads="1"/>
          </p:cNvPicPr>
          <p:nvPr/>
        </p:nvPicPr>
        <p:blipFill>
          <a:blip r:embed="rId3" cstate="print"/>
          <a:srcRect/>
          <a:stretch>
            <a:fillRect/>
          </a:stretch>
        </p:blipFill>
        <p:spPr bwMode="auto">
          <a:xfrm>
            <a:off x="4355976" y="2636912"/>
            <a:ext cx="4178286" cy="3024336"/>
          </a:xfrm>
          <a:prstGeom prst="rect">
            <a:avLst/>
          </a:prstGeom>
          <a:noFill/>
        </p:spPr>
      </p:pic>
      <p:sp>
        <p:nvSpPr>
          <p:cNvPr id="2"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 name="2 Akış Çizelgesi: Öteki İşlem"/>
          <p:cNvSpPr/>
          <p:nvPr/>
        </p:nvSpPr>
        <p:spPr>
          <a:xfrm>
            <a:off x="395536" y="764704"/>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5" name="4 Dikdörtgen"/>
          <p:cNvSpPr/>
          <p:nvPr/>
        </p:nvSpPr>
        <p:spPr>
          <a:xfrm>
            <a:off x="323528" y="1844824"/>
            <a:ext cx="4572000" cy="4401205"/>
          </a:xfrm>
          <a:prstGeom prst="rect">
            <a:avLst/>
          </a:prstGeom>
        </p:spPr>
        <p:txBody>
          <a:bodyPr>
            <a:spAutoFit/>
          </a:bodyPr>
          <a:lstStyle/>
          <a:p>
            <a:r>
              <a:rPr lang="tr-TR" sz="2000" dirty="0" smtClean="0"/>
              <a:t>Ankara Üniversitesi Ziraat Fakültesi, ekolojik öneme sahip olan türleri</a:t>
            </a:r>
          </a:p>
          <a:p>
            <a:r>
              <a:rPr lang="tr-TR" sz="2000" dirty="0" smtClean="0"/>
              <a:t>korumak ve yeni tarımsal türler geliştirmek amacıyla kendi meyve</a:t>
            </a:r>
          </a:p>
          <a:p>
            <a:r>
              <a:rPr lang="tr-TR" sz="2000" dirty="0" smtClean="0"/>
              <a:t>bahçelerini ve üzüm bağlarını kurarak meyvelerin genetik kaynaklarının</a:t>
            </a:r>
          </a:p>
          <a:p>
            <a:r>
              <a:rPr lang="tr-TR" sz="2000" dirty="0" smtClean="0"/>
              <a:t>korunmasına katkıda bulunmaktadır. Daha sonraları, Atatürk ve Çukurova</a:t>
            </a:r>
          </a:p>
          <a:p>
            <a:r>
              <a:rPr lang="tr-TR" sz="2000" dirty="0" smtClean="0"/>
              <a:t>Üniversiteleri de benzer faaliyetler başlatmışlardır.</a:t>
            </a:r>
          </a:p>
          <a:p>
            <a:r>
              <a:rPr lang="tr-TR" sz="2000" dirty="0" smtClean="0"/>
              <a:t>• Ekilerek çoğaltılan materyaller, özellikle de meyve genetik kaynakları, 13</a:t>
            </a:r>
          </a:p>
          <a:p>
            <a:r>
              <a:rPr lang="tr-TR" sz="2000" dirty="0" smtClean="0"/>
              <a:t>enstitünün gen bankalarında korunmaktadır</a:t>
            </a:r>
            <a:r>
              <a:rPr lang="tr-TR" dirty="0" smtClean="0"/>
              <a:t>.</a:t>
            </a:r>
            <a:endParaRPr lang="tr-T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 name="2 Akış Çizelgesi: Öteki İşlem"/>
          <p:cNvSpPr/>
          <p:nvPr/>
        </p:nvSpPr>
        <p:spPr>
          <a:xfrm>
            <a:off x="395536" y="764704"/>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50177" name="Rectangle 1"/>
          <p:cNvSpPr>
            <a:spLocks noChangeArrowheads="1"/>
          </p:cNvSpPr>
          <p:nvPr/>
        </p:nvSpPr>
        <p:spPr bwMode="auto">
          <a:xfrm>
            <a:off x="395536" y="1873950"/>
            <a:ext cx="820891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-Av yasaklarına uyulup uyulmadığı etkin bir şekilde denetlenmelidir.</a:t>
            </a:r>
            <a:endParaRPr kumimoji="0" lang="tr-TR" sz="2400" b="0" i="0" u="none" strike="noStrike" cap="none" normalizeH="0" baseline="0" dirty="0" smtClean="0">
              <a:ln>
                <a:noFill/>
              </a:ln>
              <a:solidFill>
                <a:srgbClr val="FF0000"/>
              </a:solidFill>
              <a:effectLst/>
              <a:latin typeface="Arial" pitchFamily="34" charset="0"/>
            </a:endParaRPr>
          </a:p>
        </p:txBody>
      </p:sp>
      <p:pic>
        <p:nvPicPr>
          <p:cNvPr id="50179" name="Picture 3" descr="http://www.yenikadinkoyu.net/resimler/ykBgBal2qnBK6.jpg"/>
          <p:cNvPicPr>
            <a:picLocks noChangeAspect="1" noChangeArrowheads="1"/>
          </p:cNvPicPr>
          <p:nvPr/>
        </p:nvPicPr>
        <p:blipFill>
          <a:blip r:embed="rId2" cstate="print"/>
          <a:srcRect/>
          <a:stretch>
            <a:fillRect/>
          </a:stretch>
        </p:blipFill>
        <p:spPr bwMode="auto">
          <a:xfrm>
            <a:off x="395536" y="3140968"/>
            <a:ext cx="3816424" cy="3053139"/>
          </a:xfrm>
          <a:prstGeom prst="rect">
            <a:avLst/>
          </a:prstGeom>
          <a:noFill/>
        </p:spPr>
      </p:pic>
      <p:pic>
        <p:nvPicPr>
          <p:cNvPr id="50181" name="Picture 5" descr="http://imgyurt.mynet.com/yurthaber2/2013/04/duzce/denizlerde-av-yasaklari-basladi-3ru.jpg"/>
          <p:cNvPicPr>
            <a:picLocks noChangeAspect="1" noChangeArrowheads="1"/>
          </p:cNvPicPr>
          <p:nvPr/>
        </p:nvPicPr>
        <p:blipFill>
          <a:blip r:embed="rId3" cstate="print"/>
          <a:srcRect/>
          <a:stretch>
            <a:fillRect/>
          </a:stretch>
        </p:blipFill>
        <p:spPr bwMode="auto">
          <a:xfrm>
            <a:off x="4499992" y="3140968"/>
            <a:ext cx="4036369" cy="3024336"/>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2.bp.blogspot.com/-ZTimgcJY3zw/TdlKFbeIo7I/AAAAAAAAAB8/DtNOHXi0p0U/s1600/www.manzara.be_-_Papatyal_yesil_doga_manzaras.jpg"/>
          <p:cNvPicPr>
            <a:picLocks noChangeAspect="1" noChangeArrowheads="1"/>
          </p:cNvPicPr>
          <p:nvPr/>
        </p:nvPicPr>
        <p:blipFill>
          <a:blip r:embed="rId2" cstate="print"/>
          <a:srcRect/>
          <a:stretch>
            <a:fillRect/>
          </a:stretch>
        </p:blipFill>
        <p:spPr bwMode="auto">
          <a:xfrm>
            <a:off x="323528" y="1916832"/>
            <a:ext cx="8280920" cy="4760449"/>
          </a:xfrm>
          <a:prstGeom prst="rect">
            <a:avLst/>
          </a:prstGeom>
          <a:noFill/>
        </p:spPr>
      </p:pic>
      <p:sp>
        <p:nvSpPr>
          <p:cNvPr id="2"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 name="2 Akış Çizelgesi: Öteki İşlem"/>
          <p:cNvSpPr/>
          <p:nvPr/>
        </p:nvSpPr>
        <p:spPr>
          <a:xfrm>
            <a:off x="395536" y="764704"/>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3 Dikdörtgen"/>
          <p:cNvSpPr/>
          <p:nvPr/>
        </p:nvSpPr>
        <p:spPr>
          <a:xfrm>
            <a:off x="539552" y="2136339"/>
            <a:ext cx="8208912" cy="2677656"/>
          </a:xfrm>
          <a:prstGeom prst="rect">
            <a:avLst/>
          </a:prstGeom>
        </p:spPr>
        <p:txBody>
          <a:bodyPr wrap="square">
            <a:spAutoFit/>
          </a:bodyPr>
          <a:lstStyle/>
          <a:p>
            <a:r>
              <a:rPr lang="tr-TR" sz="2400" dirty="0" smtClean="0">
                <a:solidFill>
                  <a:schemeClr val="bg1"/>
                </a:solidFill>
              </a:rPr>
              <a:t>Doğal kaynakların korunması ve sürdürülebilir kullanımı için toplumun her seviyesinde doğa koruma kavramları ve prensipleri ile ilgili eğitim çalışmalarının yaygınlaştırılmalıdır.</a:t>
            </a:r>
          </a:p>
          <a:p>
            <a:endParaRPr lang="tr-TR" sz="2400" dirty="0" smtClean="0">
              <a:solidFill>
                <a:schemeClr val="bg1"/>
              </a:solidFill>
            </a:endParaRPr>
          </a:p>
          <a:p>
            <a:r>
              <a:rPr lang="tr-TR" sz="2400" dirty="0" smtClean="0">
                <a:solidFill>
                  <a:schemeClr val="bg1"/>
                </a:solidFill>
              </a:rPr>
              <a:t> Biyolojik çeşitlilik ve doğal kaynakların korunması ve sürdürülebilir kullanımı ile  ilgili mevcut kamu kurumları ve sivil toplum kuruluşların kapasiteleri artırılmalıdır.</a:t>
            </a:r>
            <a:endParaRPr lang="tr-TR" sz="2400" dirty="0">
              <a:solidFill>
                <a:schemeClr val="bg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 name="2 Akış Çizelgesi: Öteki İşlem"/>
          <p:cNvSpPr/>
          <p:nvPr/>
        </p:nvSpPr>
        <p:spPr>
          <a:xfrm>
            <a:off x="395536" y="764704"/>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3 Dikdörtgen"/>
          <p:cNvSpPr/>
          <p:nvPr/>
        </p:nvSpPr>
        <p:spPr>
          <a:xfrm>
            <a:off x="467544" y="1772816"/>
            <a:ext cx="8676456" cy="2308324"/>
          </a:xfrm>
          <a:prstGeom prst="rect">
            <a:avLst/>
          </a:prstGeom>
        </p:spPr>
        <p:txBody>
          <a:bodyPr wrap="square">
            <a:spAutoFit/>
          </a:bodyPr>
          <a:lstStyle/>
          <a:p>
            <a:r>
              <a:rPr lang="tr-TR" sz="2400" dirty="0" smtClean="0"/>
              <a:t>Türkiye'nin biyolojik çeşitliliğinin özelliklerini bir bütün olarak ele alan ve bu önemli ekolojik özelliklerin korunabilmesi için Türkiye'nin ekolojik özelliklerini temsil eden "Korunan Alanlar Ağını" ortaya koyan bir envanteri oluşturmak.</a:t>
            </a:r>
          </a:p>
          <a:p>
            <a:endParaRPr lang="tr-TR" sz="2400" dirty="0" smtClean="0"/>
          </a:p>
          <a:p>
            <a:r>
              <a:rPr lang="tr-TR" sz="2400" dirty="0" smtClean="0">
                <a:solidFill>
                  <a:srgbClr val="FF0000"/>
                </a:solidFill>
              </a:rPr>
              <a:t>Koruma Alanları Oluşturmak</a:t>
            </a:r>
            <a:endParaRPr lang="tr-TR" sz="2400" dirty="0">
              <a:solidFill>
                <a:srgbClr val="FF0000"/>
              </a:solidFill>
            </a:endParaRPr>
          </a:p>
        </p:txBody>
      </p:sp>
      <p:sp>
        <p:nvSpPr>
          <p:cNvPr id="5" name="4 Dikdörtgen"/>
          <p:cNvSpPr/>
          <p:nvPr/>
        </p:nvSpPr>
        <p:spPr>
          <a:xfrm>
            <a:off x="467544" y="4293096"/>
            <a:ext cx="7992888" cy="2246769"/>
          </a:xfrm>
          <a:prstGeom prst="rect">
            <a:avLst/>
          </a:prstGeom>
        </p:spPr>
        <p:txBody>
          <a:bodyPr wrap="square">
            <a:spAutoFit/>
          </a:bodyPr>
          <a:lstStyle/>
          <a:p>
            <a:r>
              <a:rPr lang="tr-TR" sz="2000" dirty="0" smtClean="0"/>
              <a:t>Milli Parklar (ör.Yedigöller MP), (35 Milli Park tescil edilmiştir: toplam 686.631 Ha.)</a:t>
            </a:r>
          </a:p>
          <a:p>
            <a:r>
              <a:rPr lang="tr-TR" sz="2000" dirty="0" smtClean="0"/>
              <a:t>• Tabiat Parkları (ör.Abant TP), ( 17 Tabiat Parkı tescil edilmiştir: toplam 69.370 Ha.)</a:t>
            </a:r>
          </a:p>
          <a:p>
            <a:r>
              <a:rPr lang="tr-TR" sz="2000" dirty="0" smtClean="0"/>
              <a:t>• Tabiatı Koruma Alanları (Bolu Fındığı TKA), ( 35 Tabiatı Koruma Alanı tescil</a:t>
            </a:r>
          </a:p>
          <a:p>
            <a:r>
              <a:rPr lang="tr-TR" sz="2000" dirty="0" smtClean="0"/>
              <a:t>edilmiştir toplam 84.230 Ha.)</a:t>
            </a:r>
          </a:p>
          <a:p>
            <a:r>
              <a:rPr lang="tr-TR" sz="2000" dirty="0" smtClean="0"/>
              <a:t>• Tabiat Anıtları, (101 Tabiat Anıtı tescil edilmiştir: toplam 503 Ha.)</a:t>
            </a:r>
            <a:endParaRPr lang="tr-TR" sz="20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www.gaziantepsabah.com/resimler/haberler/turkiyenin-biyolojik-cesitlilik-haritasini-olusturacak.jpg"/>
          <p:cNvPicPr>
            <a:picLocks noChangeAspect="1" noChangeArrowheads="1"/>
          </p:cNvPicPr>
          <p:nvPr/>
        </p:nvPicPr>
        <p:blipFill>
          <a:blip r:embed="rId2" cstate="print"/>
          <a:srcRect/>
          <a:stretch>
            <a:fillRect/>
          </a:stretch>
        </p:blipFill>
        <p:spPr bwMode="auto">
          <a:xfrm>
            <a:off x="323528" y="332656"/>
            <a:ext cx="8543070" cy="5688632"/>
          </a:xfrm>
          <a:prstGeom prst="rect">
            <a:avLst/>
          </a:prstGeom>
          <a:noFill/>
        </p:spPr>
      </p:pic>
      <p:sp>
        <p:nvSpPr>
          <p:cNvPr id="5" name="4 Dikdörtgen"/>
          <p:cNvSpPr/>
          <p:nvPr/>
        </p:nvSpPr>
        <p:spPr>
          <a:xfrm>
            <a:off x="2483768" y="6237312"/>
            <a:ext cx="3700950" cy="369332"/>
          </a:xfrm>
          <a:prstGeom prst="rect">
            <a:avLst/>
          </a:prstGeom>
        </p:spPr>
        <p:txBody>
          <a:bodyPr wrap="none">
            <a:spAutoFit/>
          </a:bodyPr>
          <a:lstStyle/>
          <a:p>
            <a:r>
              <a:rPr lang="tr-TR" b="1" dirty="0" smtClean="0"/>
              <a:t>Türkiye’nin biyolojik çeşitlilik haritası</a:t>
            </a:r>
            <a:endParaRPr lang="tr-TR"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835696" y="620688"/>
            <a:ext cx="1833964" cy="1569660"/>
          </a:xfrm>
          <a:prstGeom prst="rect">
            <a:avLst/>
          </a:prstGeom>
          <a:noFill/>
        </p:spPr>
        <p:txBody>
          <a:bodyPr wrap="none" rtlCol="0">
            <a:spAutoFit/>
          </a:bodyPr>
          <a:lstStyle/>
          <a:p>
            <a:r>
              <a:rPr lang="tr-TR" sz="3200" dirty="0" smtClean="0"/>
              <a:t>Kaynakça:</a:t>
            </a:r>
          </a:p>
          <a:p>
            <a:endParaRPr lang="tr-TR" sz="3200" dirty="0" smtClean="0"/>
          </a:p>
          <a:p>
            <a:r>
              <a:rPr lang="tr-TR" sz="3200" dirty="0" smtClean="0"/>
              <a:t>-</a:t>
            </a:r>
            <a:endParaRPr lang="tr-TR" sz="3200" dirty="0"/>
          </a:p>
        </p:txBody>
      </p:sp>
      <p:sp>
        <p:nvSpPr>
          <p:cNvPr id="3" name="2 Dikdörtgen"/>
          <p:cNvSpPr/>
          <p:nvPr/>
        </p:nvSpPr>
        <p:spPr>
          <a:xfrm>
            <a:off x="1907704" y="1916832"/>
            <a:ext cx="6552728" cy="1754326"/>
          </a:xfrm>
          <a:prstGeom prst="rect">
            <a:avLst/>
          </a:prstGeom>
        </p:spPr>
        <p:txBody>
          <a:bodyPr wrap="square">
            <a:spAutoFit/>
          </a:bodyPr>
          <a:lstStyle/>
          <a:p>
            <a:r>
              <a:rPr lang="tr-TR" b="1" dirty="0" smtClean="0">
                <a:solidFill>
                  <a:srgbClr val="002060"/>
                </a:solidFill>
                <a:latin typeface="Bookman Old Style" pitchFamily="18" charset="0"/>
              </a:rPr>
              <a:t>T.C ÇEVRE VE ORMAN </a:t>
            </a:r>
            <a:r>
              <a:rPr lang="tr-TR" b="1" dirty="0" smtClean="0">
                <a:solidFill>
                  <a:srgbClr val="002060"/>
                </a:solidFill>
                <a:latin typeface="Bookman Old Style" pitchFamily="18" charset="0"/>
                <a:hlinkClick r:id="rId2"/>
              </a:rPr>
              <a:t>BAKANLIĞI</a:t>
            </a:r>
          </a:p>
          <a:p>
            <a:r>
              <a:rPr lang="tr-TR" b="1" dirty="0" smtClean="0">
                <a:solidFill>
                  <a:srgbClr val="002060"/>
                </a:solidFill>
                <a:latin typeface="Bookman Old Style" pitchFamily="18" charset="0"/>
                <a:hlinkClick r:id="rId2"/>
              </a:rPr>
              <a:t>*  </a:t>
            </a:r>
            <a:r>
              <a:rPr lang="tr-TR" b="1" dirty="0" err="1" smtClean="0">
                <a:solidFill>
                  <a:srgbClr val="002060"/>
                </a:solidFill>
                <a:latin typeface="Bookman Old Style" pitchFamily="18" charset="0"/>
                <a:hlinkClick r:id="rId2"/>
              </a:rPr>
              <a:t>eyd</a:t>
            </a:r>
            <a:r>
              <a:rPr lang="tr-TR" b="1" dirty="0" smtClean="0">
                <a:solidFill>
                  <a:srgbClr val="002060"/>
                </a:solidFill>
                <a:latin typeface="Bookman Old Style" pitchFamily="18" charset="0"/>
                <a:hlinkClick r:id="rId2"/>
              </a:rPr>
              <a:t>@</a:t>
            </a:r>
            <a:r>
              <a:rPr lang="tr-TR" b="1" dirty="0" err="1" smtClean="0">
                <a:solidFill>
                  <a:srgbClr val="002060"/>
                </a:solidFill>
                <a:latin typeface="Bookman Old Style" pitchFamily="18" charset="0"/>
                <a:hlinkClick r:id="rId2"/>
              </a:rPr>
              <a:t>cob</a:t>
            </a:r>
            <a:r>
              <a:rPr lang="tr-TR" b="1" dirty="0" smtClean="0">
                <a:solidFill>
                  <a:srgbClr val="002060"/>
                </a:solidFill>
                <a:latin typeface="Bookman Old Style" pitchFamily="18" charset="0"/>
                <a:hlinkClick r:id="rId2"/>
              </a:rPr>
              <a:t>.gov.tr</a:t>
            </a:r>
            <a:r>
              <a:rPr lang="tr-TR" b="1" dirty="0" smtClean="0">
                <a:solidFill>
                  <a:srgbClr val="002060"/>
                </a:solidFill>
                <a:latin typeface="Bookman Old Style" pitchFamily="18" charset="0"/>
              </a:rPr>
              <a:t> </a:t>
            </a:r>
          </a:p>
          <a:p>
            <a:endParaRPr lang="tr-TR" b="1" dirty="0" smtClean="0">
              <a:solidFill>
                <a:srgbClr val="002060"/>
              </a:solidFill>
              <a:latin typeface="Bookman Old Style" pitchFamily="18" charset="0"/>
            </a:endParaRPr>
          </a:p>
          <a:p>
            <a:r>
              <a:rPr lang="tr-TR" dirty="0" smtClean="0"/>
              <a:t>*    </a:t>
            </a:r>
            <a:r>
              <a:rPr lang="tr-TR" b="1" dirty="0" smtClean="0">
                <a:solidFill>
                  <a:schemeClr val="tx2">
                    <a:lumMod val="60000"/>
                    <a:lumOff val="40000"/>
                  </a:schemeClr>
                </a:solidFill>
              </a:rPr>
              <a:t>BİYOLOJİK ÇEŞİTLİLİK SÖZLEŞMESİVE ULUSAL UYGULAMA DENEYİMİ SUNUSU</a:t>
            </a:r>
          </a:p>
          <a:p>
            <a:endParaRPr lang="tr-TR" b="1" dirty="0">
              <a:solidFill>
                <a:srgbClr val="002060"/>
              </a:solidFill>
              <a:latin typeface="Bookman Old Style" pitchFamily="18" charset="0"/>
            </a:endParaRPr>
          </a:p>
        </p:txBody>
      </p:sp>
      <p:sp>
        <p:nvSpPr>
          <p:cNvPr id="5" name="4 Dikdörtgen"/>
          <p:cNvSpPr/>
          <p:nvPr/>
        </p:nvSpPr>
        <p:spPr>
          <a:xfrm>
            <a:off x="1979712" y="3573016"/>
            <a:ext cx="5583875" cy="679545"/>
          </a:xfrm>
          <a:prstGeom prst="rect">
            <a:avLst/>
          </a:prstGeom>
        </p:spPr>
        <p:txBody>
          <a:bodyPr wrap="square">
            <a:spAutoFit/>
          </a:bodyPr>
          <a:lstStyle/>
          <a:p>
            <a:pPr>
              <a:lnSpc>
                <a:spcPct val="80000"/>
              </a:lnSpc>
              <a:spcBef>
                <a:spcPct val="50000"/>
              </a:spcBef>
            </a:pPr>
            <a:r>
              <a:rPr lang="tr-TR" b="1" dirty="0" smtClean="0"/>
              <a:t>Orman Genel Müdürlüğü </a:t>
            </a:r>
          </a:p>
          <a:p>
            <a:pPr>
              <a:lnSpc>
                <a:spcPct val="80000"/>
              </a:lnSpc>
              <a:spcBef>
                <a:spcPct val="50000"/>
              </a:spcBef>
            </a:pPr>
            <a:r>
              <a:rPr lang="tr-TR" b="1" dirty="0" smtClean="0"/>
              <a:t> *  ORMAN BİYOÇEŞİTLİLİK ŞUBE MÜDÜRLÜĞÜ</a:t>
            </a:r>
          </a:p>
        </p:txBody>
      </p:sp>
      <p:sp>
        <p:nvSpPr>
          <p:cNvPr id="6" name="5 Dikdörtgen"/>
          <p:cNvSpPr/>
          <p:nvPr/>
        </p:nvSpPr>
        <p:spPr>
          <a:xfrm>
            <a:off x="2195736" y="4437112"/>
            <a:ext cx="1934697" cy="369332"/>
          </a:xfrm>
          <a:prstGeom prst="rect">
            <a:avLst/>
          </a:prstGeom>
        </p:spPr>
        <p:txBody>
          <a:bodyPr wrap="none">
            <a:spAutoFit/>
          </a:bodyPr>
          <a:lstStyle/>
          <a:p>
            <a:r>
              <a:rPr lang="tr-TR" altLang="tr-TR"/>
              <a:t>www.sorubak.com</a:t>
            </a:r>
            <a:endParaRPr lang="tr-TR"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1268760"/>
            <a:ext cx="7772400" cy="1470025"/>
          </a:xfrm>
          <a:ln w="76200">
            <a:solidFill>
              <a:schemeClr val="accent2">
                <a:lumMod val="75000"/>
              </a:schemeClr>
            </a:solidFill>
          </a:ln>
          <a:effectLst>
            <a:glow rad="1905000">
              <a:schemeClr val="accent2">
                <a:satMod val="175000"/>
                <a:alpha val="40000"/>
              </a:schemeClr>
            </a:glow>
            <a:outerShdw blurRad="40000" dist="20000" dir="5400000" rotWithShape="0">
              <a:srgbClr val="000000">
                <a:alpha val="38000"/>
              </a:srgbClr>
            </a:outerShdw>
            <a:softEdge rad="0"/>
          </a:effectLst>
        </p:spPr>
        <p:style>
          <a:lnRef idx="1">
            <a:schemeClr val="accent2"/>
          </a:lnRef>
          <a:fillRef idx="2">
            <a:schemeClr val="accent2"/>
          </a:fillRef>
          <a:effectRef idx="1">
            <a:schemeClr val="accent2"/>
          </a:effectRef>
          <a:fontRef idx="minor">
            <a:schemeClr val="dk1"/>
          </a:fontRef>
        </p:style>
        <p:txBody>
          <a:bodyPr/>
          <a:lstStyle/>
          <a:p>
            <a:r>
              <a:rPr lang="tr-TR" dirty="0" smtClean="0"/>
              <a:t>Beni Dinlediğiniz İçin Teşekkür Ederim … </a:t>
            </a:r>
            <a:endParaRPr lang="tr-TR" dirty="0"/>
          </a:p>
        </p:txBody>
      </p:sp>
      <p:sp>
        <p:nvSpPr>
          <p:cNvPr id="4" name="Metin kutusu 3"/>
          <p:cNvSpPr txBox="1"/>
          <p:nvPr/>
        </p:nvSpPr>
        <p:spPr>
          <a:xfrm>
            <a:off x="5508104" y="4725144"/>
            <a:ext cx="1800200" cy="830997"/>
          </a:xfrm>
          <a:prstGeom prst="rect">
            <a:avLst/>
          </a:prstGeom>
          <a:ln w="76200">
            <a:solidFill>
              <a:srgbClr val="00B0F0"/>
            </a:solidFill>
          </a:ln>
          <a:effectLst>
            <a:glow rad="1905000">
              <a:schemeClr val="accent1">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tr-TR" sz="2400" dirty="0" smtClean="0"/>
              <a:t>Özge Eren </a:t>
            </a:r>
          </a:p>
          <a:p>
            <a:r>
              <a:rPr lang="tr-TR" sz="2400" dirty="0" smtClean="0"/>
              <a:t>9-C     9999</a:t>
            </a:r>
            <a:endParaRPr lang="tr-TR" sz="2400" dirty="0"/>
          </a:p>
        </p:txBody>
      </p:sp>
    </p:spTree>
    <p:extLst>
      <p:ext uri="{BB962C8B-B14F-4D97-AF65-F5344CB8AC3E}">
        <p14:creationId xmlns:p14="http://schemas.microsoft.com/office/powerpoint/2010/main" val="1199774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Başlık"/>
          <p:cNvSpPr txBox="1">
            <a:spLocks/>
          </p:cNvSpPr>
          <p:nvPr/>
        </p:nvSpPr>
        <p:spPr>
          <a:xfrm>
            <a:off x="1835696" y="332656"/>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 NEDİR?</a:t>
            </a:r>
            <a:endParaRPr lang="tr-TR" b="1" dirty="0">
              <a:latin typeface="Arial" pitchFamily="34" charset="0"/>
              <a:ea typeface="+mj-ea"/>
              <a:cs typeface="Arial" pitchFamily="34" charset="0"/>
            </a:endParaRPr>
          </a:p>
        </p:txBody>
      </p:sp>
      <p:sp>
        <p:nvSpPr>
          <p:cNvPr id="5" name="4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pic>
        <p:nvPicPr>
          <p:cNvPr id="15362" name="Picture 2" descr="cicek-176.gif"/>
          <p:cNvPicPr>
            <a:picLocks noChangeAspect="1" noChangeArrowheads="1" noCrop="1"/>
          </p:cNvPicPr>
          <p:nvPr/>
        </p:nvPicPr>
        <p:blipFill>
          <a:blip r:embed="rId2" cstate="print"/>
          <a:srcRect/>
          <a:stretch>
            <a:fillRect/>
          </a:stretch>
        </p:blipFill>
        <p:spPr bwMode="auto">
          <a:xfrm>
            <a:off x="179512" y="1052736"/>
            <a:ext cx="1389689" cy="1147217"/>
          </a:xfrm>
          <a:prstGeom prst="rect">
            <a:avLst/>
          </a:prstGeom>
          <a:noFill/>
        </p:spPr>
      </p:pic>
      <p:sp>
        <p:nvSpPr>
          <p:cNvPr id="8" name="7 Metin kutusu"/>
          <p:cNvSpPr txBox="1"/>
          <p:nvPr/>
        </p:nvSpPr>
        <p:spPr>
          <a:xfrm>
            <a:off x="1547664" y="1340768"/>
            <a:ext cx="7416824" cy="2215991"/>
          </a:xfrm>
          <a:prstGeom prst="rect">
            <a:avLst/>
          </a:prstGeom>
          <a:noFill/>
        </p:spPr>
        <p:txBody>
          <a:bodyPr wrap="square" rtlCol="0">
            <a:spAutoFit/>
          </a:bodyPr>
          <a:lstStyle/>
          <a:p>
            <a:pPr algn="just"/>
            <a:r>
              <a:rPr lang="tr-TR" sz="2000" b="1" dirty="0" smtClean="0">
                <a:latin typeface="Times New Roman" pitchFamily="18" charset="0"/>
                <a:cs typeface="Times New Roman" pitchFamily="18" charset="0"/>
              </a:rPr>
              <a:t>Tür Çeşitliliği</a:t>
            </a:r>
            <a:endParaRPr lang="tr-TR" sz="2000" dirty="0" smtClean="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	Yeryüzünde yaşayan ve tanımı yapılabilmiş tür sayısı yaklaşık 1.6 milyon kadardır. Toplam tür sayısı kesin olarak bilinmemektedir. Bazı araştırıcılar tüm yeryüzünde yaklaşık </a:t>
            </a:r>
            <a:r>
              <a:rPr lang="tr-TR" sz="2000" dirty="0" err="1" smtClean="0">
                <a:latin typeface="Times New Roman" pitchFamily="18" charset="0"/>
                <a:cs typeface="Times New Roman" pitchFamily="18" charset="0"/>
              </a:rPr>
              <a:t>oniki</a:t>
            </a:r>
            <a:r>
              <a:rPr lang="tr-TR" sz="2000" dirty="0" smtClean="0">
                <a:latin typeface="Times New Roman" pitchFamily="18" charset="0"/>
                <a:cs typeface="Times New Roman" pitchFamily="18" charset="0"/>
              </a:rPr>
              <a:t>-</a:t>
            </a:r>
            <a:r>
              <a:rPr lang="tr-TR" sz="2000" dirty="0" err="1" smtClean="0">
                <a:latin typeface="Times New Roman" pitchFamily="18" charset="0"/>
                <a:cs typeface="Times New Roman" pitchFamily="18" charset="0"/>
              </a:rPr>
              <a:t>onsekiz</a:t>
            </a:r>
            <a:r>
              <a:rPr lang="tr-TR" sz="2000" dirty="0" smtClean="0">
                <a:latin typeface="Times New Roman" pitchFamily="18" charset="0"/>
                <a:cs typeface="Times New Roman" pitchFamily="18" charset="0"/>
              </a:rPr>
              <a:t> milyon kadar, bazıları da yüz milyon kadar farklı canlı türü bulunduğunu tahmin etmektedirler.</a:t>
            </a:r>
          </a:p>
          <a:p>
            <a:endParaRPr lang="tr-TR" dirty="0"/>
          </a:p>
        </p:txBody>
      </p:sp>
      <p:pic>
        <p:nvPicPr>
          <p:cNvPr id="9" name="Picture 3"/>
          <p:cNvPicPr>
            <a:picLocks noChangeAspect="1" noChangeArrowheads="1"/>
          </p:cNvPicPr>
          <p:nvPr/>
        </p:nvPicPr>
        <p:blipFill>
          <a:blip r:embed="rId3" cstate="print"/>
          <a:srcRect/>
          <a:stretch>
            <a:fillRect/>
          </a:stretch>
        </p:blipFill>
        <p:spPr bwMode="auto">
          <a:xfrm>
            <a:off x="179512" y="3284984"/>
            <a:ext cx="3096344" cy="2322259"/>
          </a:xfrm>
          <a:prstGeom prst="rect">
            <a:avLst/>
          </a:prstGeom>
          <a:ln>
            <a:noFill/>
            <a:headEnd/>
            <a:tailEnd/>
          </a:ln>
          <a:effectLst>
            <a:glow rad="101600">
              <a:schemeClr val="bg1">
                <a:alpha val="40000"/>
              </a:schemeClr>
            </a:glow>
            <a:softEdge rad="31750"/>
          </a:effectLst>
        </p:spPr>
        <p:style>
          <a:lnRef idx="2">
            <a:schemeClr val="accent2"/>
          </a:lnRef>
          <a:fillRef idx="1">
            <a:schemeClr val="lt1"/>
          </a:fillRef>
          <a:effectRef idx="0">
            <a:schemeClr val="accent2"/>
          </a:effectRef>
          <a:fontRef idx="minor">
            <a:schemeClr val="dk1"/>
          </a:fontRef>
        </p:style>
      </p:pic>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08104" y="3140968"/>
            <a:ext cx="3389362" cy="2322259"/>
          </a:xfrm>
          <a:prstGeom prst="rect">
            <a:avLst/>
          </a:prstGeom>
          <a:noFill/>
          <a:ln>
            <a:noFill/>
          </a:ln>
          <a:effectLst>
            <a:glow rad="101600">
              <a:schemeClr val="bg1">
                <a:alpha val="40000"/>
              </a:schemeClr>
            </a:glow>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5" cstate="print"/>
          <a:srcRect/>
          <a:stretch>
            <a:fillRect/>
          </a:stretch>
        </p:blipFill>
        <p:spPr bwMode="auto">
          <a:xfrm>
            <a:off x="2771800" y="4322211"/>
            <a:ext cx="2852246" cy="2535789"/>
          </a:xfrm>
          <a:prstGeom prst="rect">
            <a:avLst/>
          </a:prstGeom>
          <a:ln>
            <a:noFill/>
            <a:headEnd/>
            <a:tailEnd/>
          </a:ln>
          <a:effectLst>
            <a:glow rad="139700">
              <a:schemeClr val="bg1">
                <a:alpha val="40000"/>
              </a:schemeClr>
            </a:glow>
            <a:softEdge rad="63500"/>
          </a:effectLst>
        </p:spPr>
        <p:style>
          <a:lnRef idx="2">
            <a:schemeClr val="accent2"/>
          </a:lnRef>
          <a:fillRef idx="1">
            <a:schemeClr val="lt1"/>
          </a:fillRef>
          <a:effectRef idx="0">
            <a:schemeClr val="accent2"/>
          </a:effectRef>
          <a:fontRef idx="minor">
            <a:schemeClr val="dk1"/>
          </a:fontRef>
        </p:style>
      </p:pic>
      <p:pic>
        <p:nvPicPr>
          <p:cNvPr id="12" name="Picture 5" descr="E1"/>
          <p:cNvPicPr>
            <a:picLocks noChangeAspect="1" noChangeArrowheads="1"/>
          </p:cNvPicPr>
          <p:nvPr/>
        </p:nvPicPr>
        <p:blipFill>
          <a:blip r:embed="rId6" cstate="print"/>
          <a:srcRect/>
          <a:stretch>
            <a:fillRect/>
          </a:stretch>
        </p:blipFill>
        <p:spPr>
          <a:xfrm>
            <a:off x="6660232" y="5589240"/>
            <a:ext cx="1296144" cy="11144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200" fill="hold"/>
                                        <p:tgtEl>
                                          <p:spTgt spid="9"/>
                                        </p:tgtEl>
                                        <p:attrNameLst>
                                          <p:attrName>ppt_w</p:attrName>
                                        </p:attrNameLst>
                                      </p:cBhvr>
                                      <p:tavLst>
                                        <p:tav tm="0">
                                          <p:val>
                                            <p:fltVal val="0"/>
                                          </p:val>
                                        </p:tav>
                                        <p:tav tm="100000">
                                          <p:val>
                                            <p:strVal val="#ppt_w"/>
                                          </p:val>
                                        </p:tav>
                                      </p:tavLst>
                                    </p:anim>
                                    <p:anim calcmode="lin" valueType="num">
                                      <p:cBhvr>
                                        <p:cTn id="12" dur="1200" fill="hold"/>
                                        <p:tgtEl>
                                          <p:spTgt spid="9"/>
                                        </p:tgtEl>
                                        <p:attrNameLst>
                                          <p:attrName>ppt_h</p:attrName>
                                        </p:attrNameLst>
                                      </p:cBhvr>
                                      <p:tavLst>
                                        <p:tav tm="0">
                                          <p:val>
                                            <p:fltVal val="0"/>
                                          </p:val>
                                        </p:tav>
                                        <p:tav tm="100000">
                                          <p:val>
                                            <p:strVal val="#ppt_h"/>
                                          </p:val>
                                        </p:tav>
                                      </p:tavLst>
                                    </p:anim>
                                    <p:animEffect transition="in" filter="fade">
                                      <p:cBhvr>
                                        <p:cTn id="13" dur="1200"/>
                                        <p:tgtEl>
                                          <p:spTgt spid="9"/>
                                        </p:tgtEl>
                                      </p:cBhvr>
                                    </p:animEffect>
                                  </p:childTnLst>
                                </p:cTn>
                              </p:par>
                            </p:childTnLst>
                          </p:cTn>
                        </p:par>
                        <p:par>
                          <p:cTn id="14" fill="hold">
                            <p:stCondLst>
                              <p:cond delay="17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500" fill="hold"/>
                                        <p:tgtEl>
                                          <p:spTgt spid="10"/>
                                        </p:tgtEl>
                                        <p:attrNameLst>
                                          <p:attrName>ppt_w</p:attrName>
                                        </p:attrNameLst>
                                      </p:cBhvr>
                                      <p:tavLst>
                                        <p:tav tm="0">
                                          <p:val>
                                            <p:fltVal val="0"/>
                                          </p:val>
                                        </p:tav>
                                        <p:tav tm="100000">
                                          <p:val>
                                            <p:strVal val="#ppt_w"/>
                                          </p:val>
                                        </p:tav>
                                      </p:tavLst>
                                    </p:anim>
                                    <p:anim calcmode="lin" valueType="num">
                                      <p:cBhvr>
                                        <p:cTn id="18" dur="1500" fill="hold"/>
                                        <p:tgtEl>
                                          <p:spTgt spid="10"/>
                                        </p:tgtEl>
                                        <p:attrNameLst>
                                          <p:attrName>ppt_h</p:attrName>
                                        </p:attrNameLst>
                                      </p:cBhvr>
                                      <p:tavLst>
                                        <p:tav tm="0">
                                          <p:val>
                                            <p:fltVal val="0"/>
                                          </p:val>
                                        </p:tav>
                                        <p:tav tm="100000">
                                          <p:val>
                                            <p:strVal val="#ppt_h"/>
                                          </p:val>
                                        </p:tav>
                                      </p:tavLst>
                                    </p:anim>
                                    <p:animEffect transition="in" filter="fade">
                                      <p:cBhvr>
                                        <p:cTn id="19" dur="1500"/>
                                        <p:tgtEl>
                                          <p:spTgt spid="10"/>
                                        </p:tgtEl>
                                      </p:cBhvr>
                                    </p:animEffect>
                                  </p:childTnLst>
                                </p:cTn>
                              </p:par>
                            </p:childTnLst>
                          </p:cTn>
                        </p:par>
                        <p:par>
                          <p:cTn id="20" fill="hold">
                            <p:stCondLst>
                              <p:cond delay="32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500" fill="hold"/>
                                        <p:tgtEl>
                                          <p:spTgt spid="11"/>
                                        </p:tgtEl>
                                        <p:attrNameLst>
                                          <p:attrName>ppt_w</p:attrName>
                                        </p:attrNameLst>
                                      </p:cBhvr>
                                      <p:tavLst>
                                        <p:tav tm="0">
                                          <p:val>
                                            <p:fltVal val="0"/>
                                          </p:val>
                                        </p:tav>
                                        <p:tav tm="100000">
                                          <p:val>
                                            <p:strVal val="#ppt_w"/>
                                          </p:val>
                                        </p:tav>
                                      </p:tavLst>
                                    </p:anim>
                                    <p:anim calcmode="lin" valueType="num">
                                      <p:cBhvr>
                                        <p:cTn id="24" dur="1500" fill="hold"/>
                                        <p:tgtEl>
                                          <p:spTgt spid="11"/>
                                        </p:tgtEl>
                                        <p:attrNameLst>
                                          <p:attrName>ppt_h</p:attrName>
                                        </p:attrNameLst>
                                      </p:cBhvr>
                                      <p:tavLst>
                                        <p:tav tm="0">
                                          <p:val>
                                            <p:fltVal val="0"/>
                                          </p:val>
                                        </p:tav>
                                        <p:tav tm="100000">
                                          <p:val>
                                            <p:strVal val="#ppt_h"/>
                                          </p:val>
                                        </p:tav>
                                      </p:tavLst>
                                    </p:anim>
                                    <p:animEffect transition="in" filter="fade">
                                      <p:cBhvr>
                                        <p:cTn id="25"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835696" y="332656"/>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 NEDİR?</a:t>
            </a:r>
            <a:endParaRPr lang="tr-TR" b="1" dirty="0">
              <a:latin typeface="Arial" pitchFamily="34" charset="0"/>
              <a:ea typeface="+mj-ea"/>
              <a:cs typeface="Arial" pitchFamily="34" charset="0"/>
            </a:endParaRPr>
          </a:p>
        </p:txBody>
      </p:sp>
      <p:sp>
        <p:nvSpPr>
          <p:cNvPr id="3" name="2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Metin kutusu 1"/>
          <p:cNvSpPr txBox="1"/>
          <p:nvPr/>
        </p:nvSpPr>
        <p:spPr>
          <a:xfrm>
            <a:off x="467544" y="1340768"/>
            <a:ext cx="8280920" cy="3354765"/>
          </a:xfrm>
          <a:prstGeom prst="rect">
            <a:avLst/>
          </a:prstGeom>
          <a:noFill/>
        </p:spPr>
        <p:txBody>
          <a:bodyPr wrap="square" rtlCol="0">
            <a:spAutoFit/>
          </a:bodyPr>
          <a:lstStyle/>
          <a:p>
            <a:r>
              <a:rPr lang="tr-TR" sz="2000" b="1" dirty="0" smtClean="0">
                <a:latin typeface="Times New Roman" pitchFamily="18" charset="0"/>
                <a:cs typeface="Times New Roman" pitchFamily="18" charset="0"/>
              </a:rPr>
              <a:t>Ekosistem çeşitliliği</a:t>
            </a:r>
          </a:p>
          <a:p>
            <a:endParaRPr lang="tr-TR" dirty="0"/>
          </a:p>
          <a:p>
            <a:pPr algn="just"/>
            <a:r>
              <a:rPr lang="tr-TR" sz="2000" dirty="0" smtClean="0">
                <a:latin typeface="Times New Roman" pitchFamily="18" charset="0"/>
                <a:cs typeface="Times New Roman" pitchFamily="18" charset="0"/>
              </a:rPr>
              <a:t>Yeryüzü </a:t>
            </a:r>
            <a:r>
              <a:rPr lang="tr-TR" sz="2000" dirty="0">
                <a:latin typeface="Times New Roman" pitchFamily="18" charset="0"/>
                <a:cs typeface="Times New Roman" pitchFamily="18" charset="0"/>
              </a:rPr>
              <a:t>üzerinde değişik ekosistem tipleri vardır: Sulak alanlar ekosistemleri, </a:t>
            </a:r>
            <a:r>
              <a:rPr lang="tr-TR" sz="2000" dirty="0" err="1">
                <a:latin typeface="Times New Roman" pitchFamily="18" charset="0"/>
                <a:cs typeface="Times New Roman" pitchFamily="18" charset="0"/>
              </a:rPr>
              <a:t>alpin</a:t>
            </a:r>
            <a:r>
              <a:rPr lang="tr-TR" sz="2000" dirty="0">
                <a:latin typeface="Times New Roman" pitchFamily="18" charset="0"/>
                <a:cs typeface="Times New Roman" pitchFamily="18" charset="0"/>
              </a:rPr>
              <a:t> dağ ekosistemleri, </a:t>
            </a:r>
            <a:r>
              <a:rPr lang="tr-TR" sz="2000" dirty="0" smtClean="0">
                <a:latin typeface="Times New Roman" pitchFamily="18" charset="0"/>
                <a:cs typeface="Times New Roman" pitchFamily="18" charset="0"/>
              </a:rPr>
              <a:t>bataklık ekosistemleri</a:t>
            </a:r>
            <a:r>
              <a:rPr lang="tr-TR" sz="2000" dirty="0">
                <a:latin typeface="Times New Roman" pitchFamily="18" charset="0"/>
                <a:cs typeface="Times New Roman" pitchFamily="18" charset="0"/>
              </a:rPr>
              <a:t>, orman ekosistemleri gibi</a:t>
            </a:r>
            <a:r>
              <a:rPr lang="tr-TR" sz="2000" dirty="0" smtClean="0">
                <a:latin typeface="Times New Roman" pitchFamily="18" charset="0"/>
                <a:cs typeface="Times New Roman" pitchFamily="18" charset="0"/>
              </a:rPr>
              <a:t>.</a:t>
            </a:r>
          </a:p>
          <a:p>
            <a:pPr algn="just"/>
            <a:endParaRPr lang="tr-TR" sz="2000" dirty="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Yeryüzü </a:t>
            </a:r>
            <a:r>
              <a:rPr lang="tr-TR" sz="2000" dirty="0">
                <a:latin typeface="Times New Roman" pitchFamily="18" charset="0"/>
                <a:cs typeface="Times New Roman" pitchFamily="18" charset="0"/>
              </a:rPr>
              <a:t>ekosistemleri içinde en çeşitli, en dengeli, en düzenli, en istikrarlı ve en sağlıklı ekosistemler orman ekosistemleridir. Orman ekosistemleri kendi kendine yeterli ve bağımsız ekosistemlerdir. Orada yaşayan üreticiler, tüketiciler ve ayrıştırıcılar arasında bir denge vardır</a:t>
            </a:r>
            <a:r>
              <a:rPr lang="tr-TR" sz="2000" dirty="0" smtClean="0">
                <a:latin typeface="Times New Roman" pitchFamily="18" charset="0"/>
                <a:cs typeface="Times New Roman" pitchFamily="18" charset="0"/>
              </a:rPr>
              <a:t>.</a:t>
            </a:r>
          </a:p>
          <a:p>
            <a:endParaRPr lang="tr-TR" dirty="0"/>
          </a:p>
          <a:p>
            <a:endParaRPr lang="tr-TR" dirty="0"/>
          </a:p>
        </p:txBody>
      </p:sp>
      <p:pic>
        <p:nvPicPr>
          <p:cNvPr id="16386" name="Picture 2" descr="http://4.bp.blogspot.com/-9p1kVvHORkE/TwecxXbRlsI/AAAAAAAAMjA/rAr_0iJp8IM/s1600/hareketli_bitki_resimleri_60.gif"/>
          <p:cNvPicPr>
            <a:picLocks noChangeAspect="1" noChangeArrowheads="1" noCrop="1"/>
          </p:cNvPicPr>
          <p:nvPr/>
        </p:nvPicPr>
        <p:blipFill>
          <a:blip r:embed="rId2" cstate="print"/>
          <a:srcRect/>
          <a:stretch>
            <a:fillRect/>
          </a:stretch>
        </p:blipFill>
        <p:spPr bwMode="auto">
          <a:xfrm>
            <a:off x="6948264" y="4437112"/>
            <a:ext cx="1656184" cy="2208246"/>
          </a:xfrm>
          <a:prstGeom prst="rect">
            <a:avLst/>
          </a:prstGeom>
          <a:noFill/>
        </p:spPr>
      </p:pic>
      <p:pic>
        <p:nvPicPr>
          <p:cNvPr id="16388" name="Picture 4" descr="http://1.bp.blogspot.com/-u9p3KYszPe4/Twec7ofj9GI/AAAAAAAAMko/xBzooe9EegY/s1600/hareketli_bitki_resimleri_13.gif"/>
          <p:cNvPicPr>
            <a:picLocks noChangeAspect="1" noChangeArrowheads="1" noCrop="1"/>
          </p:cNvPicPr>
          <p:nvPr/>
        </p:nvPicPr>
        <p:blipFill>
          <a:blip r:embed="rId3" cstate="print"/>
          <a:srcRect/>
          <a:stretch>
            <a:fillRect/>
          </a:stretch>
        </p:blipFill>
        <p:spPr bwMode="auto">
          <a:xfrm>
            <a:off x="395536" y="4361722"/>
            <a:ext cx="1872208" cy="2496278"/>
          </a:xfrm>
          <a:prstGeom prst="rect">
            <a:avLst/>
          </a:prstGeom>
          <a:noFill/>
        </p:spPr>
      </p:pic>
      <p:pic>
        <p:nvPicPr>
          <p:cNvPr id="16392" name="Picture 8" descr="https://encrypted-tbn2.gstatic.com/images?q=tbn:ANd9GcS8XluMATLTePGVT1_FIoPFL3Q0KVHUBA4wl7G2bA329Q5E7sPX"/>
          <p:cNvPicPr>
            <a:picLocks noChangeAspect="1" noChangeArrowheads="1"/>
          </p:cNvPicPr>
          <p:nvPr/>
        </p:nvPicPr>
        <p:blipFill>
          <a:blip r:embed="rId4" cstate="print"/>
          <a:srcRect/>
          <a:stretch>
            <a:fillRect/>
          </a:stretch>
        </p:blipFill>
        <p:spPr bwMode="auto">
          <a:xfrm>
            <a:off x="3707904" y="4509120"/>
            <a:ext cx="2257425" cy="20288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r="4104" b="4720"/>
          <a:stretch/>
        </p:blipFill>
        <p:spPr bwMode="auto">
          <a:xfrm>
            <a:off x="395536" y="1268760"/>
            <a:ext cx="4104456" cy="2739436"/>
          </a:xfrm>
          <a:prstGeom prst="rect">
            <a:avLst/>
          </a:prstGeom>
          <a:ln/>
          <a:extLst/>
        </p:spPr>
        <p:style>
          <a:lnRef idx="2">
            <a:schemeClr val="accent3"/>
          </a:lnRef>
          <a:fillRef idx="1">
            <a:schemeClr val="lt1"/>
          </a:fillRef>
          <a:effectRef idx="0">
            <a:schemeClr val="accent3"/>
          </a:effectRef>
          <a:fontRef idx="minor">
            <a:schemeClr val="dk1"/>
          </a:fontRef>
        </p:style>
      </p:pic>
      <p:pic>
        <p:nvPicPr>
          <p:cNvPr id="4"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08104" y="1196752"/>
            <a:ext cx="3246620" cy="2875140"/>
          </a:xfrm>
          <a:prstGeom prst="rect">
            <a:avLst/>
          </a:prstGeom>
          <a:ln/>
          <a:extLst/>
        </p:spPr>
        <p:style>
          <a:lnRef idx="2">
            <a:schemeClr val="accent3"/>
          </a:lnRef>
          <a:fillRef idx="1">
            <a:schemeClr val="lt1"/>
          </a:fillRef>
          <a:effectRef idx="0">
            <a:schemeClr val="accent3"/>
          </a:effectRef>
          <a:fontRef idx="minor">
            <a:schemeClr val="dk1"/>
          </a:fontRef>
        </p:style>
      </p:pic>
      <p:pic>
        <p:nvPicPr>
          <p:cNvPr id="3"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15816" y="2924944"/>
            <a:ext cx="3175918" cy="3467324"/>
          </a:xfrm>
          <a:prstGeom prst="rect">
            <a:avLst/>
          </a:prstGeom>
          <a:ln/>
          <a:extLst/>
        </p:spPr>
        <p:style>
          <a:lnRef idx="2">
            <a:schemeClr val="accent3"/>
          </a:lnRef>
          <a:fillRef idx="1">
            <a:schemeClr val="lt1"/>
          </a:fillRef>
          <a:effectRef idx="0">
            <a:schemeClr val="accent3"/>
          </a:effectRef>
          <a:fontRef idx="minor">
            <a:schemeClr val="dk1"/>
          </a:fontRef>
        </p:style>
      </p:pic>
      <p:sp>
        <p:nvSpPr>
          <p:cNvPr id="5" name="1 Başlık"/>
          <p:cNvSpPr txBox="1">
            <a:spLocks/>
          </p:cNvSpPr>
          <p:nvPr/>
        </p:nvSpPr>
        <p:spPr>
          <a:xfrm>
            <a:off x="2555776" y="332656"/>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 NEDİR?</a:t>
            </a:r>
            <a:endParaRPr lang="tr-TR" b="1" dirty="0">
              <a:latin typeface="Arial" pitchFamily="34" charset="0"/>
              <a:ea typeface="+mj-ea"/>
              <a:cs typeface="Arial" pitchFamily="34" charset="0"/>
            </a:endParaRPr>
          </a:p>
        </p:txBody>
      </p:sp>
      <p:sp>
        <p:nvSpPr>
          <p:cNvPr id="6" name="5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Effect transition="in" filter="fade">
                                      <p:cBhvr>
                                        <p:cTn id="9" dur="1500"/>
                                        <p:tgtEl>
                                          <p:spTgt spid="2"/>
                                        </p:tgtEl>
                                      </p:cBhvr>
                                    </p:animEffect>
                                  </p:childTnLst>
                                </p:cTn>
                              </p:par>
                            </p:childTnLst>
                          </p:cTn>
                        </p:par>
                        <p:par>
                          <p:cTn id="10" fill="hold">
                            <p:stCondLst>
                              <p:cond delay="1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500" fill="hold"/>
                                        <p:tgtEl>
                                          <p:spTgt spid="3"/>
                                        </p:tgtEl>
                                        <p:attrNameLst>
                                          <p:attrName>ppt_w</p:attrName>
                                        </p:attrNameLst>
                                      </p:cBhvr>
                                      <p:tavLst>
                                        <p:tav tm="0">
                                          <p:val>
                                            <p:fltVal val="0"/>
                                          </p:val>
                                        </p:tav>
                                        <p:tav tm="100000">
                                          <p:val>
                                            <p:strVal val="#ppt_w"/>
                                          </p:val>
                                        </p:tav>
                                      </p:tavLst>
                                    </p:anim>
                                    <p:anim calcmode="lin" valueType="num">
                                      <p:cBhvr>
                                        <p:cTn id="14" dur="1500" fill="hold"/>
                                        <p:tgtEl>
                                          <p:spTgt spid="3"/>
                                        </p:tgtEl>
                                        <p:attrNameLst>
                                          <p:attrName>ppt_h</p:attrName>
                                        </p:attrNameLst>
                                      </p:cBhvr>
                                      <p:tavLst>
                                        <p:tav tm="0">
                                          <p:val>
                                            <p:fltVal val="0"/>
                                          </p:val>
                                        </p:tav>
                                        <p:tav tm="100000">
                                          <p:val>
                                            <p:strVal val="#ppt_h"/>
                                          </p:val>
                                        </p:tav>
                                      </p:tavLst>
                                    </p:anim>
                                    <p:animEffect transition="in" filter="fade">
                                      <p:cBhvr>
                                        <p:cTn id="15" dur="1500"/>
                                        <p:tgtEl>
                                          <p:spTgt spid="3"/>
                                        </p:tgtEl>
                                      </p:cBhvr>
                                    </p:animEffect>
                                  </p:childTnLst>
                                </p:cTn>
                              </p:par>
                            </p:childTnLst>
                          </p:cTn>
                        </p:par>
                        <p:par>
                          <p:cTn id="16" fill="hold">
                            <p:stCondLst>
                              <p:cond delay="3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500" fill="hold"/>
                                        <p:tgtEl>
                                          <p:spTgt spid="4"/>
                                        </p:tgtEl>
                                        <p:attrNameLst>
                                          <p:attrName>ppt_w</p:attrName>
                                        </p:attrNameLst>
                                      </p:cBhvr>
                                      <p:tavLst>
                                        <p:tav tm="0">
                                          <p:val>
                                            <p:fltVal val="0"/>
                                          </p:val>
                                        </p:tav>
                                        <p:tav tm="100000">
                                          <p:val>
                                            <p:strVal val="#ppt_w"/>
                                          </p:val>
                                        </p:tav>
                                      </p:tavLst>
                                    </p:anim>
                                    <p:anim calcmode="lin" valueType="num">
                                      <p:cBhvr>
                                        <p:cTn id="20" dur="1500" fill="hold"/>
                                        <p:tgtEl>
                                          <p:spTgt spid="4"/>
                                        </p:tgtEl>
                                        <p:attrNameLst>
                                          <p:attrName>ppt_h</p:attrName>
                                        </p:attrNameLst>
                                      </p:cBhvr>
                                      <p:tavLst>
                                        <p:tav tm="0">
                                          <p:val>
                                            <p:fltVal val="0"/>
                                          </p:val>
                                        </p:tav>
                                        <p:tav tm="100000">
                                          <p:val>
                                            <p:strVal val="#ppt_h"/>
                                          </p:val>
                                        </p:tav>
                                      </p:tavLst>
                                    </p:anim>
                                    <p:animEffect transition="in" filter="fade">
                                      <p:cBhvr>
                                        <p:cTn id="21"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555776" y="332656"/>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 NEDİR?</a:t>
            </a:r>
            <a:endParaRPr lang="tr-TR" b="1" dirty="0">
              <a:latin typeface="Arial" pitchFamily="34" charset="0"/>
              <a:ea typeface="+mj-ea"/>
              <a:cs typeface="Arial" pitchFamily="34" charset="0"/>
            </a:endParaRPr>
          </a:p>
        </p:txBody>
      </p:sp>
      <p:sp>
        <p:nvSpPr>
          <p:cNvPr id="4" name="11 Dikdörtgen"/>
          <p:cNvSpPr>
            <a:spLocks noChangeArrowheads="1"/>
          </p:cNvSpPr>
          <p:nvPr/>
        </p:nvSpPr>
        <p:spPr bwMode="auto">
          <a:xfrm>
            <a:off x="395288" y="1412875"/>
            <a:ext cx="8424862" cy="1323439"/>
          </a:xfrm>
          <a:prstGeom prst="rect">
            <a:avLst/>
          </a:prstGeom>
          <a:noFill/>
          <a:ln w="9525">
            <a:noFill/>
            <a:miter lim="800000"/>
            <a:headEnd/>
            <a:tailEnd/>
          </a:ln>
        </p:spPr>
        <p:txBody>
          <a:bodyPr>
            <a:spAutoFit/>
          </a:bodyPr>
          <a:lstStyle/>
          <a:p>
            <a:r>
              <a:rPr lang="tr-TR" sz="2000" b="1" dirty="0" smtClean="0">
                <a:latin typeface="Times New Roman" pitchFamily="18" charset="0"/>
                <a:cs typeface="Times New Roman" pitchFamily="18" charset="0"/>
              </a:rPr>
              <a:t>Ekolojik Olaylar (Prosesler) Çeşitliliği</a:t>
            </a:r>
          </a:p>
          <a:p>
            <a:pPr algn="just"/>
            <a:r>
              <a:rPr lang="tr-TR" sz="2000" dirty="0" smtClean="0">
                <a:latin typeface="Times New Roman" pitchFamily="18" charset="0"/>
                <a:cs typeface="Times New Roman" pitchFamily="18" charset="0"/>
              </a:rPr>
              <a:t>Proses çeşitliliği, biyoçeşitliliğin işlevsel öğesidir. Prosesler, ekosistemin canlı ve cansız öğelerini birbirine bağlayarak, biyolojik çeşitliliğin bileşenleri arasındaki karşılıklı dengeyi ve düzeni sağlamaktadır.</a:t>
            </a:r>
          </a:p>
        </p:txBody>
      </p:sp>
      <p:pic>
        <p:nvPicPr>
          <p:cNvPr id="5" name="Picture 3"/>
          <p:cNvPicPr>
            <a:picLocks noChangeAspect="1" noChangeArrowheads="1"/>
          </p:cNvPicPr>
          <p:nvPr/>
        </p:nvPicPr>
        <p:blipFill>
          <a:blip r:embed="rId3" cstate="print"/>
          <a:srcRect l="4743" t="43522" r="4447" b="11453"/>
          <a:stretch>
            <a:fillRect/>
          </a:stretch>
        </p:blipFill>
        <p:spPr bwMode="auto">
          <a:xfrm>
            <a:off x="1976314" y="2924944"/>
            <a:ext cx="4755926" cy="3024336"/>
          </a:xfrm>
          <a:prstGeom prst="rect">
            <a:avLst/>
          </a:prstGeom>
          <a:noFill/>
          <a:ln w="9525">
            <a:noFill/>
            <a:miter lim="800000"/>
            <a:headEnd/>
            <a:tailEnd/>
          </a:ln>
        </p:spPr>
      </p:pic>
      <p:pic>
        <p:nvPicPr>
          <p:cNvPr id="6" name="27 İçerik Yer Tutucusu" descr="wolfanimation-11.gif"/>
          <p:cNvPicPr>
            <a:picLocks noChangeAspect="1"/>
          </p:cNvPicPr>
          <p:nvPr/>
        </p:nvPicPr>
        <p:blipFill>
          <a:blip r:embed="rId4" cstate="print"/>
          <a:stretch>
            <a:fillRect/>
          </a:stretch>
        </p:blipFill>
        <p:spPr>
          <a:xfrm>
            <a:off x="899592" y="5013176"/>
            <a:ext cx="1708922" cy="831051"/>
          </a:xfrm>
          <a:prstGeom prst="rect">
            <a:avLst/>
          </a:prstGeom>
        </p:spPr>
      </p:pic>
      <p:pic>
        <p:nvPicPr>
          <p:cNvPr id="7" name="6 Resim" descr="animatedbee-8.gif"/>
          <p:cNvPicPr>
            <a:picLocks noChangeAspect="1"/>
          </p:cNvPicPr>
          <p:nvPr/>
        </p:nvPicPr>
        <p:blipFill>
          <a:blip r:embed="rId5" cstate="print"/>
          <a:stretch>
            <a:fillRect/>
          </a:stretch>
        </p:blipFill>
        <p:spPr>
          <a:xfrm>
            <a:off x="1835696" y="3068960"/>
            <a:ext cx="1002407" cy="1305531"/>
          </a:xfrm>
          <a:prstGeom prst="rect">
            <a:avLst/>
          </a:prstGeom>
        </p:spPr>
      </p:pic>
      <p:sp>
        <p:nvSpPr>
          <p:cNvPr id="9" name="Yay 24"/>
          <p:cNvSpPr/>
          <p:nvPr/>
        </p:nvSpPr>
        <p:spPr>
          <a:xfrm>
            <a:off x="3131840" y="3645024"/>
            <a:ext cx="2808312" cy="1944216"/>
          </a:xfrm>
          <a:prstGeom prst="arc">
            <a:avLst>
              <a:gd name="adj1" fmla="val 16200000"/>
              <a:gd name="adj2" fmla="val 15719343"/>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par>
                                <p:cTn id="11" presetID="10" presetClass="entr" presetSubtype="0"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par>
                          <p:cTn id="17" fill="hold">
                            <p:stCondLst>
                              <p:cond delay="2000"/>
                            </p:stCondLst>
                            <p:childTnLst>
                              <p:par>
                                <p:cTn id="18" presetID="21" presetClass="entr" presetSubtype="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heel(1)">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Metin kutusu 2"/>
          <p:cNvSpPr txBox="1"/>
          <p:nvPr/>
        </p:nvSpPr>
        <p:spPr>
          <a:xfrm>
            <a:off x="611560" y="1353132"/>
            <a:ext cx="7920880" cy="1938992"/>
          </a:xfrm>
          <a:prstGeom prst="rect">
            <a:avLst/>
          </a:prstGeom>
          <a:noFill/>
        </p:spPr>
        <p:txBody>
          <a:bodyPr wrap="square" rtlCol="0">
            <a:spAutoFit/>
          </a:bodyPr>
          <a:lstStyle/>
          <a:p>
            <a:pPr algn="just"/>
            <a:r>
              <a:rPr lang="tr-TR" sz="2000" dirty="0">
                <a:latin typeface="Times New Roman" pitchFamily="18" charset="0"/>
                <a:cs typeface="Times New Roman" pitchFamily="18" charset="0"/>
              </a:rPr>
              <a:t>İnsanların başta gıda olmak üzere temel </a:t>
            </a:r>
            <a:r>
              <a:rPr lang="tr-TR" sz="2000" dirty="0" smtClean="0">
                <a:latin typeface="Times New Roman" pitchFamily="18" charset="0"/>
                <a:cs typeface="Times New Roman" pitchFamily="18" charset="0"/>
              </a:rPr>
              <a:t>ihtiyaçlarının karşılanmasında </a:t>
            </a:r>
            <a:r>
              <a:rPr lang="tr-TR" sz="2000" dirty="0">
                <a:latin typeface="Times New Roman" pitchFamily="18" charset="0"/>
                <a:cs typeface="Times New Roman" pitchFamily="18" charset="0"/>
              </a:rPr>
              <a:t>vazgeçilmez bir yeri olan canlı </a:t>
            </a:r>
            <a:r>
              <a:rPr lang="tr-TR" sz="2000" dirty="0" smtClean="0">
                <a:latin typeface="Times New Roman" pitchFamily="18" charset="0"/>
                <a:cs typeface="Times New Roman" pitchFamily="18" charset="0"/>
              </a:rPr>
              <a:t>kaynakların </a:t>
            </a:r>
            <a:r>
              <a:rPr lang="tr-TR" sz="2000" dirty="0">
                <a:latin typeface="Times New Roman" pitchFamily="18" charset="0"/>
                <a:cs typeface="Times New Roman" pitchFamily="18" charset="0"/>
              </a:rPr>
              <a:t>temeli biyolojik çeşitliliktir. </a:t>
            </a:r>
            <a:endParaRPr lang="tr-TR" sz="2000" dirty="0" smtClean="0">
              <a:latin typeface="Times New Roman" pitchFamily="18" charset="0"/>
              <a:cs typeface="Times New Roman" pitchFamily="18" charset="0"/>
            </a:endParaRPr>
          </a:p>
          <a:p>
            <a:pPr algn="just"/>
            <a:endParaRPr lang="tr-TR" sz="2000" dirty="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Kültüre </a:t>
            </a:r>
            <a:r>
              <a:rPr lang="tr-TR" sz="2000" dirty="0">
                <a:latin typeface="Times New Roman" pitchFamily="18" charset="0"/>
                <a:cs typeface="Times New Roman" pitchFamily="18" charset="0"/>
              </a:rPr>
              <a:t>alınmış bitki ve hayvan </a:t>
            </a:r>
            <a:r>
              <a:rPr lang="tr-TR" sz="2000" dirty="0" smtClean="0">
                <a:latin typeface="Times New Roman" pitchFamily="18" charset="0"/>
                <a:cs typeface="Times New Roman" pitchFamily="18" charset="0"/>
              </a:rPr>
              <a:t>türlerinin temeli, </a:t>
            </a:r>
            <a:r>
              <a:rPr lang="tr-TR" sz="2000" dirty="0">
                <a:latin typeface="Times New Roman" pitchFamily="18" charset="0"/>
                <a:cs typeface="Times New Roman" pitchFamily="18" charset="0"/>
              </a:rPr>
              <a:t>doğada bulunan yabani akrabalarına dayanır. Günümüzde de yeni tarım çeşitleri elde etmek veya mevcut </a:t>
            </a:r>
            <a:r>
              <a:rPr lang="tr-TR" sz="2000" dirty="0" smtClean="0">
                <a:latin typeface="Times New Roman" pitchFamily="18" charset="0"/>
                <a:cs typeface="Times New Roman" pitchFamily="18" charset="0"/>
              </a:rPr>
              <a:t>olanları ıslah etmek </a:t>
            </a:r>
            <a:r>
              <a:rPr lang="tr-TR" sz="2000" dirty="0">
                <a:latin typeface="Times New Roman" pitchFamily="18" charset="0"/>
                <a:cs typeface="Times New Roman" pitchFamily="18" charset="0"/>
              </a:rPr>
              <a:t>için yabani türlerden yararlanılmaktadır.</a:t>
            </a:r>
          </a:p>
        </p:txBody>
      </p:sp>
      <p:sp>
        <p:nvSpPr>
          <p:cNvPr id="4" name="1 Başlık"/>
          <p:cNvSpPr txBox="1">
            <a:spLocks/>
          </p:cNvSpPr>
          <p:nvPr/>
        </p:nvSpPr>
        <p:spPr>
          <a:xfrm>
            <a:off x="2195736" y="260648"/>
            <a:ext cx="6192838" cy="647700"/>
          </a:xfrm>
          <a:prstGeom prst="rect">
            <a:avLst/>
          </a:prstGeom>
          <a:solidFill>
            <a:srgbClr val="00B050"/>
          </a:solidFill>
        </p:spPr>
        <p:txBody>
          <a:bodyPr anchor="ctr">
            <a:noAutofit/>
          </a:bodyPr>
          <a:lstStyle/>
          <a:p>
            <a:pPr algn="ctr"/>
            <a:r>
              <a:rPr lang="tr-TR" sz="2000" b="1" dirty="0">
                <a:latin typeface="Times New Roman" pitchFamily="18" charset="0"/>
                <a:cs typeface="Times New Roman" pitchFamily="18" charset="0"/>
              </a:rPr>
              <a:t>Biyolojik Çeşitlilik N</a:t>
            </a:r>
            <a:r>
              <a:rPr lang="tr-TR" sz="2000" b="1" dirty="0" smtClean="0">
                <a:latin typeface="Times New Roman" pitchFamily="18" charset="0"/>
                <a:cs typeface="Times New Roman" pitchFamily="18" charset="0"/>
              </a:rPr>
              <a:t>eden Önemli?</a:t>
            </a:r>
            <a:endParaRPr lang="tr-TR" sz="2000" dirty="0">
              <a:latin typeface="Times New Roman" pitchFamily="18" charset="0"/>
              <a:cs typeface="Times New Roman" pitchFamily="18" charset="0"/>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3284984"/>
            <a:ext cx="2952328" cy="3381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descr="E3"/>
          <p:cNvPicPr>
            <a:picLocks noChangeAspect="1" noChangeArrowheads="1"/>
          </p:cNvPicPr>
          <p:nvPr/>
        </p:nvPicPr>
        <p:blipFill>
          <a:blip r:embed="rId3" cstate="print"/>
          <a:srcRect/>
          <a:stretch>
            <a:fillRect/>
          </a:stretch>
        </p:blipFill>
        <p:spPr>
          <a:xfrm>
            <a:off x="5364088" y="3441916"/>
            <a:ext cx="3168352" cy="297893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864096"/>
          </a:xfrm>
          <a:prstGeom prst="rect">
            <a:avLst/>
          </a:prstGeom>
          <a:solidFill>
            <a:srgbClr val="00B050"/>
          </a:solidFill>
        </p:spPr>
        <p:txBody>
          <a:bodyPr anchor="ctr">
            <a:noAutofit/>
          </a:bodyPr>
          <a:lstStyle/>
          <a:p>
            <a:pPr algn="ctr"/>
            <a:r>
              <a:rPr lang="tr-TR" sz="3200" b="1" dirty="0" smtClean="0">
                <a:latin typeface="Times New Roman" pitchFamily="18" charset="0"/>
                <a:cs typeface="Times New Roman" pitchFamily="18" charset="0"/>
              </a:rPr>
              <a:t>Türkiye’de Biyolojik Çeşitlilik…?</a:t>
            </a:r>
            <a:endParaRPr lang="tr-TR" sz="3200" dirty="0">
              <a:latin typeface="Times New Roman" pitchFamily="18" charset="0"/>
              <a:cs typeface="Times New Roman" pitchFamily="18" charset="0"/>
            </a:endParaRPr>
          </a:p>
        </p:txBody>
      </p:sp>
      <p:sp>
        <p:nvSpPr>
          <p:cNvPr id="4" name="3 Dikdörtgen"/>
          <p:cNvSpPr/>
          <p:nvPr/>
        </p:nvSpPr>
        <p:spPr>
          <a:xfrm>
            <a:off x="1403648" y="4941168"/>
            <a:ext cx="6696744" cy="1569660"/>
          </a:xfrm>
          <a:prstGeom prst="rect">
            <a:avLst/>
          </a:prstGeom>
        </p:spPr>
        <p:txBody>
          <a:bodyPr wrap="square">
            <a:spAutoFit/>
          </a:bodyPr>
          <a:lstStyle/>
          <a:p>
            <a:pPr algn="just"/>
            <a:r>
              <a:rPr lang="tr-TR" sz="2400" b="1" i="1" dirty="0" smtClean="0">
                <a:latin typeface="Times New Roman" pitchFamily="18" charset="0"/>
                <a:cs typeface="Times New Roman" pitchFamily="18" charset="0"/>
              </a:rPr>
              <a:t>****Anadolu kendi başına ayrı bir kıta değildir. Ancak, sanki ayrı bir kıtaymış gibi, büyük bir kıtanın sahip olabileceği tüm biyolojik çeşitliliğe sahiptir.****</a:t>
            </a:r>
            <a:endParaRPr lang="tr-TR" sz="2400" dirty="0" smtClean="0">
              <a:latin typeface="Times New Roman" pitchFamily="18" charset="0"/>
              <a:cs typeface="Times New Roman" pitchFamily="18" charset="0"/>
            </a:endParaRPr>
          </a:p>
        </p:txBody>
      </p:sp>
      <p:pic>
        <p:nvPicPr>
          <p:cNvPr id="18436" name="Picture 4" descr="http://www.dogadernegi.org/userfiles/pagefiles/turkiyenin-dogasi/endemik-bitkiler.jpg"/>
          <p:cNvPicPr>
            <a:picLocks noChangeAspect="1" noChangeArrowheads="1"/>
          </p:cNvPicPr>
          <p:nvPr/>
        </p:nvPicPr>
        <p:blipFill>
          <a:blip r:embed="rId2" cstate="print"/>
          <a:srcRect/>
          <a:stretch>
            <a:fillRect/>
          </a:stretch>
        </p:blipFill>
        <p:spPr bwMode="auto">
          <a:xfrm>
            <a:off x="1187624" y="1340768"/>
            <a:ext cx="7416824" cy="354617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TotalTime>
  <Words>1726</Words>
  <Application>Microsoft Office PowerPoint</Application>
  <PresentationFormat>Ekran Gösterisi (4:3)</PresentationFormat>
  <Paragraphs>278</Paragraphs>
  <Slides>38</Slides>
  <Notes>7</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38</vt:i4>
      </vt:variant>
    </vt:vector>
  </HeadingPairs>
  <TitlesOfParts>
    <vt:vector size="43" baseType="lpstr">
      <vt:lpstr>Arial</vt:lpstr>
      <vt:lpstr>Bookman Old Style</vt:lpstr>
      <vt:lpstr>Calibri</vt:lpstr>
      <vt:lpstr>Times New Roman</vt:lpstr>
      <vt:lpstr>Ofis Teması</vt:lpstr>
      <vt:lpstr>Türkiye’nin Biyolojik Çeşitliliği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Beni Dinlediğiniz İçin Teşekkür Ederim …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cp:lastModifiedBy>doğan</cp:lastModifiedBy>
  <cp:revision>30</cp:revision>
  <dcterms:modified xsi:type="dcterms:W3CDTF">2016-05-18T17:21:14Z</dcterms:modified>
</cp:coreProperties>
</file>