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3E1CAE-8446-4279-B531-A04622896C33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5D5EB-3E6B-44F5-923E-35F262D7F7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8816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75D5EB-3E6B-44F5-923E-35F262D7F776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8122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75D5EB-3E6B-44F5-923E-35F262D7F776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2755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A64444BB-5FC5-4C4A-B47C-6AD3A206BD06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444BB-5FC5-4C4A-B47C-6AD3A206BD06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A64444BB-5FC5-4C4A-B47C-6AD3A206BD06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F9B38D51-2174-4639-BF3D-0E2BA72DE569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203848" y="1556792"/>
            <a:ext cx="5105400" cy="2868168"/>
          </a:xfrm>
        </p:spPr>
        <p:txBody>
          <a:bodyPr/>
          <a:lstStyle/>
          <a:p>
            <a:r>
              <a:rPr lang="tr-TR" dirty="0" smtClean="0"/>
              <a:t>6.SINIF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latin typeface="+mj-lt"/>
              </a:rPr>
              <a:t>SİMLE PRESENT TENSE</a:t>
            </a:r>
            <a:endParaRPr lang="tr-TR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Brush Script MT" pitchFamily="66" charset="0"/>
              </a:rPr>
              <a:t>AFTER SCHOOL</a:t>
            </a:r>
            <a:endParaRPr lang="tr-TR" dirty="0">
              <a:solidFill>
                <a:srgbClr val="FF0000"/>
              </a:solidFill>
              <a:latin typeface="Brush Script MT" pitchFamily="66" charset="0"/>
            </a:endParaRPr>
          </a:p>
        </p:txBody>
      </p:sp>
      <p:sp>
        <p:nvSpPr>
          <p:cNvPr id="10" name="9 İçerik Yer Tutucusu"/>
          <p:cNvSpPr>
            <a:spLocks noGrp="1"/>
          </p:cNvSpPr>
          <p:nvPr>
            <p:ph idx="1"/>
          </p:nvPr>
        </p:nvSpPr>
        <p:spPr>
          <a:xfrm>
            <a:off x="0" y="928670"/>
            <a:ext cx="8143900" cy="5929330"/>
          </a:xfrm>
        </p:spPr>
        <p:txBody>
          <a:bodyPr/>
          <a:lstStyle/>
          <a:p>
            <a:pPr algn="ctr">
              <a:buNone/>
            </a:pPr>
            <a:r>
              <a:rPr lang="tr-TR" dirty="0" smtClean="0">
                <a:solidFill>
                  <a:srgbClr val="FF0000"/>
                </a:solidFill>
              </a:rPr>
              <a:t>Semple Present Tense</a:t>
            </a:r>
          </a:p>
          <a:p>
            <a:pPr algn="ctr">
              <a:buNone/>
            </a:pPr>
            <a:r>
              <a:rPr lang="tr-TR" dirty="0" smtClean="0">
                <a:solidFill>
                  <a:srgbClr val="FF0000"/>
                </a:solidFill>
              </a:rPr>
              <a:t>(Geniş Zaman)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Positive</a:t>
            </a:r>
            <a:r>
              <a:rPr lang="tr-TR" sz="2000" dirty="0" smtClean="0"/>
              <a:t>=do=I-</a:t>
            </a:r>
            <a:r>
              <a:rPr lang="tr-TR" sz="2000" dirty="0" err="1" smtClean="0"/>
              <a:t>You</a:t>
            </a:r>
            <a:r>
              <a:rPr lang="tr-TR" sz="2000" dirty="0" smtClean="0"/>
              <a:t>-</a:t>
            </a:r>
            <a:r>
              <a:rPr lang="tr-TR" sz="2000" dirty="0" err="1" smtClean="0"/>
              <a:t>We</a:t>
            </a:r>
            <a:r>
              <a:rPr lang="tr-TR" sz="2000" dirty="0" smtClean="0"/>
              <a:t>-</a:t>
            </a:r>
            <a:r>
              <a:rPr lang="tr-TR" sz="2000" dirty="0" err="1" smtClean="0"/>
              <a:t>They</a:t>
            </a:r>
            <a:r>
              <a:rPr lang="tr-TR" sz="2000" dirty="0" smtClean="0"/>
              <a:t> </a:t>
            </a:r>
            <a:r>
              <a:rPr lang="tr-TR" sz="2000" dirty="0" err="1" smtClean="0"/>
              <a:t>does</a:t>
            </a:r>
            <a:r>
              <a:rPr lang="tr-TR" sz="2000" dirty="0" smtClean="0"/>
              <a:t>=He-</a:t>
            </a:r>
            <a:r>
              <a:rPr lang="tr-TR" sz="2000" dirty="0" err="1" smtClean="0"/>
              <a:t>She</a:t>
            </a:r>
            <a:r>
              <a:rPr lang="tr-TR" sz="2000" dirty="0" smtClean="0"/>
              <a:t>-</a:t>
            </a:r>
            <a:r>
              <a:rPr lang="tr-TR" sz="2000" dirty="0" err="1" smtClean="0"/>
              <a:t>It</a:t>
            </a:r>
            <a:endParaRPr lang="tr-TR" sz="2000" dirty="0" smtClean="0"/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Negative</a:t>
            </a:r>
            <a:r>
              <a:rPr lang="tr-TR" sz="2000" dirty="0" smtClean="0"/>
              <a:t>=</a:t>
            </a:r>
            <a:r>
              <a:rPr lang="tr-TR" sz="2000" dirty="0" err="1" smtClean="0"/>
              <a:t>don’t</a:t>
            </a:r>
            <a:r>
              <a:rPr lang="tr-TR" sz="2000" dirty="0" smtClean="0"/>
              <a:t>=I-</a:t>
            </a:r>
            <a:r>
              <a:rPr lang="tr-TR" sz="2000" dirty="0" err="1" smtClean="0"/>
              <a:t>You</a:t>
            </a:r>
            <a:r>
              <a:rPr lang="tr-TR" sz="2000" dirty="0" smtClean="0"/>
              <a:t>-</a:t>
            </a:r>
            <a:r>
              <a:rPr lang="tr-TR" sz="2000" dirty="0" err="1" smtClean="0"/>
              <a:t>We</a:t>
            </a:r>
            <a:r>
              <a:rPr lang="tr-TR" sz="2000" dirty="0" smtClean="0"/>
              <a:t>-</a:t>
            </a:r>
            <a:r>
              <a:rPr lang="tr-TR" sz="2000" dirty="0" err="1" smtClean="0"/>
              <a:t>They</a:t>
            </a:r>
            <a:r>
              <a:rPr lang="tr-TR" sz="2000" dirty="0" smtClean="0"/>
              <a:t> </a:t>
            </a:r>
            <a:r>
              <a:rPr lang="tr-TR" sz="2000" dirty="0" err="1" smtClean="0"/>
              <a:t>Doesn’t</a:t>
            </a:r>
            <a:r>
              <a:rPr lang="tr-TR" sz="2000" dirty="0" smtClean="0"/>
              <a:t>=He-</a:t>
            </a:r>
            <a:r>
              <a:rPr lang="tr-TR" sz="2000" dirty="0" err="1" smtClean="0"/>
              <a:t>She</a:t>
            </a:r>
            <a:r>
              <a:rPr lang="tr-TR" sz="2000" dirty="0" smtClean="0"/>
              <a:t>-</a:t>
            </a:r>
            <a:r>
              <a:rPr lang="tr-TR" sz="2000" dirty="0" err="1" smtClean="0"/>
              <a:t>It</a:t>
            </a:r>
            <a:endParaRPr lang="tr-TR" sz="2000" dirty="0" smtClean="0"/>
          </a:p>
          <a:p>
            <a:pPr algn="ctr">
              <a:buNone/>
            </a:pPr>
            <a:r>
              <a:rPr lang="tr-TR" sz="2000" dirty="0" smtClean="0"/>
              <a:t>● Sürekli tekrarlanan ve alışkanlık haline gelmiş olaylardan,hoşlandığımız veya hoşlanmadığımız durumdan bahsederken </a:t>
            </a:r>
            <a:r>
              <a:rPr lang="tr-TR" sz="2000" dirty="0" smtClean="0">
                <a:solidFill>
                  <a:srgbClr val="FF0000"/>
                </a:solidFill>
              </a:rPr>
              <a:t>Geniş zaman </a:t>
            </a:r>
            <a:r>
              <a:rPr lang="tr-TR" sz="2000" dirty="0" smtClean="0"/>
              <a:t>kullanırız.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smtClean="0"/>
              <a:t>I </a:t>
            </a:r>
            <a:r>
              <a:rPr lang="tr-TR" sz="2000" dirty="0" err="1" smtClean="0"/>
              <a:t>go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bed</a:t>
            </a:r>
            <a:r>
              <a:rPr lang="tr-TR" sz="2000" dirty="0" smtClean="0"/>
              <a:t> at 10’clock </a:t>
            </a:r>
            <a:r>
              <a:rPr lang="tr-TR" sz="2000" dirty="0" err="1" smtClean="0"/>
              <a:t>every</a:t>
            </a:r>
            <a:r>
              <a:rPr lang="tr-TR" sz="2000" dirty="0" smtClean="0"/>
              <a:t> </a:t>
            </a:r>
            <a:r>
              <a:rPr lang="tr-TR" sz="2000" dirty="0" err="1" smtClean="0"/>
              <a:t>night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Her gece 10’da yatarım</a:t>
            </a:r>
          </a:p>
          <a:p>
            <a:pPr algn="ctr">
              <a:buNone/>
            </a:pPr>
            <a:r>
              <a:rPr lang="tr-TR" sz="2000" dirty="0" err="1" smtClean="0"/>
              <a:t>They</a:t>
            </a:r>
            <a:r>
              <a:rPr lang="tr-TR" sz="2000" dirty="0" smtClean="0"/>
              <a:t> </a:t>
            </a:r>
            <a:r>
              <a:rPr lang="tr-TR" sz="2000" dirty="0" err="1" smtClean="0"/>
              <a:t>play</a:t>
            </a:r>
            <a:r>
              <a:rPr lang="tr-TR" sz="2000" dirty="0" smtClean="0"/>
              <a:t> </a:t>
            </a:r>
            <a:r>
              <a:rPr lang="tr-TR" sz="2000" dirty="0" err="1" smtClean="0"/>
              <a:t>football</a:t>
            </a:r>
            <a:r>
              <a:rPr lang="tr-TR" sz="2000" dirty="0" smtClean="0"/>
              <a:t> on </a:t>
            </a:r>
            <a:r>
              <a:rPr lang="tr-TR" sz="2000" dirty="0" err="1" smtClean="0"/>
              <a:t>Sundays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Pazar günleri futbol oynarlar.</a:t>
            </a:r>
          </a:p>
          <a:p>
            <a:pPr algn="ctr">
              <a:buNone/>
            </a:pPr>
            <a:r>
              <a:rPr lang="tr-TR" sz="2000" dirty="0" smtClean="0"/>
              <a:t>I </a:t>
            </a:r>
            <a:r>
              <a:rPr lang="tr-TR" sz="2000" dirty="0" err="1" smtClean="0"/>
              <a:t>like</a:t>
            </a:r>
            <a:r>
              <a:rPr lang="tr-TR" sz="2000" dirty="0" smtClean="0"/>
              <a:t> </a:t>
            </a:r>
            <a:r>
              <a:rPr lang="tr-TR" sz="2000" dirty="0" err="1" smtClean="0"/>
              <a:t>reading</a:t>
            </a:r>
            <a:r>
              <a:rPr lang="tr-TR" sz="2000" dirty="0" smtClean="0"/>
              <a:t> </a:t>
            </a:r>
            <a:r>
              <a:rPr lang="tr-TR" sz="2000" dirty="0" err="1" smtClean="0"/>
              <a:t>book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Kitap okumayı severim.</a:t>
            </a:r>
          </a:p>
          <a:p>
            <a:pPr algn="ctr">
              <a:buNone/>
            </a:pPr>
            <a:r>
              <a:rPr lang="tr-TR" sz="2000" dirty="0" smtClean="0"/>
              <a:t>● Genel doğrulardan bahsederken de Geniş Zaman kullanırız.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err="1" smtClean="0"/>
              <a:t>Fish</a:t>
            </a:r>
            <a:r>
              <a:rPr lang="tr-TR" sz="2000" dirty="0" smtClean="0"/>
              <a:t> </a:t>
            </a:r>
            <a:r>
              <a:rPr lang="tr-TR" sz="2000" dirty="0" err="1" smtClean="0"/>
              <a:t>swim</a:t>
            </a:r>
            <a:r>
              <a:rPr lang="tr-TR" sz="2000" dirty="0" smtClean="0"/>
              <a:t> </a:t>
            </a:r>
            <a:r>
              <a:rPr lang="tr-TR" sz="2000" dirty="0" err="1" smtClean="0"/>
              <a:t>under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water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Balıklar su altıda yüzerler.</a:t>
            </a:r>
          </a:p>
          <a:p>
            <a:pPr algn="ctr">
              <a:buNone/>
            </a:pPr>
            <a:r>
              <a:rPr lang="tr-TR" sz="2000" dirty="0" err="1" smtClean="0"/>
              <a:t>Leaves</a:t>
            </a:r>
            <a:r>
              <a:rPr lang="tr-TR" sz="2000" dirty="0" smtClean="0"/>
              <a:t> </a:t>
            </a:r>
            <a:r>
              <a:rPr lang="tr-TR" sz="2000" dirty="0" err="1" smtClean="0"/>
              <a:t>fall</a:t>
            </a:r>
            <a:r>
              <a:rPr lang="tr-TR" sz="2000" dirty="0" smtClean="0"/>
              <a:t> in </a:t>
            </a:r>
            <a:r>
              <a:rPr lang="tr-TR" sz="2000" dirty="0" err="1" smtClean="0"/>
              <a:t>autumn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Yapraklar sonbaharda dökülür.</a:t>
            </a:r>
            <a:endParaRPr lang="tr-TR" sz="2000" dirty="0" smtClean="0"/>
          </a:p>
          <a:p>
            <a:pPr algn="ctr">
              <a:buNone/>
            </a:pPr>
            <a:endParaRPr lang="tr-TR" sz="2000" dirty="0"/>
          </a:p>
        </p:txBody>
      </p:sp>
      <p:pic>
        <p:nvPicPr>
          <p:cNvPr id="4" name="DatPhoria - Scream It Lou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69269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3" dur="272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Spelin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rules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071546"/>
            <a:ext cx="8143900" cy="57864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2000" dirty="0" smtClean="0"/>
              <a:t>● Üçüncü tekil şahıslarla çoğul fiil </a:t>
            </a:r>
            <a:r>
              <a:rPr lang="tr-TR" sz="2000" dirty="0" smtClean="0">
                <a:solidFill>
                  <a:srgbClr val="FF0000"/>
                </a:solidFill>
              </a:rPr>
              <a:t>“-s”</a:t>
            </a:r>
            <a:r>
              <a:rPr lang="tr-TR" sz="2000" dirty="0" smtClean="0"/>
              <a:t> takısı alır.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err="1" smtClean="0"/>
              <a:t>come</a:t>
            </a:r>
            <a:r>
              <a:rPr lang="tr-TR" sz="2000" dirty="0" smtClean="0"/>
              <a:t>-</a:t>
            </a:r>
            <a:r>
              <a:rPr lang="tr-TR" sz="2000" dirty="0" err="1" smtClean="0"/>
              <a:t>come</a:t>
            </a:r>
            <a:r>
              <a:rPr lang="tr-TR" sz="2000" dirty="0" err="1" smtClean="0">
                <a:solidFill>
                  <a:srgbClr val="FF0000"/>
                </a:solidFill>
              </a:rPr>
              <a:t>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drink</a:t>
            </a:r>
            <a:r>
              <a:rPr lang="tr-TR" sz="2000" dirty="0" smtClean="0"/>
              <a:t>-</a:t>
            </a:r>
            <a:r>
              <a:rPr lang="tr-TR" sz="2000" dirty="0" err="1" smtClean="0"/>
              <a:t>drink</a:t>
            </a:r>
            <a:r>
              <a:rPr lang="tr-TR" sz="2000" dirty="0" err="1" smtClean="0">
                <a:solidFill>
                  <a:srgbClr val="FF0000"/>
                </a:solidFill>
              </a:rPr>
              <a:t>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smtClean="0"/>
              <a:t>sit-</a:t>
            </a:r>
            <a:r>
              <a:rPr lang="tr-TR" sz="2000" dirty="0" err="1" smtClean="0"/>
              <a:t>sit</a:t>
            </a:r>
            <a:r>
              <a:rPr lang="tr-TR" sz="2000" dirty="0" err="1" smtClean="0">
                <a:solidFill>
                  <a:srgbClr val="FF0000"/>
                </a:solidFill>
              </a:rPr>
              <a:t>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eat</a:t>
            </a:r>
            <a:r>
              <a:rPr lang="tr-TR" sz="2000" dirty="0" smtClean="0"/>
              <a:t>-</a:t>
            </a:r>
            <a:r>
              <a:rPr lang="tr-TR" sz="2000" dirty="0" err="1" smtClean="0"/>
              <a:t>eat</a:t>
            </a:r>
            <a:r>
              <a:rPr lang="tr-TR" sz="2000" dirty="0" err="1" smtClean="0">
                <a:solidFill>
                  <a:srgbClr val="FF0000"/>
                </a:solidFill>
              </a:rPr>
              <a:t>s</a:t>
            </a:r>
            <a:endParaRPr lang="tr-TR" sz="2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2000" dirty="0" smtClean="0"/>
              <a:t>● Sonu </a:t>
            </a:r>
            <a:r>
              <a:rPr lang="tr-TR" sz="2000" dirty="0" smtClean="0">
                <a:solidFill>
                  <a:srgbClr val="FF0000"/>
                </a:solidFill>
              </a:rPr>
              <a:t>“–</a:t>
            </a:r>
            <a:r>
              <a:rPr lang="tr-TR" sz="2000" dirty="0" err="1" smtClean="0">
                <a:solidFill>
                  <a:srgbClr val="FF0000"/>
                </a:solidFill>
              </a:rPr>
              <a:t>ss</a:t>
            </a:r>
            <a:r>
              <a:rPr lang="tr-TR" sz="2000" dirty="0" smtClean="0">
                <a:solidFill>
                  <a:srgbClr val="FF0000"/>
                </a:solidFill>
              </a:rPr>
              <a:t>,-</a:t>
            </a:r>
            <a:r>
              <a:rPr lang="tr-TR" sz="2000" dirty="0" err="1" smtClean="0">
                <a:solidFill>
                  <a:srgbClr val="FF0000"/>
                </a:solidFill>
              </a:rPr>
              <a:t>sh</a:t>
            </a:r>
            <a:r>
              <a:rPr lang="tr-TR" sz="2000" dirty="0" smtClean="0">
                <a:solidFill>
                  <a:srgbClr val="FF0000"/>
                </a:solidFill>
              </a:rPr>
              <a:t>,-</a:t>
            </a:r>
            <a:r>
              <a:rPr lang="tr-TR" sz="2000" dirty="0" err="1" smtClean="0">
                <a:solidFill>
                  <a:srgbClr val="FF0000"/>
                </a:solidFill>
              </a:rPr>
              <a:t>ch</a:t>
            </a:r>
            <a:r>
              <a:rPr lang="tr-TR" sz="2000" dirty="0" smtClean="0">
                <a:solidFill>
                  <a:srgbClr val="FF0000"/>
                </a:solidFill>
              </a:rPr>
              <a:t>,-x,-o”</a:t>
            </a:r>
            <a:r>
              <a:rPr lang="tr-TR" sz="2000" dirty="0" smtClean="0"/>
              <a:t> ile biten </a:t>
            </a:r>
            <a:r>
              <a:rPr lang="tr-TR" sz="2000" dirty="0" err="1" smtClean="0"/>
              <a:t>fiiler</a:t>
            </a:r>
            <a:r>
              <a:rPr lang="tr-TR" sz="2000" dirty="0" smtClean="0"/>
              <a:t> </a:t>
            </a:r>
            <a:r>
              <a:rPr lang="tr-TR" sz="2000" dirty="0" smtClean="0">
                <a:solidFill>
                  <a:srgbClr val="FF0000"/>
                </a:solidFill>
              </a:rPr>
              <a:t>“-es” </a:t>
            </a:r>
            <a:r>
              <a:rPr lang="tr-TR" sz="2000" dirty="0" smtClean="0"/>
              <a:t>takısı alır.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err="1" smtClean="0"/>
              <a:t>miss</a:t>
            </a:r>
            <a:r>
              <a:rPr lang="tr-TR" sz="2000" dirty="0" smtClean="0"/>
              <a:t>-</a:t>
            </a:r>
            <a:r>
              <a:rPr lang="tr-TR" sz="2000" dirty="0" err="1" smtClean="0"/>
              <a:t>miss</a:t>
            </a:r>
            <a:r>
              <a:rPr lang="tr-TR" sz="2000" dirty="0" err="1" smtClean="0">
                <a:solidFill>
                  <a:srgbClr val="FF0000"/>
                </a:solidFill>
              </a:rPr>
              <a:t>es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wash</a:t>
            </a:r>
            <a:r>
              <a:rPr lang="tr-TR" sz="2000" dirty="0" smtClean="0"/>
              <a:t>-</a:t>
            </a:r>
            <a:r>
              <a:rPr lang="tr-TR" sz="2000" dirty="0" err="1" smtClean="0"/>
              <a:t>wash</a:t>
            </a:r>
            <a:r>
              <a:rPr lang="tr-TR" sz="2000" dirty="0" err="1" smtClean="0">
                <a:solidFill>
                  <a:srgbClr val="FF0000"/>
                </a:solidFill>
              </a:rPr>
              <a:t>es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watch</a:t>
            </a:r>
            <a:r>
              <a:rPr lang="tr-TR" sz="2000" dirty="0" smtClean="0"/>
              <a:t>-</a:t>
            </a:r>
            <a:r>
              <a:rPr lang="tr-TR" sz="2000" dirty="0" err="1" smtClean="0"/>
              <a:t>watch</a:t>
            </a:r>
            <a:r>
              <a:rPr lang="tr-TR" sz="2000" dirty="0" err="1" smtClean="0">
                <a:solidFill>
                  <a:srgbClr val="FF0000"/>
                </a:solidFill>
              </a:rPr>
              <a:t>es</a:t>
            </a:r>
            <a:r>
              <a:rPr lang="tr-TR" sz="2000" dirty="0" smtClean="0">
                <a:solidFill>
                  <a:srgbClr val="FF0000"/>
                </a:solidFill>
              </a:rPr>
              <a:t>  </a:t>
            </a:r>
            <a:r>
              <a:rPr lang="tr-TR" sz="2000" dirty="0" err="1" smtClean="0"/>
              <a:t>mix</a:t>
            </a:r>
            <a:r>
              <a:rPr lang="tr-TR" sz="2000" dirty="0" smtClean="0"/>
              <a:t>-</a:t>
            </a:r>
            <a:r>
              <a:rPr lang="tr-TR" sz="2000" dirty="0" err="1" smtClean="0"/>
              <a:t>mix</a:t>
            </a:r>
            <a:r>
              <a:rPr lang="tr-TR" sz="2000" dirty="0" err="1" smtClean="0">
                <a:solidFill>
                  <a:srgbClr val="FF0000"/>
                </a:solidFill>
              </a:rPr>
              <a:t>es</a:t>
            </a:r>
            <a:endParaRPr lang="tr-TR" sz="2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2000" dirty="0" smtClean="0"/>
              <a:t>●Sonu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ile biten ve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harfinden önce sessiz bir harf olan fiillerde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harfinden önce sessiz bir harf olan fiillerde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düşer ve fiil </a:t>
            </a:r>
            <a:r>
              <a:rPr lang="tr-TR" sz="2000" dirty="0" smtClean="0">
                <a:solidFill>
                  <a:srgbClr val="FF0000"/>
                </a:solidFill>
              </a:rPr>
              <a:t>“-</a:t>
            </a:r>
            <a:r>
              <a:rPr lang="tr-TR" sz="2000" dirty="0" err="1" smtClean="0">
                <a:solidFill>
                  <a:srgbClr val="FF0000"/>
                </a:solidFill>
              </a:rPr>
              <a:t>ies</a:t>
            </a:r>
            <a:r>
              <a:rPr lang="tr-TR" sz="2000" dirty="0" smtClean="0">
                <a:solidFill>
                  <a:srgbClr val="FF0000"/>
                </a:solidFill>
              </a:rPr>
              <a:t>” </a:t>
            </a:r>
            <a:r>
              <a:rPr lang="tr-TR" sz="2000" dirty="0" smtClean="0"/>
              <a:t>takısını alır.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>
                <a:solidFill>
                  <a:srgbClr val="FF0000"/>
                </a:solidFill>
              </a:rPr>
              <a:t>:</a:t>
            </a:r>
            <a:r>
              <a:rPr lang="tr-TR" sz="2000" dirty="0" err="1" smtClean="0"/>
              <a:t>fly</a:t>
            </a:r>
            <a:r>
              <a:rPr lang="tr-TR" sz="2000" dirty="0" smtClean="0"/>
              <a:t>-</a:t>
            </a:r>
            <a:r>
              <a:rPr lang="tr-TR" sz="2000" dirty="0" err="1" smtClean="0"/>
              <a:t>fl</a:t>
            </a:r>
            <a:r>
              <a:rPr lang="tr-TR" sz="2000" dirty="0" err="1" smtClean="0">
                <a:solidFill>
                  <a:srgbClr val="FF0000"/>
                </a:solidFill>
              </a:rPr>
              <a:t>ies</a:t>
            </a:r>
            <a:r>
              <a:rPr lang="tr-TR" sz="2000" dirty="0" smtClean="0">
                <a:solidFill>
                  <a:srgbClr val="FF0000"/>
                </a:solidFill>
              </a:rPr>
              <a:t>     </a:t>
            </a:r>
            <a:r>
              <a:rPr lang="tr-TR" sz="2000" dirty="0" err="1" smtClean="0"/>
              <a:t>cry</a:t>
            </a:r>
            <a:r>
              <a:rPr lang="tr-TR" sz="2000" dirty="0" smtClean="0"/>
              <a:t>-</a:t>
            </a:r>
            <a:r>
              <a:rPr lang="tr-TR" sz="2000" dirty="0" err="1" smtClean="0"/>
              <a:t>cr</a:t>
            </a:r>
            <a:r>
              <a:rPr lang="tr-TR" sz="2000" dirty="0" err="1" smtClean="0">
                <a:solidFill>
                  <a:srgbClr val="FF0000"/>
                </a:solidFill>
              </a:rPr>
              <a:t>ies</a:t>
            </a:r>
            <a:endParaRPr lang="tr-TR" sz="2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2000" dirty="0" smtClean="0"/>
              <a:t>●Sonu </a:t>
            </a:r>
            <a:r>
              <a:rPr lang="tr-TR" sz="2000" dirty="0" smtClean="0">
                <a:solidFill>
                  <a:srgbClr val="FF0000"/>
                </a:solidFill>
              </a:rPr>
              <a:t>“y”</a:t>
            </a:r>
            <a:r>
              <a:rPr lang="tr-TR" sz="2000" dirty="0" smtClean="0"/>
              <a:t> ile biten ve </a:t>
            </a:r>
            <a:r>
              <a:rPr lang="tr-TR" sz="2000" dirty="0" smtClean="0">
                <a:solidFill>
                  <a:srgbClr val="FF0000"/>
                </a:solidFill>
              </a:rPr>
              <a:t>“y” </a:t>
            </a:r>
            <a:r>
              <a:rPr lang="tr-TR" sz="2000" dirty="0" smtClean="0"/>
              <a:t>harfinden önce sesli bir harf olan fiiller</a:t>
            </a:r>
          </a:p>
          <a:p>
            <a:pPr algn="ctr">
              <a:buNone/>
            </a:pPr>
            <a:r>
              <a:rPr lang="tr-TR" sz="2000" dirty="0" smtClean="0">
                <a:solidFill>
                  <a:srgbClr val="FF0000"/>
                </a:solidFill>
              </a:rPr>
              <a:t>“-s” </a:t>
            </a:r>
            <a:r>
              <a:rPr lang="tr-TR" sz="2000" dirty="0" smtClean="0"/>
              <a:t>takısını alır.</a:t>
            </a:r>
          </a:p>
          <a:p>
            <a:pPr algn="ctr">
              <a:buNone/>
            </a:pPr>
            <a:r>
              <a:rPr lang="tr-TR" sz="2000" dirty="0" smtClean="0"/>
              <a:t>●Üçüncü tekil şahıslarda </a:t>
            </a:r>
            <a:r>
              <a:rPr lang="tr-TR" sz="2000" dirty="0" err="1" smtClean="0"/>
              <a:t>have</a:t>
            </a:r>
            <a:r>
              <a:rPr lang="tr-TR" sz="2000" dirty="0" smtClean="0"/>
              <a:t> has dönüşür.</a:t>
            </a:r>
            <a:endParaRPr lang="tr-TR" sz="20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tr-TR" dirty="0"/>
          </a:p>
        </p:txBody>
      </p:sp>
      <p:pic>
        <p:nvPicPr>
          <p:cNvPr id="4" name="DatPhoria - Scream It Lou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76470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7" dur="272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285728"/>
            <a:ext cx="7239000" cy="857256"/>
          </a:xfrm>
        </p:spPr>
        <p:txBody>
          <a:bodyPr>
            <a:normAutofit/>
          </a:bodyPr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There</a:t>
            </a:r>
            <a:r>
              <a:rPr lang="tr-TR" dirty="0" smtClean="0">
                <a:solidFill>
                  <a:srgbClr val="FF0000"/>
                </a:solidFill>
              </a:rPr>
              <a:t> is-</a:t>
            </a:r>
            <a:r>
              <a:rPr lang="tr-TR" dirty="0" err="1" smtClean="0">
                <a:solidFill>
                  <a:srgbClr val="FF0000"/>
                </a:solidFill>
              </a:rPr>
              <a:t>there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are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57298"/>
            <a:ext cx="7239000" cy="5098438"/>
          </a:xfrm>
        </p:spPr>
        <p:txBody>
          <a:bodyPr>
            <a:normAutofit/>
          </a:bodyPr>
          <a:lstStyle/>
          <a:p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is </a:t>
            </a:r>
            <a:r>
              <a:rPr lang="tr-TR" sz="2000" dirty="0" smtClean="0"/>
              <a:t>ve </a:t>
            </a:r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are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kalıplarını belli bir yerde </a:t>
            </a:r>
            <a:r>
              <a:rPr lang="tr-TR" sz="2000" dirty="0" err="1" smtClean="0"/>
              <a:t>birşeyin</a:t>
            </a:r>
            <a:r>
              <a:rPr lang="tr-TR" sz="2000" dirty="0" smtClean="0"/>
              <a:t> var olduğunu söylerken kullanırız.</a:t>
            </a:r>
          </a:p>
          <a:p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is </a:t>
            </a:r>
            <a:r>
              <a:rPr lang="tr-TR" sz="2000" dirty="0" smtClean="0"/>
              <a:t>sayılabilir tekil isimlerle ve sayılamayan isimlerle kullanılırken </a:t>
            </a:r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are</a:t>
            </a:r>
            <a:r>
              <a:rPr lang="tr-TR" sz="2000" dirty="0" smtClean="0"/>
              <a:t> sayılabilir çoğul isimlerle kullanılır.</a:t>
            </a:r>
          </a:p>
          <a:p>
            <a:r>
              <a:rPr lang="tr-TR" sz="2000" dirty="0" smtClean="0"/>
              <a:t>Bu iki kalıbın olumsuzu </a:t>
            </a:r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isn’t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ve </a:t>
            </a:r>
            <a:r>
              <a:rPr lang="tr-TR" sz="2000" dirty="0" err="1" smtClean="0">
                <a:solidFill>
                  <a:srgbClr val="FF0000"/>
                </a:solidFill>
              </a:rPr>
              <a:t>There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aren’t</a:t>
            </a:r>
            <a:r>
              <a:rPr lang="tr-TR" sz="2000" dirty="0" smtClean="0"/>
              <a:t> tır.</a:t>
            </a:r>
            <a:endParaRPr lang="tr-TR" sz="2000" dirty="0"/>
          </a:p>
        </p:txBody>
      </p:sp>
      <p:pic>
        <p:nvPicPr>
          <p:cNvPr id="4" name="DatPhoria - Scream It Lou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07704" y="321297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272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Some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any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42984"/>
            <a:ext cx="7239000" cy="5312752"/>
          </a:xfrm>
        </p:spPr>
        <p:txBody>
          <a:bodyPr>
            <a:normAutofit/>
          </a:bodyPr>
          <a:lstStyle/>
          <a:p>
            <a:pPr algn="ctr"/>
            <a:r>
              <a:rPr lang="tr-TR" sz="2000" dirty="0" err="1" smtClean="0">
                <a:solidFill>
                  <a:srgbClr val="FF0000"/>
                </a:solidFill>
              </a:rPr>
              <a:t>Some</a:t>
            </a:r>
            <a:r>
              <a:rPr lang="tr-TR" sz="2000" dirty="0" smtClean="0"/>
              <a:t> ifadesini sayılamayan ve sayılabilir çoğul isimlerle birlikte olumlu cümlelerde kullanırız.</a:t>
            </a:r>
          </a:p>
          <a:p>
            <a:pPr algn="ctr">
              <a:buNone/>
            </a:pPr>
            <a:r>
              <a:rPr lang="tr-TR" sz="2000" dirty="0" err="1" smtClean="0">
                <a:solidFill>
                  <a:srgbClr val="FF0000"/>
                </a:solidFill>
              </a:rPr>
              <a:t>Ex</a:t>
            </a:r>
            <a:r>
              <a:rPr lang="tr-TR" sz="2000" dirty="0" smtClean="0"/>
              <a:t>:</a:t>
            </a:r>
            <a:r>
              <a:rPr lang="tr-TR" sz="2000" dirty="0" err="1" smtClean="0"/>
              <a:t>She</a:t>
            </a:r>
            <a:r>
              <a:rPr lang="tr-TR" sz="2000" dirty="0" smtClean="0"/>
              <a:t> </a:t>
            </a:r>
            <a:r>
              <a:rPr lang="tr-TR" sz="2000" dirty="0" err="1" smtClean="0"/>
              <a:t>needs</a:t>
            </a:r>
            <a:r>
              <a:rPr lang="tr-TR" sz="2000" dirty="0" smtClean="0"/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some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eggs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make</a:t>
            </a:r>
            <a:r>
              <a:rPr lang="tr-TR" sz="2000" dirty="0" smtClean="0"/>
              <a:t> a </a:t>
            </a:r>
            <a:r>
              <a:rPr lang="tr-TR" sz="2000" dirty="0" err="1" smtClean="0"/>
              <a:t>cake</a:t>
            </a:r>
            <a:r>
              <a:rPr lang="tr-TR" sz="2000" dirty="0" smtClean="0"/>
              <a:t>.</a:t>
            </a:r>
            <a:r>
              <a:rPr lang="tr-TR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Kek yapmak için birkaç yumurtaya ihtiyacım var.</a:t>
            </a:r>
          </a:p>
          <a:p>
            <a:pPr algn="ctr">
              <a:buNone/>
            </a:pPr>
            <a:r>
              <a:rPr lang="tr-TR" sz="2000" dirty="0" err="1" smtClean="0"/>
              <a:t>There</a:t>
            </a:r>
            <a:r>
              <a:rPr lang="tr-TR" sz="2000" dirty="0" smtClean="0"/>
              <a:t> is </a:t>
            </a:r>
            <a:r>
              <a:rPr lang="tr-TR" sz="2000" dirty="0" err="1" smtClean="0">
                <a:solidFill>
                  <a:srgbClr val="FF0000"/>
                </a:solidFill>
              </a:rPr>
              <a:t>some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</a:rPr>
              <a:t>cheese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in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fridge</a:t>
            </a:r>
            <a:r>
              <a:rPr lang="tr-TR" sz="2000" dirty="0" smtClean="0"/>
              <a:t>.</a:t>
            </a:r>
          </a:p>
          <a:p>
            <a:pPr algn="ctr">
              <a:buNone/>
            </a:pPr>
            <a:r>
              <a:rPr lang="tr-TR" sz="2000" dirty="0" smtClean="0"/>
              <a:t>      </a:t>
            </a:r>
            <a:endParaRPr lang="tr-TR" sz="2000" dirty="0"/>
          </a:p>
        </p:txBody>
      </p:sp>
      <p:pic>
        <p:nvPicPr>
          <p:cNvPr id="4" name="DatPhoria - Scream It Lou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48264" y="306896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272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2" y="332656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SLAYTIMI İZLEDİĞİNİZ İÇİN TEŞEKKÜRLER FACEBOOK TA SAYFAMIZ BİLGİ BANKASI BAŞKA DERSLERDE GÖRÜŞMEK ÜZERE...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1441826" y="1916832"/>
            <a:ext cx="1834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TEŞEKKÜRLER</a:t>
            </a:r>
            <a:endParaRPr lang="tr-TR" dirty="0"/>
          </a:p>
        </p:txBody>
      </p:sp>
      <p:sp>
        <p:nvSpPr>
          <p:cNvPr id="6" name="Sağ Ok 5"/>
          <p:cNvSpPr/>
          <p:nvPr/>
        </p:nvSpPr>
        <p:spPr>
          <a:xfrm>
            <a:off x="611560" y="1916832"/>
            <a:ext cx="864096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Ok 6"/>
          <p:cNvSpPr/>
          <p:nvPr/>
        </p:nvSpPr>
        <p:spPr>
          <a:xfrm>
            <a:off x="3095836" y="1916832"/>
            <a:ext cx="972108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DatPhoria - Scream It Lou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21896" y="21046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21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2723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TM01790492[[fn=Sketchbook]]</Template>
  <TotalTime>129</TotalTime>
  <Words>303</Words>
  <Application>Microsoft Office PowerPoint</Application>
  <PresentationFormat>Ekran Gösterisi (4:3)</PresentationFormat>
  <Paragraphs>38</Paragraphs>
  <Slides>6</Slides>
  <Notes>2</Notes>
  <HiddenSlides>0</HiddenSlides>
  <MMClips>5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2" baseType="lpstr">
      <vt:lpstr>Bradley Hand ITC TT-Bold</vt:lpstr>
      <vt:lpstr>Brush Script MT</vt:lpstr>
      <vt:lpstr>Calibri</vt:lpstr>
      <vt:lpstr>Cambria</vt:lpstr>
      <vt:lpstr>Rage Italic</vt:lpstr>
      <vt:lpstr>Sketchbook</vt:lpstr>
      <vt:lpstr>6.SINIF</vt:lpstr>
      <vt:lpstr>AFTER SCHOOL</vt:lpstr>
      <vt:lpstr>Spelin rules</vt:lpstr>
      <vt:lpstr>There is-there are</vt:lpstr>
      <vt:lpstr>Some-any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ErtugTelekom</dc:creator>
  <cp:keywords>www.sorubak.com</cp:keywords>
  <dc:description>www.sorubak.com</dc:description>
  <cp:lastModifiedBy>doğan</cp:lastModifiedBy>
  <cp:revision>18</cp:revision>
  <dcterms:created xsi:type="dcterms:W3CDTF">2015-12-01T17:54:40Z</dcterms:created>
  <dcterms:modified xsi:type="dcterms:W3CDTF">2015-12-11T11:56:11Z</dcterms:modified>
</cp:coreProperties>
</file>