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3" r:id="rId10"/>
    <p:sldId id="265" r:id="rId11"/>
    <p:sldId id="266" r:id="rId1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18EB73-DF23-4330-B1EB-833A94BA736F}" type="datetimeFigureOut">
              <a:rPr lang="tr-TR" smtClean="0"/>
              <a:t>25.04.2016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44EBDA-CEC0-4E5A-A5E5-A8FBDB91DFE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993093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dirty="0" smtClean="0"/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44EBDA-CEC0-4E5A-A5E5-A8FBDB91DFE7}" type="slidenum">
              <a:rPr lang="tr-TR" smtClean="0"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9435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dirty="0" smtClean="0"/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44EBDA-CEC0-4E5A-A5E5-A8FBDB91DFE7}" type="slidenum">
              <a:rPr lang="tr-TR" smtClean="0"/>
              <a:t>11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890551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ik Üçgen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Başlık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Alt Başlık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grpSp>
        <p:nvGrpSpPr>
          <p:cNvPr id="2" name="Gr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Serbest 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Serbest 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Serbest 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Düz Bağlayıcı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Veri Yer Tutucusu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A23720DD-5B6D-40BF-8493-A6B52D484E6B}" type="datetimeFigureOut">
              <a:rPr lang="tr-TR" smtClean="0"/>
              <a:t>25.04.2016</a:t>
            </a:fld>
            <a:endParaRPr lang="tr-TR"/>
          </a:p>
        </p:txBody>
      </p:sp>
      <p:sp>
        <p:nvSpPr>
          <p:cNvPr id="19" name="Altbilgi Yer Tutucusu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27" name="Slayt Numarası Yer Tutucusu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3720DD-5B6D-40BF-8493-A6B52D484E6B}" type="datetimeFigureOut">
              <a:rPr lang="tr-TR" smtClean="0"/>
              <a:t>25.04.2016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3720DD-5B6D-40BF-8493-A6B52D484E6B}" type="datetimeFigureOut">
              <a:rPr lang="tr-TR" smtClean="0"/>
              <a:t>25.04.2016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3720DD-5B6D-40BF-8493-A6B52D484E6B}" type="datetimeFigureOut">
              <a:rPr lang="tr-TR" smtClean="0"/>
              <a:t>25.04.2016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7" name="Başlık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3720DD-5B6D-40BF-8493-A6B52D484E6B}" type="datetimeFigureOut">
              <a:rPr lang="tr-TR" smtClean="0"/>
              <a:t>25.04.2016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7" name="Köşeli Çift Ayraç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Köşeli Çift Ayraç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3720DD-5B6D-40BF-8493-A6B52D484E6B}" type="datetimeFigureOut">
              <a:rPr lang="tr-TR" smtClean="0"/>
              <a:t>25.04.2016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8" name="Başlık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İçerik Yer Tutucusu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3720DD-5B6D-40BF-8493-A6B52D484E6B}" type="datetimeFigureOut">
              <a:rPr lang="tr-TR" smtClean="0"/>
              <a:t>25.04.2016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3720DD-5B6D-40BF-8493-A6B52D484E6B}" type="datetimeFigureOut">
              <a:rPr lang="tr-TR" smtClean="0"/>
              <a:t>25.04.2016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6" name="Başlık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3720DD-5B6D-40BF-8493-A6B52D484E6B}" type="datetimeFigureOut">
              <a:rPr lang="tr-TR" smtClean="0"/>
              <a:t>25.04.2016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A23720DD-5B6D-40BF-8493-A6B52D484E6B}" type="datetimeFigureOut">
              <a:rPr lang="tr-TR" smtClean="0"/>
              <a:t>25.04.2016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A23720DD-5B6D-40BF-8493-A6B52D484E6B}" type="datetimeFigureOut">
              <a:rPr lang="tr-TR" smtClean="0"/>
              <a:t>25.04.2016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Serbest 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Serbest 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Dik Üçgen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Düz Bağlayıcı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Köşeli Çift Ayraç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Köşeli Çift Ayraç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erbest 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Serbest 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Dik Üçgen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Düz Bağlayıcı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Başlık Yer Tutucusu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Metin Yer Tutucusu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Veri Yer Tutucusu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A23720DD-5B6D-40BF-8493-A6B52D484E6B}" type="datetimeFigureOut">
              <a:rPr lang="tr-TR" smtClean="0"/>
              <a:t>25.04.2016</a:t>
            </a:fld>
            <a:endParaRPr lang="tr-TR"/>
          </a:p>
        </p:txBody>
      </p:sp>
      <p:sp>
        <p:nvSpPr>
          <p:cNvPr id="22" name="Altbilgi Yer Tutucusu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18" name="Slayt Numarası Yer Tutucusu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/>
          <p:cNvSpPr>
            <a:spLocks noGrp="1"/>
          </p:cNvSpPr>
          <p:nvPr>
            <p:ph type="ctrTitle"/>
          </p:nvPr>
        </p:nvSpPr>
        <p:spPr>
          <a:xfrm>
            <a:off x="685005" y="1700808"/>
            <a:ext cx="7772400" cy="1829761"/>
          </a:xfrm>
        </p:spPr>
        <p:txBody>
          <a:bodyPr/>
          <a:lstStyle/>
          <a:p>
            <a:pPr algn="ctr"/>
            <a:r>
              <a:rPr lang="tr-TR" dirty="0" smtClean="0"/>
              <a:t>NOKTALAMA      İŞARETLERİ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21642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800" dirty="0">
                <a:latin typeface="Agency FB" pitchFamily="34" charset="0"/>
              </a:rPr>
              <a:t>Yer üst üste iki kez sarsıldı; halk korkuyla sokaklara fırladı</a:t>
            </a:r>
            <a:r>
              <a:rPr lang="tr-TR" sz="2800" dirty="0" smtClean="0">
                <a:latin typeface="Agency FB" pitchFamily="34" charset="0"/>
              </a:rPr>
              <a:t>.</a:t>
            </a:r>
          </a:p>
          <a:p>
            <a:endParaRPr lang="tr-TR" sz="2800" dirty="0" smtClean="0">
              <a:latin typeface="Agency FB" pitchFamily="34" charset="0"/>
            </a:endParaRPr>
          </a:p>
          <a:p>
            <a:r>
              <a:rPr lang="tr-TR" sz="2800" dirty="0">
                <a:latin typeface="Agency FB" pitchFamily="34" charset="0"/>
              </a:rPr>
              <a:t>Kısa bir konuşma yaptı; dinleyiciler onu uzun uzun alkışladı</a:t>
            </a:r>
            <a:r>
              <a:rPr lang="tr-TR" sz="2800" dirty="0" smtClean="0">
                <a:latin typeface="Agency FB" pitchFamily="34" charset="0"/>
              </a:rPr>
              <a:t>.</a:t>
            </a:r>
          </a:p>
          <a:p>
            <a:endParaRPr lang="tr-TR" sz="2800" dirty="0" smtClean="0">
              <a:latin typeface="Agency FB" pitchFamily="34" charset="0"/>
            </a:endParaRPr>
          </a:p>
          <a:p>
            <a:r>
              <a:rPr lang="tr-TR" sz="2800" dirty="0">
                <a:latin typeface="Agency FB" pitchFamily="34" charset="0"/>
              </a:rPr>
              <a:t>Yalancının evi </a:t>
            </a:r>
            <a:r>
              <a:rPr lang="tr-TR" sz="2800" dirty="0" smtClean="0">
                <a:latin typeface="Agency FB" pitchFamily="34" charset="0"/>
              </a:rPr>
              <a:t>yanmış ; kimse inanmamış.</a:t>
            </a:r>
          </a:p>
          <a:p>
            <a:endParaRPr lang="tr-TR" sz="2800" dirty="0" smtClean="0">
              <a:latin typeface="Agency FB" pitchFamily="34" charset="0"/>
            </a:endParaRPr>
          </a:p>
          <a:p>
            <a:r>
              <a:rPr lang="tr-TR" sz="2800" dirty="0">
                <a:latin typeface="Agency FB" pitchFamily="34" charset="0"/>
              </a:rPr>
              <a:t>Horoz ölür; gözü çöplükte kalır</a:t>
            </a:r>
            <a:r>
              <a:rPr lang="tr-TR" sz="2800" dirty="0" smtClean="0">
                <a:latin typeface="Agency FB" pitchFamily="34" charset="0"/>
              </a:rPr>
              <a:t>.</a:t>
            </a:r>
          </a:p>
          <a:p>
            <a:endParaRPr lang="tr-TR" sz="2800" dirty="0" smtClean="0">
              <a:latin typeface="Agency FB" pitchFamily="34" charset="0"/>
            </a:endParaRPr>
          </a:p>
          <a:p>
            <a:endParaRPr lang="tr-TR" dirty="0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tr-TR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NOKTALI VİRGÜL İLE ÖRNEKLER</a:t>
            </a:r>
            <a:endParaRPr lang="tr-TR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33167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buNone/>
            </a:pPr>
            <a:r>
              <a:rPr lang="tr-TR" dirty="0" smtClean="0"/>
              <a:t>  </a:t>
            </a:r>
          </a:p>
          <a:p>
            <a:endParaRPr lang="tr-TR" dirty="0"/>
          </a:p>
          <a:p>
            <a:pPr marL="109728" indent="0">
              <a:buNone/>
            </a:pPr>
            <a:r>
              <a:rPr lang="tr-TR" dirty="0" smtClean="0"/>
              <a:t>                          </a:t>
            </a:r>
          </a:p>
          <a:p>
            <a:pPr marL="109728" indent="0">
              <a:buNone/>
            </a:pPr>
            <a:r>
              <a:rPr lang="tr-TR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tr-TR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               </a:t>
            </a:r>
            <a:r>
              <a:rPr lang="tr-TR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SON</a:t>
            </a:r>
            <a:endParaRPr lang="tr-TR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09913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Ethem\AppData\Local\Microsoft\Windows\Temporary Internet Files\Content.IE5\XI3V229K\450px-Blue_question_mark.svg[1]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2000" y="1988840"/>
            <a:ext cx="3810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SORU  İŞARETİ</a:t>
            </a:r>
            <a:endParaRPr lang="tr-TR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1027" name="Picture 3" descr="C:\Users\Ethem\AppData\Local\Microsoft\Windows\Temporary Internet Files\Content.IE5\5K4VAK7R\Question_mark_blue[1]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988840"/>
            <a:ext cx="3528393" cy="3528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242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800" dirty="0" smtClean="0">
                <a:latin typeface="Agency FB" pitchFamily="34" charset="0"/>
              </a:rPr>
              <a:t>Soru </a:t>
            </a:r>
            <a:r>
              <a:rPr lang="tr-TR" sz="2800" dirty="0">
                <a:latin typeface="Agency FB" pitchFamily="34" charset="0"/>
              </a:rPr>
              <a:t>anlamı taşıyan cümle ve kelimelerden sonra </a:t>
            </a:r>
            <a:r>
              <a:rPr lang="tr-TR" sz="2800" dirty="0" smtClean="0">
                <a:latin typeface="Agency FB" pitchFamily="34" charset="0"/>
              </a:rPr>
              <a:t>kullanılır.</a:t>
            </a:r>
          </a:p>
          <a:p>
            <a:endParaRPr lang="tr-TR" sz="2800" dirty="0" smtClean="0">
              <a:latin typeface="Agency FB" pitchFamily="34" charset="0"/>
            </a:endParaRPr>
          </a:p>
          <a:p>
            <a:r>
              <a:rPr lang="tr-TR" sz="2800" dirty="0">
                <a:latin typeface="Agency FB" pitchFamily="34" charset="0"/>
              </a:rPr>
              <a:t> Soru bildiren cümle veya sözlerin sonuna </a:t>
            </a:r>
            <a:r>
              <a:rPr lang="tr-TR" sz="2800" dirty="0" smtClean="0">
                <a:latin typeface="Agency FB" pitchFamily="34" charset="0"/>
              </a:rPr>
              <a:t>konur.</a:t>
            </a:r>
          </a:p>
          <a:p>
            <a:endParaRPr lang="tr-TR" sz="2800" dirty="0" smtClean="0">
              <a:latin typeface="Agency FB" pitchFamily="34" charset="0"/>
            </a:endParaRPr>
          </a:p>
          <a:p>
            <a:r>
              <a:rPr lang="tr-TR" sz="2800" dirty="0">
                <a:latin typeface="Agency FB" pitchFamily="34" charset="0"/>
              </a:rPr>
              <a:t>Bilinmeyen yer, tarih vb. durumlar için </a:t>
            </a:r>
            <a:r>
              <a:rPr lang="tr-TR" sz="2800" dirty="0" smtClean="0">
                <a:latin typeface="Agency FB" pitchFamily="34" charset="0"/>
              </a:rPr>
              <a:t>kullanılır</a:t>
            </a:r>
            <a:r>
              <a:rPr lang="tr-TR" sz="2800" dirty="0" smtClean="0"/>
              <a:t>.</a:t>
            </a:r>
          </a:p>
          <a:p>
            <a:pPr marL="109728" indent="0">
              <a:buNone/>
            </a:pPr>
            <a:endParaRPr lang="tr-TR" sz="2800" dirty="0" smtClean="0"/>
          </a:p>
          <a:p>
            <a:r>
              <a:rPr lang="tr-TR" sz="2800" dirty="0">
                <a:latin typeface="Agency FB" pitchFamily="34" charset="0"/>
              </a:rPr>
              <a:t>Bir bilginin şüpheyle karşılandığı veya kesin olmadığı durumlarda yay ayraç içinde soru işareti </a:t>
            </a:r>
            <a:r>
              <a:rPr lang="tr-TR" sz="2800" dirty="0" smtClean="0">
                <a:latin typeface="Agency FB" pitchFamily="34" charset="0"/>
              </a:rPr>
              <a:t>kullanılır.</a:t>
            </a:r>
            <a:endParaRPr lang="tr-TR" sz="2800" dirty="0">
              <a:latin typeface="Agency FB" pitchFamily="34" charset="0"/>
            </a:endParaRPr>
          </a:p>
        </p:txBody>
      </p:sp>
      <p:sp>
        <p:nvSpPr>
          <p:cNvPr id="4" name="Sağ Ok 3"/>
          <p:cNvSpPr/>
          <p:nvPr/>
        </p:nvSpPr>
        <p:spPr>
          <a:xfrm>
            <a:off x="467544" y="476672"/>
            <a:ext cx="7632848" cy="792088"/>
          </a:xfrm>
          <a:prstGeom prst="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82371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tr-TR" dirty="0" smtClean="0"/>
          </a:p>
          <a:p>
            <a:r>
              <a:rPr lang="tr-TR" sz="2800" dirty="0" smtClean="0">
                <a:latin typeface="Agency FB" pitchFamily="34" charset="0"/>
              </a:rPr>
              <a:t>Hangi </a:t>
            </a:r>
            <a:r>
              <a:rPr lang="tr-TR" sz="2800" dirty="0">
                <a:latin typeface="Agency FB" pitchFamily="34" charset="0"/>
              </a:rPr>
              <a:t>elbiseyi beğendiniz</a:t>
            </a:r>
            <a:r>
              <a:rPr lang="tr-TR" sz="2800" dirty="0" smtClean="0">
                <a:latin typeface="Agency FB" pitchFamily="34" charset="0"/>
              </a:rPr>
              <a:t>?</a:t>
            </a:r>
          </a:p>
          <a:p>
            <a:endParaRPr lang="tr-TR" sz="2800" dirty="0" smtClean="0">
              <a:latin typeface="Agency FB" pitchFamily="34" charset="0"/>
            </a:endParaRPr>
          </a:p>
          <a:p>
            <a:r>
              <a:rPr lang="nl-NL" sz="2800" dirty="0">
                <a:latin typeface="Agency FB" pitchFamily="34" charset="0"/>
              </a:rPr>
              <a:t>Benimle alış verişe kim gelecek</a:t>
            </a:r>
            <a:r>
              <a:rPr lang="nl-NL" sz="2800" dirty="0" smtClean="0">
                <a:latin typeface="Agency FB" pitchFamily="34" charset="0"/>
              </a:rPr>
              <a:t>?</a:t>
            </a:r>
            <a:endParaRPr lang="tr-TR" sz="2800" dirty="0" smtClean="0">
              <a:latin typeface="Agency FB" pitchFamily="34" charset="0"/>
            </a:endParaRPr>
          </a:p>
          <a:p>
            <a:endParaRPr lang="tr-TR" sz="2800" dirty="0" smtClean="0">
              <a:latin typeface="Agency FB" pitchFamily="34" charset="0"/>
            </a:endParaRPr>
          </a:p>
          <a:p>
            <a:r>
              <a:rPr lang="tr-TR" sz="2800" dirty="0">
                <a:latin typeface="Agency FB" pitchFamily="34" charset="0"/>
              </a:rPr>
              <a:t>Evimizi, eşyalarımızı nasıl buldunuz</a:t>
            </a:r>
            <a:r>
              <a:rPr lang="tr-TR" sz="2800" dirty="0" smtClean="0">
                <a:latin typeface="Agency FB" pitchFamily="34" charset="0"/>
              </a:rPr>
              <a:t>?</a:t>
            </a:r>
          </a:p>
          <a:p>
            <a:endParaRPr lang="tr-TR" sz="2800" dirty="0" smtClean="0">
              <a:latin typeface="Agency FB" pitchFamily="34" charset="0"/>
            </a:endParaRPr>
          </a:p>
          <a:p>
            <a:pPr fontAlgn="base"/>
            <a:r>
              <a:rPr lang="tr-TR" sz="2800" dirty="0">
                <a:latin typeface="Agency FB" pitchFamily="34" charset="0"/>
              </a:rPr>
              <a:t>Çok yakından mı bu sesler, çok uzaklardan mı</a:t>
            </a:r>
            <a:r>
              <a:rPr lang="tr-TR" sz="2800" dirty="0" smtClean="0">
                <a:latin typeface="Agency FB" pitchFamily="34" charset="0"/>
              </a:rPr>
              <a:t>?</a:t>
            </a:r>
          </a:p>
          <a:p>
            <a:pPr fontAlgn="base"/>
            <a:endParaRPr lang="tr-TR" sz="2800" dirty="0">
              <a:latin typeface="Agency FB" pitchFamily="34" charset="0"/>
            </a:endParaRPr>
          </a:p>
          <a:p>
            <a:pPr fontAlgn="base"/>
            <a:r>
              <a:rPr lang="tr-TR" sz="2800" dirty="0">
                <a:latin typeface="Agency FB" pitchFamily="34" charset="0"/>
              </a:rPr>
              <a:t>Üsküdar’dan mı, Hisar’dan mı, Kavaklar’dan mı?</a:t>
            </a:r>
          </a:p>
          <a:p>
            <a:endParaRPr lang="tr-TR" dirty="0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23528" y="692696"/>
            <a:ext cx="8229600" cy="1143000"/>
          </a:xfrm>
        </p:spPr>
        <p:txBody>
          <a:bodyPr/>
          <a:lstStyle/>
          <a:p>
            <a:r>
              <a:rPr lang="tr-TR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SORU</a:t>
            </a:r>
            <a:r>
              <a:rPr lang="tr-TR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r>
              <a:rPr lang="tr-TR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İŞARETİ İLE ÖRNEKLER</a:t>
            </a:r>
            <a:endParaRPr lang="tr-TR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10860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Ethem\AppData\Local\Microsoft\Windows\Temporary Internet Files\Content.IE5\2IORH0QS\450px-Red_exclamation_mark.svg[1]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844824"/>
            <a:ext cx="3960440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                  ÜNLEM </a:t>
            </a:r>
            <a:endParaRPr lang="tr-TR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1029" name="Picture 5" descr="C:\Users\Ethem\AppData\Local\Microsoft\Windows\Temporary Internet Files\Content.IE5\2IORH0QS\exclamation[1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9702" y="1617074"/>
            <a:ext cx="4885270" cy="4578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3711828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083246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800" dirty="0" smtClean="0">
                <a:latin typeface="Agency FB" pitchFamily="34" charset="0"/>
              </a:rPr>
              <a:t>şaşkınlık</a:t>
            </a:r>
            <a:r>
              <a:rPr lang="tr-TR" sz="2800" dirty="0">
                <a:latin typeface="Agency FB" pitchFamily="34" charset="0"/>
              </a:rPr>
              <a:t>, heyecan, korku, kızgınlık ve acıma gibi duyguları anlatan sözcük ya da cümlelerden sonra kullanılan işarettir.</a:t>
            </a:r>
          </a:p>
        </p:txBody>
      </p:sp>
      <p:sp>
        <p:nvSpPr>
          <p:cNvPr id="4" name="Sağ Ok 3"/>
          <p:cNvSpPr/>
          <p:nvPr/>
        </p:nvSpPr>
        <p:spPr>
          <a:xfrm>
            <a:off x="467544" y="692696"/>
            <a:ext cx="8064896" cy="720080"/>
          </a:xfrm>
          <a:prstGeom prst="rightArrow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Gülen Yüz 4"/>
          <p:cNvSpPr/>
          <p:nvPr/>
        </p:nvSpPr>
        <p:spPr>
          <a:xfrm>
            <a:off x="733980" y="3195282"/>
            <a:ext cx="2829907" cy="2376264"/>
          </a:xfrm>
          <a:prstGeom prst="smileyFac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Gülen Yüz 5"/>
          <p:cNvSpPr/>
          <p:nvPr/>
        </p:nvSpPr>
        <p:spPr>
          <a:xfrm>
            <a:off x="4384394" y="3195282"/>
            <a:ext cx="2952328" cy="2304256"/>
          </a:xfrm>
          <a:prstGeom prst="smileyFac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2815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800" dirty="0" smtClean="0">
                <a:latin typeface="Agency FB" pitchFamily="34" charset="0"/>
              </a:rPr>
              <a:t>Aman Allah’ım! </a:t>
            </a:r>
          </a:p>
          <a:p>
            <a:pPr marL="109728" indent="0">
              <a:buNone/>
            </a:pPr>
            <a:r>
              <a:rPr lang="tr-TR" sz="2800" dirty="0" smtClean="0">
                <a:latin typeface="Agency FB" pitchFamily="34" charset="0"/>
              </a:rPr>
              <a:t>               </a:t>
            </a:r>
          </a:p>
          <a:p>
            <a:r>
              <a:rPr lang="tr-TR" sz="2800" dirty="0" smtClean="0">
                <a:latin typeface="Agency FB" pitchFamily="34" charset="0"/>
              </a:rPr>
              <a:t>  </a:t>
            </a:r>
            <a:r>
              <a:rPr lang="tr-TR" sz="2800" dirty="0">
                <a:latin typeface="Agency FB" pitchFamily="34" charset="0"/>
              </a:rPr>
              <a:t>Vay canına</a:t>
            </a:r>
            <a:r>
              <a:rPr lang="tr-TR" sz="2800" dirty="0" smtClean="0">
                <a:latin typeface="Agency FB" pitchFamily="34" charset="0"/>
              </a:rPr>
              <a:t>!</a:t>
            </a:r>
          </a:p>
          <a:p>
            <a:endParaRPr lang="tr-TR" sz="2800" dirty="0" smtClean="0">
              <a:latin typeface="Agency FB" pitchFamily="34" charset="0"/>
            </a:endParaRPr>
          </a:p>
          <a:p>
            <a:r>
              <a:rPr lang="tr-TR" sz="2800" dirty="0">
                <a:latin typeface="Agency FB" pitchFamily="34" charset="0"/>
              </a:rPr>
              <a:t>Ah, ne yaptım</a:t>
            </a:r>
            <a:r>
              <a:rPr lang="tr-TR" sz="2800" dirty="0" smtClean="0">
                <a:latin typeface="Agency FB" pitchFamily="34" charset="0"/>
              </a:rPr>
              <a:t>!</a:t>
            </a:r>
          </a:p>
          <a:p>
            <a:endParaRPr lang="tr-TR" sz="2800" dirty="0" smtClean="0">
              <a:latin typeface="Agency FB" pitchFamily="34" charset="0"/>
            </a:endParaRPr>
          </a:p>
          <a:p>
            <a:r>
              <a:rPr lang="tr-TR" sz="2800" dirty="0">
                <a:latin typeface="Agency FB" pitchFamily="34" charset="0"/>
              </a:rPr>
              <a:t>Hah, şimdi oldu</a:t>
            </a:r>
            <a:r>
              <a:rPr lang="tr-TR" sz="2800" dirty="0" smtClean="0">
                <a:latin typeface="Agency FB" pitchFamily="34" charset="0"/>
              </a:rPr>
              <a:t>!</a:t>
            </a:r>
          </a:p>
          <a:p>
            <a:endParaRPr lang="tr-TR" sz="2800" dirty="0" smtClean="0">
              <a:latin typeface="Agency FB" pitchFamily="34" charset="0"/>
            </a:endParaRPr>
          </a:p>
          <a:p>
            <a:r>
              <a:rPr lang="tr-TR" sz="2800" dirty="0" smtClean="0">
                <a:latin typeface="Agency FB" pitchFamily="34" charset="0"/>
              </a:rPr>
              <a:t>Eyvah! Yangın var!</a:t>
            </a:r>
          </a:p>
          <a:p>
            <a:pPr marL="0" indent="0">
              <a:buNone/>
            </a:pPr>
            <a:endParaRPr lang="tr-TR" dirty="0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ÜNLEM  İLE ÖRNEKLER</a:t>
            </a:r>
            <a:endParaRPr lang="tr-TR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4" name="Picture 2" descr="C:\Users\Ethem\AppData\Local\Microsoft\Windows\Temporary Internet Files\Content.IE5\2IORH0QS\450px-Red_exclamation_mark.svg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2983" y="1279703"/>
            <a:ext cx="3960440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0721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 smtClean="0"/>
          </a:p>
          <a:p>
            <a:pPr marL="0" indent="0">
              <a:buNone/>
            </a:pPr>
            <a:endParaRPr lang="tr-TR" dirty="0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tr-TR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NOKTALI VİRGÜL</a:t>
            </a:r>
            <a:endParaRPr lang="tr-TR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2050" name="Picture 2" descr="C:\Users\Ethem\Desktop\CKqSfuIWoAAWKNu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761" y="2420888"/>
            <a:ext cx="2780217" cy="2508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Ethem\Desktop\image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2420888"/>
            <a:ext cx="3615120" cy="2508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9603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/>
              <a:t> </a:t>
            </a:r>
            <a:r>
              <a:rPr lang="tr-TR" sz="2800" dirty="0">
                <a:latin typeface="Agency FB" pitchFamily="34" charset="0"/>
              </a:rPr>
              <a:t>Öğeleri arasında virgül bulunan sıralı </a:t>
            </a:r>
            <a:r>
              <a:rPr lang="tr-TR" sz="2800" dirty="0" smtClean="0">
                <a:latin typeface="Agency FB" pitchFamily="34" charset="0"/>
              </a:rPr>
              <a:t>cümleleri </a:t>
            </a:r>
            <a:r>
              <a:rPr lang="tr-TR" sz="2800" dirty="0">
                <a:latin typeface="Agency FB" pitchFamily="34" charset="0"/>
              </a:rPr>
              <a:t>birbirinden ayırmak için kullanılır</a:t>
            </a:r>
            <a:r>
              <a:rPr lang="tr-TR" sz="2800" dirty="0" smtClean="0">
                <a:latin typeface="Agency FB" pitchFamily="34" charset="0"/>
              </a:rPr>
              <a:t>.</a:t>
            </a:r>
          </a:p>
          <a:p>
            <a:endParaRPr lang="tr-TR" sz="2800" dirty="0" smtClean="0">
              <a:latin typeface="Agency FB" pitchFamily="34" charset="0"/>
            </a:endParaRPr>
          </a:p>
          <a:p>
            <a:r>
              <a:rPr lang="tr-TR" sz="2800" dirty="0">
                <a:latin typeface="Agency FB" pitchFamily="34" charset="0"/>
              </a:rPr>
              <a:t> </a:t>
            </a:r>
            <a:r>
              <a:rPr lang="tr-TR" sz="2800" dirty="0" smtClean="0">
                <a:latin typeface="Agency FB" pitchFamily="34" charset="0"/>
              </a:rPr>
              <a:t>Virgülle </a:t>
            </a:r>
            <a:r>
              <a:rPr lang="tr-TR" sz="2800" dirty="0">
                <a:latin typeface="Agency FB" pitchFamily="34" charset="0"/>
              </a:rPr>
              <a:t>ayrılmış örnekleri farklı örneklerden ayırmak için konur</a:t>
            </a:r>
            <a:r>
              <a:rPr lang="tr-TR" sz="2800" dirty="0" smtClean="0">
                <a:latin typeface="Agency FB" pitchFamily="34" charset="0"/>
              </a:rPr>
              <a:t>.</a:t>
            </a:r>
          </a:p>
          <a:p>
            <a:endParaRPr lang="tr-TR" sz="2800" dirty="0" smtClean="0">
              <a:latin typeface="Agency FB" pitchFamily="34" charset="0"/>
            </a:endParaRPr>
          </a:p>
          <a:p>
            <a:r>
              <a:rPr lang="tr-TR" sz="2800" dirty="0" smtClean="0">
                <a:latin typeface="Agency FB" pitchFamily="34" charset="0"/>
              </a:rPr>
              <a:t>İçerisinde </a:t>
            </a:r>
            <a:r>
              <a:rPr lang="tr-TR" sz="2800" dirty="0">
                <a:latin typeface="Agency FB" pitchFamily="34" charset="0"/>
              </a:rPr>
              <a:t>birden fazla virgül kullanılmış cümlelerde öznenin kendinden hemen sonra gelen öğelere karışmamasını sağlamak için kullanılır.</a:t>
            </a:r>
            <a:endParaRPr lang="tr-TR" sz="2800" dirty="0" smtClean="0">
              <a:latin typeface="Agency FB" pitchFamily="34" charset="0"/>
            </a:endParaRPr>
          </a:p>
          <a:p>
            <a:endParaRPr lang="tr-TR" sz="2800" dirty="0">
              <a:latin typeface="Agency FB" pitchFamily="34" charset="0"/>
            </a:endParaRPr>
          </a:p>
        </p:txBody>
      </p:sp>
      <p:sp>
        <p:nvSpPr>
          <p:cNvPr id="4" name="Sağ Ok 3"/>
          <p:cNvSpPr/>
          <p:nvPr/>
        </p:nvSpPr>
        <p:spPr>
          <a:xfrm>
            <a:off x="539552" y="476672"/>
            <a:ext cx="7848872" cy="864096"/>
          </a:xfrm>
          <a:prstGeom prst="rightArrow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95860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Kalabalık">
  <a:themeElements>
    <a:clrScheme name="Kalabalık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Kalabalık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Kalabalık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137</TotalTime>
  <Words>151</Words>
  <Application>Microsoft Office PowerPoint</Application>
  <PresentationFormat>Ekran Gösterisi (4:3)</PresentationFormat>
  <Paragraphs>54</Paragraphs>
  <Slides>11</Slides>
  <Notes>2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6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11</vt:i4>
      </vt:variant>
    </vt:vector>
  </HeadingPairs>
  <TitlesOfParts>
    <vt:vector size="18" baseType="lpstr">
      <vt:lpstr>Agency FB</vt:lpstr>
      <vt:lpstr>Calibri</vt:lpstr>
      <vt:lpstr>Lucida Sans Unicode</vt:lpstr>
      <vt:lpstr>Verdana</vt:lpstr>
      <vt:lpstr>Wingdings 2</vt:lpstr>
      <vt:lpstr>Wingdings 3</vt:lpstr>
      <vt:lpstr>Kalabalık</vt:lpstr>
      <vt:lpstr>NOKTALAMA      İŞARETLERİ</vt:lpstr>
      <vt:lpstr>SORU  İŞARETİ</vt:lpstr>
      <vt:lpstr>PowerPoint Sunusu</vt:lpstr>
      <vt:lpstr>SORU İŞARETİ İLE ÖRNEKLER</vt:lpstr>
      <vt:lpstr>                   ÜNLEM </vt:lpstr>
      <vt:lpstr>PowerPoint Sunusu</vt:lpstr>
      <vt:lpstr>ÜNLEM  İLE ÖRNEKLER</vt:lpstr>
      <vt:lpstr>NOKTALI VİRGÜL</vt:lpstr>
      <vt:lpstr>PowerPoint Sunusu</vt:lpstr>
      <vt:lpstr>NOKTALI VİRGÜL İLE ÖRNEKLER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ETHEM-PC</dc:creator>
  <cp:keywords>www.sorubak.com</cp:keywords>
  <cp:lastModifiedBy>doğan</cp:lastModifiedBy>
  <cp:revision>51</cp:revision>
  <dcterms:created xsi:type="dcterms:W3CDTF">2016-02-29T22:54:59Z</dcterms:created>
  <dcterms:modified xsi:type="dcterms:W3CDTF">2016-04-25T16:37:44Z</dcterms:modified>
</cp:coreProperties>
</file>