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493526-1CAF-4963-A7DE-7C3BFD0855BA}" type="doc">
      <dgm:prSet loTypeId="urn:microsoft.com/office/officeart/2005/8/layout/lProcess3" loCatId="process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755F7777-4DBA-4BA4-8481-9BC55EEE144C}">
      <dgm:prSet/>
      <dgm:spPr/>
      <dgm:t>
        <a:bodyPr/>
        <a:lstStyle/>
        <a:p>
          <a:pPr rtl="0"/>
          <a:r>
            <a:rPr lang="tr-TR" b="1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BİRAZDA</a:t>
          </a:r>
          <a:endParaRPr lang="tr-TR" b="1" dirty="0">
            <a:solidFill>
              <a:srgbClr val="92D05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150D7FB-9701-4419-BC37-B0A06CBA7F04}" type="parTrans" cxnId="{D182E429-334C-4A68-9819-A532716DF265}">
      <dgm:prSet/>
      <dgm:spPr/>
      <dgm:t>
        <a:bodyPr/>
        <a:lstStyle/>
        <a:p>
          <a:endParaRPr lang="tr-TR"/>
        </a:p>
      </dgm:t>
    </dgm:pt>
    <dgm:pt modelId="{37F0987C-7D33-45B2-9406-8053787BEDD6}" type="sibTrans" cxnId="{D182E429-334C-4A68-9819-A532716DF265}">
      <dgm:prSet/>
      <dgm:spPr/>
      <dgm:t>
        <a:bodyPr/>
        <a:lstStyle/>
        <a:p>
          <a:endParaRPr lang="tr-TR"/>
        </a:p>
      </dgm:t>
    </dgm:pt>
    <dgm:pt modelId="{17768BCD-B4B3-4371-BD99-9D2ADCAAACC9}">
      <dgm:prSet/>
      <dgm:spPr/>
      <dgm:t>
        <a:bodyPr/>
        <a:lstStyle/>
        <a:p>
          <a:pPr rtl="0"/>
          <a:r>
            <a:rPr lang="tr-TR" b="1" dirty="0" smtClean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PROPLEM</a:t>
          </a:r>
          <a:r>
            <a:rPr lang="tr-TR" b="1" dirty="0" smtClean="0">
              <a:solidFill>
                <a:schemeClr val="bg2">
                  <a:lumMod val="50000"/>
                </a:schemeClr>
              </a:solidFill>
            </a:rPr>
            <a:t> </a:t>
          </a:r>
          <a:endParaRPr lang="tr-TR" b="1" dirty="0">
            <a:solidFill>
              <a:schemeClr val="bg2">
                <a:lumMod val="50000"/>
              </a:schemeClr>
            </a:solidFill>
          </a:endParaRPr>
        </a:p>
      </dgm:t>
    </dgm:pt>
    <dgm:pt modelId="{EEF621AF-805B-4283-BDF6-FAB762E77890}" type="parTrans" cxnId="{A30395FC-A019-4DD5-AC46-2220A22A5427}">
      <dgm:prSet/>
      <dgm:spPr/>
      <dgm:t>
        <a:bodyPr/>
        <a:lstStyle/>
        <a:p>
          <a:endParaRPr lang="tr-TR"/>
        </a:p>
      </dgm:t>
    </dgm:pt>
    <dgm:pt modelId="{02F154FC-5713-425D-995E-A3A8E83FE899}" type="sibTrans" cxnId="{A30395FC-A019-4DD5-AC46-2220A22A5427}">
      <dgm:prSet/>
      <dgm:spPr/>
      <dgm:t>
        <a:bodyPr/>
        <a:lstStyle/>
        <a:p>
          <a:endParaRPr lang="tr-TR"/>
        </a:p>
      </dgm:t>
    </dgm:pt>
    <dgm:pt modelId="{E902685B-B17B-472F-85EA-82450BCFB515}">
      <dgm:prSet/>
      <dgm:spPr/>
      <dgm:t>
        <a:bodyPr/>
        <a:lstStyle/>
        <a:p>
          <a:pPr rtl="0"/>
          <a:r>
            <a:rPr lang="tr-TR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ÇÖZELİM</a:t>
          </a:r>
          <a:endParaRPr lang="tr-TR" b="1" dirty="0">
            <a:solidFill>
              <a:schemeClr val="accent3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1103607-FB1B-4DF0-AB1F-749AFB59DC5C}" type="parTrans" cxnId="{2F4EB095-E4BF-41AC-8476-F4E09499958B}">
      <dgm:prSet/>
      <dgm:spPr/>
      <dgm:t>
        <a:bodyPr/>
        <a:lstStyle/>
        <a:p>
          <a:endParaRPr lang="tr-TR"/>
        </a:p>
      </dgm:t>
    </dgm:pt>
    <dgm:pt modelId="{C95629BE-EC9A-458F-94C2-92DDA3C9BC74}" type="sibTrans" cxnId="{2F4EB095-E4BF-41AC-8476-F4E09499958B}">
      <dgm:prSet/>
      <dgm:spPr/>
      <dgm:t>
        <a:bodyPr/>
        <a:lstStyle/>
        <a:p>
          <a:endParaRPr lang="tr-TR"/>
        </a:p>
      </dgm:t>
    </dgm:pt>
    <dgm:pt modelId="{8864AE19-AB13-49C2-8AB0-F95066464DA7}" type="pres">
      <dgm:prSet presAssocID="{DF493526-1CAF-4963-A7DE-7C3BFD0855BA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B0E0AF67-F54F-4284-9332-DFF2B2C421A1}" type="pres">
      <dgm:prSet presAssocID="{755F7777-4DBA-4BA4-8481-9BC55EEE144C}" presName="horFlow" presStyleCnt="0"/>
      <dgm:spPr/>
    </dgm:pt>
    <dgm:pt modelId="{158846C1-E7FE-49E4-8886-1A61BD43D353}" type="pres">
      <dgm:prSet presAssocID="{755F7777-4DBA-4BA4-8481-9BC55EEE144C}" presName="bigChev" presStyleLbl="node1" presStyleIdx="0" presStyleCnt="3" custScaleX="52324" custScaleY="48717" custLinFactNeighborX="-24174" custLinFactNeighborY="-832"/>
      <dgm:spPr/>
      <dgm:t>
        <a:bodyPr/>
        <a:lstStyle/>
        <a:p>
          <a:endParaRPr lang="tr-TR"/>
        </a:p>
      </dgm:t>
    </dgm:pt>
    <dgm:pt modelId="{4090C8AD-34E7-4CED-9272-8EB1A498E0CC}" type="pres">
      <dgm:prSet presAssocID="{755F7777-4DBA-4BA4-8481-9BC55EEE144C}" presName="vSp" presStyleCnt="0"/>
      <dgm:spPr/>
    </dgm:pt>
    <dgm:pt modelId="{97D3F748-3B00-4ADF-879E-C5973BD0AEFD}" type="pres">
      <dgm:prSet presAssocID="{17768BCD-B4B3-4371-BD99-9D2ADCAAACC9}" presName="horFlow" presStyleCnt="0"/>
      <dgm:spPr/>
    </dgm:pt>
    <dgm:pt modelId="{87358022-2D9E-4257-9C87-C00DE3D34173}" type="pres">
      <dgm:prSet presAssocID="{17768BCD-B4B3-4371-BD99-9D2ADCAAACC9}" presName="bigChev" presStyleLbl="node1" presStyleIdx="1" presStyleCnt="3" custScaleX="52898" custScaleY="45295" custLinFactNeighborX="-7641" custLinFactNeighborY="-25085"/>
      <dgm:spPr/>
      <dgm:t>
        <a:bodyPr/>
        <a:lstStyle/>
        <a:p>
          <a:endParaRPr lang="tr-TR"/>
        </a:p>
      </dgm:t>
    </dgm:pt>
    <dgm:pt modelId="{384546C0-8592-4287-829F-DA33771C939F}" type="pres">
      <dgm:prSet presAssocID="{17768BCD-B4B3-4371-BD99-9D2ADCAAACC9}" presName="vSp" presStyleCnt="0"/>
      <dgm:spPr/>
    </dgm:pt>
    <dgm:pt modelId="{14F134E0-B6A5-4D58-A768-492AB0FAFE42}" type="pres">
      <dgm:prSet presAssocID="{E902685B-B17B-472F-85EA-82450BCFB515}" presName="horFlow" presStyleCnt="0"/>
      <dgm:spPr/>
    </dgm:pt>
    <dgm:pt modelId="{1B275E92-1AF9-41F5-BD61-93C68A80C94C}" type="pres">
      <dgm:prSet presAssocID="{E902685B-B17B-472F-85EA-82450BCFB515}" presName="bigChev" presStyleLbl="node1" presStyleIdx="2" presStyleCnt="3" custScaleX="48278" custScaleY="46266" custLinFactNeighborX="16143" custLinFactNeighborY="-50686"/>
      <dgm:spPr/>
      <dgm:t>
        <a:bodyPr/>
        <a:lstStyle/>
        <a:p>
          <a:endParaRPr lang="tr-TR"/>
        </a:p>
      </dgm:t>
    </dgm:pt>
  </dgm:ptLst>
  <dgm:cxnLst>
    <dgm:cxn modelId="{A30395FC-A019-4DD5-AC46-2220A22A5427}" srcId="{DF493526-1CAF-4963-A7DE-7C3BFD0855BA}" destId="{17768BCD-B4B3-4371-BD99-9D2ADCAAACC9}" srcOrd="1" destOrd="0" parTransId="{EEF621AF-805B-4283-BDF6-FAB762E77890}" sibTransId="{02F154FC-5713-425D-995E-A3A8E83FE899}"/>
    <dgm:cxn modelId="{A196511A-A069-4101-A4B4-D9EA10378C4B}" type="presOf" srcId="{E902685B-B17B-472F-85EA-82450BCFB515}" destId="{1B275E92-1AF9-41F5-BD61-93C68A80C94C}" srcOrd="0" destOrd="0" presId="urn:microsoft.com/office/officeart/2005/8/layout/lProcess3"/>
    <dgm:cxn modelId="{D182E429-334C-4A68-9819-A532716DF265}" srcId="{DF493526-1CAF-4963-A7DE-7C3BFD0855BA}" destId="{755F7777-4DBA-4BA4-8481-9BC55EEE144C}" srcOrd="0" destOrd="0" parTransId="{F150D7FB-9701-4419-BC37-B0A06CBA7F04}" sibTransId="{37F0987C-7D33-45B2-9406-8053787BEDD6}"/>
    <dgm:cxn modelId="{2F4EB095-E4BF-41AC-8476-F4E09499958B}" srcId="{DF493526-1CAF-4963-A7DE-7C3BFD0855BA}" destId="{E902685B-B17B-472F-85EA-82450BCFB515}" srcOrd="2" destOrd="0" parTransId="{B1103607-FB1B-4DF0-AB1F-749AFB59DC5C}" sibTransId="{C95629BE-EC9A-458F-94C2-92DDA3C9BC74}"/>
    <dgm:cxn modelId="{24AF5617-5888-46F7-AA2D-494478735D61}" type="presOf" srcId="{DF493526-1CAF-4963-A7DE-7C3BFD0855BA}" destId="{8864AE19-AB13-49C2-8AB0-F95066464DA7}" srcOrd="0" destOrd="0" presId="urn:microsoft.com/office/officeart/2005/8/layout/lProcess3"/>
    <dgm:cxn modelId="{74F72AE9-1A32-4D56-85EA-267CAFCE116E}" type="presOf" srcId="{17768BCD-B4B3-4371-BD99-9D2ADCAAACC9}" destId="{87358022-2D9E-4257-9C87-C00DE3D34173}" srcOrd="0" destOrd="0" presId="urn:microsoft.com/office/officeart/2005/8/layout/lProcess3"/>
    <dgm:cxn modelId="{78964ECF-879A-43C2-8F79-8BF49D26BF93}" type="presOf" srcId="{755F7777-4DBA-4BA4-8481-9BC55EEE144C}" destId="{158846C1-E7FE-49E4-8886-1A61BD43D353}" srcOrd="0" destOrd="0" presId="urn:microsoft.com/office/officeart/2005/8/layout/lProcess3"/>
    <dgm:cxn modelId="{0897A0A4-83A0-4AE3-B71A-2EE4EEC884EC}" type="presParOf" srcId="{8864AE19-AB13-49C2-8AB0-F95066464DA7}" destId="{B0E0AF67-F54F-4284-9332-DFF2B2C421A1}" srcOrd="0" destOrd="0" presId="urn:microsoft.com/office/officeart/2005/8/layout/lProcess3"/>
    <dgm:cxn modelId="{EED5D4A7-87CC-4472-92C1-B7D942F9E9D9}" type="presParOf" srcId="{B0E0AF67-F54F-4284-9332-DFF2B2C421A1}" destId="{158846C1-E7FE-49E4-8886-1A61BD43D353}" srcOrd="0" destOrd="0" presId="urn:microsoft.com/office/officeart/2005/8/layout/lProcess3"/>
    <dgm:cxn modelId="{E136E0FC-4C0E-4A15-A6DA-2000C122A519}" type="presParOf" srcId="{8864AE19-AB13-49C2-8AB0-F95066464DA7}" destId="{4090C8AD-34E7-4CED-9272-8EB1A498E0CC}" srcOrd="1" destOrd="0" presId="urn:microsoft.com/office/officeart/2005/8/layout/lProcess3"/>
    <dgm:cxn modelId="{76BE7562-7AFD-465C-9601-B83EE2443FB9}" type="presParOf" srcId="{8864AE19-AB13-49C2-8AB0-F95066464DA7}" destId="{97D3F748-3B00-4ADF-879E-C5973BD0AEFD}" srcOrd="2" destOrd="0" presId="urn:microsoft.com/office/officeart/2005/8/layout/lProcess3"/>
    <dgm:cxn modelId="{ED602B0D-3C1C-41A3-A977-5FD8439ED647}" type="presParOf" srcId="{97D3F748-3B00-4ADF-879E-C5973BD0AEFD}" destId="{87358022-2D9E-4257-9C87-C00DE3D34173}" srcOrd="0" destOrd="0" presId="urn:microsoft.com/office/officeart/2005/8/layout/lProcess3"/>
    <dgm:cxn modelId="{98A55019-D7E0-4EFB-970D-60FA98B111CB}" type="presParOf" srcId="{8864AE19-AB13-49C2-8AB0-F95066464DA7}" destId="{384546C0-8592-4287-829F-DA33771C939F}" srcOrd="3" destOrd="0" presId="urn:microsoft.com/office/officeart/2005/8/layout/lProcess3"/>
    <dgm:cxn modelId="{889F806A-1A65-473B-ADF5-4C6EC2156C2C}" type="presParOf" srcId="{8864AE19-AB13-49C2-8AB0-F95066464DA7}" destId="{14F134E0-B6A5-4D58-A768-492AB0FAFE42}" srcOrd="4" destOrd="0" presId="urn:microsoft.com/office/officeart/2005/8/layout/lProcess3"/>
    <dgm:cxn modelId="{381E6185-6768-4565-9D01-2910C1A8691D}" type="presParOf" srcId="{14F134E0-B6A5-4D58-A768-492AB0FAFE42}" destId="{1B275E92-1AF9-41F5-BD61-93C68A80C94C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8846C1-E7FE-49E4-8886-1A61BD43D353}">
      <dsp:nvSpPr>
        <dsp:cNvPr id="0" name=""/>
        <dsp:cNvSpPr/>
      </dsp:nvSpPr>
      <dsp:spPr>
        <a:xfrm>
          <a:off x="0" y="375341"/>
          <a:ext cx="4752555" cy="1769973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3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3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3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4610" tIns="27305" rIns="0" bIns="27305" numCol="1" spcCol="1270" anchor="ctr" anchorCtr="0">
          <a:noAutofit/>
        </a:bodyPr>
        <a:lstStyle/>
        <a:p>
          <a:pPr lvl="0" algn="ctr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300" b="1" kern="1200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BİRAZDA</a:t>
          </a:r>
          <a:endParaRPr lang="tr-TR" sz="4300" b="1" kern="1200" dirty="0">
            <a:solidFill>
              <a:srgbClr val="92D05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84987" y="375341"/>
        <a:ext cx="2982582" cy="1769973"/>
      </dsp:txXfrm>
    </dsp:sp>
    <dsp:sp modelId="{87358022-2D9E-4257-9C87-C00DE3D34173}">
      <dsp:nvSpPr>
        <dsp:cNvPr id="0" name=""/>
        <dsp:cNvSpPr/>
      </dsp:nvSpPr>
      <dsp:spPr>
        <a:xfrm>
          <a:off x="1445095" y="1772806"/>
          <a:ext cx="4804691" cy="1645646"/>
        </a:xfrm>
        <a:prstGeom prst="chevron">
          <a:avLst/>
        </a:prstGeom>
        <a:gradFill rotWithShape="0">
          <a:gsLst>
            <a:gs pos="0">
              <a:schemeClr val="accent3">
                <a:hueOff val="4500961"/>
                <a:satOff val="407"/>
                <a:lumOff val="-4315"/>
                <a:alphaOff val="0"/>
                <a:shade val="63000"/>
              </a:schemeClr>
            </a:gs>
            <a:gs pos="30000">
              <a:schemeClr val="accent3">
                <a:hueOff val="4500961"/>
                <a:satOff val="407"/>
                <a:lumOff val="-4315"/>
                <a:alphaOff val="0"/>
                <a:shade val="90000"/>
                <a:satMod val="110000"/>
              </a:schemeClr>
            </a:gs>
            <a:gs pos="45000">
              <a:schemeClr val="accent3">
                <a:hueOff val="4500961"/>
                <a:satOff val="407"/>
                <a:lumOff val="-4315"/>
                <a:alphaOff val="0"/>
                <a:shade val="100000"/>
                <a:satMod val="118000"/>
              </a:schemeClr>
            </a:gs>
            <a:gs pos="55000">
              <a:schemeClr val="accent3">
                <a:hueOff val="4500961"/>
                <a:satOff val="407"/>
                <a:lumOff val="-4315"/>
                <a:alphaOff val="0"/>
                <a:shade val="100000"/>
                <a:satMod val="118000"/>
              </a:schemeClr>
            </a:gs>
            <a:gs pos="73000">
              <a:schemeClr val="accent3">
                <a:hueOff val="4500961"/>
                <a:satOff val="407"/>
                <a:lumOff val="-4315"/>
                <a:alphaOff val="0"/>
                <a:shade val="90000"/>
                <a:satMod val="110000"/>
              </a:schemeClr>
            </a:gs>
            <a:gs pos="100000">
              <a:schemeClr val="accent3">
                <a:hueOff val="4500961"/>
                <a:satOff val="407"/>
                <a:lumOff val="-4315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4610" tIns="27305" rIns="0" bIns="27305" numCol="1" spcCol="1270" anchor="ctr" anchorCtr="0">
          <a:noAutofit/>
        </a:bodyPr>
        <a:lstStyle/>
        <a:p>
          <a:pPr lvl="0" algn="ctr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300" b="1" kern="1200" dirty="0" smtClean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PROPLEM</a:t>
          </a:r>
          <a:r>
            <a:rPr lang="tr-TR" sz="4300" b="1" kern="1200" dirty="0" smtClean="0">
              <a:solidFill>
                <a:schemeClr val="bg2">
                  <a:lumMod val="50000"/>
                </a:schemeClr>
              </a:solidFill>
            </a:rPr>
            <a:t> </a:t>
          </a:r>
          <a:endParaRPr lang="tr-TR" sz="4300" b="1" kern="1200" dirty="0">
            <a:solidFill>
              <a:schemeClr val="bg2">
                <a:lumMod val="50000"/>
              </a:schemeClr>
            </a:solidFill>
          </a:endParaRPr>
        </a:p>
      </dsp:txBody>
      <dsp:txXfrm>
        <a:off x="2267918" y="1772806"/>
        <a:ext cx="3159045" cy="1645646"/>
      </dsp:txXfrm>
    </dsp:sp>
    <dsp:sp modelId="{1B275E92-1AF9-41F5-BD61-93C68A80C94C}">
      <dsp:nvSpPr>
        <dsp:cNvPr id="0" name=""/>
        <dsp:cNvSpPr/>
      </dsp:nvSpPr>
      <dsp:spPr>
        <a:xfrm>
          <a:off x="3605380" y="2996967"/>
          <a:ext cx="4385059" cy="1680924"/>
        </a:xfrm>
        <a:prstGeom prst="chevron">
          <a:avLst/>
        </a:prstGeom>
        <a:gradFill rotWithShape="0">
          <a:gsLst>
            <a:gs pos="0">
              <a:schemeClr val="accent3">
                <a:hueOff val="9001922"/>
                <a:satOff val="813"/>
                <a:lumOff val="-8631"/>
                <a:alphaOff val="0"/>
                <a:shade val="63000"/>
              </a:schemeClr>
            </a:gs>
            <a:gs pos="30000">
              <a:schemeClr val="accent3">
                <a:hueOff val="9001922"/>
                <a:satOff val="813"/>
                <a:lumOff val="-8631"/>
                <a:alphaOff val="0"/>
                <a:shade val="90000"/>
                <a:satMod val="110000"/>
              </a:schemeClr>
            </a:gs>
            <a:gs pos="45000">
              <a:schemeClr val="accent3">
                <a:hueOff val="9001922"/>
                <a:satOff val="813"/>
                <a:lumOff val="-8631"/>
                <a:alphaOff val="0"/>
                <a:shade val="100000"/>
                <a:satMod val="118000"/>
              </a:schemeClr>
            </a:gs>
            <a:gs pos="55000">
              <a:schemeClr val="accent3">
                <a:hueOff val="9001922"/>
                <a:satOff val="813"/>
                <a:lumOff val="-8631"/>
                <a:alphaOff val="0"/>
                <a:shade val="100000"/>
                <a:satMod val="118000"/>
              </a:schemeClr>
            </a:gs>
            <a:gs pos="73000">
              <a:schemeClr val="accent3">
                <a:hueOff val="9001922"/>
                <a:satOff val="813"/>
                <a:lumOff val="-8631"/>
                <a:alphaOff val="0"/>
                <a:shade val="90000"/>
                <a:satMod val="110000"/>
              </a:schemeClr>
            </a:gs>
            <a:gs pos="100000">
              <a:schemeClr val="accent3">
                <a:hueOff val="9001922"/>
                <a:satOff val="813"/>
                <a:lumOff val="-8631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4610" tIns="27305" rIns="0" bIns="27305" numCol="1" spcCol="1270" anchor="ctr" anchorCtr="0">
          <a:noAutofit/>
        </a:bodyPr>
        <a:lstStyle/>
        <a:p>
          <a:pPr lvl="0" algn="ctr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300" b="1" kern="120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ÇÖZELİM</a:t>
          </a:r>
          <a:endParaRPr lang="tr-TR" sz="4300" b="1" kern="1200" dirty="0">
            <a:solidFill>
              <a:schemeClr val="accent3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45842" y="2996967"/>
        <a:ext cx="2704135" cy="16809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763BD8-A0CD-467D-AC0E-245C062DEBA5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959DEF-926F-4D86-B8A7-53A19DA7BEB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250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59DEF-926F-4D86-B8A7-53A19DA7BEB3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87359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94C85F43-A5D6-4E75-9602-3BD224BA0959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65E4DCA3-C9C7-46AA-9FB2-13AF5F4C13D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Dikdörtgen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32 Dikdörtgen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Dikdörtgen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31 Dikdörtgen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5F43-A5D6-4E75-9602-3BD224BA0959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4DCA3-C9C7-46AA-9FB2-13AF5F4C13D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5F43-A5D6-4E75-9602-3BD224BA0959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4DCA3-C9C7-46AA-9FB2-13AF5F4C13D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İkizkenar Üçgen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5F43-A5D6-4E75-9602-3BD224BA0959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4DCA3-C9C7-46AA-9FB2-13AF5F4C13D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94C85F43-A5D6-4E75-9602-3BD224BA0959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65E4DCA3-C9C7-46AA-9FB2-13AF5F4C13D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5F43-A5D6-4E75-9602-3BD224BA0959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4DCA3-C9C7-46AA-9FB2-13AF5F4C13D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5F43-A5D6-4E75-9602-3BD224BA0959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4DCA3-C9C7-46AA-9FB2-13AF5F4C13D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5F43-A5D6-4E75-9602-3BD224BA0959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4DCA3-C9C7-46AA-9FB2-13AF5F4C13D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İkizkenar Üçgen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5F43-A5D6-4E75-9602-3BD224BA0959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4DCA3-C9C7-46AA-9FB2-13AF5F4C13D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Düz Bağlayıcı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İkizkenar Üçgen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5F43-A5D6-4E75-9602-3BD224BA0959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4DCA3-C9C7-46AA-9FB2-13AF5F4C13D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İkizkenar Üçgen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İçerik Yer Tutucusu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5F43-A5D6-4E75-9602-3BD224BA0959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4DCA3-C9C7-46AA-9FB2-13AF5F4C13D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İkizkenar Üçgen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4C85F43-A5D6-4E75-9602-3BD224BA0959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5E4DCA3-C9C7-46AA-9FB2-13AF5F4C13D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8" name="27 Düz Bağlayıcı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Düz Bağlayıcı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İkizkenar Üçgen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889794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MATEMATİK DERSİ</a:t>
            </a:r>
            <a:endParaRPr lang="tr-TR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691680" y="1700808"/>
            <a:ext cx="61931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ÜSLÜ SAYILAR </a:t>
            </a:r>
            <a:endParaRPr lang="tr-TR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6 Artı"/>
          <p:cNvSpPr/>
          <p:nvPr/>
        </p:nvSpPr>
        <p:spPr>
          <a:xfrm rot="19256619">
            <a:off x="218141" y="1764389"/>
            <a:ext cx="1296144" cy="1152128"/>
          </a:xfrm>
          <a:prstGeom prst="mathPl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Eksi"/>
          <p:cNvSpPr/>
          <p:nvPr/>
        </p:nvSpPr>
        <p:spPr>
          <a:xfrm rot="978793">
            <a:off x="6722260" y="1097936"/>
            <a:ext cx="1440160" cy="648072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Çarpma"/>
          <p:cNvSpPr/>
          <p:nvPr/>
        </p:nvSpPr>
        <p:spPr>
          <a:xfrm rot="20027806">
            <a:off x="7616268" y="5759620"/>
            <a:ext cx="1368152" cy="1052736"/>
          </a:xfrm>
          <a:prstGeom prst="mathMultiply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Bölme"/>
          <p:cNvSpPr/>
          <p:nvPr/>
        </p:nvSpPr>
        <p:spPr>
          <a:xfrm rot="1094622">
            <a:off x="1517599" y="5742538"/>
            <a:ext cx="1296144" cy="936104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Artı"/>
          <p:cNvSpPr/>
          <p:nvPr/>
        </p:nvSpPr>
        <p:spPr>
          <a:xfrm>
            <a:off x="8207896" y="2492896"/>
            <a:ext cx="936104" cy="1008112"/>
          </a:xfrm>
          <a:prstGeom prst="mathPl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Bölme"/>
          <p:cNvSpPr/>
          <p:nvPr/>
        </p:nvSpPr>
        <p:spPr>
          <a:xfrm>
            <a:off x="4067944" y="2708920"/>
            <a:ext cx="1224136" cy="864096"/>
          </a:xfrm>
          <a:prstGeom prst="mathDivid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Eksi"/>
          <p:cNvSpPr/>
          <p:nvPr/>
        </p:nvSpPr>
        <p:spPr>
          <a:xfrm rot="20408583">
            <a:off x="323528" y="980728"/>
            <a:ext cx="720080" cy="576064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1043608" y="3717032"/>
            <a:ext cx="720080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Hazırlayanın=Adı:Dilruba  Soyadı:</a:t>
            </a:r>
            <a:r>
              <a:rPr lang="tr-TR" sz="2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Mengi</a:t>
            </a:r>
            <a:r>
              <a:rPr lang="tr-TR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Sınıfı:5-B Numarası:502  Okulu:Orhangazi </a:t>
            </a:r>
            <a:r>
              <a:rPr lang="tr-TR" sz="2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İmamhatip</a:t>
            </a:r>
            <a:r>
              <a:rPr lang="tr-TR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Ortaokulu </a:t>
            </a:r>
            <a:endParaRPr lang="tr-TR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043608" y="5013176"/>
            <a:ext cx="71287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İçindekiler; Üslü Sayı Nedir? Üslü Sayı Örnekleri Çözümlü Üslü Sayılar Soruları </a:t>
            </a:r>
            <a:endParaRPr lang="tr-TR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899592" y="0"/>
            <a:ext cx="66584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ÜSLÜ SAYI NEDİR?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683568" y="1268760"/>
            <a:ext cx="84604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Sayı kendisiyle iki yada daha fazla kez çarpılırsa bu işlemi daha kolay hale getirmek için kullanılan sisteme </a:t>
            </a:r>
            <a:r>
              <a:rPr lang="tr-TR" dirty="0" smtClean="0">
                <a:solidFill>
                  <a:srgbClr val="FF3399"/>
                </a:solidFill>
              </a:rPr>
              <a:t>üslü sayılar </a:t>
            </a:r>
            <a:r>
              <a:rPr lang="tr-TR" dirty="0" smtClean="0"/>
              <a:t>denir.Sayı kendisiyle kaç defa çarpıldıysa çarpılan sayının sağ üst köşesine küçük bir biçimde yazılır.</a:t>
            </a:r>
          </a:p>
          <a:p>
            <a:r>
              <a:rPr lang="tr-TR" dirty="0">
                <a:solidFill>
                  <a:srgbClr val="FF3399"/>
                </a:solidFill>
              </a:rPr>
              <a:t> </a:t>
            </a:r>
            <a:r>
              <a:rPr lang="tr-TR" dirty="0" smtClean="0">
                <a:solidFill>
                  <a:srgbClr val="FF3399"/>
                </a:solidFill>
              </a:rPr>
              <a:t>ÖRNEK:</a:t>
            </a:r>
          </a:p>
          <a:p>
            <a:r>
              <a:rPr lang="tr-TR" dirty="0">
                <a:solidFill>
                  <a:srgbClr val="FF3399"/>
                </a:solidFill>
              </a:rPr>
              <a:t>*</a:t>
            </a:r>
            <a:r>
              <a:rPr lang="tr-TR" dirty="0" smtClean="0">
                <a:solidFill>
                  <a:srgbClr val="FF3399"/>
                </a:solidFill>
              </a:rPr>
              <a:t>Normalde: 3x3                      </a:t>
            </a:r>
          </a:p>
          <a:p>
            <a:r>
              <a:rPr lang="tr-TR" dirty="0" smtClean="0">
                <a:solidFill>
                  <a:srgbClr val="FF3399"/>
                </a:solidFill>
              </a:rPr>
              <a:t>*Üslü Sayıyla Gösterildiğinde: 3</a:t>
            </a:r>
          </a:p>
          <a:p>
            <a:r>
              <a:rPr lang="tr-TR" dirty="0">
                <a:solidFill>
                  <a:srgbClr val="FF3399"/>
                </a:solidFill>
              </a:rPr>
              <a:t> </a:t>
            </a:r>
            <a:endParaRPr lang="tr-TR" dirty="0" smtClean="0">
              <a:solidFill>
                <a:srgbClr val="FF3399"/>
              </a:solidFill>
            </a:endParaRPr>
          </a:p>
          <a:p>
            <a:r>
              <a:rPr lang="tr-TR" dirty="0" smtClean="0">
                <a:solidFill>
                  <a:srgbClr val="FF3399"/>
                </a:solidFill>
              </a:rPr>
              <a:t>*Normalde:5x5x5</a:t>
            </a:r>
          </a:p>
          <a:p>
            <a:r>
              <a:rPr lang="tr-TR" dirty="0" smtClean="0">
                <a:solidFill>
                  <a:srgbClr val="FF3399"/>
                </a:solidFill>
              </a:rPr>
              <a:t>*Üslü Sayıyla Gösterildiğinde:5</a:t>
            </a:r>
          </a:p>
          <a:p>
            <a:r>
              <a:rPr lang="tr-TR" dirty="0">
                <a:solidFill>
                  <a:srgbClr val="FF3399"/>
                </a:solidFill>
              </a:rPr>
              <a:t> </a:t>
            </a:r>
            <a:r>
              <a:rPr lang="tr-TR" dirty="0" smtClean="0">
                <a:solidFill>
                  <a:srgbClr val="FF3399"/>
                </a:solidFill>
              </a:rPr>
              <a:t>   </a:t>
            </a:r>
            <a:r>
              <a:rPr lang="tr-TR" dirty="0" smtClean="0"/>
              <a:t>Sayı kendisiyle 2 kez çarpılıyor ise buna </a:t>
            </a:r>
            <a:r>
              <a:rPr lang="tr-TR" dirty="0" smtClean="0">
                <a:solidFill>
                  <a:srgbClr val="FF3399"/>
                </a:solidFill>
              </a:rPr>
              <a:t>sayının karesi </a:t>
            </a:r>
            <a:r>
              <a:rPr lang="tr-TR" dirty="0" smtClean="0"/>
              <a:t>denir.Eğer sayı kendisiyle 3 kez çarpılıyor ise buna </a:t>
            </a:r>
            <a:r>
              <a:rPr lang="tr-TR" dirty="0" smtClean="0">
                <a:solidFill>
                  <a:srgbClr val="FF3399"/>
                </a:solidFill>
              </a:rPr>
              <a:t>sayının küpü </a:t>
            </a:r>
            <a:r>
              <a:rPr lang="tr-TR" dirty="0" smtClean="0"/>
              <a:t>denir.</a:t>
            </a:r>
          </a:p>
          <a:p>
            <a:r>
              <a:rPr lang="tr-TR" dirty="0" smtClean="0">
                <a:solidFill>
                  <a:srgbClr val="FF3399"/>
                </a:solidFill>
              </a:rPr>
              <a:t> 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3491880" y="2492897"/>
            <a:ext cx="36004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</a:t>
            </a:r>
            <a:r>
              <a:rPr lang="tr-TR" sz="1000" dirty="0" smtClean="0">
                <a:solidFill>
                  <a:srgbClr val="FF3399"/>
                </a:solidFill>
              </a:rPr>
              <a:t>2</a:t>
            </a:r>
          </a:p>
          <a:p>
            <a:endParaRPr lang="tr-TR" sz="1000" dirty="0">
              <a:solidFill>
                <a:srgbClr val="FF3399"/>
              </a:solidFill>
            </a:endParaRPr>
          </a:p>
          <a:p>
            <a:endParaRPr lang="tr-TR" sz="1000" dirty="0" smtClean="0">
              <a:solidFill>
                <a:srgbClr val="FF3399"/>
              </a:solidFill>
            </a:endParaRPr>
          </a:p>
          <a:p>
            <a:endParaRPr lang="tr-TR" sz="1000" dirty="0">
              <a:solidFill>
                <a:srgbClr val="FF3399"/>
              </a:solidFill>
            </a:endParaRPr>
          </a:p>
          <a:p>
            <a:endParaRPr lang="tr-TR" sz="1000" dirty="0" smtClean="0">
              <a:solidFill>
                <a:srgbClr val="FF3399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3635896" y="3645024"/>
            <a:ext cx="7920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50" dirty="0" smtClean="0"/>
              <a:t> </a:t>
            </a:r>
          </a:p>
          <a:p>
            <a:endParaRPr lang="tr-TR" sz="1050" dirty="0"/>
          </a:p>
        </p:txBody>
      </p:sp>
      <p:sp>
        <p:nvSpPr>
          <p:cNvPr id="7" name="6 Metin kutusu"/>
          <p:cNvSpPr txBox="1"/>
          <p:nvPr/>
        </p:nvSpPr>
        <p:spPr>
          <a:xfrm>
            <a:off x="3563888" y="3429000"/>
            <a:ext cx="4320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000" dirty="0" smtClean="0">
                <a:solidFill>
                  <a:srgbClr val="FF3399"/>
                </a:solidFill>
              </a:rPr>
              <a:t>3</a:t>
            </a:r>
            <a:endParaRPr lang="tr-TR" sz="1000" dirty="0">
              <a:solidFill>
                <a:srgbClr val="FF3399"/>
              </a:solidFill>
            </a:endParaRPr>
          </a:p>
        </p:txBody>
      </p:sp>
      <p:pic>
        <p:nvPicPr>
          <p:cNvPr id="1026" name="Picture 2" descr="C:\Users\ilhan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4149080"/>
            <a:ext cx="2038350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89688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ÜSLÜ SAYILARA ÖRNEKLER</a:t>
            </a:r>
            <a:endParaRPr lang="tr-T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2 Artı"/>
          <p:cNvSpPr/>
          <p:nvPr/>
        </p:nvSpPr>
        <p:spPr>
          <a:xfrm>
            <a:off x="0" y="1340768"/>
            <a:ext cx="467544" cy="432048"/>
          </a:xfrm>
          <a:prstGeom prst="mathPl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323528" y="1196752"/>
            <a:ext cx="9001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/>
              <a:t>20x20x20=20</a:t>
            </a:r>
          </a:p>
          <a:p>
            <a:endParaRPr lang="tr-TR" sz="4000" dirty="0" smtClean="0"/>
          </a:p>
          <a:p>
            <a:r>
              <a:rPr lang="tr-TR" sz="4000" dirty="0" smtClean="0"/>
              <a:t>9x9x9x9=9</a:t>
            </a:r>
          </a:p>
          <a:p>
            <a:endParaRPr lang="tr-TR" sz="4000" dirty="0" smtClean="0"/>
          </a:p>
          <a:p>
            <a:r>
              <a:rPr lang="tr-TR" sz="4000" dirty="0" smtClean="0"/>
              <a:t>40x40=40</a:t>
            </a:r>
          </a:p>
          <a:p>
            <a:endParaRPr lang="tr-TR" sz="4000" dirty="0" smtClean="0"/>
          </a:p>
          <a:p>
            <a:r>
              <a:rPr lang="tr-TR" sz="4000" dirty="0" smtClean="0"/>
              <a:t>8x8x8x8x8=8</a:t>
            </a:r>
          </a:p>
        </p:txBody>
      </p:sp>
      <p:sp>
        <p:nvSpPr>
          <p:cNvPr id="5" name="4 Eksi"/>
          <p:cNvSpPr/>
          <p:nvPr/>
        </p:nvSpPr>
        <p:spPr>
          <a:xfrm>
            <a:off x="0" y="2564904"/>
            <a:ext cx="467544" cy="360040"/>
          </a:xfrm>
          <a:prstGeom prst="mathMinu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Çarpma"/>
          <p:cNvSpPr/>
          <p:nvPr/>
        </p:nvSpPr>
        <p:spPr>
          <a:xfrm>
            <a:off x="0" y="3717032"/>
            <a:ext cx="467544" cy="576064"/>
          </a:xfrm>
          <a:prstGeom prst="mathMultiply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Bölme"/>
          <p:cNvSpPr/>
          <p:nvPr/>
        </p:nvSpPr>
        <p:spPr>
          <a:xfrm>
            <a:off x="0" y="5013176"/>
            <a:ext cx="467544" cy="360040"/>
          </a:xfrm>
          <a:prstGeom prst="mathDivid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4" name="Picture 2" descr="C:\Users\ilhan\Desktop\left-hand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93215">
            <a:off x="4211960" y="1340768"/>
            <a:ext cx="4248472" cy="4176464"/>
          </a:xfrm>
          <a:prstGeom prst="rect">
            <a:avLst/>
          </a:prstGeom>
          <a:noFill/>
        </p:spPr>
      </p:pic>
      <p:sp>
        <p:nvSpPr>
          <p:cNvPr id="9" name="8 Metin kutusu"/>
          <p:cNvSpPr txBox="1"/>
          <p:nvPr/>
        </p:nvSpPr>
        <p:spPr>
          <a:xfrm>
            <a:off x="2339752" y="105273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</a:t>
            </a:r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611560" y="1196752"/>
            <a:ext cx="388843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                                    </a:t>
            </a:r>
            <a:r>
              <a:rPr lang="tr-TR" sz="1200" b="1" dirty="0" smtClean="0"/>
              <a:t>3</a:t>
            </a:r>
          </a:p>
          <a:p>
            <a:endParaRPr lang="tr-TR" sz="1200" b="1" dirty="0" smtClean="0"/>
          </a:p>
          <a:p>
            <a:endParaRPr lang="tr-TR" sz="1200" b="1" dirty="0" smtClean="0"/>
          </a:p>
          <a:p>
            <a:endParaRPr lang="tr-TR" sz="1200" b="1" dirty="0" smtClean="0"/>
          </a:p>
          <a:p>
            <a:endParaRPr lang="tr-TR" sz="1200" b="1" dirty="0" smtClean="0"/>
          </a:p>
          <a:p>
            <a:endParaRPr lang="tr-TR" sz="1200" b="1" dirty="0" smtClean="0"/>
          </a:p>
          <a:p>
            <a:r>
              <a:rPr lang="tr-TR" sz="1200" b="1" dirty="0" smtClean="0"/>
              <a:t>         </a:t>
            </a:r>
          </a:p>
          <a:p>
            <a:r>
              <a:rPr lang="tr-TR" sz="1200" b="1" dirty="0" smtClean="0"/>
              <a:t>                                                4</a:t>
            </a:r>
          </a:p>
          <a:p>
            <a:endParaRPr lang="tr-TR" sz="1200" b="1" dirty="0" smtClean="0"/>
          </a:p>
          <a:p>
            <a:endParaRPr lang="tr-TR" sz="1200" b="1" dirty="0" smtClean="0"/>
          </a:p>
          <a:p>
            <a:endParaRPr lang="tr-TR" sz="1200" b="1" dirty="0" smtClean="0"/>
          </a:p>
          <a:p>
            <a:endParaRPr lang="tr-TR" sz="1200" b="1" dirty="0" smtClean="0"/>
          </a:p>
          <a:p>
            <a:endParaRPr lang="tr-TR" sz="1200" b="1" dirty="0" smtClean="0"/>
          </a:p>
          <a:p>
            <a:r>
              <a:rPr lang="tr-TR" sz="1200" b="1" dirty="0" smtClean="0"/>
              <a:t>                                          2</a:t>
            </a:r>
          </a:p>
          <a:p>
            <a:endParaRPr lang="tr-TR" sz="1200" b="1" dirty="0" smtClean="0"/>
          </a:p>
          <a:p>
            <a:endParaRPr lang="tr-TR" sz="1200" b="1" dirty="0" smtClean="0"/>
          </a:p>
          <a:p>
            <a:endParaRPr lang="tr-TR" sz="1200" b="1" dirty="0" smtClean="0"/>
          </a:p>
          <a:p>
            <a:endParaRPr lang="tr-TR" sz="1200" b="1" dirty="0" smtClean="0"/>
          </a:p>
          <a:p>
            <a:endParaRPr lang="tr-TR" sz="1200" b="1" dirty="0" smtClean="0"/>
          </a:p>
          <a:p>
            <a:endParaRPr lang="tr-TR" sz="1200" b="1" dirty="0" smtClean="0"/>
          </a:p>
          <a:p>
            <a:r>
              <a:rPr lang="tr-TR" sz="1200" b="1" dirty="0" smtClean="0"/>
              <a:t>                                                            5</a:t>
            </a:r>
          </a:p>
          <a:p>
            <a:endParaRPr lang="tr-TR" sz="1200" b="1" dirty="0" smtClean="0"/>
          </a:p>
          <a:p>
            <a:endParaRPr lang="tr-TR" sz="1200" b="1" dirty="0" smtClean="0"/>
          </a:p>
          <a:p>
            <a:endParaRPr lang="tr-TR" sz="1200" b="1" dirty="0" smtClean="0"/>
          </a:p>
          <a:p>
            <a:endParaRPr lang="tr-TR" sz="1200" b="1" dirty="0" smtClean="0"/>
          </a:p>
          <a:p>
            <a:endParaRPr lang="tr-TR" sz="1200" b="1" dirty="0" smtClean="0"/>
          </a:p>
          <a:p>
            <a:endParaRPr lang="tr-TR" sz="1200" b="1" dirty="0" smtClean="0"/>
          </a:p>
          <a:p>
            <a:r>
              <a:rPr lang="tr-TR" sz="1200" b="1" dirty="0" smtClean="0"/>
              <a:t>                                                               </a:t>
            </a:r>
          </a:p>
          <a:p>
            <a:endParaRPr lang="tr-TR" sz="1200" b="1" dirty="0" smtClean="0"/>
          </a:p>
          <a:p>
            <a:endParaRPr lang="tr-TR" sz="1200" b="1" dirty="0" smtClean="0"/>
          </a:p>
          <a:p>
            <a:endParaRPr lang="tr-TR" sz="1200" b="1" dirty="0" smtClean="0"/>
          </a:p>
          <a:p>
            <a:endParaRPr lang="tr-TR" sz="1200" b="1" dirty="0" smtClean="0"/>
          </a:p>
          <a:p>
            <a:endParaRPr lang="tr-TR" sz="1200" b="1" dirty="0" smtClean="0"/>
          </a:p>
          <a:p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 rot="19857551">
            <a:off x="-656538" y="2387403"/>
            <a:ext cx="1014707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ÇÖZÜMLÜ SORULAR</a:t>
            </a:r>
            <a:endParaRPr lang="tr-TR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C:\Users\ilhan\Desktop\ds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04664"/>
            <a:ext cx="2448272" cy="2736304"/>
          </a:xfrm>
          <a:prstGeom prst="rect">
            <a:avLst/>
          </a:prstGeom>
          <a:noFill/>
        </p:spPr>
      </p:pic>
      <p:pic>
        <p:nvPicPr>
          <p:cNvPr id="2051" name="Picture 3" descr="C:\Users\ilhan\Desktop\indir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573016"/>
            <a:ext cx="3166844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ÇARPMALARI ÜSLÜ SAYIYA ŞEKLİNE DÖNDÜRME</a:t>
            </a:r>
            <a:endParaRPr lang="tr-TR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4800" dirty="0" smtClean="0"/>
              <a:t>3x3x3x3x3</a:t>
            </a:r>
          </a:p>
          <a:p>
            <a:r>
              <a:rPr lang="tr-TR" sz="4800" dirty="0" smtClean="0"/>
              <a:t>20x20x20</a:t>
            </a:r>
          </a:p>
          <a:p>
            <a:r>
              <a:rPr lang="tr-TR" sz="4800" dirty="0" smtClean="0"/>
              <a:t>15x15x15x15</a:t>
            </a:r>
          </a:p>
          <a:p>
            <a:r>
              <a:rPr lang="tr-TR" sz="4800" dirty="0" smtClean="0"/>
              <a:t>9x9x9</a:t>
            </a:r>
          </a:p>
          <a:p>
            <a:r>
              <a:rPr lang="tr-TR" sz="4800" dirty="0" smtClean="0"/>
              <a:t>7x7</a:t>
            </a:r>
            <a:endParaRPr lang="tr-TR" sz="2000" dirty="0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t">
            <a:normAutofit/>
          </a:bodyPr>
          <a:lstStyle/>
          <a:p>
            <a:r>
              <a:rPr lang="tr-TR" sz="4800" dirty="0" smtClean="0"/>
              <a:t>3</a:t>
            </a:r>
            <a:endParaRPr lang="tr-TR" sz="4800" b="1" dirty="0" smtClean="0"/>
          </a:p>
          <a:p>
            <a:r>
              <a:rPr lang="tr-TR" sz="4800" dirty="0" smtClean="0"/>
              <a:t>20</a:t>
            </a:r>
          </a:p>
          <a:p>
            <a:r>
              <a:rPr lang="tr-TR" sz="4800" dirty="0" smtClean="0"/>
              <a:t>15</a:t>
            </a:r>
          </a:p>
          <a:p>
            <a:r>
              <a:rPr lang="tr-TR" sz="4800" dirty="0" smtClean="0"/>
              <a:t>9</a:t>
            </a:r>
          </a:p>
          <a:p>
            <a:r>
              <a:rPr lang="tr-TR" sz="4800" dirty="0" smtClean="0"/>
              <a:t>7</a:t>
            </a:r>
          </a:p>
          <a:p>
            <a:endParaRPr lang="tr-TR" sz="6000" dirty="0"/>
          </a:p>
        </p:txBody>
      </p:sp>
      <p:sp>
        <p:nvSpPr>
          <p:cNvPr id="5" name="4 Metin kutusu"/>
          <p:cNvSpPr txBox="1"/>
          <p:nvPr/>
        </p:nvSpPr>
        <p:spPr>
          <a:xfrm>
            <a:off x="5220072" y="1268760"/>
            <a:ext cx="62068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5</a:t>
            </a:r>
          </a:p>
          <a:p>
            <a:endParaRPr lang="tr-TR" dirty="0" smtClean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  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     3</a:t>
            </a:r>
          </a:p>
          <a:p>
            <a:endParaRPr lang="tr-TR" dirty="0" smtClean="0">
              <a:solidFill>
                <a:schemeClr val="bg1"/>
              </a:solidFill>
            </a:endParaRPr>
          </a:p>
          <a:p>
            <a:endParaRPr lang="tr-TR" dirty="0" smtClean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     4</a:t>
            </a:r>
          </a:p>
          <a:p>
            <a:endParaRPr lang="tr-TR" dirty="0" smtClean="0">
              <a:solidFill>
                <a:schemeClr val="bg1"/>
              </a:solidFill>
            </a:endParaRPr>
          </a:p>
          <a:p>
            <a:endParaRPr lang="tr-TR" dirty="0" smtClean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3 </a:t>
            </a:r>
          </a:p>
          <a:p>
            <a:endParaRPr lang="tr-TR" dirty="0" smtClean="0">
              <a:solidFill>
                <a:schemeClr val="bg1"/>
              </a:solidFill>
            </a:endParaRPr>
          </a:p>
          <a:p>
            <a:endParaRPr lang="tr-TR" dirty="0" smtClean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2</a:t>
            </a:r>
            <a:endParaRPr lang="tr-T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Diyagram"/>
          <p:cNvGraphicFramePr/>
          <p:nvPr/>
        </p:nvGraphicFramePr>
        <p:xfrm>
          <a:off x="30538" y="1"/>
          <a:ext cx="9082936" cy="6924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0"/>
            <a:ext cx="914400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Simge 100 sayısının karesini bulmak istiyor.Buna göre Simge’nin istediği sayıyı bulunuz.</a:t>
            </a:r>
          </a:p>
          <a:p>
            <a:endParaRPr lang="tr-TR" sz="2800" dirty="0" smtClean="0"/>
          </a:p>
          <a:p>
            <a:r>
              <a:rPr lang="tr-TR" sz="2800" dirty="0" smtClean="0"/>
              <a:t>   </a:t>
            </a:r>
            <a:r>
              <a:rPr lang="tr-TR" sz="2800" dirty="0" smtClean="0">
                <a:solidFill>
                  <a:srgbClr val="92D050"/>
                </a:solidFill>
              </a:rPr>
              <a:t>  </a:t>
            </a:r>
            <a:endParaRPr lang="tr-TR" sz="2800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sz="2800" dirty="0" smtClean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ÇÖZÜM:</a:t>
            </a:r>
            <a:r>
              <a:rPr lang="tr-TR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Problemde karesini bulmamızı istemiş.Bir sayının karesi aynı sayının iki kez çarpılmasıyla olduğuna göre on çarpı on eşittir yüz ettiğine göre cevap </a:t>
            </a:r>
            <a:r>
              <a:rPr lang="tr-TR" sz="28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</a:t>
            </a:r>
            <a:endParaRPr lang="tr-TR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dirty="0"/>
          </a:p>
        </p:txBody>
      </p:sp>
      <p:sp>
        <p:nvSpPr>
          <p:cNvPr id="3" name="2 Halka"/>
          <p:cNvSpPr/>
          <p:nvPr/>
        </p:nvSpPr>
        <p:spPr>
          <a:xfrm>
            <a:off x="0" y="0"/>
            <a:ext cx="395536" cy="404664"/>
          </a:xfrm>
          <a:prstGeom prst="donu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pic>
        <p:nvPicPr>
          <p:cNvPr id="1026" name="Picture 2" descr="C:\Users\ilhan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5536" y="3954314"/>
            <a:ext cx="1699485" cy="2085239"/>
          </a:xfrm>
          <a:prstGeom prst="rect">
            <a:avLst/>
          </a:prstGeom>
          <a:noFill/>
        </p:spPr>
      </p:pic>
      <p:sp>
        <p:nvSpPr>
          <p:cNvPr id="5" name="4 Oval Belirtme Çizgisi"/>
          <p:cNvSpPr/>
          <p:nvPr/>
        </p:nvSpPr>
        <p:spPr>
          <a:xfrm>
            <a:off x="3059832" y="3573016"/>
            <a:ext cx="3024336" cy="1728192"/>
          </a:xfrm>
          <a:prstGeom prst="wedgeEllipseCallout">
            <a:avLst>
              <a:gd name="adj1" fmla="val -69800"/>
              <a:gd name="adj2" fmla="val 873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Komut Düğmesi: Yardım">
            <a:hlinkClick r:id="" action="ppaction://noaction" highlightClick="1"/>
          </p:cNvPr>
          <p:cNvSpPr/>
          <p:nvPr/>
        </p:nvSpPr>
        <p:spPr>
          <a:xfrm>
            <a:off x="3707904" y="3789040"/>
            <a:ext cx="1800200" cy="1296144"/>
          </a:xfrm>
          <a:prstGeom prst="actionButtonHelp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79512" y="2420888"/>
            <a:ext cx="89644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Açelya evinde bir parti düzenliyor.Partiye katılan kişi sayısı yüz yirmi beş sayısının küpü olduğuna göre Açelya’nın partisine katılan kişi sayısını bulunuz.</a:t>
            </a:r>
          </a:p>
          <a:p>
            <a:endParaRPr lang="tr-TR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r-TR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r-TR" sz="24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ÇÖZÜM:</a:t>
            </a:r>
            <a:r>
              <a:rPr lang="tr-T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Küpü dediğine göre kendisiyle üç kez çarpıldığında cevap yüz yirmi beş olan sayıyı bulmamız gerekir.Bu sayıda beştir(5x5x5=125)Yani cevabımız </a:t>
            </a:r>
            <a:r>
              <a:rPr lang="tr-TR" sz="2400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</a:t>
            </a:r>
            <a:endParaRPr lang="tr-TR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Halka"/>
          <p:cNvSpPr/>
          <p:nvPr/>
        </p:nvSpPr>
        <p:spPr>
          <a:xfrm>
            <a:off x="0" y="2492896"/>
            <a:ext cx="323528" cy="332656"/>
          </a:xfrm>
          <a:prstGeom prst="donu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pic>
        <p:nvPicPr>
          <p:cNvPr id="2050" name="Picture 2" descr="C:\Users\ilhan\Desktop\depositphotos_31115297-Curious-little-boy-thin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0"/>
            <a:ext cx="4320480" cy="2400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 rot="2101333">
            <a:off x="-1026721" y="2741646"/>
            <a:ext cx="1083360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sym typeface="Wingdings" pitchFamily="2" charset="2"/>
              </a:rPr>
              <a:t> ♥☻</a:t>
            </a:r>
            <a:r>
              <a:rPr lang="tr-TR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KOLAY GELSİN☻♥ </a:t>
            </a:r>
            <a:r>
              <a:rPr lang="tr-TR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sym typeface="Wingdings" pitchFamily="2" charset="2"/>
              </a:rPr>
              <a:t> </a:t>
            </a:r>
            <a:endParaRPr lang="tr-TR" sz="6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027" name="Picture 3" descr="C:\Users\ilhan\Desktop\ebru144898443363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 rot="1534946">
            <a:off x="-490440" y="2967335"/>
            <a:ext cx="1012488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☻KOLAY GELSİN☻</a:t>
            </a:r>
            <a:endParaRPr lang="tr-TR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ynak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Kaynak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ynak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222</TotalTime>
  <Words>247</Words>
  <Application>Microsoft Office PowerPoint</Application>
  <PresentationFormat>Ekran Gösterisi (4:3)</PresentationFormat>
  <Paragraphs>103</Paragraphs>
  <Slides>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5" baseType="lpstr">
      <vt:lpstr>Bookman Old Style</vt:lpstr>
      <vt:lpstr>Calibri</vt:lpstr>
      <vt:lpstr>Gill Sans MT</vt:lpstr>
      <vt:lpstr>Wingdings</vt:lpstr>
      <vt:lpstr>Wingdings 3</vt:lpstr>
      <vt:lpstr>Kaynak</vt:lpstr>
      <vt:lpstr>PowerPoint Sunusu</vt:lpstr>
      <vt:lpstr>PowerPoint Sunusu</vt:lpstr>
      <vt:lpstr>PowerPoint Sunusu</vt:lpstr>
      <vt:lpstr>PowerPoint Sunusu</vt:lpstr>
      <vt:lpstr>ÇARPMALARI ÜSLÜ SAYIYA ŞEKLİNE DÖNDÜRME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ilhan</dc:creator>
  <cp:keywords>www.sorubak.com</cp:keywords>
  <dc:description>www.sorubak.com</dc:description>
  <cp:lastModifiedBy>doğan</cp:lastModifiedBy>
  <cp:revision>25</cp:revision>
  <dcterms:created xsi:type="dcterms:W3CDTF">2015-11-27T14:00:26Z</dcterms:created>
  <dcterms:modified xsi:type="dcterms:W3CDTF">2015-12-08T19:32:53Z</dcterms:modified>
</cp:coreProperties>
</file>