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57" r:id="rId3"/>
    <p:sldId id="258" r:id="rId4"/>
    <p:sldId id="259" r:id="rId5"/>
    <p:sldId id="273" r:id="rId6"/>
    <p:sldId id="274" r:id="rId7"/>
    <p:sldId id="275" r:id="rId8"/>
    <p:sldId id="276" r:id="rId9"/>
    <p:sldId id="262" r:id="rId10"/>
    <p:sldId id="263" r:id="rId11"/>
    <p:sldId id="264" r:id="rId12"/>
    <p:sldId id="265" r:id="rId13"/>
    <p:sldId id="266" r:id="rId14"/>
    <p:sldId id="268" r:id="rId15"/>
    <p:sldId id="269" r:id="rId16"/>
    <p:sldId id="270" r:id="rId17"/>
    <p:sldId id="271" r:id="rId18"/>
    <p:sldId id="272" r:id="rId19"/>
    <p:sldId id="277"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8" autoAdjust="0"/>
  </p:normalViewPr>
  <p:slideViewPr>
    <p:cSldViewPr>
      <p:cViewPr varScale="1">
        <p:scale>
          <a:sx n="70" d="100"/>
          <a:sy n="70" d="100"/>
        </p:scale>
        <p:origin x="138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D90FD4-9BE4-4728-9F21-E22BA19BA69D}" type="datetimeFigureOut">
              <a:rPr lang="tr-TR" smtClean="0"/>
              <a:pPr/>
              <a:t>29.04.2016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39E42B2-DF26-4C4C-9C7F-E842FBC4DFA5}" type="slidenum">
              <a:rPr lang="tr-TR" smtClean="0"/>
              <a:pPr/>
              <a:t>‹#›</a:t>
            </a:fld>
            <a:endParaRPr lang="tr-TR"/>
          </a:p>
        </p:txBody>
      </p:sp>
    </p:spTree>
    <p:extLst>
      <p:ext uri="{BB962C8B-B14F-4D97-AF65-F5344CB8AC3E}">
        <p14:creationId xmlns:p14="http://schemas.microsoft.com/office/powerpoint/2010/main" val="40340067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www.sorubak.com </a:t>
            </a:r>
            <a:endParaRPr lang="tr-TR" dirty="0"/>
          </a:p>
        </p:txBody>
      </p:sp>
      <p:sp>
        <p:nvSpPr>
          <p:cNvPr id="4" name="3 Slayt Numarası Yer Tutucusu"/>
          <p:cNvSpPr>
            <a:spLocks noGrp="1"/>
          </p:cNvSpPr>
          <p:nvPr>
            <p:ph type="sldNum" sz="quarter" idx="10"/>
          </p:nvPr>
        </p:nvSpPr>
        <p:spPr/>
        <p:txBody>
          <a:bodyPr/>
          <a:lstStyle/>
          <a:p>
            <a:fld id="{B39E42B2-DF26-4C4C-9C7F-E842FBC4DFA5}" type="slidenum">
              <a:rPr lang="tr-TR" smtClean="0"/>
              <a:pPr/>
              <a:t>19</a:t>
            </a:fld>
            <a:endParaRPr lang="tr-TR"/>
          </a:p>
        </p:txBody>
      </p:sp>
    </p:spTree>
    <p:extLst>
      <p:ext uri="{BB962C8B-B14F-4D97-AF65-F5344CB8AC3E}">
        <p14:creationId xmlns:p14="http://schemas.microsoft.com/office/powerpoint/2010/main" val="37279879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tr-TR" smtClean="0"/>
              <a:t>Asıl başlık stili için tıklatın</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bwMode="white"/>
        <p:txBody>
          <a:bodyPr/>
          <a:lstStyle/>
          <a:p>
            <a:fld id="{A23720DD-5B6D-40BF-8493-A6B52D484E6B}" type="datetimeFigureOut">
              <a:rPr lang="tr-TR" smtClean="0"/>
              <a:pPr/>
              <a:t>29.04.2016</a:t>
            </a:fld>
            <a:endParaRPr lang="tr-TR"/>
          </a:p>
        </p:txBody>
      </p:sp>
      <p:sp>
        <p:nvSpPr>
          <p:cNvPr id="5" name="Footer Placeholder 4"/>
          <p:cNvSpPr>
            <a:spLocks noGrp="1"/>
          </p:cNvSpPr>
          <p:nvPr>
            <p:ph type="ftr" sz="quarter" idx="11"/>
          </p:nvPr>
        </p:nvSpPr>
        <p:spPr bwMode="white"/>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29.04.2016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29.04.2016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29.04.2016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23720DD-5B6D-40BF-8493-A6B52D484E6B}" type="datetimeFigureOut">
              <a:rPr lang="tr-TR" smtClean="0"/>
              <a:pPr/>
              <a:t>29.04.2016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29.04.2016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12" name="Content Placeholder 11"/>
          <p:cNvSpPr>
            <a:spLocks noGrp="1"/>
          </p:cNvSpPr>
          <p:nvPr>
            <p:ph sz="quarter" idx="14"/>
          </p:nvPr>
        </p:nvSpPr>
        <p:spPr>
          <a:xfrm>
            <a:off x="4648200" y="2438400"/>
            <a:ext cx="3124200" cy="3124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A23720DD-5B6D-40BF-8493-A6B52D484E6B}" type="datetimeFigureOut">
              <a:rPr lang="tr-TR" smtClean="0"/>
              <a:pPr/>
              <a:t>29.04.2016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pPr/>
              <a:t>29.04.2016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23720DD-5B6D-40BF-8493-A6B52D484E6B}" type="datetimeFigureOut">
              <a:rPr lang="tr-TR" smtClean="0"/>
              <a:pPr/>
              <a:t>29.04.2016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29.04.2016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9" name="Content Placeholder 8"/>
          <p:cNvSpPr>
            <a:spLocks noGrp="1"/>
          </p:cNvSpPr>
          <p:nvPr>
            <p:ph sz="quarter" idx="13"/>
          </p:nvPr>
        </p:nvSpPr>
        <p:spPr>
          <a:xfrm>
            <a:off x="1371600" y="1676400"/>
            <a:ext cx="3276600" cy="3505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tr-TR" smtClean="0"/>
              <a:t>Asıl başlık stili için tıklatın</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29.04.2016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A23720DD-5B6D-40BF-8493-A6B52D484E6B}" type="datetimeFigureOut">
              <a:rPr lang="tr-TR" smtClean="0"/>
              <a:pPr/>
              <a:t>29.04.2016</a:t>
            </a:fld>
            <a:endParaRPr lang="tr-TR"/>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tr-TR"/>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smtClean="0"/>
              <a:t>SU…HAYAT KAYNAĞIMIZ</a:t>
            </a:r>
            <a:endParaRPr lang="tr-TR" dirty="0"/>
          </a:p>
        </p:txBody>
      </p:sp>
      <p:sp>
        <p:nvSpPr>
          <p:cNvPr id="3" name="Alt Başlık 2"/>
          <p:cNvSpPr>
            <a:spLocks noGrp="1"/>
          </p:cNvSpPr>
          <p:nvPr>
            <p:ph type="subTitle" idx="1"/>
          </p:nvPr>
        </p:nvSpPr>
        <p:spPr>
          <a:xfrm>
            <a:off x="1371600" y="3429000"/>
            <a:ext cx="6800800" cy="1584176"/>
          </a:xfrm>
        </p:spPr>
        <p:txBody>
          <a:bodyPr>
            <a:noAutofit/>
            <a:scene3d>
              <a:camera prst="orthographicFront"/>
              <a:lightRig rig="flat" dir="tl"/>
            </a:scene3d>
            <a:sp3d contourW="19050" prstMaterial="clear">
              <a:bevelT w="50800" h="50800"/>
              <a:contourClr>
                <a:schemeClr val="accent5">
                  <a:tint val="70000"/>
                  <a:satMod val="180000"/>
                  <a:alpha val="70000"/>
                </a:schemeClr>
              </a:contourClr>
            </a:sp3d>
          </a:bodyPr>
          <a:lstStyle/>
          <a:p>
            <a:r>
              <a:rPr lang="tr-TR" b="1" dirty="0" smtClean="0">
                <a:ln/>
                <a:solidFill>
                  <a:schemeClr val="accent5">
                    <a:tint val="50000"/>
                    <a:satMod val="180000"/>
                  </a:schemeClr>
                </a:solidFill>
              </a:rPr>
              <a:t>HAZIRLAYAN: </a:t>
            </a:r>
          </a:p>
          <a:p>
            <a:r>
              <a:rPr lang="tr-TR" b="1" dirty="0" smtClean="0">
                <a:ln/>
                <a:solidFill>
                  <a:schemeClr val="accent5">
                    <a:tint val="50000"/>
                    <a:satMod val="180000"/>
                  </a:schemeClr>
                </a:solidFill>
              </a:rPr>
              <a:t> NEHİR KESKİN   SINIF:5/B  NO:157   ÖĞRETMEN :BİNNUR TÜZEL</a:t>
            </a:r>
          </a:p>
          <a:p>
            <a:endParaRPr lang="tr-TR" b="1" dirty="0" smtClean="0">
              <a:ln/>
              <a:solidFill>
                <a:schemeClr val="accent5">
                  <a:tint val="50000"/>
                  <a:satMod val="180000"/>
                </a:schemeClr>
              </a:solidFill>
            </a:endParaRPr>
          </a:p>
          <a:p>
            <a:endParaRPr lang="tr-TR" b="1" dirty="0">
              <a:ln/>
              <a:solidFill>
                <a:schemeClr val="accent5">
                  <a:tint val="50000"/>
                  <a:satMod val="180000"/>
                </a:schemeClr>
              </a:solidFill>
            </a:endParaRPr>
          </a:p>
        </p:txBody>
      </p:sp>
    </p:spTree>
    <p:extLst>
      <p:ext uri="{BB962C8B-B14F-4D97-AF65-F5344CB8AC3E}">
        <p14:creationId xmlns:p14="http://schemas.microsoft.com/office/powerpoint/2010/main" val="33496221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099" name="Picture 3" descr="C:\Users\PC\Pictures\Resim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2479545"/>
            <a:ext cx="4092575" cy="272573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PC\Pictures\Resim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1" y="2069976"/>
            <a:ext cx="4919663" cy="3146425"/>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2843808" y="1268760"/>
            <a:ext cx="4572000" cy="646331"/>
          </a:xfrm>
          <a:prstGeom prst="rect">
            <a:avLst/>
          </a:prstGeom>
        </p:spPr>
        <p:txBody>
          <a:bodyPr>
            <a:spAutoFit/>
          </a:bodyPr>
          <a:lstStyle/>
          <a:p>
            <a:r>
              <a:rPr lang="tr-TR" dirty="0"/>
              <a:t>SULAK – KURAK YER</a:t>
            </a:r>
            <a:br>
              <a:rPr lang="tr-TR" dirty="0"/>
            </a:br>
            <a:r>
              <a:rPr lang="tr-TR" dirty="0"/>
              <a:t>HANGİSİNİ TERCİH EDERSİN?</a:t>
            </a:r>
          </a:p>
        </p:txBody>
      </p:sp>
    </p:spTree>
    <p:extLst>
      <p:ext uri="{BB962C8B-B14F-4D97-AF65-F5344CB8AC3E}">
        <p14:creationId xmlns:p14="http://schemas.microsoft.com/office/powerpoint/2010/main" val="42377089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099" name="Picture 3" descr="C:\Users\PC\Pictures\Resim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2479545"/>
            <a:ext cx="4092575" cy="272573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PC\Pictures\Resim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1" y="2069976"/>
            <a:ext cx="4919663" cy="3146425"/>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2843808" y="1268760"/>
            <a:ext cx="4572000" cy="646331"/>
          </a:xfrm>
          <a:prstGeom prst="rect">
            <a:avLst/>
          </a:prstGeom>
        </p:spPr>
        <p:txBody>
          <a:bodyPr>
            <a:spAutoFit/>
          </a:bodyPr>
          <a:lstStyle/>
          <a:p>
            <a:r>
              <a:rPr lang="tr-TR" dirty="0"/>
              <a:t>SULAK – KURAK YER</a:t>
            </a:r>
            <a:br>
              <a:rPr lang="tr-TR" dirty="0"/>
            </a:br>
            <a:r>
              <a:rPr lang="tr-TR" dirty="0"/>
              <a:t>HANGİSİNİ TERCİH EDERSİN?</a:t>
            </a:r>
          </a:p>
        </p:txBody>
      </p:sp>
    </p:spTree>
    <p:extLst>
      <p:ext uri="{BB962C8B-B14F-4D97-AF65-F5344CB8AC3E}">
        <p14:creationId xmlns:p14="http://schemas.microsoft.com/office/powerpoint/2010/main" val="32296334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771800" y="1052736"/>
            <a:ext cx="3168352" cy="936104"/>
          </a:xfrm>
          <a:solidFill>
            <a:srgbClr val="92D050"/>
          </a:solidFill>
        </p:spPr>
        <p:txBody>
          <a:bodyPr>
            <a:normAutofit fontScale="90000"/>
          </a:bodyPr>
          <a:lstStyle/>
          <a:p>
            <a:r>
              <a:rPr lang="tr-TR" dirty="0" smtClean="0"/>
              <a:t>İŞTE SUYUN ÖNEMİ </a:t>
            </a:r>
            <a:endParaRPr lang="tr-TR" dirty="0"/>
          </a:p>
        </p:txBody>
      </p:sp>
      <p:sp>
        <p:nvSpPr>
          <p:cNvPr id="3" name="İçerik Yer Tutucusu 2"/>
          <p:cNvSpPr>
            <a:spLocks noGrp="1"/>
          </p:cNvSpPr>
          <p:nvPr>
            <p:ph idx="1"/>
          </p:nvPr>
        </p:nvSpPr>
        <p:spPr/>
        <p:txBody>
          <a:bodyPr>
            <a:normAutofit fontScale="92500" lnSpcReduction="10000"/>
          </a:bodyPr>
          <a:lstStyle/>
          <a:p>
            <a:r>
              <a:rPr lang="tr-TR" dirty="0">
                <a:solidFill>
                  <a:srgbClr val="009900"/>
                </a:solidFill>
              </a:rPr>
              <a:t>Suyun eksikliği ve yokluğu canlılar için tehlikeli ve öldürücüdür. Bir insan hiçbir şey yemeden uzun süre yaşayabildiği halde su içmeden ancak birkaç gün yaşayabilir. İnsanlardaki su dengesi hayati önem arz eder. Eğer kaybedilen su geri alınmazsa vücutta çeşitli  aksaklıklar meydana gelir. Yetişkin bir insanın vücut ağırlığının ortalama %77’si sudur. Vücudumuzun lazım olan suyun büyük bir kısmını yiyecek ve içeceklerle alınır. Bundan başka organik maddelerin vücudumuzda  yanmasıyla da bir miktar su meydana gelir. Su kaybıysa boşaltımla ve terlemeyle olur. </a:t>
            </a:r>
            <a:endParaRPr lang="tr-TR" dirty="0"/>
          </a:p>
        </p:txBody>
      </p:sp>
    </p:spTree>
    <p:extLst>
      <p:ext uri="{BB962C8B-B14F-4D97-AF65-F5344CB8AC3E}">
        <p14:creationId xmlns:p14="http://schemas.microsoft.com/office/powerpoint/2010/main" val="9017104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Su nedir???</a:t>
            </a:r>
            <a:endParaRPr lang="tr-TR" dirty="0"/>
          </a:p>
        </p:txBody>
      </p:sp>
      <p:sp>
        <p:nvSpPr>
          <p:cNvPr id="3" name="İçerik Yer Tutucusu 2"/>
          <p:cNvSpPr>
            <a:spLocks noGrp="1"/>
          </p:cNvSpPr>
          <p:nvPr>
            <p:ph idx="1"/>
          </p:nvPr>
        </p:nvSpPr>
        <p:spPr/>
        <p:txBody>
          <a:bodyPr>
            <a:normAutofit lnSpcReduction="10000"/>
          </a:bodyPr>
          <a:lstStyle/>
          <a:p>
            <a:pPr marL="342900" lvl="0" indent="-342900" fontAlgn="base">
              <a:lnSpc>
                <a:spcPct val="90000"/>
              </a:lnSpc>
              <a:spcAft>
                <a:spcPct val="0"/>
              </a:spcAft>
              <a:buClr>
                <a:srgbClr val="000000"/>
              </a:buClr>
            </a:pPr>
            <a:r>
              <a:rPr lang="tr-TR" sz="2400" b="1" kern="0" dirty="0">
                <a:solidFill>
                  <a:srgbClr val="FF0000"/>
                </a:solidFill>
                <a:latin typeface="Comic Sans MS"/>
              </a:rPr>
              <a:t>Su</a:t>
            </a:r>
            <a:r>
              <a:rPr lang="tr-TR" sz="2400" kern="0" dirty="0">
                <a:solidFill>
                  <a:srgbClr val="FF0000"/>
                </a:solidFill>
                <a:latin typeface="Comic Sans MS"/>
              </a:rPr>
              <a:t>, bilinen tüm yaşam formları için gerekli olan tatsız ve kokusuz bir </a:t>
            </a:r>
            <a:r>
              <a:rPr lang="tr-TR" sz="2400" kern="0" dirty="0" err="1">
                <a:solidFill>
                  <a:srgbClr val="FF0000"/>
                </a:solidFill>
                <a:latin typeface="Comic Sans MS"/>
              </a:rPr>
              <a:t>maddedir.Su</a:t>
            </a:r>
            <a:r>
              <a:rPr lang="tr-TR" sz="2400" kern="0" dirty="0">
                <a:solidFill>
                  <a:srgbClr val="FF0000"/>
                </a:solidFill>
                <a:latin typeface="Comic Sans MS"/>
              </a:rPr>
              <a:t> insanların yaşaması için hayati bir öneme sahiptir. Küçük miktarlarda çıplak gözle bakıldığında renksizdir. Dünya üzerinde farklı şekillerde bol miktarda bulunur. Birleşmiş  Milletler Çevre Programı, Dünya'da 1400 milyon km³ su olduğunu söylemektedir.</a:t>
            </a:r>
          </a:p>
          <a:p>
            <a:endParaRPr lang="tr-TR" dirty="0"/>
          </a:p>
        </p:txBody>
      </p:sp>
    </p:spTree>
    <p:extLst>
      <p:ext uri="{BB962C8B-B14F-4D97-AF65-F5344CB8AC3E}">
        <p14:creationId xmlns:p14="http://schemas.microsoft.com/office/powerpoint/2010/main" val="32809802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Metin Yer Tutucusu 2"/>
          <p:cNvSpPr>
            <a:spLocks noGrp="1"/>
          </p:cNvSpPr>
          <p:nvPr>
            <p:ph type="body" sz="half" idx="2"/>
          </p:nvPr>
        </p:nvSpPr>
        <p:spPr/>
        <p:txBody>
          <a:bodyPr>
            <a:normAutofit lnSpcReduction="10000"/>
          </a:bodyPr>
          <a:lstStyle/>
          <a:p>
            <a:pPr marL="342900" lvl="0" indent="-342900" algn="l" fontAlgn="base">
              <a:lnSpc>
                <a:spcPct val="100000"/>
              </a:lnSpc>
              <a:spcAft>
                <a:spcPct val="0"/>
              </a:spcAft>
              <a:buClr>
                <a:srgbClr val="FFB800"/>
              </a:buClr>
              <a:buFont typeface="Wingdings" pitchFamily="2" charset="2"/>
              <a:buChar char="v"/>
            </a:pPr>
            <a:r>
              <a:rPr lang="tr-TR" sz="2800" kern="0" dirty="0">
                <a:solidFill>
                  <a:srgbClr val="990099"/>
                </a:solidFill>
                <a:latin typeface="Comic Sans MS"/>
              </a:rPr>
              <a:t>Dünyamızın tam  </a:t>
            </a:r>
          </a:p>
          <a:p>
            <a:pPr marL="342900" lvl="0" indent="-342900" algn="l" fontAlgn="base">
              <a:lnSpc>
                <a:spcPct val="100000"/>
              </a:lnSpc>
              <a:spcAft>
                <a:spcPct val="0"/>
              </a:spcAft>
              <a:buFontTx/>
              <a:buChar char="•"/>
            </a:pPr>
            <a:endParaRPr lang="tr-TR" sz="2800" kern="0" dirty="0">
              <a:solidFill>
                <a:srgbClr val="990099"/>
              </a:solidFill>
              <a:latin typeface="Comic Sans MS"/>
            </a:endParaRPr>
          </a:p>
          <a:p>
            <a:pPr marL="342900" lvl="0" indent="-342900" algn="l" fontAlgn="base">
              <a:lnSpc>
                <a:spcPct val="100000"/>
              </a:lnSpc>
              <a:spcAft>
                <a:spcPct val="0"/>
              </a:spcAft>
            </a:pPr>
            <a:r>
              <a:rPr lang="tr-TR" sz="2800" kern="0" dirty="0">
                <a:solidFill>
                  <a:srgbClr val="990099"/>
                </a:solidFill>
                <a:latin typeface="Comic Sans MS"/>
              </a:rPr>
              <a:t>olarak  %75 ‘i </a:t>
            </a:r>
          </a:p>
          <a:p>
            <a:pPr marL="342900" lvl="0" indent="-342900" algn="l" fontAlgn="base">
              <a:lnSpc>
                <a:spcPct val="100000"/>
              </a:lnSpc>
              <a:spcAft>
                <a:spcPct val="0"/>
              </a:spcAft>
            </a:pPr>
            <a:endParaRPr lang="tr-TR" sz="2800" kern="0" dirty="0">
              <a:solidFill>
                <a:srgbClr val="990099"/>
              </a:solidFill>
              <a:latin typeface="Comic Sans MS"/>
            </a:endParaRPr>
          </a:p>
          <a:p>
            <a:pPr marL="342900" lvl="0" indent="-342900" algn="l" fontAlgn="base">
              <a:lnSpc>
                <a:spcPct val="100000"/>
              </a:lnSpc>
              <a:spcAft>
                <a:spcPct val="0"/>
              </a:spcAft>
            </a:pPr>
            <a:r>
              <a:rPr lang="tr-TR" sz="2800" kern="0" dirty="0">
                <a:solidFill>
                  <a:srgbClr val="990099"/>
                </a:solidFill>
                <a:latin typeface="Comic Sans MS"/>
              </a:rPr>
              <a:t>sularla  kaplıdır.</a:t>
            </a:r>
          </a:p>
          <a:p>
            <a:endParaRPr lang="tr-TR" dirty="0"/>
          </a:p>
        </p:txBody>
      </p:sp>
      <p:pic>
        <p:nvPicPr>
          <p:cNvPr id="5" name="İçerik Yer Tutucusu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371600" y="1784350"/>
            <a:ext cx="3276600" cy="3289299"/>
          </a:xfrm>
        </p:spPr>
      </p:pic>
    </p:spTree>
    <p:extLst>
      <p:ext uri="{BB962C8B-B14F-4D97-AF65-F5344CB8AC3E}">
        <p14:creationId xmlns:p14="http://schemas.microsoft.com/office/powerpoint/2010/main" val="21505753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endParaRPr lang="tr-TR"/>
          </a:p>
        </p:txBody>
      </p:sp>
      <p:pic>
        <p:nvPicPr>
          <p:cNvPr id="6146"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1259633" y="2564904"/>
            <a:ext cx="3112848" cy="2773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AutoShape 5"/>
          <p:cNvSpPr>
            <a:spLocks noGrp="1" noChangeArrowheads="1"/>
          </p:cNvSpPr>
          <p:nvPr>
            <p:ph sz="quarter" idx="14"/>
          </p:nvPr>
        </p:nvSpPr>
        <p:spPr bwMode="auto">
          <a:xfrm>
            <a:off x="4788024" y="2060848"/>
            <a:ext cx="3124200" cy="3124200"/>
          </a:xfrm>
          <a:prstGeom prst="cloudCallout">
            <a:avLst>
              <a:gd name="adj1" fmla="val -48444"/>
              <a:gd name="adj2" fmla="val 46472"/>
            </a:avLst>
          </a:prstGeom>
          <a:solidFill>
            <a:srgbClr val="FFEF66"/>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ormAutofit fontScale="92500" lnSpcReduction="1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2400" b="0" i="0" u="none" strike="noStrike" kern="0" cap="none" spc="0" normalizeH="0" baseline="0" noProof="0" dirty="0" smtClean="0">
                <a:ln>
                  <a:noFill/>
                </a:ln>
                <a:solidFill>
                  <a:sysClr val="windowText" lastClr="000000"/>
                </a:solidFill>
                <a:effectLst/>
                <a:uLnTx/>
                <a:uFillTx/>
              </a:rPr>
              <a:t>Arkadaşlar , suyun sizlerde olduğu gibi bizim içinde önemi çok büyüktür.</a:t>
            </a:r>
          </a:p>
        </p:txBody>
      </p:sp>
    </p:spTree>
    <p:extLst>
      <p:ext uri="{BB962C8B-B14F-4D97-AF65-F5344CB8AC3E}">
        <p14:creationId xmlns:p14="http://schemas.microsoft.com/office/powerpoint/2010/main" val="40127002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ARKADAŞLAR;</a:t>
            </a:r>
            <a:endParaRPr lang="tr-TR" dirty="0"/>
          </a:p>
        </p:txBody>
      </p:sp>
      <p:sp>
        <p:nvSpPr>
          <p:cNvPr id="3" name="İçerik Yer Tutucusu 2"/>
          <p:cNvSpPr>
            <a:spLocks noGrp="1"/>
          </p:cNvSpPr>
          <p:nvPr>
            <p:ph idx="1"/>
          </p:nvPr>
        </p:nvSpPr>
        <p:spPr/>
        <p:txBody>
          <a:bodyPr>
            <a:normAutofit fontScale="92500" lnSpcReduction="20000"/>
          </a:bodyPr>
          <a:lstStyle/>
          <a:p>
            <a:pPr marL="342900" lvl="0" indent="-342900" fontAlgn="base">
              <a:lnSpc>
                <a:spcPct val="100000"/>
              </a:lnSpc>
              <a:spcAft>
                <a:spcPct val="0"/>
              </a:spcAft>
              <a:buFontTx/>
              <a:buChar char="•"/>
            </a:pPr>
            <a:r>
              <a:rPr lang="tr-TR" sz="3200" kern="0" dirty="0">
                <a:solidFill>
                  <a:srgbClr val="009900"/>
                </a:solidFill>
                <a:latin typeface="Comic Sans MS"/>
              </a:rPr>
              <a:t>Sulamanın önemini daha iyi anlayabilmek için suyun bitki hayatındaki önemini bilmek gerekir.</a:t>
            </a:r>
          </a:p>
          <a:p>
            <a:pPr marL="342900" lvl="0" indent="-342900" fontAlgn="base">
              <a:lnSpc>
                <a:spcPct val="100000"/>
              </a:lnSpc>
              <a:spcAft>
                <a:spcPct val="0"/>
              </a:spcAft>
              <a:buFontTx/>
              <a:buChar char="•"/>
            </a:pPr>
            <a:r>
              <a:rPr lang="tr-TR" sz="3200" kern="0" dirty="0">
                <a:solidFill>
                  <a:srgbClr val="009900"/>
                </a:solidFill>
                <a:latin typeface="Comic Sans MS"/>
              </a:rPr>
              <a:t>Yeryüzünde  susuz  bir  hayat  düşünülemez.  Bitki ağırlığının ortalama % 90’ını su oluşturur.</a:t>
            </a:r>
          </a:p>
          <a:p>
            <a:endParaRPr lang="tr-TR" dirty="0"/>
          </a:p>
        </p:txBody>
      </p:sp>
    </p:spTree>
    <p:extLst>
      <p:ext uri="{BB962C8B-B14F-4D97-AF65-F5344CB8AC3E}">
        <p14:creationId xmlns:p14="http://schemas.microsoft.com/office/powerpoint/2010/main" val="23787240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turwes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08658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371600" y="980728"/>
            <a:ext cx="6400800" cy="1000472"/>
          </a:xfrm>
        </p:spPr>
        <p:txBody>
          <a:bodyPr>
            <a:normAutofit fontScale="90000"/>
          </a:bodyPr>
          <a:lstStyle/>
          <a:p>
            <a:r>
              <a:rPr lang="tr-TR" dirty="0"/>
              <a:t>Türkiye’ </a:t>
            </a:r>
            <a:r>
              <a:rPr lang="tr-TR" dirty="0" err="1"/>
              <a:t>nin</a:t>
            </a:r>
            <a:r>
              <a:rPr lang="tr-TR" dirty="0"/>
              <a:t> mevcut su potansiyelini oranları</a:t>
            </a: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80769" y="2438400"/>
            <a:ext cx="5782462"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83481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371600" y="1484784"/>
            <a:ext cx="7016824" cy="4104456"/>
          </a:xfrm>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tr-TR" b="1"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Nehir keskin </a:t>
            </a:r>
            <a:r>
              <a:rPr lang="tr-TR" b="1" spc="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atatürk</a:t>
            </a:r>
            <a:r>
              <a:rPr lang="tr-TR" b="1"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ortaokulu 5/b 157 öğretmen :</a:t>
            </a:r>
            <a:r>
              <a:rPr lang="tr-TR" b="1" spc="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binnur</a:t>
            </a:r>
            <a:r>
              <a:rPr lang="tr-TR" b="1"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tüzel konu:  su tasarrufu </a:t>
            </a:r>
            <a:br>
              <a:rPr lang="tr-TR" b="1"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endParaRPr lang="tr-TR" b="1"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10883893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92D050"/>
                </a:solidFill>
              </a:rPr>
              <a:t>Su  </a:t>
            </a:r>
            <a:r>
              <a:rPr lang="tr-TR" dirty="0" err="1" smtClean="0">
                <a:solidFill>
                  <a:srgbClr val="92D050"/>
                </a:solidFill>
              </a:rPr>
              <a:t>hayattIR</a:t>
            </a:r>
            <a:r>
              <a:rPr lang="tr-TR" dirty="0" smtClean="0">
                <a:solidFill>
                  <a:srgbClr val="92D050"/>
                </a:solidFill>
              </a:rPr>
              <a:t>…</a:t>
            </a:r>
            <a:endParaRPr lang="tr-TR" dirty="0">
              <a:solidFill>
                <a:srgbClr val="92D050"/>
              </a:solidFill>
            </a:endParaRPr>
          </a:p>
        </p:txBody>
      </p:sp>
      <p:sp>
        <p:nvSpPr>
          <p:cNvPr id="3" name="İçerik Yer Tutucusu 2"/>
          <p:cNvSpPr>
            <a:spLocks noGrp="1"/>
          </p:cNvSpPr>
          <p:nvPr>
            <p:ph idx="1"/>
          </p:nvPr>
        </p:nvSpPr>
        <p:spPr/>
        <p:txBody>
          <a:bodyPr>
            <a:noAutofit/>
          </a:bodyPr>
          <a:lstStyle/>
          <a:p>
            <a:r>
              <a:rPr lang="tr-TR" dirty="0"/>
              <a:t>Su, insan hayatında çok büyük bir öneme sahiptir. Su olmadan yaşayabilmemiz mümkün değildir. İnsan susuz kaldığında en fazla birkaç gün yaşayabilir. Suyun insan hayatındaki önemi bu derce büyük olduğundan doğada bulunan su kaynaklarını korumak en büyük görevimizdir. </a:t>
            </a:r>
            <a:r>
              <a:rPr lang="tr-TR" dirty="0" smtClean="0"/>
              <a:t>mümkündür</a:t>
            </a:r>
            <a:r>
              <a:rPr lang="tr-TR" dirty="0"/>
              <a:t>. Ayrıca evlerimizde bulunan atık yağları da lavaboya dökmeyerek su kaynaklarını temiz tutmaya yardımcı olabiliriz.</a:t>
            </a:r>
            <a:br>
              <a:rPr lang="tr-TR" dirty="0"/>
            </a:br>
            <a:r>
              <a:rPr lang="tr-TR" dirty="0"/>
              <a:t/>
            </a:r>
            <a:br>
              <a:rPr lang="tr-TR" dirty="0"/>
            </a:br>
            <a:r>
              <a:rPr lang="tr-TR" dirty="0"/>
              <a:t/>
            </a:r>
            <a:br>
              <a:rPr lang="tr-TR" dirty="0"/>
            </a:br>
            <a:endParaRPr lang="tr-TR" dirty="0"/>
          </a:p>
          <a:p>
            <a:endParaRPr lang="tr-TR" dirty="0"/>
          </a:p>
        </p:txBody>
      </p:sp>
    </p:spTree>
    <p:extLst>
      <p:ext uri="{BB962C8B-B14F-4D97-AF65-F5344CB8AC3E}">
        <p14:creationId xmlns:p14="http://schemas.microsoft.com/office/powerpoint/2010/main" val="9901555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Metin Yer Tutucusu 2"/>
          <p:cNvSpPr>
            <a:spLocks noGrp="1"/>
          </p:cNvSpPr>
          <p:nvPr>
            <p:ph type="body" sz="half" idx="2"/>
          </p:nvPr>
        </p:nvSpPr>
        <p:spPr/>
        <p:txBody>
          <a:bodyPr/>
          <a:lstStyle/>
          <a:p>
            <a:endParaRPr lang="tr-TR" dirty="0"/>
          </a:p>
        </p:txBody>
      </p:sp>
      <p:sp>
        <p:nvSpPr>
          <p:cNvPr id="4" name="İçerik Yer Tutucusu 3"/>
          <p:cNvSpPr>
            <a:spLocks noGrp="1"/>
          </p:cNvSpPr>
          <p:nvPr>
            <p:ph sz="quarter" idx="13"/>
          </p:nvPr>
        </p:nvSpPr>
        <p:spPr/>
        <p:txBody>
          <a:bodyPr/>
          <a:lstStyle/>
          <a:p>
            <a:r>
              <a:rPr lang="tr-TR" dirty="0" smtClean="0"/>
              <a:t>SU hayat kaynağımız biz bir gün su içemesek ölebiliriz. Ama biz suyun kıymetini bilmeyip suları akıtıyoruz. Oysa yoksul ,sokaklarda yaşayan o kadar çocuk var ki…onlar su arıyor biz akıtıyoruz. İŞTE SU NE KADAR ÖNEMLİ..</a:t>
            </a:r>
            <a:endParaRPr lang="tr-TR" dirty="0"/>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2040" y="1703117"/>
            <a:ext cx="2808312" cy="3456384"/>
          </a:xfrm>
          <a:prstGeom prst="rect">
            <a:avLst/>
          </a:prstGeom>
        </p:spPr>
      </p:pic>
    </p:spTree>
    <p:extLst>
      <p:ext uri="{BB962C8B-B14F-4D97-AF65-F5344CB8AC3E}">
        <p14:creationId xmlns:p14="http://schemas.microsoft.com/office/powerpoint/2010/main" val="41402463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371600" y="980728"/>
            <a:ext cx="6400800" cy="1000472"/>
          </a:xfrm>
        </p:spPr>
        <p:txBody>
          <a:bodyPr>
            <a:normAutofit fontScale="90000"/>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tr-TR" b="1" spc="0" dirty="0" smtClean="0">
                <a:ln/>
                <a:solidFill>
                  <a:schemeClr val="accent1"/>
                </a:solidFill>
                <a:effectLst>
                  <a:glow rad="63500">
                    <a:srgbClr val="00B0F0">
                      <a:alpha val="40000"/>
                    </a:srgbClr>
                  </a:glow>
                  <a:outerShdw blurRad="19685" dist="12700" dir="5400000" algn="tl" rotWithShape="0">
                    <a:schemeClr val="accent1">
                      <a:satMod val="130000"/>
                      <a:alpha val="60000"/>
                    </a:schemeClr>
                  </a:outerShdw>
                  <a:reflection blurRad="10000" stA="55000" endPos="48000" dist="500" dir="5400000" sy="-100000" algn="bl" rotWithShape="0"/>
                </a:effectLst>
              </a:rPr>
              <a:t>SU KAYBI  NASIL ÖNLENEBİLİR</a:t>
            </a:r>
            <a:endParaRPr lang="tr-TR" b="1" spc="0" dirty="0">
              <a:ln/>
              <a:solidFill>
                <a:schemeClr val="accent1"/>
              </a:solidFill>
              <a:effectLst>
                <a:glow rad="63500">
                  <a:srgbClr val="00B0F0">
                    <a:alpha val="40000"/>
                  </a:srgbClr>
                </a:glow>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İçerik Yer Tutucusu 4"/>
          <p:cNvSpPr>
            <a:spLocks noGrp="1"/>
          </p:cNvSpPr>
          <p:nvPr>
            <p:ph idx="1"/>
          </p:nvPr>
        </p:nvSpPr>
        <p:spPr/>
        <p:txBody>
          <a:bodyPr/>
          <a:lstStyle/>
          <a:p>
            <a:pPr lvl="0" indent="0" algn="ctr" fontAlgn="base">
              <a:lnSpc>
                <a:spcPct val="100000"/>
              </a:lnSpc>
              <a:spcBef>
                <a:spcPct val="0"/>
              </a:spcBef>
              <a:spcAft>
                <a:spcPct val="0"/>
              </a:spcAft>
              <a:buNone/>
            </a:pPr>
            <a:r>
              <a:rPr lang="tr-TR" sz="3600"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rPr>
              <a:t>ÜLKEMİZDEKİ   SU  </a:t>
            </a:r>
            <a:r>
              <a:rPr lang="tr-TR"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rPr>
              <a:t>KAYBINI </a:t>
            </a:r>
            <a:r>
              <a:rPr lang="tr-TR" sz="3600"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rPr>
              <a:t>BİZ  ÇOCUKLAR  OLARAK  </a:t>
            </a:r>
            <a:r>
              <a:rPr lang="tr-TR"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rPr>
              <a:t>NASIL </a:t>
            </a:r>
            <a:r>
              <a:rPr lang="tr-TR" sz="3600"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rPr>
              <a:t>ÖNLEYEBİLİRİZ?</a:t>
            </a:r>
          </a:p>
          <a:p>
            <a:pPr lvl="0" indent="0" algn="ctr" fontAlgn="base">
              <a:lnSpc>
                <a:spcPct val="100000"/>
              </a:lnSpc>
              <a:spcBef>
                <a:spcPct val="0"/>
              </a:spcBef>
              <a:spcAft>
                <a:spcPct val="0"/>
              </a:spcAft>
              <a:buNone/>
            </a:pPr>
            <a:endParaRPr lang="tr-TR" sz="3600"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endParaRPr>
          </a:p>
          <a:p>
            <a:pPr lvl="0" indent="0" algn="ctr" fontAlgn="base">
              <a:lnSpc>
                <a:spcPct val="100000"/>
              </a:lnSpc>
              <a:spcBef>
                <a:spcPct val="0"/>
              </a:spcBef>
              <a:spcAft>
                <a:spcPct val="0"/>
              </a:spcAft>
              <a:buNone/>
            </a:pPr>
            <a:endParaRPr lang="tr-TR" sz="3600"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endParaRPr>
          </a:p>
          <a:p>
            <a:endParaRPr lang="tr-TR" dirty="0"/>
          </a:p>
        </p:txBody>
      </p:sp>
      <p:sp>
        <p:nvSpPr>
          <p:cNvPr id="7" name="Gülen Yüz 6"/>
          <p:cNvSpPr/>
          <p:nvPr/>
        </p:nvSpPr>
        <p:spPr>
          <a:xfrm>
            <a:off x="6876256" y="4797152"/>
            <a:ext cx="1224136" cy="1008112"/>
          </a:xfrm>
          <a:prstGeom prst="smileyFac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FF0000"/>
              </a:solidFill>
            </a:endParaRPr>
          </a:p>
        </p:txBody>
      </p:sp>
    </p:spTree>
    <p:extLst>
      <p:ext uri="{BB962C8B-B14F-4D97-AF65-F5344CB8AC3E}">
        <p14:creationId xmlns:p14="http://schemas.microsoft.com/office/powerpoint/2010/main" val="42340055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1.örnek</a:t>
            </a:r>
            <a:endParaRPr lang="tr-TR" dirty="0"/>
          </a:p>
        </p:txBody>
      </p:sp>
      <p:sp>
        <p:nvSpPr>
          <p:cNvPr id="3" name="İçerik Yer Tutucusu 2"/>
          <p:cNvSpPr>
            <a:spLocks noGrp="1"/>
          </p:cNvSpPr>
          <p:nvPr>
            <p:ph idx="1"/>
          </p:nvPr>
        </p:nvSpPr>
        <p:spPr/>
        <p:txBody>
          <a:bodyPr>
            <a:normAutofit fontScale="85000" lnSpcReduction="10000"/>
          </a:bodyPr>
          <a:lstStyle/>
          <a:p>
            <a:r>
              <a:rPr lang="tr-TR" sz="2400" kern="0" dirty="0">
                <a:solidFill>
                  <a:srgbClr val="009900"/>
                </a:solidFill>
                <a:effectLst>
                  <a:outerShdw blurRad="38100" dist="38100" dir="2700000" algn="tl">
                    <a:srgbClr val="000000"/>
                  </a:outerShdw>
                </a:effectLst>
                <a:latin typeface="Comic Sans MS"/>
              </a:rPr>
              <a:t>Kirli kaplarınızı elle veya bulaşık makinesinde yıkamadan önce su dolu </a:t>
            </a:r>
            <a:r>
              <a:rPr lang="tr-TR" sz="2400" kern="0" dirty="0" smtClean="0">
                <a:solidFill>
                  <a:srgbClr val="009900"/>
                </a:solidFill>
                <a:effectLst>
                  <a:outerShdw blurRad="38100" dist="38100" dir="2700000" algn="tl">
                    <a:srgbClr val="000000"/>
                  </a:outerShdw>
                </a:effectLst>
                <a:latin typeface="Comic Sans MS"/>
              </a:rPr>
              <a:t>leğende ıslatınız </a:t>
            </a:r>
            <a:r>
              <a:rPr lang="tr-TR" sz="2400" kern="0" dirty="0">
                <a:solidFill>
                  <a:srgbClr val="009900"/>
                </a:solidFill>
                <a:effectLst>
                  <a:outerShdw blurRad="38100" dist="38100" dir="2700000" algn="tl">
                    <a:srgbClr val="000000"/>
                  </a:outerShdw>
                </a:effectLst>
                <a:latin typeface="Comic Sans MS"/>
              </a:rPr>
              <a:t>ve kirleri gevşetiniz. Kirli kapları akar musluk suyu ile yıkamayınız. Leğen içindeki su ve deterjan yardımı ile bulaşıkların kirlerini çıkardıktan sonra musluğu yavaşça açarak çalkalama ve durulama yapınız.</a:t>
            </a:r>
            <a:endParaRPr lang="tr-TR" dirty="0"/>
          </a:p>
        </p:txBody>
      </p:sp>
    </p:spTree>
    <p:extLst>
      <p:ext uri="{BB962C8B-B14F-4D97-AF65-F5344CB8AC3E}">
        <p14:creationId xmlns:p14="http://schemas.microsoft.com/office/powerpoint/2010/main" val="26179815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2. örnek</a:t>
            </a:r>
            <a:endParaRPr lang="tr-TR" dirty="0"/>
          </a:p>
        </p:txBody>
      </p:sp>
      <p:sp>
        <p:nvSpPr>
          <p:cNvPr id="3" name="İçerik Yer Tutucusu 2"/>
          <p:cNvSpPr>
            <a:spLocks noGrp="1"/>
          </p:cNvSpPr>
          <p:nvPr>
            <p:ph idx="1"/>
          </p:nvPr>
        </p:nvSpPr>
        <p:spPr/>
        <p:txBody>
          <a:bodyPr/>
          <a:lstStyle/>
          <a:p>
            <a:pPr lvl="0" indent="0" fontAlgn="base">
              <a:lnSpc>
                <a:spcPct val="100000"/>
              </a:lnSpc>
              <a:spcAft>
                <a:spcPct val="0"/>
              </a:spcAft>
              <a:buNone/>
            </a:pPr>
            <a:r>
              <a:rPr lang="tr-TR" sz="2400" kern="0" dirty="0">
                <a:solidFill>
                  <a:srgbClr val="009900"/>
                </a:solidFill>
                <a:effectLst>
                  <a:outerShdw blurRad="38100" dist="38100" dir="2700000" algn="tl">
                    <a:srgbClr val="000000"/>
                  </a:outerShdw>
                </a:effectLst>
                <a:latin typeface="Comic Sans MS"/>
              </a:rPr>
              <a:t>Sebze ve meyveleri akar musluk suyu ile yıkamayınız. Leğenin yarısına kadar su koyunuz. Sebze ve meyveleri suya koyduktan sonra musluğu yavaşça açınız ve hızlıca yıkamayı yapınız.</a:t>
            </a:r>
            <a:br>
              <a:rPr lang="tr-TR" sz="2400" kern="0" dirty="0">
                <a:solidFill>
                  <a:srgbClr val="009900"/>
                </a:solidFill>
                <a:effectLst>
                  <a:outerShdw blurRad="38100" dist="38100" dir="2700000" algn="tl">
                    <a:srgbClr val="000000"/>
                  </a:outerShdw>
                </a:effectLst>
                <a:latin typeface="Comic Sans MS"/>
              </a:rPr>
            </a:br>
            <a:endParaRPr lang="tr-TR" sz="2400" kern="0" dirty="0">
              <a:solidFill>
                <a:srgbClr val="009900"/>
              </a:solidFill>
              <a:effectLst>
                <a:outerShdw blurRad="38100" dist="38100" dir="2700000" algn="tl">
                  <a:srgbClr val="000000"/>
                </a:outerShdw>
              </a:effectLst>
              <a:latin typeface="Comic Sans MS"/>
            </a:endParaRPr>
          </a:p>
          <a:p>
            <a:endParaRPr lang="tr-TR" dirty="0"/>
          </a:p>
        </p:txBody>
      </p:sp>
    </p:spTree>
    <p:extLst>
      <p:ext uri="{BB962C8B-B14F-4D97-AF65-F5344CB8AC3E}">
        <p14:creationId xmlns:p14="http://schemas.microsoft.com/office/powerpoint/2010/main" val="704883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3.örnek</a:t>
            </a:r>
            <a:endParaRPr lang="tr-TR" dirty="0"/>
          </a:p>
        </p:txBody>
      </p:sp>
      <p:sp>
        <p:nvSpPr>
          <p:cNvPr id="3" name="İçerik Yer Tutucusu 2"/>
          <p:cNvSpPr>
            <a:spLocks noGrp="1"/>
          </p:cNvSpPr>
          <p:nvPr>
            <p:ph idx="1"/>
          </p:nvPr>
        </p:nvSpPr>
        <p:spPr/>
        <p:txBody>
          <a:bodyPr/>
          <a:lstStyle/>
          <a:p>
            <a:r>
              <a:rPr lang="tr-TR" sz="2800" kern="0" dirty="0">
                <a:solidFill>
                  <a:srgbClr val="009900"/>
                </a:solidFill>
                <a:effectLst>
                  <a:outerShdw blurRad="38100" dist="38100" dir="2700000" algn="tl">
                    <a:srgbClr val="000000"/>
                  </a:outerShdw>
                </a:effectLst>
                <a:latin typeface="Comic Sans MS"/>
              </a:rPr>
              <a:t>İçme suyu olarak akan musluk suyu yerine sürahi veya buzdolabına konmuş suyu kullanınız.</a:t>
            </a:r>
            <a:endParaRPr lang="tr-TR" dirty="0"/>
          </a:p>
        </p:txBody>
      </p:sp>
    </p:spTree>
    <p:extLst>
      <p:ext uri="{BB962C8B-B14F-4D97-AF65-F5344CB8AC3E}">
        <p14:creationId xmlns:p14="http://schemas.microsoft.com/office/powerpoint/2010/main" val="26344680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Ve son örnek…</a:t>
            </a:r>
            <a:endParaRPr lang="tr-TR" dirty="0"/>
          </a:p>
        </p:txBody>
      </p:sp>
      <p:sp>
        <p:nvSpPr>
          <p:cNvPr id="3" name="İçerik Yer Tutucusu 2"/>
          <p:cNvSpPr>
            <a:spLocks noGrp="1"/>
          </p:cNvSpPr>
          <p:nvPr>
            <p:ph idx="1"/>
          </p:nvPr>
        </p:nvSpPr>
        <p:spPr/>
        <p:txBody>
          <a:bodyPr/>
          <a:lstStyle/>
          <a:p>
            <a:r>
              <a:rPr lang="tr-TR" sz="2400" kern="0" dirty="0">
                <a:solidFill>
                  <a:srgbClr val="009900"/>
                </a:solidFill>
                <a:effectLst>
                  <a:outerShdw blurRad="38100" dist="38100" dir="2700000" algn="tl">
                    <a:srgbClr val="000000"/>
                  </a:outerShdw>
                </a:effectLst>
                <a:latin typeface="Comic Sans MS"/>
              </a:rPr>
              <a:t>Buzluktaki yiyeceklerin ve diğer donmuş gıdaların buzunu eritmek için su kullanmayınız. Bu tür gıdaların buzlarını buzdolabının alt gözünde bir gece bekleterek çözebilirsiniz.</a:t>
            </a:r>
            <a:endParaRPr lang="tr-TR" dirty="0"/>
          </a:p>
        </p:txBody>
      </p:sp>
    </p:spTree>
    <p:extLst>
      <p:ext uri="{BB962C8B-B14F-4D97-AF65-F5344CB8AC3E}">
        <p14:creationId xmlns:p14="http://schemas.microsoft.com/office/powerpoint/2010/main" val="28990014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r>
              <a:rPr lang="tr-TR" dirty="0" smtClean="0"/>
              <a:t>MUSLUK KONUŞUYOR…</a:t>
            </a:r>
            <a:endParaRPr lang="tr-TR" dirty="0"/>
          </a:p>
        </p:txBody>
      </p:sp>
      <p:pic>
        <p:nvPicPr>
          <p:cNvPr id="5" name="İçerik Yer Tutucusu 3"/>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88024" y="2204864"/>
            <a:ext cx="3596208" cy="3240360"/>
          </a:xfrm>
        </p:spPr>
      </p:pic>
      <p:pic>
        <p:nvPicPr>
          <p:cNvPr id="3074" name="Picture 2"/>
          <p:cNvPicPr>
            <a:picLocks noGrp="1" noChangeAspect="1" noChangeArrowheads="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1900338" y="2683650"/>
            <a:ext cx="2066723" cy="263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utoShape 25"/>
          <p:cNvSpPr>
            <a:spLocks noChangeArrowheads="1"/>
          </p:cNvSpPr>
          <p:nvPr/>
        </p:nvSpPr>
        <p:spPr bwMode="auto">
          <a:xfrm rot="5400000" flipV="1">
            <a:off x="2772024" y="3356769"/>
            <a:ext cx="142875" cy="287338"/>
          </a:xfrm>
          <a:prstGeom prst="moon">
            <a:avLst>
              <a:gd name="adj" fmla="val 38120"/>
            </a:avLst>
          </a:prstGeom>
          <a:solidFill>
            <a:srgbClr val="FF0000"/>
          </a:solidFill>
          <a:ln w="9525">
            <a:solidFill>
              <a:schemeClr val="tx1"/>
            </a:solidFill>
            <a:miter lim="800000"/>
            <a:headEnd/>
            <a:tailEnd/>
          </a:ln>
          <a:effectLst/>
          <a:extLst/>
        </p:spPr>
        <p:txBody>
          <a:bodyPr wrap="none" anchor="ctr"/>
          <a:lstStyle>
            <a:defPPr>
              <a:defRPr lang="tr-TR"/>
            </a:defPPr>
            <a:lvl1pPr algn="l" rtl="0" fontAlgn="base">
              <a:spcBef>
                <a:spcPct val="0"/>
              </a:spcBef>
              <a:spcAft>
                <a:spcPct val="0"/>
              </a:spcAft>
              <a:defRPr kern="1200">
                <a:solidFill>
                  <a:schemeClr val="tx1"/>
                </a:solidFill>
                <a:latin typeface="Comic Sans MS" pitchFamily="66" charset="0"/>
                <a:ea typeface="+mn-ea"/>
                <a:cs typeface="+mn-cs"/>
              </a:defRPr>
            </a:lvl1pPr>
            <a:lvl2pPr marL="457200" algn="l" rtl="0" fontAlgn="base">
              <a:spcBef>
                <a:spcPct val="0"/>
              </a:spcBef>
              <a:spcAft>
                <a:spcPct val="0"/>
              </a:spcAft>
              <a:defRPr kern="1200">
                <a:solidFill>
                  <a:schemeClr val="tx1"/>
                </a:solidFill>
                <a:latin typeface="Comic Sans MS" pitchFamily="66" charset="0"/>
                <a:ea typeface="+mn-ea"/>
                <a:cs typeface="+mn-cs"/>
              </a:defRPr>
            </a:lvl2pPr>
            <a:lvl3pPr marL="914400" algn="l" rtl="0" fontAlgn="base">
              <a:spcBef>
                <a:spcPct val="0"/>
              </a:spcBef>
              <a:spcAft>
                <a:spcPct val="0"/>
              </a:spcAft>
              <a:defRPr kern="1200">
                <a:solidFill>
                  <a:schemeClr val="tx1"/>
                </a:solidFill>
                <a:latin typeface="Comic Sans MS" pitchFamily="66" charset="0"/>
                <a:ea typeface="+mn-ea"/>
                <a:cs typeface="+mn-cs"/>
              </a:defRPr>
            </a:lvl3pPr>
            <a:lvl4pPr marL="1371600" algn="l" rtl="0" fontAlgn="base">
              <a:spcBef>
                <a:spcPct val="0"/>
              </a:spcBef>
              <a:spcAft>
                <a:spcPct val="0"/>
              </a:spcAft>
              <a:defRPr kern="1200">
                <a:solidFill>
                  <a:schemeClr val="tx1"/>
                </a:solidFill>
                <a:latin typeface="Comic Sans MS" pitchFamily="66" charset="0"/>
                <a:ea typeface="+mn-ea"/>
                <a:cs typeface="+mn-cs"/>
              </a:defRPr>
            </a:lvl4pPr>
            <a:lvl5pPr marL="1828800" algn="l" rtl="0" fontAlgn="base">
              <a:spcBef>
                <a:spcPct val="0"/>
              </a:spcBef>
              <a:spcAft>
                <a:spcPct val="0"/>
              </a:spcAft>
              <a:defRPr kern="1200">
                <a:solidFill>
                  <a:schemeClr val="tx1"/>
                </a:solidFill>
                <a:latin typeface="Comic Sans MS" pitchFamily="66" charset="0"/>
                <a:ea typeface="+mn-ea"/>
                <a:cs typeface="+mn-cs"/>
              </a:defRPr>
            </a:lvl5pPr>
            <a:lvl6pPr marL="2286000" algn="l" defTabSz="914400" rtl="0" eaLnBrk="1" latinLnBrk="0" hangingPunct="1">
              <a:defRPr kern="1200">
                <a:solidFill>
                  <a:schemeClr val="tx1"/>
                </a:solidFill>
                <a:latin typeface="Comic Sans MS" pitchFamily="66" charset="0"/>
                <a:ea typeface="+mn-ea"/>
                <a:cs typeface="+mn-cs"/>
              </a:defRPr>
            </a:lvl6pPr>
            <a:lvl7pPr marL="2743200" algn="l" defTabSz="914400" rtl="0" eaLnBrk="1" latinLnBrk="0" hangingPunct="1">
              <a:defRPr kern="1200">
                <a:solidFill>
                  <a:schemeClr val="tx1"/>
                </a:solidFill>
                <a:latin typeface="Comic Sans MS" pitchFamily="66" charset="0"/>
                <a:ea typeface="+mn-ea"/>
                <a:cs typeface="+mn-cs"/>
              </a:defRPr>
            </a:lvl7pPr>
            <a:lvl8pPr marL="3200400" algn="l" defTabSz="914400" rtl="0" eaLnBrk="1" latinLnBrk="0" hangingPunct="1">
              <a:defRPr kern="1200">
                <a:solidFill>
                  <a:schemeClr val="tx1"/>
                </a:solidFill>
                <a:latin typeface="Comic Sans MS" pitchFamily="66" charset="0"/>
                <a:ea typeface="+mn-ea"/>
                <a:cs typeface="+mn-cs"/>
              </a:defRPr>
            </a:lvl8pPr>
            <a:lvl9pPr marL="3657600" algn="l" defTabSz="914400" rtl="0" eaLnBrk="1" latinLnBrk="0" hangingPunct="1">
              <a:defRPr kern="1200">
                <a:solidFill>
                  <a:schemeClr val="tx1"/>
                </a:solidFill>
                <a:latin typeface="Comic Sans MS" pitchFamily="66" charset="0"/>
                <a:ea typeface="+mn-ea"/>
                <a:cs typeface="+mn-cs"/>
              </a:defRPr>
            </a:lvl9pPr>
          </a:lstStyle>
          <a:p>
            <a:endParaRPr lang="tr-TR"/>
          </a:p>
        </p:txBody>
      </p:sp>
      <p:sp>
        <p:nvSpPr>
          <p:cNvPr id="8" name="Oval 7"/>
          <p:cNvSpPr>
            <a:spLocks noChangeArrowheads="1"/>
          </p:cNvSpPr>
          <p:nvPr/>
        </p:nvSpPr>
        <p:spPr bwMode="auto">
          <a:xfrm>
            <a:off x="2915693" y="3132212"/>
            <a:ext cx="142875" cy="144462"/>
          </a:xfrm>
          <a:prstGeom prst="ellipse">
            <a:avLst/>
          </a:prstGeom>
          <a:solidFill>
            <a:srgbClr val="3333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tr-TR"/>
            </a:defPPr>
            <a:lvl1pPr algn="l" rtl="0" fontAlgn="base">
              <a:spcBef>
                <a:spcPct val="0"/>
              </a:spcBef>
              <a:spcAft>
                <a:spcPct val="0"/>
              </a:spcAft>
              <a:defRPr kern="1200">
                <a:solidFill>
                  <a:schemeClr val="tx1"/>
                </a:solidFill>
                <a:latin typeface="Comic Sans MS" pitchFamily="66" charset="0"/>
                <a:ea typeface="+mn-ea"/>
                <a:cs typeface="+mn-cs"/>
              </a:defRPr>
            </a:lvl1pPr>
            <a:lvl2pPr marL="457200" algn="l" rtl="0" fontAlgn="base">
              <a:spcBef>
                <a:spcPct val="0"/>
              </a:spcBef>
              <a:spcAft>
                <a:spcPct val="0"/>
              </a:spcAft>
              <a:defRPr kern="1200">
                <a:solidFill>
                  <a:schemeClr val="tx1"/>
                </a:solidFill>
                <a:latin typeface="Comic Sans MS" pitchFamily="66" charset="0"/>
                <a:ea typeface="+mn-ea"/>
                <a:cs typeface="+mn-cs"/>
              </a:defRPr>
            </a:lvl2pPr>
            <a:lvl3pPr marL="914400" algn="l" rtl="0" fontAlgn="base">
              <a:spcBef>
                <a:spcPct val="0"/>
              </a:spcBef>
              <a:spcAft>
                <a:spcPct val="0"/>
              </a:spcAft>
              <a:defRPr kern="1200">
                <a:solidFill>
                  <a:schemeClr val="tx1"/>
                </a:solidFill>
                <a:latin typeface="Comic Sans MS" pitchFamily="66" charset="0"/>
                <a:ea typeface="+mn-ea"/>
                <a:cs typeface="+mn-cs"/>
              </a:defRPr>
            </a:lvl3pPr>
            <a:lvl4pPr marL="1371600" algn="l" rtl="0" fontAlgn="base">
              <a:spcBef>
                <a:spcPct val="0"/>
              </a:spcBef>
              <a:spcAft>
                <a:spcPct val="0"/>
              </a:spcAft>
              <a:defRPr kern="1200">
                <a:solidFill>
                  <a:schemeClr val="tx1"/>
                </a:solidFill>
                <a:latin typeface="Comic Sans MS" pitchFamily="66" charset="0"/>
                <a:ea typeface="+mn-ea"/>
                <a:cs typeface="+mn-cs"/>
              </a:defRPr>
            </a:lvl4pPr>
            <a:lvl5pPr marL="1828800" algn="l" rtl="0" fontAlgn="base">
              <a:spcBef>
                <a:spcPct val="0"/>
              </a:spcBef>
              <a:spcAft>
                <a:spcPct val="0"/>
              </a:spcAft>
              <a:defRPr kern="1200">
                <a:solidFill>
                  <a:schemeClr val="tx1"/>
                </a:solidFill>
                <a:latin typeface="Comic Sans MS" pitchFamily="66" charset="0"/>
                <a:ea typeface="+mn-ea"/>
                <a:cs typeface="+mn-cs"/>
              </a:defRPr>
            </a:lvl5pPr>
            <a:lvl6pPr marL="2286000" algn="l" defTabSz="914400" rtl="0" eaLnBrk="1" latinLnBrk="0" hangingPunct="1">
              <a:defRPr kern="1200">
                <a:solidFill>
                  <a:schemeClr val="tx1"/>
                </a:solidFill>
                <a:latin typeface="Comic Sans MS" pitchFamily="66" charset="0"/>
                <a:ea typeface="+mn-ea"/>
                <a:cs typeface="+mn-cs"/>
              </a:defRPr>
            </a:lvl6pPr>
            <a:lvl7pPr marL="2743200" algn="l" defTabSz="914400" rtl="0" eaLnBrk="1" latinLnBrk="0" hangingPunct="1">
              <a:defRPr kern="1200">
                <a:solidFill>
                  <a:schemeClr val="tx1"/>
                </a:solidFill>
                <a:latin typeface="Comic Sans MS" pitchFamily="66" charset="0"/>
                <a:ea typeface="+mn-ea"/>
                <a:cs typeface="+mn-cs"/>
              </a:defRPr>
            </a:lvl7pPr>
            <a:lvl8pPr marL="3200400" algn="l" defTabSz="914400" rtl="0" eaLnBrk="1" latinLnBrk="0" hangingPunct="1">
              <a:defRPr kern="1200">
                <a:solidFill>
                  <a:schemeClr val="tx1"/>
                </a:solidFill>
                <a:latin typeface="Comic Sans MS" pitchFamily="66" charset="0"/>
                <a:ea typeface="+mn-ea"/>
                <a:cs typeface="+mn-cs"/>
              </a:defRPr>
            </a:lvl8pPr>
            <a:lvl9pPr marL="3657600" algn="l" defTabSz="914400" rtl="0" eaLnBrk="1" latinLnBrk="0" hangingPunct="1">
              <a:defRPr kern="1200">
                <a:solidFill>
                  <a:schemeClr val="tx1"/>
                </a:solidFill>
                <a:latin typeface="Comic Sans MS" pitchFamily="66" charset="0"/>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1800" b="0" i="0" u="none" strike="noStrike" kern="1200" cap="none" spc="0" normalizeH="0" baseline="0" noProof="0">
              <a:ln>
                <a:noFill/>
              </a:ln>
              <a:solidFill>
                <a:srgbClr val="3333FF"/>
              </a:solidFill>
              <a:effectLst/>
              <a:uLnTx/>
              <a:uFillTx/>
              <a:latin typeface="Comic Sans MS" pitchFamily="66" charset="0"/>
              <a:ea typeface="+mn-ea"/>
              <a:cs typeface="+mn-cs"/>
            </a:endParaRPr>
          </a:p>
        </p:txBody>
      </p:sp>
      <p:sp>
        <p:nvSpPr>
          <p:cNvPr id="9" name="Oval 8"/>
          <p:cNvSpPr>
            <a:spLocks noChangeArrowheads="1"/>
          </p:cNvSpPr>
          <p:nvPr/>
        </p:nvSpPr>
        <p:spPr bwMode="auto">
          <a:xfrm>
            <a:off x="2640052" y="3137553"/>
            <a:ext cx="142875" cy="144462"/>
          </a:xfrm>
          <a:prstGeom prst="ellipse">
            <a:avLst/>
          </a:prstGeom>
          <a:solidFill>
            <a:srgbClr val="3333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tr-TR"/>
            </a:defPPr>
            <a:lvl1pPr algn="l" rtl="0" fontAlgn="base">
              <a:spcBef>
                <a:spcPct val="0"/>
              </a:spcBef>
              <a:spcAft>
                <a:spcPct val="0"/>
              </a:spcAft>
              <a:defRPr kern="1200">
                <a:solidFill>
                  <a:schemeClr val="tx1"/>
                </a:solidFill>
                <a:latin typeface="Comic Sans MS" pitchFamily="66" charset="0"/>
                <a:ea typeface="+mn-ea"/>
                <a:cs typeface="+mn-cs"/>
              </a:defRPr>
            </a:lvl1pPr>
            <a:lvl2pPr marL="457200" algn="l" rtl="0" fontAlgn="base">
              <a:spcBef>
                <a:spcPct val="0"/>
              </a:spcBef>
              <a:spcAft>
                <a:spcPct val="0"/>
              </a:spcAft>
              <a:defRPr kern="1200">
                <a:solidFill>
                  <a:schemeClr val="tx1"/>
                </a:solidFill>
                <a:latin typeface="Comic Sans MS" pitchFamily="66" charset="0"/>
                <a:ea typeface="+mn-ea"/>
                <a:cs typeface="+mn-cs"/>
              </a:defRPr>
            </a:lvl2pPr>
            <a:lvl3pPr marL="914400" algn="l" rtl="0" fontAlgn="base">
              <a:spcBef>
                <a:spcPct val="0"/>
              </a:spcBef>
              <a:spcAft>
                <a:spcPct val="0"/>
              </a:spcAft>
              <a:defRPr kern="1200">
                <a:solidFill>
                  <a:schemeClr val="tx1"/>
                </a:solidFill>
                <a:latin typeface="Comic Sans MS" pitchFamily="66" charset="0"/>
                <a:ea typeface="+mn-ea"/>
                <a:cs typeface="+mn-cs"/>
              </a:defRPr>
            </a:lvl3pPr>
            <a:lvl4pPr marL="1371600" algn="l" rtl="0" fontAlgn="base">
              <a:spcBef>
                <a:spcPct val="0"/>
              </a:spcBef>
              <a:spcAft>
                <a:spcPct val="0"/>
              </a:spcAft>
              <a:defRPr kern="1200">
                <a:solidFill>
                  <a:schemeClr val="tx1"/>
                </a:solidFill>
                <a:latin typeface="Comic Sans MS" pitchFamily="66" charset="0"/>
                <a:ea typeface="+mn-ea"/>
                <a:cs typeface="+mn-cs"/>
              </a:defRPr>
            </a:lvl4pPr>
            <a:lvl5pPr marL="1828800" algn="l" rtl="0" fontAlgn="base">
              <a:spcBef>
                <a:spcPct val="0"/>
              </a:spcBef>
              <a:spcAft>
                <a:spcPct val="0"/>
              </a:spcAft>
              <a:defRPr kern="1200">
                <a:solidFill>
                  <a:schemeClr val="tx1"/>
                </a:solidFill>
                <a:latin typeface="Comic Sans MS" pitchFamily="66" charset="0"/>
                <a:ea typeface="+mn-ea"/>
                <a:cs typeface="+mn-cs"/>
              </a:defRPr>
            </a:lvl5pPr>
            <a:lvl6pPr marL="2286000" algn="l" defTabSz="914400" rtl="0" eaLnBrk="1" latinLnBrk="0" hangingPunct="1">
              <a:defRPr kern="1200">
                <a:solidFill>
                  <a:schemeClr val="tx1"/>
                </a:solidFill>
                <a:latin typeface="Comic Sans MS" pitchFamily="66" charset="0"/>
                <a:ea typeface="+mn-ea"/>
                <a:cs typeface="+mn-cs"/>
              </a:defRPr>
            </a:lvl6pPr>
            <a:lvl7pPr marL="2743200" algn="l" defTabSz="914400" rtl="0" eaLnBrk="1" latinLnBrk="0" hangingPunct="1">
              <a:defRPr kern="1200">
                <a:solidFill>
                  <a:schemeClr val="tx1"/>
                </a:solidFill>
                <a:latin typeface="Comic Sans MS" pitchFamily="66" charset="0"/>
                <a:ea typeface="+mn-ea"/>
                <a:cs typeface="+mn-cs"/>
              </a:defRPr>
            </a:lvl7pPr>
            <a:lvl8pPr marL="3200400" algn="l" defTabSz="914400" rtl="0" eaLnBrk="1" latinLnBrk="0" hangingPunct="1">
              <a:defRPr kern="1200">
                <a:solidFill>
                  <a:schemeClr val="tx1"/>
                </a:solidFill>
                <a:latin typeface="Comic Sans MS" pitchFamily="66" charset="0"/>
                <a:ea typeface="+mn-ea"/>
                <a:cs typeface="+mn-cs"/>
              </a:defRPr>
            </a:lvl8pPr>
            <a:lvl9pPr marL="3657600" algn="l" defTabSz="914400" rtl="0" eaLnBrk="1" latinLnBrk="0" hangingPunct="1">
              <a:defRPr kern="1200">
                <a:solidFill>
                  <a:schemeClr val="tx1"/>
                </a:solidFill>
                <a:latin typeface="Comic Sans MS" pitchFamily="66" charset="0"/>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1800" b="0" i="0" u="none" strike="noStrike" kern="1200" cap="none" spc="0" normalizeH="0" baseline="0" noProof="0">
              <a:ln>
                <a:noFill/>
              </a:ln>
              <a:solidFill>
                <a:srgbClr val="3333FF"/>
              </a:solidFill>
              <a:effectLst/>
              <a:uLnTx/>
              <a:uFillTx/>
              <a:latin typeface="Comic Sans MS" pitchFamily="66" charset="0"/>
              <a:ea typeface="+mn-ea"/>
              <a:cs typeface="+mn-cs"/>
            </a:endParaRPr>
          </a:p>
        </p:txBody>
      </p:sp>
    </p:spTree>
    <p:extLst>
      <p:ext uri="{BB962C8B-B14F-4D97-AF65-F5344CB8AC3E}">
        <p14:creationId xmlns:p14="http://schemas.microsoft.com/office/powerpoint/2010/main" val="170617838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a Tasarımı">
  <a:themeElements>
    <a:clrScheme name="Moda Tasarımı">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Smokin">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oda Tasarımı">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82</TotalTime>
  <Words>474</Words>
  <Application>Microsoft Office PowerPoint</Application>
  <PresentationFormat>Ekran Gösterisi (4:3)</PresentationFormat>
  <Paragraphs>37</Paragraphs>
  <Slides>19</Slides>
  <Notes>1</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19</vt:i4>
      </vt:variant>
    </vt:vector>
  </HeadingPairs>
  <TitlesOfParts>
    <vt:vector size="26" baseType="lpstr">
      <vt:lpstr>Arial</vt:lpstr>
      <vt:lpstr>Arial Black</vt:lpstr>
      <vt:lpstr>Calibri</vt:lpstr>
      <vt:lpstr>Comic Sans MS</vt:lpstr>
      <vt:lpstr>Garamond</vt:lpstr>
      <vt:lpstr>Wingdings</vt:lpstr>
      <vt:lpstr>Moda Tasarımı</vt:lpstr>
      <vt:lpstr>SU…HAYAT KAYNAĞIMIZ</vt:lpstr>
      <vt:lpstr>Su  hayattIR…</vt:lpstr>
      <vt:lpstr>PowerPoint Sunusu</vt:lpstr>
      <vt:lpstr>SU KAYBI  NASIL ÖNLENEBİLİR</vt:lpstr>
      <vt:lpstr>1.örnek</vt:lpstr>
      <vt:lpstr>2. örnek</vt:lpstr>
      <vt:lpstr>3.örnek</vt:lpstr>
      <vt:lpstr>Ve son örnek…</vt:lpstr>
      <vt:lpstr>MUSLUK KONUŞUYOR…</vt:lpstr>
      <vt:lpstr>PowerPoint Sunusu</vt:lpstr>
      <vt:lpstr>PowerPoint Sunusu</vt:lpstr>
      <vt:lpstr>İŞTE SUYUN ÖNEMİ </vt:lpstr>
      <vt:lpstr>Su nedir???</vt:lpstr>
      <vt:lpstr>PowerPoint Sunusu</vt:lpstr>
      <vt:lpstr>PowerPoint Sunusu</vt:lpstr>
      <vt:lpstr>ARKADAŞLAR;</vt:lpstr>
      <vt:lpstr>PowerPoint Sunusu</vt:lpstr>
      <vt:lpstr>Türkiye’ nin mevcut su potansiyelini oranları</vt:lpstr>
      <vt:lpstr>Nehir keskin atatürk ortaokulu 5/b 157 öğretmen :binnur tüzel konu:  su tasarrufu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fenerbahçe 1907</dc:creator>
  <cp:keywords>www.sorubak.com</cp:keywords>
  <cp:lastModifiedBy>doğan</cp:lastModifiedBy>
  <cp:revision>12</cp:revision>
  <dcterms:created xsi:type="dcterms:W3CDTF">2016-04-27T05:24:29Z</dcterms:created>
  <dcterms:modified xsi:type="dcterms:W3CDTF">2016-04-29T18:53:56Z</dcterms:modified>
</cp:coreProperties>
</file>