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7"/>
  </p:notesMasterIdLst>
  <p:sldIdLst>
    <p:sldId id="256" r:id="rId2"/>
    <p:sldId id="291" r:id="rId3"/>
    <p:sldId id="259" r:id="rId4"/>
    <p:sldId id="258" r:id="rId5"/>
    <p:sldId id="260" r:id="rId6"/>
    <p:sldId id="262" r:id="rId7"/>
    <p:sldId id="292" r:id="rId8"/>
    <p:sldId id="261"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586" autoAdjust="0"/>
  </p:normalViewPr>
  <p:slideViewPr>
    <p:cSldViewPr>
      <p:cViewPr varScale="1">
        <p:scale>
          <a:sx n="70" d="100"/>
          <a:sy n="70" d="100"/>
        </p:scale>
        <p:origin x="138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AE0DEF-7F30-4E4B-8387-49909DF7F97E}" type="datetimeFigureOut">
              <a:rPr lang="tr-TR" smtClean="0"/>
              <a:t>18.05.2016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210570-FE4C-4568-B66F-229E88F967B4}" type="slidenum">
              <a:rPr lang="tr-TR" smtClean="0"/>
              <a:t>‹#›</a:t>
            </a:fld>
            <a:endParaRPr lang="tr-TR"/>
          </a:p>
        </p:txBody>
      </p:sp>
    </p:spTree>
    <p:extLst>
      <p:ext uri="{BB962C8B-B14F-4D97-AF65-F5344CB8AC3E}">
        <p14:creationId xmlns:p14="http://schemas.microsoft.com/office/powerpoint/2010/main" val="983977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altLang="tr-TR" dirty="0" smtClean="0"/>
              <a:t>www.sorubak.com</a:t>
            </a:r>
            <a:endParaRPr lang="tr-TR" dirty="0"/>
          </a:p>
        </p:txBody>
      </p:sp>
      <p:sp>
        <p:nvSpPr>
          <p:cNvPr id="4" name="3 Slayt Numarası Yer Tutucusu"/>
          <p:cNvSpPr>
            <a:spLocks noGrp="1"/>
          </p:cNvSpPr>
          <p:nvPr>
            <p:ph type="sldNum" sz="quarter" idx="10"/>
          </p:nvPr>
        </p:nvSpPr>
        <p:spPr/>
        <p:txBody>
          <a:bodyPr/>
          <a:lstStyle/>
          <a:p>
            <a:fld id="{EC210570-FE4C-4568-B66F-229E88F967B4}" type="slidenum">
              <a:rPr lang="tr-TR" smtClean="0"/>
              <a:t>35</a:t>
            </a:fld>
            <a:endParaRPr lang="tr-TR"/>
          </a:p>
        </p:txBody>
      </p:sp>
    </p:spTree>
    <p:extLst>
      <p:ext uri="{BB962C8B-B14F-4D97-AF65-F5344CB8AC3E}">
        <p14:creationId xmlns:p14="http://schemas.microsoft.com/office/powerpoint/2010/main" val="3458825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tr-TR" smtClean="0"/>
              <a:t>Asıl başlık stili için tıklatın</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18.05.2016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18.05.2016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18.05.2016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18.05.2016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tr-TR" smtClean="0"/>
              <a:t>Asıl başlık stili için tıklatın</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18.05.2016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A23720DD-5B6D-40BF-8493-A6B52D484E6B}" type="datetimeFigureOut">
              <a:rPr lang="tr-TR" smtClean="0"/>
              <a:pPr/>
              <a:t>18.05.2016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tr-TR" smtClean="0"/>
              <a:t>Asıl metin stillerini düzenlemek için tıklatın</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tr-TR" smtClean="0"/>
              <a:t>Asıl metin stillerini düzenlemek için tıklatın</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pPr/>
              <a:t>18.05.2016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pPr/>
              <a:t>18.05.2016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pPr/>
              <a:t>18.05.2016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tr-TR" smtClean="0"/>
              <a:t>Asıl başlık stili için tıklatın</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18.05.2016</a:t>
            </a:fld>
            <a:endParaRPr lang="tr-TR"/>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tr-TR"/>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tr-TR" smtClean="0"/>
              <a:t>Resim eklemek için simgeyi tıklatın</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18.05.2016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A23720DD-5B6D-40BF-8493-A6B52D484E6B}" type="datetimeFigureOut">
              <a:rPr lang="tr-TR" smtClean="0"/>
              <a:pPr/>
              <a:t>18.05.2016</a:t>
            </a:fld>
            <a:endParaRPr lang="tr-TR"/>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tr-TR"/>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msxlabs.org/forum/x-sozluk/138028-alan-nedir.html" TargetMode="External"/><Relationship Id="rId2" Type="http://schemas.openxmlformats.org/officeDocument/2006/relationships/hyperlink" Target="https://www.msxlabs.org/forum/x-sozluk/502242-dogu-nedir.html" TargetMode="Externa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260648"/>
            <a:ext cx="7416824" cy="5472608"/>
          </a:xfrm>
        </p:spPr>
        <p:txBody>
          <a:bodyPr/>
          <a:lstStyle/>
          <a:p>
            <a:pPr algn="ctr"/>
            <a:r>
              <a:rPr lang="tr-TR" dirty="0" smtClean="0">
                <a:solidFill>
                  <a:srgbClr val="FF0000"/>
                </a:solidFill>
              </a:rPr>
              <a:t>DOĞU ANADOLU BÖLGESİ SLAYT ÇALIŞMASI</a:t>
            </a:r>
            <a:br>
              <a:rPr lang="tr-TR" dirty="0" smtClean="0">
                <a:solidFill>
                  <a:srgbClr val="FF0000"/>
                </a:solidFill>
              </a:rPr>
            </a:br>
            <a:r>
              <a:rPr lang="tr-TR" dirty="0" smtClean="0"/>
              <a:t/>
            </a:r>
            <a:br>
              <a:rPr lang="tr-TR" dirty="0" smtClean="0"/>
            </a:br>
            <a:r>
              <a:rPr lang="tr-TR" dirty="0" err="1" smtClean="0"/>
              <a:t>Ders:Hayat</a:t>
            </a:r>
            <a:r>
              <a:rPr lang="tr-TR" dirty="0" smtClean="0"/>
              <a:t> Bilgisi</a:t>
            </a:r>
            <a:br>
              <a:rPr lang="tr-TR" dirty="0" smtClean="0"/>
            </a:br>
            <a:r>
              <a:rPr lang="tr-TR" dirty="0" smtClean="0"/>
              <a:t/>
            </a:r>
            <a:br>
              <a:rPr lang="tr-TR" dirty="0" smtClean="0"/>
            </a:br>
            <a:r>
              <a:rPr lang="tr-TR" dirty="0" err="1" smtClean="0">
                <a:solidFill>
                  <a:srgbClr val="FF0000"/>
                </a:solidFill>
              </a:rPr>
              <a:t>HazIrlayan</a:t>
            </a:r>
            <a:r>
              <a:rPr lang="tr-TR" dirty="0" smtClean="0">
                <a:solidFill>
                  <a:srgbClr val="FF0000"/>
                </a:solidFill>
              </a:rPr>
              <a:t>: Berfin ÇELİK</a:t>
            </a:r>
            <a:br>
              <a:rPr lang="tr-TR" dirty="0" smtClean="0">
                <a:solidFill>
                  <a:srgbClr val="FF0000"/>
                </a:solidFill>
              </a:rPr>
            </a:br>
            <a:r>
              <a:rPr lang="tr-TR" dirty="0" smtClean="0"/>
              <a:t>16/05/2016 </a:t>
            </a:r>
            <a:br>
              <a:rPr lang="tr-TR" dirty="0" smtClean="0"/>
            </a:br>
            <a:r>
              <a:rPr lang="tr-TR" dirty="0" smtClean="0"/>
              <a:t>MERSİN</a:t>
            </a:r>
            <a:br>
              <a:rPr lang="tr-TR" dirty="0" smtClean="0"/>
            </a:br>
            <a:r>
              <a:rPr lang="tr-TR" dirty="0" smtClean="0"/>
              <a:t>AHMET HOCAOĞLU İlkokulu</a:t>
            </a:r>
            <a:endParaRPr lang="tr-TR" dirty="0"/>
          </a:p>
        </p:txBody>
      </p:sp>
    </p:spTree>
    <p:extLst>
      <p:ext uri="{BB962C8B-B14F-4D97-AF65-F5344CB8AC3E}">
        <p14:creationId xmlns:p14="http://schemas.microsoft.com/office/powerpoint/2010/main" val="1338181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p:txBody>
          <a:bodyPr>
            <a:normAutofit/>
          </a:bodyPr>
          <a:lstStyle/>
          <a:p>
            <a:endParaRPr lang="tr-TR" dirty="0"/>
          </a:p>
        </p:txBody>
      </p:sp>
      <p:sp>
        <p:nvSpPr>
          <p:cNvPr id="3" name="Metin kutusu 2"/>
          <p:cNvSpPr txBox="1"/>
          <p:nvPr/>
        </p:nvSpPr>
        <p:spPr>
          <a:xfrm>
            <a:off x="1890789" y="5373216"/>
            <a:ext cx="5040560" cy="954107"/>
          </a:xfrm>
          <a:prstGeom prst="rect">
            <a:avLst/>
          </a:prstGeom>
          <a:noFill/>
        </p:spPr>
        <p:txBody>
          <a:bodyPr wrap="square" rtlCol="0">
            <a:spAutoFit/>
          </a:bodyPr>
          <a:lstStyle/>
          <a:p>
            <a:pPr algn="ctr"/>
            <a:r>
              <a:rPr lang="tr-TR" sz="2800" b="1" dirty="0" smtClean="0"/>
              <a:t>ERZURUM KARS PLATOSUNDAN BİR KESİT</a:t>
            </a:r>
            <a:endParaRPr lang="tr-TR" sz="2800" b="1" dirty="0"/>
          </a:p>
        </p:txBody>
      </p:sp>
      <p:pic>
        <p:nvPicPr>
          <p:cNvPr id="2050" name="Picture 2" descr="C:\Users\aaa\Desktop\slaytlar\ERZURUM KARS PLATOSU.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970" y="1052736"/>
            <a:ext cx="7539834" cy="3851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3271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barn(inVertical)">
                                      <p:cBhvr>
                                        <p:cTn id="1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a:xfrm>
            <a:off x="822960" y="1100628"/>
            <a:ext cx="8069520" cy="4272588"/>
          </a:xfrm>
        </p:spPr>
        <p:txBody>
          <a:bodyPr>
            <a:normAutofit/>
          </a:bodyPr>
          <a:lstStyle/>
          <a:p>
            <a:pPr lvl="0">
              <a:lnSpc>
                <a:spcPct val="80000"/>
              </a:lnSpc>
            </a:pPr>
            <a:r>
              <a:rPr lang="tr-TR" sz="2000" dirty="0">
                <a:solidFill>
                  <a:srgbClr val="000000"/>
                </a:solidFill>
              </a:rPr>
              <a:t>Doğu Anadolu Bölgesi’nde yer alan </a:t>
            </a:r>
            <a:r>
              <a:rPr lang="tr-TR" sz="2000" dirty="0">
                <a:solidFill>
                  <a:srgbClr val="FF0000"/>
                </a:solidFill>
              </a:rPr>
              <a:t>Aras </a:t>
            </a:r>
            <a:r>
              <a:rPr lang="tr-TR" sz="2000" dirty="0">
                <a:solidFill>
                  <a:srgbClr val="000000"/>
                </a:solidFill>
              </a:rPr>
              <a:t>ve </a:t>
            </a:r>
            <a:r>
              <a:rPr lang="tr-TR" sz="2000" dirty="0">
                <a:solidFill>
                  <a:srgbClr val="FF0000"/>
                </a:solidFill>
              </a:rPr>
              <a:t>Kura nehirleri </a:t>
            </a:r>
            <a:r>
              <a:rPr lang="tr-TR" sz="2000" dirty="0">
                <a:solidFill>
                  <a:srgbClr val="000000"/>
                </a:solidFill>
              </a:rPr>
              <a:t>sularını ülkemiz toprakları dışarısında </a:t>
            </a:r>
            <a:r>
              <a:rPr lang="tr-TR" sz="2000" dirty="0">
                <a:solidFill>
                  <a:srgbClr val="FF0000"/>
                </a:solidFill>
              </a:rPr>
              <a:t>Hazar Denizi’ne </a:t>
            </a:r>
            <a:r>
              <a:rPr lang="tr-TR" sz="2000" dirty="0">
                <a:solidFill>
                  <a:srgbClr val="000000"/>
                </a:solidFill>
              </a:rPr>
              <a:t>dökerler. </a:t>
            </a:r>
            <a:r>
              <a:rPr lang="tr-TR" sz="2000" dirty="0">
                <a:solidFill>
                  <a:srgbClr val="FF0000"/>
                </a:solidFill>
              </a:rPr>
              <a:t>Fırat, Dicle ve </a:t>
            </a:r>
            <a:r>
              <a:rPr lang="tr-TR" sz="2000" dirty="0" err="1">
                <a:solidFill>
                  <a:srgbClr val="FF0000"/>
                </a:solidFill>
              </a:rPr>
              <a:t>Zap</a:t>
            </a:r>
            <a:r>
              <a:rPr lang="tr-TR" sz="2000" dirty="0">
                <a:solidFill>
                  <a:srgbClr val="FF0000"/>
                </a:solidFill>
              </a:rPr>
              <a:t> nehirleri </a:t>
            </a:r>
            <a:r>
              <a:rPr lang="tr-TR" sz="2000" dirty="0">
                <a:solidFill>
                  <a:srgbClr val="000000"/>
                </a:solidFill>
              </a:rPr>
              <a:t>ise sularını yine ülkemiz dışarısında </a:t>
            </a:r>
            <a:r>
              <a:rPr lang="tr-TR" sz="2000" dirty="0">
                <a:solidFill>
                  <a:srgbClr val="FF0000"/>
                </a:solidFill>
              </a:rPr>
              <a:t>Basra Körfezi’ne dökerler</a:t>
            </a:r>
            <a:r>
              <a:rPr lang="tr-TR" sz="2000" dirty="0">
                <a:solidFill>
                  <a:srgbClr val="000000"/>
                </a:solidFill>
              </a:rPr>
              <a:t>. Bölge akarsularının rejimi düzensizdir. Bunun nedeni; yağış rejiminin düzensizliği ve kış yağışlarının kar şeklinde düşmesidir. Kışın yağan karlar erimeden uzun süre yerde kaldığı için akarsuların debileri azalmaktadır. İlkbahar ve yaz aylarında eriyen karlar akarsuların debilerinin yükselmesine ve coşkun bir şekilde akmasına yol açar.</a:t>
            </a:r>
          </a:p>
          <a:p>
            <a:pPr lvl="0">
              <a:lnSpc>
                <a:spcPct val="80000"/>
              </a:lnSpc>
            </a:pPr>
            <a:r>
              <a:rPr lang="tr-TR" sz="2000" dirty="0">
                <a:solidFill>
                  <a:srgbClr val="000000"/>
                </a:solidFill>
              </a:rPr>
              <a:t>Bölge akarsularının </a:t>
            </a:r>
            <a:r>
              <a:rPr lang="tr-TR" sz="2000" dirty="0">
                <a:solidFill>
                  <a:srgbClr val="FF0000"/>
                </a:solidFill>
              </a:rPr>
              <a:t>hidroelektrik enerji potansiyeli yüksektir</a:t>
            </a:r>
            <a:r>
              <a:rPr lang="tr-TR" sz="2000" dirty="0">
                <a:solidFill>
                  <a:srgbClr val="000000"/>
                </a:solidFill>
              </a:rPr>
              <a:t>. Bunun nedeni, </a:t>
            </a:r>
            <a:r>
              <a:rPr lang="tr-TR" sz="2000" dirty="0">
                <a:solidFill>
                  <a:srgbClr val="FF0000"/>
                </a:solidFill>
              </a:rPr>
              <a:t>yükselti ve eğimlerinin </a:t>
            </a:r>
            <a:r>
              <a:rPr lang="tr-TR" sz="2000" dirty="0">
                <a:solidFill>
                  <a:srgbClr val="000000"/>
                </a:solidFill>
              </a:rPr>
              <a:t>fazla olmasıdır</a:t>
            </a:r>
            <a:r>
              <a:rPr lang="tr-TR" sz="2000" dirty="0" smtClean="0">
                <a:solidFill>
                  <a:srgbClr val="000000"/>
                </a:solidFill>
              </a:rPr>
              <a:t>.</a:t>
            </a:r>
            <a:endParaRPr lang="tr-TR" sz="2000" dirty="0">
              <a:solidFill>
                <a:srgbClr val="000000"/>
              </a:solidFill>
            </a:endParaRPr>
          </a:p>
        </p:txBody>
      </p:sp>
      <p:sp>
        <p:nvSpPr>
          <p:cNvPr id="3" name="Metin kutusu 2"/>
          <p:cNvSpPr txBox="1"/>
          <p:nvPr/>
        </p:nvSpPr>
        <p:spPr>
          <a:xfrm>
            <a:off x="1890789" y="5373216"/>
            <a:ext cx="5040560" cy="523220"/>
          </a:xfrm>
          <a:prstGeom prst="rect">
            <a:avLst/>
          </a:prstGeom>
          <a:noFill/>
        </p:spPr>
        <p:txBody>
          <a:bodyPr wrap="square" rtlCol="0">
            <a:spAutoFit/>
          </a:bodyPr>
          <a:lstStyle/>
          <a:p>
            <a:pPr algn="ctr"/>
            <a:r>
              <a:rPr lang="tr-TR" sz="2800" b="1" dirty="0" smtClean="0"/>
              <a:t>NEHİR VE AKARSULAR </a:t>
            </a:r>
            <a:endParaRPr lang="tr-TR" sz="2800" b="1" dirty="0"/>
          </a:p>
        </p:txBody>
      </p:sp>
    </p:spTree>
    <p:extLst>
      <p:ext uri="{BB962C8B-B14F-4D97-AF65-F5344CB8AC3E}">
        <p14:creationId xmlns:p14="http://schemas.microsoft.com/office/powerpoint/2010/main" val="1699994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a:xfrm>
            <a:off x="822960" y="1100628"/>
            <a:ext cx="8069520" cy="4272588"/>
          </a:xfrm>
        </p:spPr>
        <p:txBody>
          <a:bodyPr>
            <a:normAutofit/>
          </a:bodyPr>
          <a:lstStyle/>
          <a:p>
            <a:pPr lvl="0">
              <a:lnSpc>
                <a:spcPct val="80000"/>
              </a:lnSpc>
            </a:pPr>
            <a:endParaRPr lang="tr-TR" sz="2000" dirty="0">
              <a:solidFill>
                <a:srgbClr val="000000"/>
              </a:solidFill>
            </a:endParaRPr>
          </a:p>
          <a:p>
            <a:pPr lvl="0">
              <a:lnSpc>
                <a:spcPct val="80000"/>
              </a:lnSpc>
            </a:pPr>
            <a:r>
              <a:rPr lang="tr-TR" sz="2000" dirty="0" smtClean="0">
                <a:solidFill>
                  <a:srgbClr val="000000"/>
                </a:solidFill>
              </a:rPr>
              <a:t>Bölgedeki </a:t>
            </a:r>
            <a:r>
              <a:rPr lang="tr-TR" sz="2000" dirty="0">
                <a:solidFill>
                  <a:srgbClr val="FF0000"/>
                </a:solidFill>
              </a:rPr>
              <a:t>fay hatları </a:t>
            </a:r>
            <a:r>
              <a:rPr lang="tr-TR" sz="2000" dirty="0">
                <a:solidFill>
                  <a:srgbClr val="000000"/>
                </a:solidFill>
              </a:rPr>
              <a:t>üzerinde göller oluşmuştur. Türkiye’nin en büyük gölü olan </a:t>
            </a:r>
            <a:r>
              <a:rPr lang="tr-TR" sz="2000" dirty="0">
                <a:solidFill>
                  <a:srgbClr val="FF0000"/>
                </a:solidFill>
              </a:rPr>
              <a:t>Van Gölü</a:t>
            </a:r>
            <a:r>
              <a:rPr lang="tr-TR" sz="2000" dirty="0">
                <a:solidFill>
                  <a:srgbClr val="000000"/>
                </a:solidFill>
              </a:rPr>
              <a:t> başta olmak üzere </a:t>
            </a:r>
            <a:r>
              <a:rPr lang="tr-TR" sz="2000" dirty="0">
                <a:solidFill>
                  <a:srgbClr val="FF0000"/>
                </a:solidFill>
              </a:rPr>
              <a:t>Çıldır, Nazik, </a:t>
            </a:r>
            <a:r>
              <a:rPr lang="tr-TR" sz="2000" dirty="0" err="1">
                <a:solidFill>
                  <a:srgbClr val="FF0000"/>
                </a:solidFill>
              </a:rPr>
              <a:t>Erçek</a:t>
            </a:r>
            <a:r>
              <a:rPr lang="tr-TR" sz="2000" dirty="0">
                <a:solidFill>
                  <a:srgbClr val="FF0000"/>
                </a:solidFill>
              </a:rPr>
              <a:t>, Hazar, Balık ve Bulanık gölleri </a:t>
            </a:r>
            <a:r>
              <a:rPr lang="tr-TR" sz="2000" dirty="0">
                <a:solidFill>
                  <a:srgbClr val="000000"/>
                </a:solidFill>
              </a:rPr>
              <a:t>bölge sınırları içerisinde yer alır. Van Gölü Türkiye’nin ikinci büyük kapalı havzasını oluşturur</a:t>
            </a:r>
            <a:endParaRPr lang="tr-TR" sz="2000" dirty="0"/>
          </a:p>
        </p:txBody>
      </p:sp>
      <p:sp>
        <p:nvSpPr>
          <p:cNvPr id="3" name="Metin kutusu 2"/>
          <p:cNvSpPr txBox="1"/>
          <p:nvPr/>
        </p:nvSpPr>
        <p:spPr>
          <a:xfrm>
            <a:off x="1890789" y="5373216"/>
            <a:ext cx="5040560" cy="523220"/>
          </a:xfrm>
          <a:prstGeom prst="rect">
            <a:avLst/>
          </a:prstGeom>
          <a:noFill/>
        </p:spPr>
        <p:txBody>
          <a:bodyPr wrap="square" rtlCol="0">
            <a:spAutoFit/>
          </a:bodyPr>
          <a:lstStyle/>
          <a:p>
            <a:pPr algn="ctr"/>
            <a:r>
              <a:rPr lang="tr-TR" sz="2800" b="1" dirty="0" smtClean="0"/>
              <a:t>GÖLLER</a:t>
            </a:r>
            <a:endParaRPr lang="tr-TR" sz="2800" b="1" dirty="0"/>
          </a:p>
        </p:txBody>
      </p:sp>
      <p:pic>
        <p:nvPicPr>
          <p:cNvPr id="3074" name="Picture 2" descr="C:\Users\aaa\Desktop\slaytlar\VAN GÖLÜ.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492896"/>
            <a:ext cx="3048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aa\Desktop\slaytlar\VA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2492896"/>
            <a:ext cx="3744416" cy="23557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351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74"/>
                                        </p:tgtEl>
                                        <p:attrNameLst>
                                          <p:attrName>style.visibility</p:attrName>
                                        </p:attrNameLst>
                                      </p:cBhvr>
                                      <p:to>
                                        <p:strVal val="visible"/>
                                      </p:to>
                                    </p:set>
                                    <p:animEffect transition="in" filter="fade">
                                      <p:cBhvr>
                                        <p:cTn id="21" dur="1000"/>
                                        <p:tgtEl>
                                          <p:spTgt spid="3074"/>
                                        </p:tgtEl>
                                      </p:cBhvr>
                                    </p:animEffect>
                                    <p:anim calcmode="lin" valueType="num">
                                      <p:cBhvr>
                                        <p:cTn id="22" dur="1000" fill="hold"/>
                                        <p:tgtEl>
                                          <p:spTgt spid="3074"/>
                                        </p:tgtEl>
                                        <p:attrNameLst>
                                          <p:attrName>ppt_x</p:attrName>
                                        </p:attrNameLst>
                                      </p:cBhvr>
                                      <p:tavLst>
                                        <p:tav tm="0">
                                          <p:val>
                                            <p:strVal val="#ppt_x"/>
                                          </p:val>
                                        </p:tav>
                                        <p:tav tm="100000">
                                          <p:val>
                                            <p:strVal val="#ppt_x"/>
                                          </p:val>
                                        </p:tav>
                                      </p:tavLst>
                                    </p:anim>
                                    <p:anim calcmode="lin" valueType="num">
                                      <p:cBhvr>
                                        <p:cTn id="23"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3075"/>
                                        </p:tgtEl>
                                        <p:attrNameLst>
                                          <p:attrName>style.visibility</p:attrName>
                                        </p:attrNameLst>
                                      </p:cBhvr>
                                      <p:to>
                                        <p:strVal val="visible"/>
                                      </p:to>
                                    </p:set>
                                    <p:animEffect transition="in" filter="barn(inVertical)">
                                      <p:cBhvr>
                                        <p:cTn id="28"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a:xfrm>
            <a:off x="765777" y="764704"/>
            <a:ext cx="8069520" cy="4272588"/>
          </a:xfrm>
        </p:spPr>
        <p:txBody>
          <a:bodyPr>
            <a:normAutofit/>
          </a:bodyPr>
          <a:lstStyle/>
          <a:p>
            <a:pPr lvl="0">
              <a:lnSpc>
                <a:spcPct val="80000"/>
              </a:lnSpc>
            </a:pPr>
            <a:r>
              <a:rPr lang="tr-TR" sz="2000" dirty="0">
                <a:solidFill>
                  <a:srgbClr val="000000"/>
                </a:solidFill>
              </a:rPr>
              <a:t>Bitki örtüsü </a:t>
            </a:r>
            <a:r>
              <a:rPr lang="tr-TR" sz="2000" dirty="0">
                <a:solidFill>
                  <a:srgbClr val="FF0000"/>
                </a:solidFill>
              </a:rPr>
              <a:t>karasaldır</a:t>
            </a:r>
            <a:r>
              <a:rPr lang="tr-TR" sz="2000" dirty="0">
                <a:solidFill>
                  <a:srgbClr val="000000"/>
                </a:solidFill>
              </a:rPr>
              <a:t> ama sadece iki ilde bitki örtüsü </a:t>
            </a:r>
            <a:r>
              <a:rPr lang="tr-TR" sz="2000" dirty="0">
                <a:solidFill>
                  <a:srgbClr val="FF0000"/>
                </a:solidFill>
              </a:rPr>
              <a:t>bozkırdır.</a:t>
            </a:r>
            <a:r>
              <a:rPr lang="tr-TR" sz="2000" dirty="0">
                <a:solidFill>
                  <a:srgbClr val="000000"/>
                </a:solidFill>
              </a:rPr>
              <a:t> Bu iller </a:t>
            </a:r>
            <a:r>
              <a:rPr lang="tr-TR" sz="2000" dirty="0">
                <a:solidFill>
                  <a:srgbClr val="FF0000"/>
                </a:solidFill>
              </a:rPr>
              <a:t>Elazığ ve Malatya'dır. </a:t>
            </a:r>
            <a:r>
              <a:rPr lang="tr-TR" sz="2000" dirty="0">
                <a:solidFill>
                  <a:srgbClr val="000000"/>
                </a:solidFill>
              </a:rPr>
              <a:t>Van Gölü olduğu için </a:t>
            </a:r>
            <a:r>
              <a:rPr lang="tr-TR" sz="2000" dirty="0">
                <a:solidFill>
                  <a:srgbClr val="FF0000"/>
                </a:solidFill>
              </a:rPr>
              <a:t>Van ve çevre iller ılıman bir </a:t>
            </a:r>
            <a:r>
              <a:rPr lang="tr-TR" sz="2000" dirty="0">
                <a:solidFill>
                  <a:srgbClr val="000000"/>
                </a:solidFill>
              </a:rPr>
              <a:t>iklime sahiptir. </a:t>
            </a:r>
          </a:p>
          <a:p>
            <a:pPr lvl="0">
              <a:lnSpc>
                <a:spcPct val="80000"/>
              </a:lnSpc>
            </a:pPr>
            <a:endParaRPr lang="tr-TR" sz="2000" dirty="0">
              <a:solidFill>
                <a:srgbClr val="000000"/>
              </a:solidFill>
            </a:endParaRPr>
          </a:p>
        </p:txBody>
      </p:sp>
      <p:sp>
        <p:nvSpPr>
          <p:cNvPr id="3" name="Metin kutusu 2"/>
          <p:cNvSpPr txBox="1"/>
          <p:nvPr/>
        </p:nvSpPr>
        <p:spPr>
          <a:xfrm>
            <a:off x="2123728" y="5896436"/>
            <a:ext cx="5040560" cy="954107"/>
          </a:xfrm>
          <a:prstGeom prst="rect">
            <a:avLst/>
          </a:prstGeom>
          <a:noFill/>
        </p:spPr>
        <p:txBody>
          <a:bodyPr wrap="square" rtlCol="0">
            <a:spAutoFit/>
          </a:bodyPr>
          <a:lstStyle/>
          <a:p>
            <a:pPr algn="ctr"/>
            <a:r>
              <a:rPr lang="tr-TR" sz="2800" b="1" dirty="0" smtClean="0"/>
              <a:t>BİTKİ ÖRTÜSÜ GÖRÜNTÜSÜ VAN ÇEVRESİ</a:t>
            </a:r>
            <a:endParaRPr lang="tr-TR" sz="2800" b="1" dirty="0"/>
          </a:p>
        </p:txBody>
      </p:sp>
      <p:pic>
        <p:nvPicPr>
          <p:cNvPr id="4098" name="Picture 2" descr="C:\Users\aaa\Desktop\slaytlar\BİTKİ ÖRTÜSÜ.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101" y="1772816"/>
            <a:ext cx="8327899" cy="37692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4357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barn(inVertical)">
                                      <p:cBhvr>
                                        <p:cTn id="12" dur="5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4" name="İçerik Yer Tutucusu 3"/>
          <p:cNvSpPr>
            <a:spLocks noGrp="1"/>
          </p:cNvSpPr>
          <p:nvPr>
            <p:ph idx="1"/>
          </p:nvPr>
        </p:nvSpPr>
        <p:spPr>
          <a:xfrm>
            <a:off x="179512" y="36482"/>
            <a:ext cx="8717592" cy="5707796"/>
          </a:xfrm>
        </p:spPr>
        <p:txBody>
          <a:bodyPr>
            <a:normAutofit fontScale="62500" lnSpcReduction="20000"/>
          </a:bodyPr>
          <a:lstStyle/>
          <a:p>
            <a:pPr algn="ctr"/>
            <a:r>
              <a:rPr lang="tr-TR" sz="3200" dirty="0">
                <a:solidFill>
                  <a:srgbClr val="FF0000"/>
                </a:solidFill>
              </a:rPr>
              <a:t>Doğu Anadolu Bölgesinin Toplam Nüfusu</a:t>
            </a:r>
          </a:p>
          <a:p>
            <a:r>
              <a:rPr lang="tr-TR" sz="2000" dirty="0"/>
              <a:t>Türkiye’nin 7 coğrafi bölgesinden birisi olan Doğu Anadolu Bölgesinde bilindiği gibi </a:t>
            </a:r>
            <a:r>
              <a:rPr lang="tr-TR" sz="2000" dirty="0">
                <a:solidFill>
                  <a:srgbClr val="FF0000"/>
                </a:solidFill>
              </a:rPr>
              <a:t>14 adet ilimiz var</a:t>
            </a:r>
            <a:r>
              <a:rPr lang="tr-TR" sz="2000" dirty="0"/>
              <a:t>. Nüfus bakımından en </a:t>
            </a:r>
            <a:r>
              <a:rPr lang="tr-TR" sz="2000" dirty="0">
                <a:solidFill>
                  <a:srgbClr val="FF0000"/>
                </a:solidFill>
              </a:rPr>
              <a:t>kalabalık il Van ili </a:t>
            </a:r>
            <a:r>
              <a:rPr lang="tr-TR" sz="2000" dirty="0"/>
              <a:t>iken en </a:t>
            </a:r>
            <a:r>
              <a:rPr lang="tr-TR" sz="2000" dirty="0">
                <a:solidFill>
                  <a:srgbClr val="FF0000"/>
                </a:solidFill>
              </a:rPr>
              <a:t>az nüfusa sahip il ise Tunceli</a:t>
            </a:r>
            <a:r>
              <a:rPr lang="tr-TR" sz="2000" dirty="0"/>
              <a:t>. Doğu Anadolu Bölgesinin </a:t>
            </a:r>
            <a:r>
              <a:rPr lang="tr-TR" sz="2000" dirty="0">
                <a:solidFill>
                  <a:srgbClr val="FF0000"/>
                </a:solidFill>
              </a:rPr>
              <a:t>2013 yılına göre nüfusu ise 5.906.564’dür.</a:t>
            </a:r>
          </a:p>
          <a:p>
            <a:pPr>
              <a:buFont typeface="Arial"/>
              <a:buChar char="•"/>
            </a:pPr>
            <a:r>
              <a:rPr lang="tr-TR" sz="2500" dirty="0">
                <a:solidFill>
                  <a:srgbClr val="444444"/>
                </a:solidFill>
                <a:latin typeface="Arial"/>
              </a:rPr>
              <a:t>Ardahan ili nüfusu – 102.782</a:t>
            </a:r>
          </a:p>
          <a:p>
            <a:pPr>
              <a:buFont typeface="Arial"/>
              <a:buChar char="•"/>
            </a:pPr>
            <a:r>
              <a:rPr lang="tr-TR" sz="2500" dirty="0">
                <a:solidFill>
                  <a:srgbClr val="444444"/>
                </a:solidFill>
                <a:latin typeface="Arial"/>
              </a:rPr>
              <a:t>Kars ili nüfusu – 300.874</a:t>
            </a:r>
          </a:p>
          <a:p>
            <a:pPr>
              <a:buFont typeface="Arial"/>
              <a:buChar char="•"/>
            </a:pPr>
            <a:r>
              <a:rPr lang="tr-TR" sz="2500" dirty="0">
                <a:solidFill>
                  <a:srgbClr val="444444"/>
                </a:solidFill>
                <a:latin typeface="Arial"/>
              </a:rPr>
              <a:t>Iğdır ili nüfusu – 190.424</a:t>
            </a:r>
          </a:p>
          <a:p>
            <a:pPr>
              <a:buFont typeface="Arial"/>
              <a:buChar char="•"/>
            </a:pPr>
            <a:r>
              <a:rPr lang="tr-TR" sz="2500" dirty="0">
                <a:solidFill>
                  <a:srgbClr val="444444"/>
                </a:solidFill>
                <a:latin typeface="Arial"/>
              </a:rPr>
              <a:t>Ağrı ili nüfusu – 551.177</a:t>
            </a:r>
          </a:p>
          <a:p>
            <a:pPr marL="0" indent="0"/>
            <a:r>
              <a:rPr lang="tr-TR" sz="2500" dirty="0" smtClean="0">
                <a:solidFill>
                  <a:srgbClr val="FF0000"/>
                </a:solidFill>
                <a:latin typeface="Arial"/>
              </a:rPr>
              <a:t>1-Van </a:t>
            </a:r>
            <a:r>
              <a:rPr lang="tr-TR" sz="2500" dirty="0">
                <a:solidFill>
                  <a:srgbClr val="FF0000"/>
                </a:solidFill>
                <a:latin typeface="Arial"/>
              </a:rPr>
              <a:t>ili nüfusu – 1.070.113</a:t>
            </a:r>
          </a:p>
          <a:p>
            <a:pPr>
              <a:buFont typeface="Arial"/>
              <a:buChar char="•"/>
            </a:pPr>
            <a:r>
              <a:rPr lang="tr-TR" sz="2500" dirty="0">
                <a:solidFill>
                  <a:srgbClr val="444444"/>
                </a:solidFill>
                <a:latin typeface="Arial"/>
              </a:rPr>
              <a:t>Hakkari ili nüfusu – 273.041</a:t>
            </a:r>
          </a:p>
          <a:p>
            <a:pPr>
              <a:buFont typeface="Arial"/>
              <a:buChar char="•"/>
            </a:pPr>
            <a:r>
              <a:rPr lang="tr-TR" sz="2500" dirty="0">
                <a:solidFill>
                  <a:srgbClr val="444444"/>
                </a:solidFill>
                <a:latin typeface="Arial"/>
              </a:rPr>
              <a:t>Bitlis ili nüfusu – 337.156</a:t>
            </a:r>
          </a:p>
          <a:p>
            <a:pPr>
              <a:buFont typeface="Arial"/>
              <a:buChar char="•"/>
            </a:pPr>
            <a:r>
              <a:rPr lang="tr-TR" sz="2500" dirty="0">
                <a:solidFill>
                  <a:srgbClr val="444444"/>
                </a:solidFill>
                <a:latin typeface="Arial"/>
              </a:rPr>
              <a:t>Muş ili nüfusu – 412.553</a:t>
            </a:r>
          </a:p>
          <a:p>
            <a:pPr marL="0" indent="0"/>
            <a:r>
              <a:rPr lang="tr-TR" sz="2500" dirty="0" smtClean="0">
                <a:solidFill>
                  <a:srgbClr val="FF0000"/>
                </a:solidFill>
                <a:latin typeface="Arial"/>
              </a:rPr>
              <a:t>2-Erzurum </a:t>
            </a:r>
            <a:r>
              <a:rPr lang="tr-TR" sz="2500" dirty="0">
                <a:solidFill>
                  <a:srgbClr val="FF0000"/>
                </a:solidFill>
                <a:latin typeface="Arial"/>
              </a:rPr>
              <a:t>ili nüfusu – 766.729</a:t>
            </a:r>
          </a:p>
          <a:p>
            <a:pPr>
              <a:buFont typeface="Arial"/>
              <a:buChar char="•"/>
            </a:pPr>
            <a:r>
              <a:rPr lang="tr-TR" sz="2500" dirty="0">
                <a:solidFill>
                  <a:srgbClr val="444444"/>
                </a:solidFill>
                <a:latin typeface="Arial"/>
              </a:rPr>
              <a:t>Erzincan ili nüfusu – 219.996</a:t>
            </a:r>
          </a:p>
          <a:p>
            <a:pPr>
              <a:buFont typeface="Arial"/>
              <a:buChar char="•"/>
            </a:pPr>
            <a:r>
              <a:rPr lang="tr-TR" sz="2500" dirty="0">
                <a:solidFill>
                  <a:srgbClr val="444444"/>
                </a:solidFill>
                <a:latin typeface="Arial"/>
              </a:rPr>
              <a:t>Tunceli ili nüfusu – 85.428</a:t>
            </a:r>
          </a:p>
          <a:p>
            <a:pPr>
              <a:buFont typeface="Arial"/>
              <a:buChar char="•"/>
            </a:pPr>
            <a:r>
              <a:rPr lang="tr-TR" sz="2500" dirty="0">
                <a:solidFill>
                  <a:srgbClr val="444444"/>
                </a:solidFill>
                <a:latin typeface="Arial"/>
              </a:rPr>
              <a:t>Bingöl ili nüfusu – 265.514</a:t>
            </a:r>
          </a:p>
          <a:p>
            <a:pPr>
              <a:buFont typeface="Arial"/>
              <a:buChar char="•"/>
            </a:pPr>
            <a:r>
              <a:rPr lang="tr-TR" sz="2500" dirty="0">
                <a:solidFill>
                  <a:srgbClr val="444444"/>
                </a:solidFill>
                <a:latin typeface="Arial"/>
              </a:rPr>
              <a:t>Elazığ ili nüfusu – 568.239</a:t>
            </a:r>
          </a:p>
          <a:p>
            <a:pPr marL="0" indent="0"/>
            <a:r>
              <a:rPr lang="tr-TR" sz="2500" dirty="0" smtClean="0">
                <a:solidFill>
                  <a:srgbClr val="FF0000"/>
                </a:solidFill>
                <a:latin typeface="Arial"/>
              </a:rPr>
              <a:t>3-Malatya </a:t>
            </a:r>
            <a:r>
              <a:rPr lang="tr-TR" sz="2500" dirty="0">
                <a:solidFill>
                  <a:srgbClr val="FF0000"/>
                </a:solidFill>
                <a:latin typeface="Arial"/>
              </a:rPr>
              <a:t>ili nüfusu – 762.538</a:t>
            </a:r>
          </a:p>
          <a:p>
            <a:r>
              <a:rPr lang="tr-TR" sz="2000" dirty="0"/>
              <a:t/>
            </a:r>
            <a:br>
              <a:rPr lang="tr-TR" sz="2000" dirty="0"/>
            </a:br>
            <a:endParaRPr lang="tr-TR" sz="2000" dirty="0">
              <a:solidFill>
                <a:srgbClr val="000000"/>
              </a:solidFill>
            </a:endParaRPr>
          </a:p>
        </p:txBody>
      </p:sp>
      <p:sp>
        <p:nvSpPr>
          <p:cNvPr id="3" name="Metin kutusu 2"/>
          <p:cNvSpPr txBox="1"/>
          <p:nvPr/>
        </p:nvSpPr>
        <p:spPr>
          <a:xfrm>
            <a:off x="2123728" y="5896436"/>
            <a:ext cx="5040560" cy="523220"/>
          </a:xfrm>
          <a:prstGeom prst="rect">
            <a:avLst/>
          </a:prstGeom>
          <a:noFill/>
        </p:spPr>
        <p:txBody>
          <a:bodyPr wrap="square" rtlCol="0">
            <a:spAutoFit/>
          </a:bodyPr>
          <a:lstStyle/>
          <a:p>
            <a:pPr algn="ctr"/>
            <a:r>
              <a:rPr lang="tr-TR" sz="2800" b="1" dirty="0" smtClean="0"/>
              <a:t>NÜFUS</a:t>
            </a:r>
            <a:endParaRPr lang="tr-TR" sz="2800" b="1"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885677"/>
            <a:ext cx="5184576" cy="4009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7158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1000"/>
                                        <p:tgtEl>
                                          <p:spTgt spid="4">
                                            <p:txEl>
                                              <p:pRg st="0" end="0"/>
                                            </p:txEl>
                                          </p:spTgt>
                                        </p:tgtEl>
                                      </p:cBhvr>
                                    </p:animEffect>
                                    <p:anim calcmode="lin" valueType="num">
                                      <p:cBhvr>
                                        <p:cTn id="14"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fade">
                                      <p:cBhvr>
                                        <p:cTn id="20" dur="1000"/>
                                        <p:tgtEl>
                                          <p:spTgt spid="4">
                                            <p:txEl>
                                              <p:pRg st="1" end="1"/>
                                            </p:txEl>
                                          </p:spTgt>
                                        </p:tgtEl>
                                      </p:cBhvr>
                                    </p:animEffect>
                                    <p:anim calcmode="lin" valueType="num">
                                      <p:cBhvr>
                                        <p:cTn id="21"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1000"/>
                                        <p:tgtEl>
                                          <p:spTgt spid="4">
                                            <p:txEl>
                                              <p:pRg st="2" end="2"/>
                                            </p:txEl>
                                          </p:spTgt>
                                        </p:tgtEl>
                                      </p:cBhvr>
                                    </p:animEffect>
                                    <p:anim calcmode="lin" valueType="num">
                                      <p:cBhvr>
                                        <p:cTn id="2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4">
                                            <p:txEl>
                                              <p:pRg st="3" end="3"/>
                                            </p:txEl>
                                          </p:spTgt>
                                        </p:tgtEl>
                                        <p:attrNameLst>
                                          <p:attrName>style.visibility</p:attrName>
                                        </p:attrNameLst>
                                      </p:cBhvr>
                                      <p:to>
                                        <p:strVal val="visible"/>
                                      </p:to>
                                    </p:set>
                                    <p:animEffect transition="in" filter="fade">
                                      <p:cBhvr>
                                        <p:cTn id="34" dur="1000"/>
                                        <p:tgtEl>
                                          <p:spTgt spid="4">
                                            <p:txEl>
                                              <p:pRg st="3" end="3"/>
                                            </p:txEl>
                                          </p:spTgt>
                                        </p:tgtEl>
                                      </p:cBhvr>
                                    </p:animEffect>
                                    <p:anim calcmode="lin" valueType="num">
                                      <p:cBhvr>
                                        <p:cTn id="3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4">
                                            <p:txEl>
                                              <p:pRg st="4" end="4"/>
                                            </p:txEl>
                                          </p:spTgt>
                                        </p:tgtEl>
                                        <p:attrNameLst>
                                          <p:attrName>style.visibility</p:attrName>
                                        </p:attrNameLst>
                                      </p:cBhvr>
                                      <p:to>
                                        <p:strVal val="visible"/>
                                      </p:to>
                                    </p:set>
                                    <p:animEffect transition="in" filter="fade">
                                      <p:cBhvr>
                                        <p:cTn id="41" dur="1000"/>
                                        <p:tgtEl>
                                          <p:spTgt spid="4">
                                            <p:txEl>
                                              <p:pRg st="4" end="4"/>
                                            </p:txEl>
                                          </p:spTgt>
                                        </p:tgtEl>
                                      </p:cBhvr>
                                    </p:animEffect>
                                    <p:anim calcmode="lin" valueType="num">
                                      <p:cBhvr>
                                        <p:cTn id="4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4">
                                            <p:txEl>
                                              <p:pRg st="5" end="5"/>
                                            </p:txEl>
                                          </p:spTgt>
                                        </p:tgtEl>
                                        <p:attrNameLst>
                                          <p:attrName>style.visibility</p:attrName>
                                        </p:attrNameLst>
                                      </p:cBhvr>
                                      <p:to>
                                        <p:strVal val="visible"/>
                                      </p:to>
                                    </p:set>
                                    <p:animEffect transition="in" filter="fade">
                                      <p:cBhvr>
                                        <p:cTn id="48" dur="1000"/>
                                        <p:tgtEl>
                                          <p:spTgt spid="4">
                                            <p:txEl>
                                              <p:pRg st="5" end="5"/>
                                            </p:txEl>
                                          </p:spTgt>
                                        </p:tgtEl>
                                      </p:cBhvr>
                                    </p:animEffect>
                                    <p:anim calcmode="lin" valueType="num">
                                      <p:cBhvr>
                                        <p:cTn id="49"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4">
                                            <p:txEl>
                                              <p:pRg st="6" end="6"/>
                                            </p:txEl>
                                          </p:spTgt>
                                        </p:tgtEl>
                                        <p:attrNameLst>
                                          <p:attrName>style.visibility</p:attrName>
                                        </p:attrNameLst>
                                      </p:cBhvr>
                                      <p:to>
                                        <p:strVal val="visible"/>
                                      </p:to>
                                    </p:set>
                                    <p:animEffect transition="in" filter="fade">
                                      <p:cBhvr>
                                        <p:cTn id="55" dur="1000"/>
                                        <p:tgtEl>
                                          <p:spTgt spid="4">
                                            <p:txEl>
                                              <p:pRg st="6" end="6"/>
                                            </p:txEl>
                                          </p:spTgt>
                                        </p:tgtEl>
                                      </p:cBhvr>
                                    </p:animEffect>
                                    <p:anim calcmode="lin" valueType="num">
                                      <p:cBhvr>
                                        <p:cTn id="56"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7"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4">
                                            <p:txEl>
                                              <p:pRg st="7" end="7"/>
                                            </p:txEl>
                                          </p:spTgt>
                                        </p:tgtEl>
                                        <p:attrNameLst>
                                          <p:attrName>style.visibility</p:attrName>
                                        </p:attrNameLst>
                                      </p:cBhvr>
                                      <p:to>
                                        <p:strVal val="visible"/>
                                      </p:to>
                                    </p:set>
                                    <p:animEffect transition="in" filter="fade">
                                      <p:cBhvr>
                                        <p:cTn id="62" dur="1000"/>
                                        <p:tgtEl>
                                          <p:spTgt spid="4">
                                            <p:txEl>
                                              <p:pRg st="7" end="7"/>
                                            </p:txEl>
                                          </p:spTgt>
                                        </p:tgtEl>
                                      </p:cBhvr>
                                    </p:animEffect>
                                    <p:anim calcmode="lin" valueType="num">
                                      <p:cBhvr>
                                        <p:cTn id="63"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64"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4">
                                            <p:txEl>
                                              <p:pRg st="8" end="8"/>
                                            </p:txEl>
                                          </p:spTgt>
                                        </p:tgtEl>
                                        <p:attrNameLst>
                                          <p:attrName>style.visibility</p:attrName>
                                        </p:attrNameLst>
                                      </p:cBhvr>
                                      <p:to>
                                        <p:strVal val="visible"/>
                                      </p:to>
                                    </p:set>
                                    <p:animEffect transition="in" filter="fade">
                                      <p:cBhvr>
                                        <p:cTn id="69" dur="1000"/>
                                        <p:tgtEl>
                                          <p:spTgt spid="4">
                                            <p:txEl>
                                              <p:pRg st="8" end="8"/>
                                            </p:txEl>
                                          </p:spTgt>
                                        </p:tgtEl>
                                      </p:cBhvr>
                                    </p:animEffect>
                                    <p:anim calcmode="lin" valueType="num">
                                      <p:cBhvr>
                                        <p:cTn id="70"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71"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4">
                                            <p:txEl>
                                              <p:pRg st="9" end="9"/>
                                            </p:txEl>
                                          </p:spTgt>
                                        </p:tgtEl>
                                        <p:attrNameLst>
                                          <p:attrName>style.visibility</p:attrName>
                                        </p:attrNameLst>
                                      </p:cBhvr>
                                      <p:to>
                                        <p:strVal val="visible"/>
                                      </p:to>
                                    </p:set>
                                    <p:animEffect transition="in" filter="fade">
                                      <p:cBhvr>
                                        <p:cTn id="76" dur="1000"/>
                                        <p:tgtEl>
                                          <p:spTgt spid="4">
                                            <p:txEl>
                                              <p:pRg st="9" end="9"/>
                                            </p:txEl>
                                          </p:spTgt>
                                        </p:tgtEl>
                                      </p:cBhvr>
                                    </p:animEffect>
                                    <p:anim calcmode="lin" valueType="num">
                                      <p:cBhvr>
                                        <p:cTn id="77"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78"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4">
                                            <p:txEl>
                                              <p:pRg st="10" end="10"/>
                                            </p:txEl>
                                          </p:spTgt>
                                        </p:tgtEl>
                                        <p:attrNameLst>
                                          <p:attrName>style.visibility</p:attrName>
                                        </p:attrNameLst>
                                      </p:cBhvr>
                                      <p:to>
                                        <p:strVal val="visible"/>
                                      </p:to>
                                    </p:set>
                                    <p:animEffect transition="in" filter="fade">
                                      <p:cBhvr>
                                        <p:cTn id="83" dur="1000"/>
                                        <p:tgtEl>
                                          <p:spTgt spid="4">
                                            <p:txEl>
                                              <p:pRg st="10" end="10"/>
                                            </p:txEl>
                                          </p:spTgt>
                                        </p:tgtEl>
                                      </p:cBhvr>
                                    </p:animEffect>
                                    <p:anim calcmode="lin" valueType="num">
                                      <p:cBhvr>
                                        <p:cTn id="84"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85"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4">
                                            <p:txEl>
                                              <p:pRg st="11" end="11"/>
                                            </p:txEl>
                                          </p:spTgt>
                                        </p:tgtEl>
                                        <p:attrNameLst>
                                          <p:attrName>style.visibility</p:attrName>
                                        </p:attrNameLst>
                                      </p:cBhvr>
                                      <p:to>
                                        <p:strVal val="visible"/>
                                      </p:to>
                                    </p:set>
                                    <p:animEffect transition="in" filter="fade">
                                      <p:cBhvr>
                                        <p:cTn id="90" dur="1000"/>
                                        <p:tgtEl>
                                          <p:spTgt spid="4">
                                            <p:txEl>
                                              <p:pRg st="11" end="11"/>
                                            </p:txEl>
                                          </p:spTgt>
                                        </p:tgtEl>
                                      </p:cBhvr>
                                    </p:animEffect>
                                    <p:anim calcmode="lin" valueType="num">
                                      <p:cBhvr>
                                        <p:cTn id="91" dur="1000" fill="hold"/>
                                        <p:tgtEl>
                                          <p:spTgt spid="4">
                                            <p:txEl>
                                              <p:pRg st="11" end="11"/>
                                            </p:txEl>
                                          </p:spTgt>
                                        </p:tgtEl>
                                        <p:attrNameLst>
                                          <p:attrName>ppt_x</p:attrName>
                                        </p:attrNameLst>
                                      </p:cBhvr>
                                      <p:tavLst>
                                        <p:tav tm="0">
                                          <p:val>
                                            <p:strVal val="#ppt_x"/>
                                          </p:val>
                                        </p:tav>
                                        <p:tav tm="100000">
                                          <p:val>
                                            <p:strVal val="#ppt_x"/>
                                          </p:val>
                                        </p:tav>
                                      </p:tavLst>
                                    </p:anim>
                                    <p:anim calcmode="lin" valueType="num">
                                      <p:cBhvr>
                                        <p:cTn id="92" dur="1000" fill="hold"/>
                                        <p:tgtEl>
                                          <p:spTgt spid="4">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4">
                                            <p:txEl>
                                              <p:pRg st="12" end="12"/>
                                            </p:txEl>
                                          </p:spTgt>
                                        </p:tgtEl>
                                        <p:attrNameLst>
                                          <p:attrName>style.visibility</p:attrName>
                                        </p:attrNameLst>
                                      </p:cBhvr>
                                      <p:to>
                                        <p:strVal val="visible"/>
                                      </p:to>
                                    </p:set>
                                    <p:animEffect transition="in" filter="fade">
                                      <p:cBhvr>
                                        <p:cTn id="97" dur="1000"/>
                                        <p:tgtEl>
                                          <p:spTgt spid="4">
                                            <p:txEl>
                                              <p:pRg st="12" end="12"/>
                                            </p:txEl>
                                          </p:spTgt>
                                        </p:tgtEl>
                                      </p:cBhvr>
                                    </p:animEffect>
                                    <p:anim calcmode="lin" valueType="num">
                                      <p:cBhvr>
                                        <p:cTn id="98" dur="1000" fill="hold"/>
                                        <p:tgtEl>
                                          <p:spTgt spid="4">
                                            <p:txEl>
                                              <p:pRg st="12" end="12"/>
                                            </p:txEl>
                                          </p:spTgt>
                                        </p:tgtEl>
                                        <p:attrNameLst>
                                          <p:attrName>ppt_x</p:attrName>
                                        </p:attrNameLst>
                                      </p:cBhvr>
                                      <p:tavLst>
                                        <p:tav tm="0">
                                          <p:val>
                                            <p:strVal val="#ppt_x"/>
                                          </p:val>
                                        </p:tav>
                                        <p:tav tm="100000">
                                          <p:val>
                                            <p:strVal val="#ppt_x"/>
                                          </p:val>
                                        </p:tav>
                                      </p:tavLst>
                                    </p:anim>
                                    <p:anim calcmode="lin" valueType="num">
                                      <p:cBhvr>
                                        <p:cTn id="99" dur="1000" fill="hold"/>
                                        <p:tgtEl>
                                          <p:spTgt spid="4">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grpId="0" nodeType="clickEffect">
                                  <p:stCondLst>
                                    <p:cond delay="0"/>
                                  </p:stCondLst>
                                  <p:childTnLst>
                                    <p:set>
                                      <p:cBhvr>
                                        <p:cTn id="103" dur="1" fill="hold">
                                          <p:stCondLst>
                                            <p:cond delay="0"/>
                                          </p:stCondLst>
                                        </p:cTn>
                                        <p:tgtEl>
                                          <p:spTgt spid="4">
                                            <p:txEl>
                                              <p:pRg st="13" end="13"/>
                                            </p:txEl>
                                          </p:spTgt>
                                        </p:tgtEl>
                                        <p:attrNameLst>
                                          <p:attrName>style.visibility</p:attrName>
                                        </p:attrNameLst>
                                      </p:cBhvr>
                                      <p:to>
                                        <p:strVal val="visible"/>
                                      </p:to>
                                    </p:set>
                                    <p:animEffect transition="in" filter="fade">
                                      <p:cBhvr>
                                        <p:cTn id="104" dur="1000"/>
                                        <p:tgtEl>
                                          <p:spTgt spid="4">
                                            <p:txEl>
                                              <p:pRg st="13" end="13"/>
                                            </p:txEl>
                                          </p:spTgt>
                                        </p:tgtEl>
                                      </p:cBhvr>
                                    </p:animEffect>
                                    <p:anim calcmode="lin" valueType="num">
                                      <p:cBhvr>
                                        <p:cTn id="105" dur="1000" fill="hold"/>
                                        <p:tgtEl>
                                          <p:spTgt spid="4">
                                            <p:txEl>
                                              <p:pRg st="13" end="13"/>
                                            </p:txEl>
                                          </p:spTgt>
                                        </p:tgtEl>
                                        <p:attrNameLst>
                                          <p:attrName>ppt_x</p:attrName>
                                        </p:attrNameLst>
                                      </p:cBhvr>
                                      <p:tavLst>
                                        <p:tav tm="0">
                                          <p:val>
                                            <p:strVal val="#ppt_x"/>
                                          </p:val>
                                        </p:tav>
                                        <p:tav tm="100000">
                                          <p:val>
                                            <p:strVal val="#ppt_x"/>
                                          </p:val>
                                        </p:tav>
                                      </p:tavLst>
                                    </p:anim>
                                    <p:anim calcmode="lin" valueType="num">
                                      <p:cBhvr>
                                        <p:cTn id="106" dur="1000" fill="hold"/>
                                        <p:tgtEl>
                                          <p:spTgt spid="4">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42" presetClass="entr" presetSubtype="0" fill="hold" grpId="0" nodeType="clickEffect">
                                  <p:stCondLst>
                                    <p:cond delay="0"/>
                                  </p:stCondLst>
                                  <p:childTnLst>
                                    <p:set>
                                      <p:cBhvr>
                                        <p:cTn id="110" dur="1" fill="hold">
                                          <p:stCondLst>
                                            <p:cond delay="0"/>
                                          </p:stCondLst>
                                        </p:cTn>
                                        <p:tgtEl>
                                          <p:spTgt spid="4">
                                            <p:txEl>
                                              <p:pRg st="14" end="14"/>
                                            </p:txEl>
                                          </p:spTgt>
                                        </p:tgtEl>
                                        <p:attrNameLst>
                                          <p:attrName>style.visibility</p:attrName>
                                        </p:attrNameLst>
                                      </p:cBhvr>
                                      <p:to>
                                        <p:strVal val="visible"/>
                                      </p:to>
                                    </p:set>
                                    <p:animEffect transition="in" filter="fade">
                                      <p:cBhvr>
                                        <p:cTn id="111" dur="1000"/>
                                        <p:tgtEl>
                                          <p:spTgt spid="4">
                                            <p:txEl>
                                              <p:pRg st="14" end="14"/>
                                            </p:txEl>
                                          </p:spTgt>
                                        </p:tgtEl>
                                      </p:cBhvr>
                                    </p:animEffect>
                                    <p:anim calcmode="lin" valueType="num">
                                      <p:cBhvr>
                                        <p:cTn id="112" dur="1000" fill="hold"/>
                                        <p:tgtEl>
                                          <p:spTgt spid="4">
                                            <p:txEl>
                                              <p:pRg st="14" end="14"/>
                                            </p:txEl>
                                          </p:spTgt>
                                        </p:tgtEl>
                                        <p:attrNameLst>
                                          <p:attrName>ppt_x</p:attrName>
                                        </p:attrNameLst>
                                      </p:cBhvr>
                                      <p:tavLst>
                                        <p:tav tm="0">
                                          <p:val>
                                            <p:strVal val="#ppt_x"/>
                                          </p:val>
                                        </p:tav>
                                        <p:tav tm="100000">
                                          <p:val>
                                            <p:strVal val="#ppt_x"/>
                                          </p:val>
                                        </p:tav>
                                      </p:tavLst>
                                    </p:anim>
                                    <p:anim calcmode="lin" valueType="num">
                                      <p:cBhvr>
                                        <p:cTn id="113" dur="1000" fill="hold"/>
                                        <p:tgtEl>
                                          <p:spTgt spid="4">
                                            <p:txEl>
                                              <p:pRg st="14" end="14"/>
                                            </p:txEl>
                                          </p:spTgt>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42" presetClass="entr" presetSubtype="0" fill="hold" grpId="0" nodeType="clickEffect">
                                  <p:stCondLst>
                                    <p:cond delay="0"/>
                                  </p:stCondLst>
                                  <p:childTnLst>
                                    <p:set>
                                      <p:cBhvr>
                                        <p:cTn id="117" dur="1" fill="hold">
                                          <p:stCondLst>
                                            <p:cond delay="0"/>
                                          </p:stCondLst>
                                        </p:cTn>
                                        <p:tgtEl>
                                          <p:spTgt spid="4">
                                            <p:txEl>
                                              <p:pRg st="15" end="15"/>
                                            </p:txEl>
                                          </p:spTgt>
                                        </p:tgtEl>
                                        <p:attrNameLst>
                                          <p:attrName>style.visibility</p:attrName>
                                        </p:attrNameLst>
                                      </p:cBhvr>
                                      <p:to>
                                        <p:strVal val="visible"/>
                                      </p:to>
                                    </p:set>
                                    <p:animEffect transition="in" filter="fade">
                                      <p:cBhvr>
                                        <p:cTn id="118" dur="1000"/>
                                        <p:tgtEl>
                                          <p:spTgt spid="4">
                                            <p:txEl>
                                              <p:pRg st="15" end="15"/>
                                            </p:txEl>
                                          </p:spTgt>
                                        </p:tgtEl>
                                      </p:cBhvr>
                                    </p:animEffect>
                                    <p:anim calcmode="lin" valueType="num">
                                      <p:cBhvr>
                                        <p:cTn id="119" dur="1000" fill="hold"/>
                                        <p:tgtEl>
                                          <p:spTgt spid="4">
                                            <p:txEl>
                                              <p:pRg st="15" end="15"/>
                                            </p:txEl>
                                          </p:spTgt>
                                        </p:tgtEl>
                                        <p:attrNameLst>
                                          <p:attrName>ppt_x</p:attrName>
                                        </p:attrNameLst>
                                      </p:cBhvr>
                                      <p:tavLst>
                                        <p:tav tm="0">
                                          <p:val>
                                            <p:strVal val="#ppt_x"/>
                                          </p:val>
                                        </p:tav>
                                        <p:tav tm="100000">
                                          <p:val>
                                            <p:strVal val="#ppt_x"/>
                                          </p:val>
                                        </p:tav>
                                      </p:tavLst>
                                    </p:anim>
                                    <p:anim calcmode="lin" valueType="num">
                                      <p:cBhvr>
                                        <p:cTn id="120" dur="1000" fill="hold"/>
                                        <p:tgtEl>
                                          <p:spTgt spid="4">
                                            <p:txEl>
                                              <p:pRg st="15" end="15"/>
                                            </p:txEl>
                                          </p:spTgt>
                                        </p:tgtEl>
                                        <p:attrNameLst>
                                          <p:attrName>ppt_y</p:attrName>
                                        </p:attrNameLst>
                                      </p:cBhvr>
                                      <p:tavLst>
                                        <p:tav tm="0">
                                          <p:val>
                                            <p:strVal val="#ppt_y+.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42" presetClass="entr" presetSubtype="0" fill="hold" grpId="0" nodeType="clickEffect">
                                  <p:stCondLst>
                                    <p:cond delay="0"/>
                                  </p:stCondLst>
                                  <p:childTnLst>
                                    <p:set>
                                      <p:cBhvr>
                                        <p:cTn id="124" dur="1" fill="hold">
                                          <p:stCondLst>
                                            <p:cond delay="0"/>
                                          </p:stCondLst>
                                        </p:cTn>
                                        <p:tgtEl>
                                          <p:spTgt spid="4">
                                            <p:txEl>
                                              <p:pRg st="16" end="16"/>
                                            </p:txEl>
                                          </p:spTgt>
                                        </p:tgtEl>
                                        <p:attrNameLst>
                                          <p:attrName>style.visibility</p:attrName>
                                        </p:attrNameLst>
                                      </p:cBhvr>
                                      <p:to>
                                        <p:strVal val="visible"/>
                                      </p:to>
                                    </p:set>
                                    <p:animEffect transition="in" filter="fade">
                                      <p:cBhvr>
                                        <p:cTn id="125" dur="1000"/>
                                        <p:tgtEl>
                                          <p:spTgt spid="4">
                                            <p:txEl>
                                              <p:pRg st="16" end="16"/>
                                            </p:txEl>
                                          </p:spTgt>
                                        </p:tgtEl>
                                      </p:cBhvr>
                                    </p:animEffect>
                                    <p:anim calcmode="lin" valueType="num">
                                      <p:cBhvr>
                                        <p:cTn id="126" dur="1000" fill="hold"/>
                                        <p:tgtEl>
                                          <p:spTgt spid="4">
                                            <p:txEl>
                                              <p:pRg st="16" end="16"/>
                                            </p:txEl>
                                          </p:spTgt>
                                        </p:tgtEl>
                                        <p:attrNameLst>
                                          <p:attrName>ppt_x</p:attrName>
                                        </p:attrNameLst>
                                      </p:cBhvr>
                                      <p:tavLst>
                                        <p:tav tm="0">
                                          <p:val>
                                            <p:strVal val="#ppt_x"/>
                                          </p:val>
                                        </p:tav>
                                        <p:tav tm="100000">
                                          <p:val>
                                            <p:strVal val="#ppt_x"/>
                                          </p:val>
                                        </p:tav>
                                      </p:tavLst>
                                    </p:anim>
                                    <p:anim calcmode="lin" valueType="num">
                                      <p:cBhvr>
                                        <p:cTn id="127" dur="1000" fill="hold"/>
                                        <p:tgtEl>
                                          <p:spTgt spid="4">
                                            <p:txEl>
                                              <p:pRg st="16" end="16"/>
                                            </p:txEl>
                                          </p:spTgt>
                                        </p:tgtEl>
                                        <p:attrNameLst>
                                          <p:attrName>ppt_y</p:attrName>
                                        </p:attrNameLst>
                                      </p:cBhvr>
                                      <p:tavLst>
                                        <p:tav tm="0">
                                          <p:val>
                                            <p:strVal val="#ppt_y+.1"/>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42" presetClass="entr" presetSubtype="0" fill="hold" nodeType="clickEffect">
                                  <p:stCondLst>
                                    <p:cond delay="0"/>
                                  </p:stCondLst>
                                  <p:childTnLst>
                                    <p:set>
                                      <p:cBhvr>
                                        <p:cTn id="131" dur="1" fill="hold">
                                          <p:stCondLst>
                                            <p:cond delay="0"/>
                                          </p:stCondLst>
                                        </p:cTn>
                                        <p:tgtEl>
                                          <p:spTgt spid="5122"/>
                                        </p:tgtEl>
                                        <p:attrNameLst>
                                          <p:attrName>style.visibility</p:attrName>
                                        </p:attrNameLst>
                                      </p:cBhvr>
                                      <p:to>
                                        <p:strVal val="visible"/>
                                      </p:to>
                                    </p:set>
                                    <p:animEffect transition="in" filter="fade">
                                      <p:cBhvr>
                                        <p:cTn id="132" dur="1000"/>
                                        <p:tgtEl>
                                          <p:spTgt spid="5122"/>
                                        </p:tgtEl>
                                      </p:cBhvr>
                                    </p:animEffect>
                                    <p:anim calcmode="lin" valueType="num">
                                      <p:cBhvr>
                                        <p:cTn id="133" dur="1000" fill="hold"/>
                                        <p:tgtEl>
                                          <p:spTgt spid="5122"/>
                                        </p:tgtEl>
                                        <p:attrNameLst>
                                          <p:attrName>ppt_x</p:attrName>
                                        </p:attrNameLst>
                                      </p:cBhvr>
                                      <p:tavLst>
                                        <p:tav tm="0">
                                          <p:val>
                                            <p:strVal val="#ppt_x"/>
                                          </p:val>
                                        </p:tav>
                                        <p:tav tm="100000">
                                          <p:val>
                                            <p:strVal val="#ppt_x"/>
                                          </p:val>
                                        </p:tav>
                                      </p:tavLst>
                                    </p:anim>
                                    <p:anim calcmode="lin" valueType="num">
                                      <p:cBhvr>
                                        <p:cTn id="134"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4" name="İçerik Yer Tutucusu 3"/>
          <p:cNvSpPr>
            <a:spLocks noGrp="1"/>
          </p:cNvSpPr>
          <p:nvPr>
            <p:ph idx="1"/>
          </p:nvPr>
        </p:nvSpPr>
        <p:spPr>
          <a:xfrm>
            <a:off x="179512" y="1556792"/>
            <a:ext cx="8717592" cy="3528392"/>
          </a:xfrm>
        </p:spPr>
        <p:txBody>
          <a:bodyPr>
            <a:normAutofit/>
          </a:bodyPr>
          <a:lstStyle/>
          <a:p>
            <a:pPr algn="ctr"/>
            <a:r>
              <a:rPr lang="tr-TR" sz="2000" dirty="0"/>
              <a:t>Türkiye’deki coğrafi bölgeler arasında nüfus miktarı ve yoğunluğu yönünden önemli farklar bulunmaktadır</a:t>
            </a:r>
            <a:r>
              <a:rPr lang="tr-TR" sz="2000" dirty="0">
                <a:solidFill>
                  <a:srgbClr val="FF0000"/>
                </a:solidFill>
              </a:rPr>
              <a:t>. Bu farkların oluşmasında fiziki faktörler (iklim özellikleri, </a:t>
            </a:r>
            <a:r>
              <a:rPr lang="tr-TR" sz="2000" dirty="0" err="1">
                <a:solidFill>
                  <a:srgbClr val="FF0000"/>
                </a:solidFill>
              </a:rPr>
              <a:t>yerşekilleri</a:t>
            </a:r>
            <a:r>
              <a:rPr lang="tr-TR" sz="2000" dirty="0">
                <a:solidFill>
                  <a:srgbClr val="FF0000"/>
                </a:solidFill>
              </a:rPr>
              <a:t>, toprak özellikleri) ve beşeri faktörler (sanayileşme, tarım, yeraltı kaynakları, turizm, ulaşım) önemli rol oynarlar.</a:t>
            </a:r>
          </a:p>
          <a:p>
            <a:pPr algn="ctr"/>
            <a:r>
              <a:rPr lang="tr-TR" sz="2000" dirty="0"/>
              <a:t>Diğer bölgelere </a:t>
            </a:r>
            <a:r>
              <a:rPr lang="tr-TR" sz="2000" dirty="0">
                <a:solidFill>
                  <a:srgbClr val="FF0000"/>
                </a:solidFill>
              </a:rPr>
              <a:t>göçün </a:t>
            </a:r>
            <a:r>
              <a:rPr lang="tr-TR" sz="2000" dirty="0"/>
              <a:t>fazla yaşandığı bölge olan Doğu Anadolu Bölgesi'nde </a:t>
            </a:r>
            <a:r>
              <a:rPr lang="tr-TR" sz="2000" dirty="0">
                <a:solidFill>
                  <a:srgbClr val="FF0000"/>
                </a:solidFill>
              </a:rPr>
              <a:t>kırsal nüfus, </a:t>
            </a:r>
            <a:r>
              <a:rPr lang="tr-TR" sz="2000" dirty="0"/>
              <a:t>kent nüfusundan fazladır</a:t>
            </a:r>
          </a:p>
        </p:txBody>
      </p:sp>
      <p:sp>
        <p:nvSpPr>
          <p:cNvPr id="3" name="Metin kutusu 2"/>
          <p:cNvSpPr txBox="1"/>
          <p:nvPr/>
        </p:nvSpPr>
        <p:spPr>
          <a:xfrm>
            <a:off x="2148662" y="5229200"/>
            <a:ext cx="5040560" cy="523220"/>
          </a:xfrm>
          <a:prstGeom prst="rect">
            <a:avLst/>
          </a:prstGeom>
          <a:noFill/>
        </p:spPr>
        <p:txBody>
          <a:bodyPr wrap="square" rtlCol="0">
            <a:spAutoFit/>
          </a:bodyPr>
          <a:lstStyle/>
          <a:p>
            <a:pPr algn="ctr"/>
            <a:r>
              <a:rPr lang="tr-TR" sz="2800" b="1" dirty="0" smtClean="0"/>
              <a:t>NÜFUS</a:t>
            </a:r>
            <a:endParaRPr lang="tr-TR" sz="2800" b="1" dirty="0"/>
          </a:p>
        </p:txBody>
      </p:sp>
      <p:sp>
        <p:nvSpPr>
          <p:cNvPr id="6" name="Başlık 1"/>
          <p:cNvSpPr txBox="1">
            <a:spLocks/>
          </p:cNvSpPr>
          <p:nvPr/>
        </p:nvSpPr>
        <p:spPr>
          <a:xfrm>
            <a:off x="975360" y="518160"/>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smtClean="0"/>
              <a:t>DOĞU ANADOLU BÖLGESİ</a:t>
            </a:r>
            <a:br>
              <a:rPr lang="tr-TR" smtClean="0"/>
            </a:br>
            <a:r>
              <a:rPr lang="tr-TR" smtClean="0"/>
              <a:t>  </a:t>
            </a:r>
            <a:endParaRPr lang="tr-TR" dirty="0"/>
          </a:p>
        </p:txBody>
      </p:sp>
    </p:spTree>
    <p:extLst>
      <p:ext uri="{BB962C8B-B14F-4D97-AF65-F5344CB8AC3E}">
        <p14:creationId xmlns:p14="http://schemas.microsoft.com/office/powerpoint/2010/main" val="2638774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4" name="İçerik Yer Tutucusu 3"/>
          <p:cNvSpPr>
            <a:spLocks noGrp="1"/>
          </p:cNvSpPr>
          <p:nvPr>
            <p:ph idx="1"/>
          </p:nvPr>
        </p:nvSpPr>
        <p:spPr>
          <a:xfrm>
            <a:off x="179512" y="897652"/>
            <a:ext cx="8717592" cy="4979620"/>
          </a:xfrm>
        </p:spPr>
        <p:txBody>
          <a:bodyPr>
            <a:normAutofit fontScale="85000" lnSpcReduction="10000"/>
          </a:bodyPr>
          <a:lstStyle/>
          <a:p>
            <a:pPr algn="ctr"/>
            <a:r>
              <a:rPr lang="tr-TR" sz="2000" dirty="0" smtClean="0"/>
              <a:t>SANAYİ: Sanayi </a:t>
            </a:r>
            <a:r>
              <a:rPr lang="tr-TR" sz="2000" dirty="0"/>
              <a:t>kuruluşları </a:t>
            </a:r>
            <a:r>
              <a:rPr lang="tr-TR" sz="2000" dirty="0">
                <a:solidFill>
                  <a:srgbClr val="FF0000"/>
                </a:solidFill>
              </a:rPr>
              <a:t>yetersiz </a:t>
            </a:r>
            <a:r>
              <a:rPr lang="tr-TR" sz="2000" dirty="0"/>
              <a:t>olan Doğu Anadolu Bölgesi halkı geçimini, </a:t>
            </a:r>
            <a:r>
              <a:rPr lang="tr-TR" sz="2000" dirty="0">
                <a:solidFill>
                  <a:srgbClr val="FF0000"/>
                </a:solidFill>
              </a:rPr>
              <a:t>başta hayvancılık olmak üzere tarımdan sağlar</a:t>
            </a:r>
            <a:r>
              <a:rPr lang="tr-TR" sz="2000" dirty="0"/>
              <a:t>. Bölgenin hayvancılığa çok elverişli olan </a:t>
            </a:r>
            <a:r>
              <a:rPr lang="tr-TR" sz="2000" dirty="0" smtClean="0">
                <a:solidFill>
                  <a:srgbClr val="FF0000"/>
                </a:solidFill>
              </a:rPr>
              <a:t>Erzurum Kars </a:t>
            </a:r>
            <a:r>
              <a:rPr lang="tr-TR" sz="2000" dirty="0">
                <a:solidFill>
                  <a:srgbClr val="FF0000"/>
                </a:solidFill>
              </a:rPr>
              <a:t>Bölümü’nde </a:t>
            </a:r>
            <a:r>
              <a:rPr lang="tr-TR" sz="2000" dirty="0"/>
              <a:t>yüksek nitelikli </a:t>
            </a:r>
            <a:r>
              <a:rPr lang="tr-TR" sz="2000" dirty="0">
                <a:solidFill>
                  <a:srgbClr val="FF0000"/>
                </a:solidFill>
              </a:rPr>
              <a:t>sığırlar </a:t>
            </a:r>
            <a:r>
              <a:rPr lang="tr-TR" sz="2000" dirty="0"/>
              <a:t>yetiştirilir. Çok sayıda küçükbaş hayvan besleyen göçer aşiretler yazın sürülerini bölgenin öteki kesimlerindeki yüksek yaylalarda otlatır.</a:t>
            </a:r>
          </a:p>
          <a:p>
            <a:pPr algn="ctr"/>
            <a:r>
              <a:rPr lang="tr-TR" sz="2000" dirty="0"/>
              <a:t>Bitkisel üretime elverişli alanlar, bölge yüzölçümünün ancak</a:t>
            </a:r>
            <a:r>
              <a:rPr lang="tr-TR" sz="2000" dirty="0">
                <a:solidFill>
                  <a:srgbClr val="FF0000"/>
                </a:solidFill>
              </a:rPr>
              <a:t> %10’unu kaplar</a:t>
            </a:r>
            <a:r>
              <a:rPr lang="tr-TR" sz="2000" dirty="0"/>
              <a:t>. Bu alanın büyük bölümünde </a:t>
            </a:r>
            <a:r>
              <a:rPr lang="tr-TR" sz="2000" dirty="0">
                <a:solidFill>
                  <a:srgbClr val="FF0000"/>
                </a:solidFill>
              </a:rPr>
              <a:t>tahıl ekimi yapılır</a:t>
            </a:r>
            <a:r>
              <a:rPr lang="tr-TR" sz="2000" dirty="0"/>
              <a:t>. Tahıldan başka </a:t>
            </a:r>
            <a:r>
              <a:rPr lang="tr-TR" sz="2000" dirty="0">
                <a:solidFill>
                  <a:srgbClr val="FF0000"/>
                </a:solidFill>
              </a:rPr>
              <a:t>baklagiller, şeker pancarı, meyve, sebze, pamuk ve az miktarda da tütün yetiştirilir</a:t>
            </a:r>
            <a:r>
              <a:rPr lang="tr-TR" sz="2000" dirty="0"/>
              <a:t>. </a:t>
            </a:r>
            <a:r>
              <a:rPr lang="tr-TR" sz="2000" dirty="0">
                <a:solidFill>
                  <a:srgbClr val="FF0000"/>
                </a:solidFill>
              </a:rPr>
              <a:t>Pamuk </a:t>
            </a:r>
            <a:r>
              <a:rPr lang="tr-TR" sz="2000" dirty="0"/>
              <a:t>yetiştirilen kuytu </a:t>
            </a:r>
            <a:r>
              <a:rPr lang="tr-TR" sz="2000" dirty="0">
                <a:solidFill>
                  <a:srgbClr val="FF0000"/>
                </a:solidFill>
              </a:rPr>
              <a:t>Iğdır</a:t>
            </a:r>
            <a:r>
              <a:rPr lang="tr-TR" sz="2000" dirty="0"/>
              <a:t>, </a:t>
            </a:r>
            <a:r>
              <a:rPr lang="tr-TR" sz="2000" dirty="0">
                <a:solidFill>
                  <a:srgbClr val="FF0000"/>
                </a:solidFill>
              </a:rPr>
              <a:t>Malatya</a:t>
            </a:r>
            <a:r>
              <a:rPr lang="tr-TR" sz="2000" dirty="0"/>
              <a:t> ve </a:t>
            </a:r>
            <a:r>
              <a:rPr lang="tr-TR" sz="2000" dirty="0">
                <a:solidFill>
                  <a:srgbClr val="FF0000"/>
                </a:solidFill>
              </a:rPr>
              <a:t>Elazığ</a:t>
            </a:r>
            <a:r>
              <a:rPr lang="tr-TR" sz="2000" dirty="0"/>
              <a:t> </a:t>
            </a:r>
            <a:r>
              <a:rPr lang="tr-TR" sz="2000" dirty="0">
                <a:solidFill>
                  <a:srgbClr val="FF0000"/>
                </a:solidFill>
              </a:rPr>
              <a:t>ovalarını</a:t>
            </a:r>
            <a:r>
              <a:rPr lang="tr-TR" sz="2000" dirty="0"/>
              <a:t> yanı sıra </a:t>
            </a:r>
            <a:r>
              <a:rPr lang="tr-TR" sz="2000" dirty="0">
                <a:solidFill>
                  <a:srgbClr val="FF0000"/>
                </a:solidFill>
              </a:rPr>
              <a:t>Erzincan Ovası ile Van Gölü çevresinde meyve bahçeleri</a:t>
            </a:r>
            <a:r>
              <a:rPr lang="tr-TR" sz="2000" dirty="0"/>
              <a:t> çok yer tutar.</a:t>
            </a:r>
          </a:p>
          <a:p>
            <a:pPr algn="ctr"/>
            <a:r>
              <a:rPr lang="tr-TR" sz="2000" dirty="0"/>
              <a:t>Yalnızca </a:t>
            </a:r>
            <a:r>
              <a:rPr lang="tr-TR" sz="2000" dirty="0">
                <a:solidFill>
                  <a:srgbClr val="FF0000"/>
                </a:solidFill>
              </a:rPr>
              <a:t>büyük kentler </a:t>
            </a:r>
            <a:r>
              <a:rPr lang="tr-TR" sz="2000" dirty="0"/>
              <a:t>çevresinde kurulan </a:t>
            </a:r>
            <a:r>
              <a:rPr lang="tr-TR" sz="2000" dirty="0">
                <a:solidFill>
                  <a:srgbClr val="FF0000"/>
                </a:solidFill>
              </a:rPr>
              <a:t>sanayilerin</a:t>
            </a:r>
            <a:r>
              <a:rPr lang="tr-TR" sz="2000" dirty="0"/>
              <a:t> </a:t>
            </a:r>
            <a:r>
              <a:rPr lang="tr-TR" sz="2000" dirty="0" err="1"/>
              <a:t>başlıcaları</a:t>
            </a:r>
            <a:r>
              <a:rPr lang="tr-TR" sz="2000" dirty="0"/>
              <a:t> pamuklu dokuma, iplik, şeker, süttozu, un, peynir, yem, sigara ve çimento fabrikaları ile et kombinalarıdır.</a:t>
            </a:r>
          </a:p>
          <a:p>
            <a:pPr algn="ctr"/>
            <a:r>
              <a:rPr lang="tr-TR" sz="2000" dirty="0">
                <a:solidFill>
                  <a:srgbClr val="FF0000"/>
                </a:solidFill>
              </a:rPr>
              <a:t>Yeraltı kaynakları </a:t>
            </a:r>
            <a:r>
              <a:rPr lang="tr-TR" sz="2000" dirty="0"/>
              <a:t>bakımından oldukça </a:t>
            </a:r>
            <a:r>
              <a:rPr lang="tr-TR" sz="2000" dirty="0">
                <a:solidFill>
                  <a:srgbClr val="FF0000"/>
                </a:solidFill>
              </a:rPr>
              <a:t>zengin</a:t>
            </a:r>
            <a:r>
              <a:rPr lang="tr-TR" sz="2000" dirty="0"/>
              <a:t> sayılan Doğu Anadolu Bölgesi’nde </a:t>
            </a:r>
            <a:r>
              <a:rPr lang="tr-TR" sz="2000" dirty="0">
                <a:solidFill>
                  <a:srgbClr val="FF0000"/>
                </a:solidFill>
              </a:rPr>
              <a:t>Afşin</a:t>
            </a:r>
            <a:r>
              <a:rPr lang="tr-TR" sz="2000" dirty="0"/>
              <a:t> ve </a:t>
            </a:r>
            <a:r>
              <a:rPr lang="tr-TR" sz="2000" dirty="0">
                <a:solidFill>
                  <a:srgbClr val="FF0000"/>
                </a:solidFill>
              </a:rPr>
              <a:t>Elbistan’da linyit, Hekimhan ve Divriği yörelerinde bakır, </a:t>
            </a:r>
            <a:r>
              <a:rPr lang="tr-TR" sz="2000" dirty="0" err="1">
                <a:solidFill>
                  <a:srgbClr val="FF0000"/>
                </a:solidFill>
              </a:rPr>
              <a:t>Guleman</a:t>
            </a:r>
            <a:r>
              <a:rPr lang="tr-TR" sz="2000" dirty="0">
                <a:solidFill>
                  <a:srgbClr val="FF0000"/>
                </a:solidFill>
              </a:rPr>
              <a:t> yöresinde krom, Maden yöresinde bakır, Keban ve Baskil yöresinde de gümüşlü kurşun yatakları vardır</a:t>
            </a:r>
            <a:r>
              <a:rPr lang="tr-TR" sz="2000" dirty="0"/>
              <a:t>. </a:t>
            </a:r>
            <a:endParaRPr lang="tr-TR" sz="2000" dirty="0" smtClean="0"/>
          </a:p>
          <a:p>
            <a:pPr algn="ctr"/>
            <a:r>
              <a:rPr lang="tr-TR" sz="2000" dirty="0" smtClean="0"/>
              <a:t>BARAJLAR: </a:t>
            </a:r>
            <a:r>
              <a:rPr lang="tr-TR" sz="2000" dirty="0" smtClean="0">
                <a:solidFill>
                  <a:srgbClr val="FF0000"/>
                </a:solidFill>
              </a:rPr>
              <a:t>Keban </a:t>
            </a:r>
            <a:r>
              <a:rPr lang="tr-TR" sz="2000" dirty="0"/>
              <a:t>ve </a:t>
            </a:r>
            <a:r>
              <a:rPr lang="tr-TR" sz="2000" dirty="0">
                <a:solidFill>
                  <a:srgbClr val="FF0000"/>
                </a:solidFill>
              </a:rPr>
              <a:t>Karakaya</a:t>
            </a:r>
            <a:r>
              <a:rPr lang="tr-TR" sz="2000" dirty="0"/>
              <a:t> </a:t>
            </a:r>
            <a:r>
              <a:rPr lang="tr-TR" sz="2000" dirty="0">
                <a:solidFill>
                  <a:srgbClr val="FF0000"/>
                </a:solidFill>
              </a:rPr>
              <a:t>hidroelektrik</a:t>
            </a:r>
            <a:r>
              <a:rPr lang="tr-TR" sz="2000" dirty="0"/>
              <a:t>, </a:t>
            </a:r>
            <a:r>
              <a:rPr lang="tr-TR" sz="2000" dirty="0">
                <a:solidFill>
                  <a:srgbClr val="FF0000"/>
                </a:solidFill>
              </a:rPr>
              <a:t>Afşin Elbistan termik santralları </a:t>
            </a:r>
            <a:r>
              <a:rPr lang="tr-TR" sz="2000" dirty="0"/>
              <a:t>bölgenin başlıca enerji üretim kuruluşlarıdır.</a:t>
            </a:r>
          </a:p>
          <a:p>
            <a:pPr algn="ctr"/>
            <a:r>
              <a:rPr lang="tr-TR" sz="2000" dirty="0"/>
              <a:t>Tarımsal alanları kısıtlı, sanayi işyerleri yetersiz olan bölge halkının artan nüfusu içinde işsiz kalan kesimi, ülkenin ekonomi olanakları daha gelişmiş olan yörelerine </a:t>
            </a:r>
            <a:r>
              <a:rPr lang="tr-TR" sz="2000" dirty="0">
                <a:solidFill>
                  <a:srgbClr val="FF0000"/>
                </a:solidFill>
              </a:rPr>
              <a:t>göç etmek </a:t>
            </a:r>
            <a:r>
              <a:rPr lang="tr-TR" sz="2000" dirty="0"/>
              <a:t>zorunda kalmaktadır</a:t>
            </a:r>
          </a:p>
        </p:txBody>
      </p:sp>
      <p:sp>
        <p:nvSpPr>
          <p:cNvPr id="3" name="Metin kutusu 2"/>
          <p:cNvSpPr txBox="1"/>
          <p:nvPr/>
        </p:nvSpPr>
        <p:spPr>
          <a:xfrm>
            <a:off x="2136995" y="6224295"/>
            <a:ext cx="5040560" cy="523220"/>
          </a:xfrm>
          <a:prstGeom prst="rect">
            <a:avLst/>
          </a:prstGeom>
          <a:noFill/>
        </p:spPr>
        <p:txBody>
          <a:bodyPr wrap="square" rtlCol="0">
            <a:spAutoFit/>
          </a:bodyPr>
          <a:lstStyle/>
          <a:p>
            <a:pPr algn="ctr"/>
            <a:r>
              <a:rPr lang="tr-TR" sz="2800" b="1" dirty="0" smtClean="0"/>
              <a:t>SANAYİ</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Tree>
    <p:extLst>
      <p:ext uri="{BB962C8B-B14F-4D97-AF65-F5344CB8AC3E}">
        <p14:creationId xmlns:p14="http://schemas.microsoft.com/office/powerpoint/2010/main" val="1508575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fade">
                                      <p:cBhvr>
                                        <p:cTn id="28" dur="1000"/>
                                        <p:tgtEl>
                                          <p:spTgt spid="4">
                                            <p:txEl>
                                              <p:pRg st="2" end="2"/>
                                            </p:txEl>
                                          </p:spTgt>
                                        </p:tgtEl>
                                      </p:cBhvr>
                                    </p:animEffect>
                                    <p:anim calcmode="lin" valueType="num">
                                      <p:cBhvr>
                                        <p:cTn id="29"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fade">
                                      <p:cBhvr>
                                        <p:cTn id="35" dur="1000"/>
                                        <p:tgtEl>
                                          <p:spTgt spid="4">
                                            <p:txEl>
                                              <p:pRg st="3" end="3"/>
                                            </p:txEl>
                                          </p:spTgt>
                                        </p:tgtEl>
                                      </p:cBhvr>
                                    </p:animEffect>
                                    <p:anim calcmode="lin" valueType="num">
                                      <p:cBhvr>
                                        <p:cTn id="3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xEl>
                                              <p:pRg st="4" end="4"/>
                                            </p:txEl>
                                          </p:spTgt>
                                        </p:tgtEl>
                                        <p:attrNameLst>
                                          <p:attrName>style.visibility</p:attrName>
                                        </p:attrNameLst>
                                      </p:cBhvr>
                                      <p:to>
                                        <p:strVal val="visible"/>
                                      </p:to>
                                    </p:set>
                                    <p:animEffect transition="in" filter="fade">
                                      <p:cBhvr>
                                        <p:cTn id="42" dur="1000"/>
                                        <p:tgtEl>
                                          <p:spTgt spid="4">
                                            <p:txEl>
                                              <p:pRg st="4" end="4"/>
                                            </p:txEl>
                                          </p:spTgt>
                                        </p:tgtEl>
                                      </p:cBhvr>
                                    </p:animEffect>
                                    <p:anim calcmode="lin" valueType="num">
                                      <p:cBhvr>
                                        <p:cTn id="4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
                                            <p:txEl>
                                              <p:pRg st="5" end="5"/>
                                            </p:txEl>
                                          </p:spTgt>
                                        </p:tgtEl>
                                        <p:attrNameLst>
                                          <p:attrName>style.visibility</p:attrName>
                                        </p:attrNameLst>
                                      </p:cBhvr>
                                      <p:to>
                                        <p:strVal val="visible"/>
                                      </p:to>
                                    </p:set>
                                    <p:animEffect transition="in" filter="fade">
                                      <p:cBhvr>
                                        <p:cTn id="49" dur="1000"/>
                                        <p:tgtEl>
                                          <p:spTgt spid="4">
                                            <p:txEl>
                                              <p:pRg st="5" end="5"/>
                                            </p:txEl>
                                          </p:spTgt>
                                        </p:tgtEl>
                                      </p:cBhvr>
                                    </p:animEffect>
                                    <p:anim calcmode="lin" valueType="num">
                                      <p:cBhvr>
                                        <p:cTn id="5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2051720" y="5157192"/>
            <a:ext cx="5040560" cy="954107"/>
          </a:xfrm>
          <a:prstGeom prst="rect">
            <a:avLst/>
          </a:prstGeom>
          <a:noFill/>
        </p:spPr>
        <p:txBody>
          <a:bodyPr wrap="square" rtlCol="0">
            <a:spAutoFit/>
          </a:bodyPr>
          <a:lstStyle/>
          <a:p>
            <a:pPr algn="ctr"/>
            <a:r>
              <a:rPr lang="tr-TR" sz="2800" b="1" dirty="0" smtClean="0"/>
              <a:t>KEBAN BARAJI ELEKTRİK ÜRETİMİ YAPAR</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5" name="İçerik Yer Tutucusu 4"/>
          <p:cNvSpPr>
            <a:spLocks noGrp="1"/>
          </p:cNvSpPr>
          <p:nvPr>
            <p:ph idx="1"/>
          </p:nvPr>
        </p:nvSpPr>
        <p:spPr/>
        <p:txBody>
          <a:bodyPr/>
          <a:lstStyle/>
          <a:p>
            <a:endParaRPr lang="tr-TR"/>
          </a:p>
        </p:txBody>
      </p:sp>
      <p:pic>
        <p:nvPicPr>
          <p:cNvPr id="6146" name="Picture 2" descr="C:\Users\aaa\Desktop\slaytlar\keban-baraji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124744"/>
            <a:ext cx="7488832" cy="36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273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circle(in)">
                                      <p:cBhvr>
                                        <p:cTn id="12"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2051720" y="5517232"/>
            <a:ext cx="5040560" cy="954107"/>
          </a:xfrm>
          <a:prstGeom prst="rect">
            <a:avLst/>
          </a:prstGeom>
          <a:noFill/>
        </p:spPr>
        <p:txBody>
          <a:bodyPr wrap="square" rtlCol="0">
            <a:spAutoFit/>
          </a:bodyPr>
          <a:lstStyle/>
          <a:p>
            <a:pPr algn="ctr"/>
            <a:r>
              <a:rPr lang="tr-TR" sz="2800" b="1" dirty="0" smtClean="0"/>
              <a:t>KARAKAYA  BARAJI ELEKTRİK ÜRETİMİ YAPAR</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5" name="İçerik Yer Tutucusu 4"/>
          <p:cNvSpPr>
            <a:spLocks noGrp="1"/>
          </p:cNvSpPr>
          <p:nvPr>
            <p:ph idx="1"/>
          </p:nvPr>
        </p:nvSpPr>
        <p:spPr/>
        <p:txBody>
          <a:bodyPr/>
          <a:lstStyle/>
          <a:p>
            <a:endParaRPr lang="tr-TR" dirty="0"/>
          </a:p>
        </p:txBody>
      </p:sp>
      <p:pic>
        <p:nvPicPr>
          <p:cNvPr id="7170" name="Picture 2" descr="C:\Users\aaa\Desktop\slaytlar\KarakayaBaraji_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290" y="1103783"/>
            <a:ext cx="7875166" cy="41845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900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fade">
                                      <p:cBhvr>
                                        <p:cTn id="12" dur="1000"/>
                                        <p:tgtEl>
                                          <p:spTgt spid="7170"/>
                                        </p:tgtEl>
                                      </p:cBhvr>
                                    </p:animEffect>
                                    <p:anim calcmode="lin" valueType="num">
                                      <p:cBhvr>
                                        <p:cTn id="13" dur="1000" fill="hold"/>
                                        <p:tgtEl>
                                          <p:spTgt spid="7170"/>
                                        </p:tgtEl>
                                        <p:attrNameLst>
                                          <p:attrName>ppt_x</p:attrName>
                                        </p:attrNameLst>
                                      </p:cBhvr>
                                      <p:tavLst>
                                        <p:tav tm="0">
                                          <p:val>
                                            <p:strVal val="#ppt_x"/>
                                          </p:val>
                                        </p:tav>
                                        <p:tav tm="100000">
                                          <p:val>
                                            <p:strVal val="#ppt_x"/>
                                          </p:val>
                                        </p:tav>
                                      </p:tavLst>
                                    </p:anim>
                                    <p:anim calcmode="lin" valueType="num">
                                      <p:cBhvr>
                                        <p:cTn id="14"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2051720" y="5517232"/>
            <a:ext cx="5040560" cy="954107"/>
          </a:xfrm>
          <a:prstGeom prst="rect">
            <a:avLst/>
          </a:prstGeom>
          <a:noFill/>
        </p:spPr>
        <p:txBody>
          <a:bodyPr wrap="square" rtlCol="0">
            <a:spAutoFit/>
          </a:bodyPr>
          <a:lstStyle/>
          <a:p>
            <a:pPr algn="ctr"/>
            <a:r>
              <a:rPr lang="tr-TR" sz="2800" b="1" dirty="0" smtClean="0"/>
              <a:t>AFŞİN ELBİSTAN TERMİK SANTRALI</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5" name="İçerik Yer Tutucusu 4"/>
          <p:cNvSpPr>
            <a:spLocks noGrp="1"/>
          </p:cNvSpPr>
          <p:nvPr>
            <p:ph idx="1"/>
          </p:nvPr>
        </p:nvSpPr>
        <p:spPr/>
        <p:txBody>
          <a:bodyPr/>
          <a:lstStyle/>
          <a:p>
            <a:endParaRPr lang="tr-TR" dirty="0"/>
          </a:p>
        </p:txBody>
      </p:sp>
      <p:pic>
        <p:nvPicPr>
          <p:cNvPr id="8194" name="Picture 2" descr="C:\Users\aaa\Desktop\slaytlar\afsin_elbistan_termik_santral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052736"/>
            <a:ext cx="7848872" cy="374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7273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wipe(down)">
                                      <p:cBhvr>
                                        <p:cTn id="12"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043608" y="260648"/>
            <a:ext cx="7632848" cy="1204306"/>
          </a:xfrm>
        </p:spPr>
        <p:txBody>
          <a:bodyPr/>
          <a:lstStyle/>
          <a:p>
            <a:pPr algn="ctr"/>
            <a:r>
              <a:rPr lang="tr-TR" dirty="0" smtClean="0"/>
              <a:t>DOĞU ANADOLU BÖLGESİ</a:t>
            </a:r>
            <a:endParaRPr lang="tr-TR" dirty="0"/>
          </a:p>
        </p:txBody>
      </p:sp>
      <p:pic>
        <p:nvPicPr>
          <p:cNvPr id="4" name="Picture 5" descr="C:\Users\aaa\Desktop\slaytlar\doğuanadolu resimler\dogu_anadolu_bolgesi.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700808"/>
            <a:ext cx="6336704" cy="4135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86493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5" name="İçerik Yer Tutucusu 4"/>
          <p:cNvSpPr>
            <a:spLocks noGrp="1"/>
          </p:cNvSpPr>
          <p:nvPr>
            <p:ph idx="1"/>
          </p:nvPr>
        </p:nvSpPr>
        <p:spPr>
          <a:xfrm>
            <a:off x="251520" y="586907"/>
            <a:ext cx="8568952" cy="5757372"/>
          </a:xfrm>
        </p:spPr>
        <p:txBody>
          <a:bodyPr/>
          <a:lstStyle/>
          <a:p>
            <a:pPr algn="ctr"/>
            <a:r>
              <a:rPr lang="tr-TR" sz="3200" dirty="0" smtClean="0">
                <a:solidFill>
                  <a:srgbClr val="454545"/>
                </a:solidFill>
                <a:latin typeface="Open Sans"/>
              </a:rPr>
              <a:t>Hayvancılık</a:t>
            </a:r>
            <a:r>
              <a:rPr lang="tr-TR" dirty="0"/>
              <a:t/>
            </a:r>
            <a:br>
              <a:rPr lang="tr-TR" dirty="0"/>
            </a:br>
            <a:r>
              <a:rPr lang="tr-TR" b="0" dirty="0">
                <a:solidFill>
                  <a:srgbClr val="FF0000"/>
                </a:solidFill>
                <a:latin typeface="Open Sans"/>
                <a:hlinkClick r:id="rId2"/>
              </a:rPr>
              <a:t>Doğu</a:t>
            </a:r>
            <a:r>
              <a:rPr lang="tr-TR" b="0" dirty="0">
                <a:solidFill>
                  <a:srgbClr val="FF0000"/>
                </a:solidFill>
                <a:latin typeface="Open Sans"/>
              </a:rPr>
              <a:t> Anadolu Bölgesi, hayvancılıkta elverişli şartlara sahip olduğu gibi olumsuz şartlar da taşır. </a:t>
            </a:r>
            <a:r>
              <a:rPr lang="tr-TR" b="0" dirty="0">
                <a:latin typeface="Open Sans"/>
              </a:rPr>
              <a:t>Çayır ve otlakların fazla yer kaplaması hayvancılığı teşvik edici,</a:t>
            </a:r>
            <a:r>
              <a:rPr lang="tr-TR" b="0" dirty="0">
                <a:solidFill>
                  <a:srgbClr val="FF0000"/>
                </a:solidFill>
                <a:latin typeface="Open Sans"/>
              </a:rPr>
              <a:t> kışların uzun ve sert geçmesi ise sınırlayıcı bir özelliktir. Erzurum-Kars Bölümü'nde yaz yağışları ile oluşan çayırların geniş </a:t>
            </a:r>
            <a:r>
              <a:rPr lang="tr-TR" b="0" dirty="0">
                <a:solidFill>
                  <a:srgbClr val="FF0000"/>
                </a:solidFill>
                <a:latin typeface="Open Sans"/>
                <a:hlinkClick r:id="rId3"/>
              </a:rPr>
              <a:t>alan</a:t>
            </a:r>
            <a:r>
              <a:rPr lang="tr-TR" b="0" dirty="0">
                <a:solidFill>
                  <a:srgbClr val="FF0000"/>
                </a:solidFill>
                <a:latin typeface="Open Sans"/>
              </a:rPr>
              <a:t> kaplaması büyükbaş hayvancılığın gelişmesini sağlamıştır. </a:t>
            </a:r>
            <a:endParaRPr lang="tr-TR" b="0" dirty="0" smtClean="0">
              <a:solidFill>
                <a:srgbClr val="FF0000"/>
              </a:solidFill>
              <a:latin typeface="Open Sans"/>
            </a:endParaRPr>
          </a:p>
          <a:p>
            <a:r>
              <a:rPr lang="tr-TR" b="0" dirty="0" smtClean="0"/>
              <a:t>      Bölgenin </a:t>
            </a:r>
            <a:r>
              <a:rPr lang="tr-TR" b="0" dirty="0"/>
              <a:t>güneyindeki ovalık alanlarda ise </a:t>
            </a:r>
            <a:r>
              <a:rPr lang="tr-TR" b="0" dirty="0">
                <a:solidFill>
                  <a:srgbClr val="FF0000"/>
                </a:solidFill>
              </a:rPr>
              <a:t>küçükbaş</a:t>
            </a:r>
            <a:r>
              <a:rPr lang="tr-TR" b="0" dirty="0"/>
              <a:t> hayvanlardan </a:t>
            </a:r>
            <a:r>
              <a:rPr lang="tr-TR" b="0" dirty="0">
                <a:solidFill>
                  <a:srgbClr val="FF0000"/>
                </a:solidFill>
              </a:rPr>
              <a:t>koyun</a:t>
            </a:r>
            <a:r>
              <a:rPr lang="tr-TR" b="0" dirty="0"/>
              <a:t> yetiştiriciliği önem kazanmıştır. </a:t>
            </a:r>
            <a:r>
              <a:rPr lang="tr-TR" b="0" dirty="0">
                <a:solidFill>
                  <a:srgbClr val="FF0000"/>
                </a:solidFill>
              </a:rPr>
              <a:t>Dağlık yörelerde ise kıl keçisi yetiştirilmektedir</a:t>
            </a:r>
            <a:r>
              <a:rPr lang="tr-TR" b="0" dirty="0"/>
              <a:t>. </a:t>
            </a:r>
            <a:r>
              <a:rPr lang="tr-TR" b="0" dirty="0">
                <a:solidFill>
                  <a:srgbClr val="FF0000"/>
                </a:solidFill>
              </a:rPr>
              <a:t>Canlı hayvan, yapağı, tereyağı ve peynir halkın önemli geçim kayna</a:t>
            </a:r>
            <a:r>
              <a:rPr lang="tr-TR" b="0" dirty="0"/>
              <a:t>klarıdır.</a:t>
            </a:r>
            <a:r>
              <a:rPr lang="tr-TR" dirty="0"/>
              <a:t/>
            </a:r>
            <a:br>
              <a:rPr lang="tr-TR" dirty="0"/>
            </a:br>
            <a:r>
              <a:rPr lang="tr-TR" b="0" dirty="0">
                <a:solidFill>
                  <a:srgbClr val="FF0000"/>
                </a:solidFill>
              </a:rPr>
              <a:t>Hakkâri, Kars ve Bitlis'te arıcılık gelişmiştir</a:t>
            </a:r>
            <a:r>
              <a:rPr lang="tr-TR" b="0" dirty="0"/>
              <a:t>. Türkiye bal üretiminin </a:t>
            </a:r>
            <a:r>
              <a:rPr lang="tr-TR" b="0" dirty="0">
                <a:solidFill>
                  <a:srgbClr val="FF0000"/>
                </a:solidFill>
              </a:rPr>
              <a:t>%20'sini</a:t>
            </a:r>
            <a:r>
              <a:rPr lang="tr-TR" b="0" dirty="0"/>
              <a:t> Doğu Anadolu Bölgesi verir.</a:t>
            </a:r>
            <a:endParaRPr lang="tr-TR" dirty="0"/>
          </a:p>
        </p:txBody>
      </p:sp>
      <p:pic>
        <p:nvPicPr>
          <p:cNvPr id="9218" name="Picture 2" descr="C:\Users\aaa\Desktop\slaytlar\KÜÇÜK BAŞ.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626" y="3933055"/>
            <a:ext cx="4032448" cy="2598747"/>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aaa\Desktop\slaytlar\suruler-yaylaya-cikarilmaya-baslandi-7289252_x_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28190" y="3939515"/>
            <a:ext cx="4292282"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5598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218"/>
                                        </p:tgtEl>
                                        <p:attrNameLst>
                                          <p:attrName>style.visibility</p:attrName>
                                        </p:attrNameLst>
                                      </p:cBhvr>
                                      <p:to>
                                        <p:strVal val="visible"/>
                                      </p:to>
                                    </p:set>
                                    <p:animEffect transition="in" filter="fade">
                                      <p:cBhvr>
                                        <p:cTn id="21" dur="500"/>
                                        <p:tgtEl>
                                          <p:spTgt spid="92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9219"/>
                                        </p:tgtEl>
                                        <p:attrNameLst>
                                          <p:attrName>style.visibility</p:attrName>
                                        </p:attrNameLst>
                                      </p:cBhvr>
                                      <p:to>
                                        <p:strVal val="visible"/>
                                      </p:to>
                                    </p:set>
                                    <p:animEffect transition="in" filter="fade">
                                      <p:cBhvr>
                                        <p:cTn id="26"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2215550" y="5518460"/>
            <a:ext cx="5040560" cy="523220"/>
          </a:xfrm>
          <a:prstGeom prst="rect">
            <a:avLst/>
          </a:prstGeom>
          <a:noFill/>
        </p:spPr>
        <p:txBody>
          <a:bodyPr wrap="square" rtlCol="0">
            <a:spAutoFit/>
          </a:bodyPr>
          <a:lstStyle/>
          <a:p>
            <a:pPr algn="ctr"/>
            <a:r>
              <a:rPr lang="tr-TR" sz="2800" b="1" dirty="0" smtClean="0"/>
              <a:t>TURİZM</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5" name="İçerik Yer Tutucusu 4"/>
          <p:cNvSpPr>
            <a:spLocks noGrp="1"/>
          </p:cNvSpPr>
          <p:nvPr>
            <p:ph idx="1"/>
          </p:nvPr>
        </p:nvSpPr>
        <p:spPr>
          <a:xfrm>
            <a:off x="323528" y="1100628"/>
            <a:ext cx="8568952" cy="4488612"/>
          </a:xfrm>
        </p:spPr>
        <p:txBody>
          <a:bodyPr/>
          <a:lstStyle/>
          <a:p>
            <a:pPr algn="ctr"/>
            <a:r>
              <a:rPr lang="tr-TR" dirty="0"/>
              <a:t>Turizm</a:t>
            </a:r>
          </a:p>
          <a:p>
            <a:pPr algn="ctr"/>
            <a:r>
              <a:rPr lang="tr-TR" sz="1800" dirty="0"/>
              <a:t>Doğu Anadolu Bölgesi’nin turizm kaynaklarını </a:t>
            </a:r>
            <a:r>
              <a:rPr lang="tr-TR" sz="1800" dirty="0">
                <a:solidFill>
                  <a:srgbClr val="FF0000"/>
                </a:solidFill>
              </a:rPr>
              <a:t>tarihî eserler ve doğal güzellikler </a:t>
            </a:r>
            <a:r>
              <a:rPr lang="tr-TR" sz="1800" dirty="0"/>
              <a:t>oluşturur. </a:t>
            </a:r>
            <a:r>
              <a:rPr lang="tr-TR" sz="1800" dirty="0">
                <a:solidFill>
                  <a:srgbClr val="FF0000"/>
                </a:solidFill>
              </a:rPr>
              <a:t>Ulaşım yetersizliği</a:t>
            </a:r>
            <a:r>
              <a:rPr lang="tr-TR" sz="1800" dirty="0"/>
              <a:t>, </a:t>
            </a:r>
            <a:r>
              <a:rPr lang="tr-TR" sz="1800" dirty="0">
                <a:solidFill>
                  <a:srgbClr val="FF0000"/>
                </a:solidFill>
              </a:rPr>
              <a:t>iklimin elverişsizliği turizmin gelişmesini engellemiştir</a:t>
            </a:r>
            <a:r>
              <a:rPr lang="tr-TR" sz="1800" dirty="0"/>
              <a:t>. Doğu Anadolu Bölgesi’nde </a:t>
            </a:r>
            <a:r>
              <a:rPr lang="tr-TR" sz="1800" dirty="0" smtClean="0"/>
              <a:t>turistlerin </a:t>
            </a:r>
            <a:r>
              <a:rPr lang="tr-TR" sz="1800" dirty="0"/>
              <a:t>en çok ilgisini çeken yerler, </a:t>
            </a:r>
            <a:r>
              <a:rPr lang="tr-TR" sz="1800" dirty="0">
                <a:solidFill>
                  <a:srgbClr val="FF0000"/>
                </a:solidFill>
              </a:rPr>
              <a:t>İshak Paşa Sarayı’nın bulunduğu Doğu Beyazıt,</a:t>
            </a:r>
            <a:r>
              <a:rPr lang="tr-TR" sz="1800" dirty="0"/>
              <a:t> Ağrı Dağı, </a:t>
            </a:r>
            <a:r>
              <a:rPr lang="tr-TR" sz="1800" dirty="0" err="1">
                <a:solidFill>
                  <a:srgbClr val="FF0000"/>
                </a:solidFill>
              </a:rPr>
              <a:t>Kommagene</a:t>
            </a:r>
            <a:r>
              <a:rPr lang="tr-TR" sz="1800" dirty="0">
                <a:solidFill>
                  <a:srgbClr val="FF0000"/>
                </a:solidFill>
              </a:rPr>
              <a:t> Krallığı </a:t>
            </a:r>
            <a:r>
              <a:rPr lang="tr-TR" sz="1800" dirty="0"/>
              <a:t>dönemine ait kalıntıların bulunduğu </a:t>
            </a:r>
            <a:r>
              <a:rPr lang="tr-TR" sz="1800" dirty="0">
                <a:solidFill>
                  <a:srgbClr val="FF0000"/>
                </a:solidFill>
              </a:rPr>
              <a:t>Nemrut Dağı, </a:t>
            </a:r>
            <a:r>
              <a:rPr lang="tr-TR" sz="1800" dirty="0"/>
              <a:t>Muradiye ve </a:t>
            </a:r>
            <a:r>
              <a:rPr lang="tr-TR" sz="1800" dirty="0" err="1"/>
              <a:t>Gürlevik</a:t>
            </a:r>
            <a:r>
              <a:rPr lang="tr-TR" sz="1800" dirty="0"/>
              <a:t> Çağlayanı </a:t>
            </a:r>
            <a:r>
              <a:rPr lang="tr-TR" sz="1800" dirty="0">
                <a:solidFill>
                  <a:srgbClr val="FF0000"/>
                </a:solidFill>
              </a:rPr>
              <a:t>ile Van Gölü’ndeki Akdamar Adası’dır.</a:t>
            </a:r>
          </a:p>
        </p:txBody>
      </p:sp>
      <p:pic>
        <p:nvPicPr>
          <p:cNvPr id="10242" name="Picture 2" descr="C:\Users\aaa\Desktop\slaytlar\TURİZM\AKDAMA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40968"/>
            <a:ext cx="3259085" cy="2168773"/>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C:\Users\aaa\Desktop\slaytlar\TURİZM\İSHA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4755" y="3184835"/>
            <a:ext cx="1962150" cy="2333625"/>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Users\aaa\Desktop\slaytlar\TURİZM\nemru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3560" y="3184835"/>
            <a:ext cx="3060928" cy="22603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0206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1000"/>
                                        <p:tgtEl>
                                          <p:spTgt spid="5">
                                            <p:txEl>
                                              <p:pRg st="1" end="1"/>
                                            </p:txEl>
                                          </p:spTgt>
                                        </p:tgtEl>
                                      </p:cBhvr>
                                    </p:animEffect>
                                    <p:anim calcmode="lin" valueType="num">
                                      <p:cBhvr>
                                        <p:cTn id="14"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0242"/>
                                        </p:tgtEl>
                                        <p:attrNameLst>
                                          <p:attrName>style.visibility</p:attrName>
                                        </p:attrNameLst>
                                      </p:cBhvr>
                                      <p:to>
                                        <p:strVal val="visible"/>
                                      </p:to>
                                    </p:set>
                                    <p:anim calcmode="lin" valueType="num">
                                      <p:cBhvr additive="base">
                                        <p:cTn id="20" dur="500" fill="hold"/>
                                        <p:tgtEl>
                                          <p:spTgt spid="10242"/>
                                        </p:tgtEl>
                                        <p:attrNameLst>
                                          <p:attrName>ppt_x</p:attrName>
                                        </p:attrNameLst>
                                      </p:cBhvr>
                                      <p:tavLst>
                                        <p:tav tm="0">
                                          <p:val>
                                            <p:strVal val="#ppt_x"/>
                                          </p:val>
                                        </p:tav>
                                        <p:tav tm="100000">
                                          <p:val>
                                            <p:strVal val="#ppt_x"/>
                                          </p:val>
                                        </p:tav>
                                      </p:tavLst>
                                    </p:anim>
                                    <p:anim calcmode="lin" valueType="num">
                                      <p:cBhvr additive="base">
                                        <p:cTn id="21"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0243"/>
                                        </p:tgtEl>
                                        <p:attrNameLst>
                                          <p:attrName>style.visibility</p:attrName>
                                        </p:attrNameLst>
                                      </p:cBhvr>
                                      <p:to>
                                        <p:strVal val="visible"/>
                                      </p:to>
                                    </p:set>
                                    <p:anim calcmode="lin" valueType="num">
                                      <p:cBhvr additive="base">
                                        <p:cTn id="26" dur="500" fill="hold"/>
                                        <p:tgtEl>
                                          <p:spTgt spid="10243"/>
                                        </p:tgtEl>
                                        <p:attrNameLst>
                                          <p:attrName>ppt_x</p:attrName>
                                        </p:attrNameLst>
                                      </p:cBhvr>
                                      <p:tavLst>
                                        <p:tav tm="0">
                                          <p:val>
                                            <p:strVal val="#ppt_x"/>
                                          </p:val>
                                        </p:tav>
                                        <p:tav tm="100000">
                                          <p:val>
                                            <p:strVal val="#ppt_x"/>
                                          </p:val>
                                        </p:tav>
                                      </p:tavLst>
                                    </p:anim>
                                    <p:anim calcmode="lin" valueType="num">
                                      <p:cBhvr additive="base">
                                        <p:cTn id="27"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0244"/>
                                        </p:tgtEl>
                                        <p:attrNameLst>
                                          <p:attrName>style.visibility</p:attrName>
                                        </p:attrNameLst>
                                      </p:cBhvr>
                                      <p:to>
                                        <p:strVal val="visible"/>
                                      </p:to>
                                    </p:set>
                                    <p:anim calcmode="lin" valueType="num">
                                      <p:cBhvr additive="base">
                                        <p:cTn id="32" dur="500" fill="hold"/>
                                        <p:tgtEl>
                                          <p:spTgt spid="10244"/>
                                        </p:tgtEl>
                                        <p:attrNameLst>
                                          <p:attrName>ppt_x</p:attrName>
                                        </p:attrNameLst>
                                      </p:cBhvr>
                                      <p:tavLst>
                                        <p:tav tm="0">
                                          <p:val>
                                            <p:strVal val="#ppt_x"/>
                                          </p:val>
                                        </p:tav>
                                        <p:tav tm="100000">
                                          <p:val>
                                            <p:strVal val="#ppt_x"/>
                                          </p:val>
                                        </p:tav>
                                      </p:tavLst>
                                    </p:anim>
                                    <p:anim calcmode="lin" valueType="num">
                                      <p:cBhvr additive="base">
                                        <p:cTn id="33"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2215550" y="5518460"/>
            <a:ext cx="5040560" cy="523220"/>
          </a:xfrm>
          <a:prstGeom prst="rect">
            <a:avLst/>
          </a:prstGeom>
          <a:noFill/>
        </p:spPr>
        <p:txBody>
          <a:bodyPr wrap="square" rtlCol="0">
            <a:spAutoFit/>
          </a:bodyPr>
          <a:lstStyle/>
          <a:p>
            <a:pPr algn="ctr"/>
            <a:r>
              <a:rPr lang="tr-TR" sz="2800" b="1" dirty="0" smtClean="0"/>
              <a:t>Muradiye Şelalesi</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p:txBody>
          <a:bodyPr/>
          <a:lstStyle/>
          <a:p>
            <a:endParaRPr lang="tr-TR"/>
          </a:p>
        </p:txBody>
      </p:sp>
      <p:pic>
        <p:nvPicPr>
          <p:cNvPr id="11266" name="Picture 2" descr="C:\Users\aaa\Desktop\slaytlar\TURİZM\muradiy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124744"/>
            <a:ext cx="3780420" cy="2952328"/>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C:\Users\aaa\Desktop\slaytlar\TURİZM\muradiy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1124744"/>
            <a:ext cx="3384376" cy="2952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1286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267"/>
                                        </p:tgtEl>
                                        <p:attrNameLst>
                                          <p:attrName>style.visibility</p:attrName>
                                        </p:attrNameLst>
                                      </p:cBhvr>
                                      <p:to>
                                        <p:strVal val="visible"/>
                                      </p:to>
                                    </p:set>
                                    <p:anim calcmode="lin" valueType="num">
                                      <p:cBhvr additive="base">
                                        <p:cTn id="19" dur="500" fill="hold"/>
                                        <p:tgtEl>
                                          <p:spTgt spid="11267"/>
                                        </p:tgtEl>
                                        <p:attrNameLst>
                                          <p:attrName>ppt_x</p:attrName>
                                        </p:attrNameLst>
                                      </p:cBhvr>
                                      <p:tavLst>
                                        <p:tav tm="0">
                                          <p:val>
                                            <p:strVal val="#ppt_x"/>
                                          </p:val>
                                        </p:tav>
                                        <p:tav tm="100000">
                                          <p:val>
                                            <p:strVal val="#ppt_x"/>
                                          </p:val>
                                        </p:tav>
                                      </p:tavLst>
                                    </p:anim>
                                    <p:anim calcmode="lin" valueType="num">
                                      <p:cBhvr additive="base">
                                        <p:cTn id="20"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2215550" y="5518460"/>
            <a:ext cx="5040560" cy="954107"/>
          </a:xfrm>
          <a:prstGeom prst="rect">
            <a:avLst/>
          </a:prstGeom>
          <a:noFill/>
        </p:spPr>
        <p:txBody>
          <a:bodyPr wrap="square" rtlCol="0">
            <a:spAutoFit/>
          </a:bodyPr>
          <a:lstStyle/>
          <a:p>
            <a:pPr algn="ctr"/>
            <a:r>
              <a:rPr lang="tr-TR" sz="2800" b="1" dirty="0" smtClean="0"/>
              <a:t>Erzurum Palandöken </a:t>
            </a:r>
            <a:r>
              <a:rPr lang="tr-TR" sz="2800" b="1" dirty="0"/>
              <a:t>K</a:t>
            </a:r>
            <a:r>
              <a:rPr lang="tr-TR" sz="2800" b="1" dirty="0" smtClean="0"/>
              <a:t>ayak </a:t>
            </a:r>
            <a:r>
              <a:rPr lang="tr-TR" sz="2800" b="1" dirty="0"/>
              <a:t>M</a:t>
            </a:r>
            <a:r>
              <a:rPr lang="tr-TR" sz="2800" b="1" dirty="0" smtClean="0"/>
              <a:t>erkezi</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p:txBody>
          <a:bodyPr/>
          <a:lstStyle/>
          <a:p>
            <a:endParaRPr lang="tr-TR" dirty="0" smtClean="0"/>
          </a:p>
          <a:p>
            <a:endParaRPr lang="tr-TR" dirty="0"/>
          </a:p>
          <a:p>
            <a:endParaRPr lang="tr-TR" dirty="0" smtClean="0"/>
          </a:p>
          <a:p>
            <a:endParaRPr lang="tr-TR" dirty="0"/>
          </a:p>
          <a:p>
            <a:endParaRPr lang="tr-TR" dirty="0" smtClean="0"/>
          </a:p>
          <a:p>
            <a:endParaRPr lang="tr-TR" dirty="0"/>
          </a:p>
        </p:txBody>
      </p:sp>
      <p:pic>
        <p:nvPicPr>
          <p:cNvPr id="12292" name="Picture 4" descr="C:\Users\aaa\Desktop\slaytlar\TURİZM\hotel-renaissance-polat-erzurum-erzurum-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7414" y="941249"/>
            <a:ext cx="7885066" cy="3912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8639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292"/>
                                        </p:tgtEl>
                                        <p:attrNameLst>
                                          <p:attrName>style.visibility</p:attrName>
                                        </p:attrNameLst>
                                      </p:cBhvr>
                                      <p:to>
                                        <p:strVal val="visible"/>
                                      </p:to>
                                    </p:set>
                                    <p:animEffect transition="in" filter="wipe(down)">
                                      <p:cBhvr>
                                        <p:cTn id="12"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2215550" y="5518460"/>
            <a:ext cx="5040560" cy="523220"/>
          </a:xfrm>
          <a:prstGeom prst="rect">
            <a:avLst/>
          </a:prstGeom>
          <a:noFill/>
        </p:spPr>
        <p:txBody>
          <a:bodyPr wrap="square" rtlCol="0">
            <a:spAutoFit/>
          </a:bodyPr>
          <a:lstStyle/>
          <a:p>
            <a:pPr algn="ctr"/>
            <a:r>
              <a:rPr lang="tr-TR" sz="2800" b="1" dirty="0" smtClean="0"/>
              <a:t>Kars Ani harabeleri</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p:txBody>
          <a:bodyPr/>
          <a:lstStyle/>
          <a:p>
            <a:endParaRPr lang="tr-TR"/>
          </a:p>
        </p:txBody>
      </p:sp>
      <p:pic>
        <p:nvPicPr>
          <p:cNvPr id="13314" name="Picture 2" descr="C:\Users\aaa\Desktop\slaytlar\TURİZM\AN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114423"/>
            <a:ext cx="7848872" cy="3832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9827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314"/>
                                        </p:tgtEl>
                                        <p:attrNameLst>
                                          <p:attrName>style.visibility</p:attrName>
                                        </p:attrNameLst>
                                      </p:cBhvr>
                                      <p:to>
                                        <p:strVal val="visible"/>
                                      </p:to>
                                    </p:set>
                                    <p:animEffect transition="in" filter="fade">
                                      <p:cBhvr>
                                        <p:cTn id="14" dur="1000"/>
                                        <p:tgtEl>
                                          <p:spTgt spid="13314"/>
                                        </p:tgtEl>
                                      </p:cBhvr>
                                    </p:animEffect>
                                    <p:anim calcmode="lin" valueType="num">
                                      <p:cBhvr>
                                        <p:cTn id="15" dur="1000" fill="hold"/>
                                        <p:tgtEl>
                                          <p:spTgt spid="13314"/>
                                        </p:tgtEl>
                                        <p:attrNameLst>
                                          <p:attrName>ppt_x</p:attrName>
                                        </p:attrNameLst>
                                      </p:cBhvr>
                                      <p:tavLst>
                                        <p:tav tm="0">
                                          <p:val>
                                            <p:strVal val="#ppt_x"/>
                                          </p:val>
                                        </p:tav>
                                        <p:tav tm="100000">
                                          <p:val>
                                            <p:strVal val="#ppt_x"/>
                                          </p:val>
                                        </p:tav>
                                      </p:tavLst>
                                    </p:anim>
                                    <p:anim calcmode="lin" valueType="num">
                                      <p:cBhvr>
                                        <p:cTn id="16"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2215550" y="5518460"/>
            <a:ext cx="5040560" cy="523220"/>
          </a:xfrm>
          <a:prstGeom prst="rect">
            <a:avLst/>
          </a:prstGeom>
          <a:noFill/>
        </p:spPr>
        <p:txBody>
          <a:bodyPr wrap="square" rtlCol="0">
            <a:spAutoFit/>
          </a:bodyPr>
          <a:lstStyle/>
          <a:p>
            <a:pPr algn="ctr"/>
            <a:r>
              <a:rPr lang="tr-TR" sz="2800" b="1" dirty="0" smtClean="0"/>
              <a:t>Van kedisi</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p:txBody>
          <a:bodyPr/>
          <a:lstStyle/>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r>
              <a:rPr lang="tr-TR" dirty="0" smtClean="0"/>
              <a:t>Van kedisi: Aynı hayvanda Farklı renkte gözleri olan sevimli bir canlı</a:t>
            </a:r>
            <a:endParaRPr lang="tr-TR" dirty="0"/>
          </a:p>
          <a:p>
            <a:endParaRPr lang="tr-TR" dirty="0"/>
          </a:p>
        </p:txBody>
      </p:sp>
      <p:pic>
        <p:nvPicPr>
          <p:cNvPr id="14338" name="Picture 2" descr="C:\Users\aaa\Desktop\slaytlar\TURİZM\van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5360" y="1124744"/>
            <a:ext cx="6686550" cy="3076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3284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4338"/>
                                        </p:tgtEl>
                                        <p:attrNameLst>
                                          <p:attrName>style.visibility</p:attrName>
                                        </p:attrNameLst>
                                      </p:cBhvr>
                                      <p:to>
                                        <p:strVal val="visible"/>
                                      </p:to>
                                    </p:set>
                                    <p:animEffect transition="in" filter="fade">
                                      <p:cBhvr>
                                        <p:cTn id="12" dur="1000"/>
                                        <p:tgtEl>
                                          <p:spTgt spid="14338"/>
                                        </p:tgtEl>
                                      </p:cBhvr>
                                    </p:animEffect>
                                    <p:anim calcmode="lin" valueType="num">
                                      <p:cBhvr>
                                        <p:cTn id="13" dur="1000" fill="hold"/>
                                        <p:tgtEl>
                                          <p:spTgt spid="14338"/>
                                        </p:tgtEl>
                                        <p:attrNameLst>
                                          <p:attrName>ppt_x</p:attrName>
                                        </p:attrNameLst>
                                      </p:cBhvr>
                                      <p:tavLst>
                                        <p:tav tm="0">
                                          <p:val>
                                            <p:strVal val="#ppt_x"/>
                                          </p:val>
                                        </p:tav>
                                        <p:tav tm="100000">
                                          <p:val>
                                            <p:strVal val="#ppt_x"/>
                                          </p:val>
                                        </p:tav>
                                      </p:tavLst>
                                    </p:anim>
                                    <p:anim calcmode="lin" valueType="num">
                                      <p:cBhvr>
                                        <p:cTn id="14" dur="1000" fill="hold"/>
                                        <p:tgtEl>
                                          <p:spTgt spid="1433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animEffect transition="in" filter="barn(inVertical)">
                                      <p:cBhvr>
                                        <p:cTn id="19"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2215550" y="5518460"/>
            <a:ext cx="5040560" cy="523220"/>
          </a:xfrm>
          <a:prstGeom prst="rect">
            <a:avLst/>
          </a:prstGeom>
          <a:noFill/>
        </p:spPr>
        <p:txBody>
          <a:bodyPr wrap="square" rtlCol="0">
            <a:spAutoFit/>
          </a:bodyPr>
          <a:lstStyle/>
          <a:p>
            <a:pPr algn="ctr"/>
            <a:r>
              <a:rPr lang="tr-TR" sz="2800" b="1" dirty="0" smtClean="0"/>
              <a:t>Van kedisi</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a:xfrm>
            <a:off x="683568" y="332656"/>
            <a:ext cx="7660332" cy="4752528"/>
          </a:xfrm>
        </p:spPr>
        <p:txBody>
          <a:bodyPr>
            <a:normAutofit/>
          </a:bodyPr>
          <a:lstStyle/>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smtClean="0"/>
          </a:p>
          <a:p>
            <a:endParaRPr lang="tr-TR" dirty="0"/>
          </a:p>
          <a:p>
            <a:endParaRPr lang="tr-TR" dirty="0" smtClean="0"/>
          </a:p>
          <a:p>
            <a:endParaRPr lang="tr-TR" dirty="0"/>
          </a:p>
          <a:p>
            <a:endParaRPr lang="tr-TR" dirty="0" smtClean="0"/>
          </a:p>
          <a:p>
            <a:endParaRPr lang="tr-TR" dirty="0"/>
          </a:p>
          <a:p>
            <a:endParaRPr lang="tr-TR" dirty="0"/>
          </a:p>
        </p:txBody>
      </p:sp>
      <p:pic>
        <p:nvPicPr>
          <p:cNvPr id="14339" name="Picture 3" descr="C:\Users\aaa\Desktop\slaytlar\TURİZM\van kedis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561758"/>
            <a:ext cx="6192688" cy="3870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3458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4339"/>
                                        </p:tgtEl>
                                        <p:attrNameLst>
                                          <p:attrName>style.visibility</p:attrName>
                                        </p:attrNameLst>
                                      </p:cBhvr>
                                      <p:to>
                                        <p:strVal val="visible"/>
                                      </p:to>
                                    </p:set>
                                    <p:animEffect transition="in" filter="barn(inVertical)">
                                      <p:cBhvr>
                                        <p:cTn id="14"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1871700" y="5518460"/>
            <a:ext cx="5040560" cy="523220"/>
          </a:xfrm>
          <a:prstGeom prst="rect">
            <a:avLst/>
          </a:prstGeom>
          <a:noFill/>
        </p:spPr>
        <p:txBody>
          <a:bodyPr wrap="square" rtlCol="0">
            <a:spAutoFit/>
          </a:bodyPr>
          <a:lstStyle/>
          <a:p>
            <a:pPr algn="ctr"/>
            <a:r>
              <a:rPr lang="tr-TR" sz="2800" b="1" dirty="0" smtClean="0"/>
              <a:t>Van Kalesi-Urartular</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p:txBody>
          <a:bodyPr>
            <a:normAutofit/>
          </a:bodyPr>
          <a:lstStyle/>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smtClean="0"/>
          </a:p>
          <a:p>
            <a:endParaRPr lang="tr-TR" dirty="0"/>
          </a:p>
          <a:p>
            <a:endParaRPr lang="tr-TR" dirty="0" smtClean="0"/>
          </a:p>
          <a:p>
            <a:endParaRPr lang="tr-TR" dirty="0"/>
          </a:p>
        </p:txBody>
      </p:sp>
      <p:pic>
        <p:nvPicPr>
          <p:cNvPr id="15362" name="Picture 2" descr="C:\Users\aaa\Desktop\slaytlar\TURİZM\van kales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1136" y="570638"/>
            <a:ext cx="7704856" cy="4160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552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5362"/>
                                        </p:tgtEl>
                                        <p:attrNameLst>
                                          <p:attrName>style.visibility</p:attrName>
                                        </p:attrNameLst>
                                      </p:cBhvr>
                                      <p:to>
                                        <p:strVal val="visible"/>
                                      </p:to>
                                    </p:set>
                                    <p:animEffect transition="in" filter="circle(in)">
                                      <p:cBhvr>
                                        <p:cTn id="12" dur="2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2215550" y="5518460"/>
            <a:ext cx="5040560" cy="954107"/>
          </a:xfrm>
          <a:prstGeom prst="rect">
            <a:avLst/>
          </a:prstGeom>
          <a:noFill/>
        </p:spPr>
        <p:txBody>
          <a:bodyPr wrap="square" rtlCol="0">
            <a:spAutoFit/>
          </a:bodyPr>
          <a:lstStyle/>
          <a:p>
            <a:pPr algn="ctr"/>
            <a:r>
              <a:rPr lang="tr-TR" sz="2800" b="1" dirty="0" smtClean="0"/>
              <a:t>Van Akdamar Kilisesi ve </a:t>
            </a:r>
            <a:r>
              <a:rPr lang="tr-TR" sz="2800" b="1" dirty="0" err="1" smtClean="0"/>
              <a:t>Artos</a:t>
            </a:r>
            <a:r>
              <a:rPr lang="tr-TR" sz="2800" b="1" dirty="0" smtClean="0"/>
              <a:t> </a:t>
            </a:r>
          </a:p>
          <a:p>
            <a:pPr algn="ctr"/>
            <a:r>
              <a:rPr lang="tr-TR" sz="2800" b="1" dirty="0"/>
              <a:t>D</a:t>
            </a:r>
            <a:r>
              <a:rPr lang="tr-TR" sz="2800" b="1" dirty="0" smtClean="0"/>
              <a:t>ağı</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p:txBody>
          <a:bodyPr/>
          <a:lstStyle/>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p:txBody>
      </p:sp>
      <p:pic>
        <p:nvPicPr>
          <p:cNvPr id="16386" name="Picture 2" descr="C:\Users\aaa\Desktop\slaytlar\doğuanadolu resimler\doğu-anadolu-1024x68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638175"/>
            <a:ext cx="6502400" cy="4337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89863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6386"/>
                                        </p:tgtEl>
                                        <p:attrNameLst>
                                          <p:attrName>style.visibility</p:attrName>
                                        </p:attrNameLst>
                                      </p:cBhvr>
                                      <p:to>
                                        <p:strVal val="visible"/>
                                      </p:to>
                                    </p:set>
                                    <p:anim calcmode="lin" valueType="num">
                                      <p:cBhvr additive="base">
                                        <p:cTn id="12" dur="500" fill="hold"/>
                                        <p:tgtEl>
                                          <p:spTgt spid="16386"/>
                                        </p:tgtEl>
                                        <p:attrNameLst>
                                          <p:attrName>ppt_x</p:attrName>
                                        </p:attrNameLst>
                                      </p:cBhvr>
                                      <p:tavLst>
                                        <p:tav tm="0">
                                          <p:val>
                                            <p:strVal val="#ppt_x"/>
                                          </p:val>
                                        </p:tav>
                                        <p:tav tm="100000">
                                          <p:val>
                                            <p:strVal val="#ppt_x"/>
                                          </p:val>
                                        </p:tav>
                                      </p:tavLst>
                                    </p:anim>
                                    <p:anim calcmode="lin" valueType="num">
                                      <p:cBhvr additive="base">
                                        <p:cTn id="13"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611560" y="5229200"/>
            <a:ext cx="8136904" cy="954107"/>
          </a:xfrm>
          <a:prstGeom prst="rect">
            <a:avLst/>
          </a:prstGeom>
          <a:noFill/>
        </p:spPr>
        <p:txBody>
          <a:bodyPr wrap="square" rtlCol="0">
            <a:spAutoFit/>
          </a:bodyPr>
          <a:lstStyle/>
          <a:p>
            <a:pPr algn="ctr"/>
            <a:r>
              <a:rPr lang="tr-TR" sz="2800" b="1" dirty="0" smtClean="0"/>
              <a:t>İshak Paşa Sarayı-Dünyanın ilk Kalorifer sisteminin kurulduğu </a:t>
            </a:r>
            <a:r>
              <a:rPr lang="tr-TR" sz="2800" b="1" dirty="0" err="1" smtClean="0"/>
              <a:t>yerdir.Ağrı</a:t>
            </a:r>
            <a:r>
              <a:rPr lang="tr-TR" sz="2800" b="1" dirty="0" smtClean="0"/>
              <a:t> -Doğubayazıt</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p:txBody>
          <a:bodyPr/>
          <a:lstStyle/>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p:txBody>
      </p:sp>
      <p:pic>
        <p:nvPicPr>
          <p:cNvPr id="17410" name="Picture 2" descr="C:\Users\aaa\Desktop\slaytlar\doğuanadolu resimler\ishak ve ka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4843" y="692696"/>
            <a:ext cx="6510338" cy="4362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9632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wipe(down)">
                                      <p:cBhvr>
                                        <p:cTn id="7"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algn="ctr"/>
            <a:r>
              <a:rPr lang="tr-TR" sz="3800" dirty="0"/>
              <a:t>Doğu Anadolu Bölgesi fiziki haritası</a:t>
            </a:r>
          </a:p>
        </p:txBody>
      </p:sp>
      <p:sp>
        <p:nvSpPr>
          <p:cNvPr id="5123" name="Rectangle 3"/>
          <p:cNvSpPr>
            <a:spLocks noGrp="1" noChangeArrowheads="1"/>
          </p:cNvSpPr>
          <p:nvPr>
            <p:ph idx="1"/>
          </p:nvPr>
        </p:nvSpPr>
        <p:spPr/>
        <p:txBody>
          <a:bodyPr/>
          <a:lstStyle/>
          <a:p>
            <a:endParaRPr lang="tr-TR" dirty="0"/>
          </a:p>
        </p:txBody>
      </p:sp>
      <p:pic>
        <p:nvPicPr>
          <p:cNvPr id="5124" name="Picture 4" descr="ANd9GcR6URK10R00Hqy4YIcQ0peKUnk6-DZ22dr-qDYfqWxRB_GANzOvc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124744"/>
            <a:ext cx="7887862" cy="4320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82811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wipe(down)">
                                      <p:cBhvr>
                                        <p:cTn id="7"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611560" y="5229200"/>
            <a:ext cx="8136904" cy="954107"/>
          </a:xfrm>
          <a:prstGeom prst="rect">
            <a:avLst/>
          </a:prstGeom>
          <a:noFill/>
        </p:spPr>
        <p:txBody>
          <a:bodyPr wrap="square" rtlCol="0">
            <a:spAutoFit/>
          </a:bodyPr>
          <a:lstStyle/>
          <a:p>
            <a:pPr algn="ctr"/>
            <a:r>
              <a:rPr lang="tr-TR" sz="2800" dirty="0" smtClean="0"/>
              <a:t>HOŞAP </a:t>
            </a:r>
            <a:r>
              <a:rPr lang="tr-TR" sz="2800" dirty="0" err="1" smtClean="0"/>
              <a:t>KALESİ:Van'a</a:t>
            </a:r>
            <a:r>
              <a:rPr lang="tr-TR" sz="2800" dirty="0" smtClean="0"/>
              <a:t> </a:t>
            </a:r>
            <a:r>
              <a:rPr lang="tr-TR" sz="2800" dirty="0"/>
              <a:t>yaklaşık 50–60 km arası uzaklıkta Van-Başkale yolu </a:t>
            </a:r>
            <a:r>
              <a:rPr lang="tr-TR" sz="2800" dirty="0" smtClean="0"/>
              <a:t>üzerindir.</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p:txBody>
          <a:bodyPr/>
          <a:lstStyle/>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5782" y="929170"/>
            <a:ext cx="7248460" cy="3951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4364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fade">
                                      <p:cBhvr>
                                        <p:cTn id="7" dur="1000"/>
                                        <p:tgtEl>
                                          <p:spTgt spid="19458"/>
                                        </p:tgtEl>
                                      </p:cBhvr>
                                    </p:animEffect>
                                    <p:anim calcmode="lin" valueType="num">
                                      <p:cBhvr>
                                        <p:cTn id="8" dur="1000" fill="hold"/>
                                        <p:tgtEl>
                                          <p:spTgt spid="19458"/>
                                        </p:tgtEl>
                                        <p:attrNameLst>
                                          <p:attrName>ppt_x</p:attrName>
                                        </p:attrNameLst>
                                      </p:cBhvr>
                                      <p:tavLst>
                                        <p:tav tm="0">
                                          <p:val>
                                            <p:strVal val="#ppt_x"/>
                                          </p:val>
                                        </p:tav>
                                        <p:tav tm="100000">
                                          <p:val>
                                            <p:strVal val="#ppt_x"/>
                                          </p:val>
                                        </p:tav>
                                      </p:tavLst>
                                    </p:anim>
                                    <p:anim calcmode="lin" valueType="num">
                                      <p:cBhvr>
                                        <p:cTn id="9" dur="1000" fill="hold"/>
                                        <p:tgtEl>
                                          <p:spTgt spid="1945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ircle(in)">
                                      <p:cBhvr>
                                        <p:cTn id="1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826232" y="5108168"/>
            <a:ext cx="8136904" cy="1384995"/>
          </a:xfrm>
          <a:prstGeom prst="rect">
            <a:avLst/>
          </a:prstGeom>
          <a:noFill/>
        </p:spPr>
        <p:txBody>
          <a:bodyPr wrap="square" rtlCol="0">
            <a:spAutoFit/>
          </a:bodyPr>
          <a:lstStyle/>
          <a:p>
            <a:pPr algn="ctr"/>
            <a:r>
              <a:rPr lang="tr-TR" sz="2800" b="1" dirty="0" smtClean="0"/>
              <a:t>Ağrı dağı :Rivayete göre Nuh’un gemisinin konduğu yer olarak </a:t>
            </a:r>
            <a:r>
              <a:rPr lang="tr-TR" sz="2800" b="1" dirty="0" err="1" smtClean="0"/>
              <a:t>bahs</a:t>
            </a:r>
            <a:r>
              <a:rPr lang="tr-TR" sz="2800" b="1" dirty="0" smtClean="0"/>
              <a:t> edilir. </a:t>
            </a:r>
            <a:r>
              <a:rPr lang="tr-TR" sz="2800" b="1" dirty="0" err="1" smtClean="0"/>
              <a:t>Türkiyenin</a:t>
            </a:r>
            <a:r>
              <a:rPr lang="tr-TR" sz="2800" b="1" dirty="0" smtClean="0"/>
              <a:t> en yüksek dağıdır. Turistler tarafından sık sık tırmanışlar gerçekleştirilir.</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p:txBody>
          <a:bodyPr/>
          <a:lstStyle/>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p:txBody>
      </p:sp>
      <p:pic>
        <p:nvPicPr>
          <p:cNvPr id="18435" name="Picture 3" descr="C:\Users\aaa\Desktop\slaytlar\TURİZM\ağrı dağı ve ishakpaşa sarayı.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5360" y="561758"/>
            <a:ext cx="6764992" cy="4504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2502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barn(inVertical)">
                                      <p:cBhvr>
                                        <p:cTn id="7" dur="5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826232" y="5144348"/>
            <a:ext cx="3241712" cy="523220"/>
          </a:xfrm>
          <a:prstGeom prst="rect">
            <a:avLst/>
          </a:prstGeom>
          <a:noFill/>
        </p:spPr>
        <p:txBody>
          <a:bodyPr wrap="square" rtlCol="0">
            <a:spAutoFit/>
          </a:bodyPr>
          <a:lstStyle/>
          <a:p>
            <a:pPr algn="ctr"/>
            <a:r>
              <a:rPr lang="tr-TR" sz="2800" b="1" dirty="0" smtClean="0"/>
              <a:t>Tutmaç Çorbası</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p:txBody>
          <a:bodyPr/>
          <a:lstStyle/>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5360" y="1759981"/>
            <a:ext cx="2734083" cy="33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04183" y="2348880"/>
            <a:ext cx="5127861" cy="2521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Metin kutusu 8"/>
          <p:cNvSpPr txBox="1"/>
          <p:nvPr/>
        </p:nvSpPr>
        <p:spPr>
          <a:xfrm>
            <a:off x="4770110" y="5103480"/>
            <a:ext cx="3241712" cy="523220"/>
          </a:xfrm>
          <a:prstGeom prst="rect">
            <a:avLst/>
          </a:prstGeom>
          <a:noFill/>
        </p:spPr>
        <p:txBody>
          <a:bodyPr wrap="square" rtlCol="0">
            <a:spAutoFit/>
          </a:bodyPr>
          <a:lstStyle/>
          <a:p>
            <a:pPr algn="ctr"/>
            <a:r>
              <a:rPr lang="tr-TR" sz="2800" b="1" dirty="0" smtClean="0"/>
              <a:t>Kabak Bastı</a:t>
            </a:r>
            <a:endParaRPr lang="tr-TR" sz="2800" b="1" dirty="0"/>
          </a:p>
        </p:txBody>
      </p:sp>
    </p:spTree>
    <p:extLst>
      <p:ext uri="{BB962C8B-B14F-4D97-AF65-F5344CB8AC3E}">
        <p14:creationId xmlns:p14="http://schemas.microsoft.com/office/powerpoint/2010/main" val="3785683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483"/>
                                        </p:tgtEl>
                                        <p:attrNameLst>
                                          <p:attrName>style.visibility</p:attrName>
                                        </p:attrNameLst>
                                      </p:cBhvr>
                                      <p:to>
                                        <p:strVal val="visible"/>
                                      </p:to>
                                    </p:set>
                                    <p:anim calcmode="lin" valueType="num">
                                      <p:cBhvr additive="base">
                                        <p:cTn id="19" dur="500" fill="hold"/>
                                        <p:tgtEl>
                                          <p:spTgt spid="20483"/>
                                        </p:tgtEl>
                                        <p:attrNameLst>
                                          <p:attrName>ppt_x</p:attrName>
                                        </p:attrNameLst>
                                      </p:cBhvr>
                                      <p:tavLst>
                                        <p:tav tm="0">
                                          <p:val>
                                            <p:strVal val="#ppt_x"/>
                                          </p:val>
                                        </p:tav>
                                        <p:tav tm="100000">
                                          <p:val>
                                            <p:strVal val="#ppt_x"/>
                                          </p:val>
                                        </p:tav>
                                      </p:tavLst>
                                    </p:anim>
                                    <p:anim calcmode="lin" valueType="num">
                                      <p:cBhvr additive="base">
                                        <p:cTn id="20" dur="500" fill="hold"/>
                                        <p:tgtEl>
                                          <p:spTgt spid="2048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826232" y="5108168"/>
            <a:ext cx="8136904" cy="954107"/>
          </a:xfrm>
          <a:prstGeom prst="rect">
            <a:avLst/>
          </a:prstGeom>
          <a:noFill/>
        </p:spPr>
        <p:txBody>
          <a:bodyPr wrap="square" rtlCol="0">
            <a:spAutoFit/>
          </a:bodyPr>
          <a:lstStyle/>
          <a:p>
            <a:pPr algn="ctr"/>
            <a:r>
              <a:rPr lang="tr-TR" sz="2800" b="1" dirty="0" smtClean="0"/>
              <a:t>Siirt ve Bitlis Yöresinde yapılan </a:t>
            </a:r>
            <a:r>
              <a:rPr lang="tr-TR" sz="2800" b="1" dirty="0" smtClean="0">
                <a:solidFill>
                  <a:srgbClr val="FF0000"/>
                </a:solidFill>
              </a:rPr>
              <a:t>Büryan Yemeği </a:t>
            </a:r>
            <a:r>
              <a:rPr lang="tr-TR" sz="2800" b="1" dirty="0" smtClean="0"/>
              <a:t>Çok lezzetli bir yemektir</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p:txBody>
          <a:bodyPr/>
          <a:lstStyle/>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789980"/>
            <a:ext cx="7487480"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9436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 fill="hold"/>
                                        <p:tgtEl>
                                          <p:spTgt spid="22530"/>
                                        </p:tgtEl>
                                        <p:attrNameLst>
                                          <p:attrName>ppt_x</p:attrName>
                                        </p:attrNameLst>
                                      </p:cBhvr>
                                      <p:tavLst>
                                        <p:tav tm="0">
                                          <p:val>
                                            <p:strVal val="#ppt_x"/>
                                          </p:val>
                                        </p:tav>
                                        <p:tav tm="100000">
                                          <p:val>
                                            <p:strVal val="#ppt_x"/>
                                          </p:val>
                                        </p:tav>
                                      </p:tavLst>
                                    </p:anim>
                                    <p:anim calcmode="lin" valueType="num">
                                      <p:cBhvr additive="base">
                                        <p:cTn id="8"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826232" y="5108168"/>
            <a:ext cx="8136904" cy="954107"/>
          </a:xfrm>
          <a:prstGeom prst="rect">
            <a:avLst/>
          </a:prstGeom>
          <a:noFill/>
        </p:spPr>
        <p:txBody>
          <a:bodyPr wrap="square" rtlCol="0">
            <a:spAutoFit/>
          </a:bodyPr>
          <a:lstStyle/>
          <a:p>
            <a:pPr algn="ctr"/>
            <a:r>
              <a:rPr lang="tr-TR" sz="2800" b="1" dirty="0" smtClean="0">
                <a:solidFill>
                  <a:srgbClr val="FF0000"/>
                </a:solidFill>
              </a:rPr>
              <a:t>Ters lale </a:t>
            </a:r>
            <a:r>
              <a:rPr lang="tr-TR" sz="2800" b="1" dirty="0" smtClean="0"/>
              <a:t>Daha Çok Hakkari yöresinde dağlık alanlarda gözükmektedir.</a:t>
            </a:r>
            <a:endParaRPr lang="tr-TR" sz="2800" b="1" dirty="0"/>
          </a:p>
        </p:txBody>
      </p:sp>
      <p:sp>
        <p:nvSpPr>
          <p:cNvPr id="6" name="Başlık 1"/>
          <p:cNvSpPr txBox="1">
            <a:spLocks/>
          </p:cNvSpPr>
          <p:nvPr/>
        </p:nvSpPr>
        <p:spPr>
          <a:xfrm>
            <a:off x="975360" y="182266"/>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p:txBody>
          <a:bodyPr/>
          <a:lstStyle/>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p:txBody>
      </p:sp>
      <p:pic>
        <p:nvPicPr>
          <p:cNvPr id="23554" name="Picture 2" descr="C:\Users\aaa\Desktop\slaytlar\TURİZM\ters la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941250"/>
            <a:ext cx="6223000" cy="3746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405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500" fill="hold"/>
                                        <p:tgtEl>
                                          <p:spTgt spid="23554"/>
                                        </p:tgtEl>
                                        <p:attrNameLst>
                                          <p:attrName>ppt_x</p:attrName>
                                        </p:attrNameLst>
                                      </p:cBhvr>
                                      <p:tavLst>
                                        <p:tav tm="0">
                                          <p:val>
                                            <p:strVal val="#ppt_x"/>
                                          </p:val>
                                        </p:tav>
                                        <p:tav tm="100000">
                                          <p:val>
                                            <p:strVal val="#ppt_x"/>
                                          </p:val>
                                        </p:tav>
                                      </p:tavLst>
                                    </p:anim>
                                    <p:anim calcmode="lin" valueType="num">
                                      <p:cBhvr additive="base">
                                        <p:cTn id="8"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  </a:t>
            </a:r>
            <a:endParaRPr lang="tr-TR" dirty="0"/>
          </a:p>
        </p:txBody>
      </p:sp>
      <p:sp>
        <p:nvSpPr>
          <p:cNvPr id="3" name="Metin kutusu 2"/>
          <p:cNvSpPr txBox="1"/>
          <p:nvPr/>
        </p:nvSpPr>
        <p:spPr>
          <a:xfrm>
            <a:off x="826232" y="5108168"/>
            <a:ext cx="8136904" cy="954107"/>
          </a:xfrm>
          <a:prstGeom prst="rect">
            <a:avLst/>
          </a:prstGeom>
          <a:noFill/>
        </p:spPr>
        <p:txBody>
          <a:bodyPr wrap="square" rtlCol="0">
            <a:spAutoFit/>
          </a:bodyPr>
          <a:lstStyle/>
          <a:p>
            <a:pPr algn="ctr"/>
            <a:r>
              <a:rPr lang="tr-TR" sz="2800" b="1" dirty="0" smtClean="0"/>
              <a:t>B eni dinlediğiniz için Teşekkür ederim.</a:t>
            </a:r>
          </a:p>
          <a:p>
            <a:pPr algn="ctr"/>
            <a:r>
              <a:rPr lang="tr-TR" sz="2800" b="1" dirty="0" smtClean="0"/>
              <a:t>Berfin ÇELİK</a:t>
            </a:r>
          </a:p>
        </p:txBody>
      </p:sp>
      <p:sp>
        <p:nvSpPr>
          <p:cNvPr id="6" name="Başlık 1"/>
          <p:cNvSpPr txBox="1">
            <a:spLocks/>
          </p:cNvSpPr>
          <p:nvPr/>
        </p:nvSpPr>
        <p:spPr>
          <a:xfrm>
            <a:off x="800460" y="404664"/>
            <a:ext cx="7520940" cy="75898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p:txBody>
          <a:bodyPr/>
          <a:lstStyle/>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p:txBody>
      </p:sp>
    </p:spTree>
    <p:extLst>
      <p:ext uri="{BB962C8B-B14F-4D97-AF65-F5344CB8AC3E}">
        <p14:creationId xmlns:p14="http://schemas.microsoft.com/office/powerpoint/2010/main" val="603153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3"/>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539552" y="188640"/>
            <a:ext cx="8147248" cy="1228998"/>
          </a:xfrm>
        </p:spPr>
        <p:txBody>
          <a:bodyPr/>
          <a:lstStyle/>
          <a:p>
            <a:pPr algn="ctr"/>
            <a:r>
              <a:rPr lang="tr-TR" sz="3800" dirty="0"/>
              <a:t>Doğu Anadolu Bölgesi fiziki </a:t>
            </a:r>
            <a:r>
              <a:rPr lang="tr-TR" sz="3800" dirty="0" err="1" smtClean="0"/>
              <a:t>haritasI</a:t>
            </a:r>
            <a:r>
              <a:rPr lang="tr-TR" sz="3800" dirty="0" smtClean="0"/>
              <a:t/>
            </a:r>
            <a:br>
              <a:rPr lang="tr-TR" sz="3800" dirty="0" smtClean="0"/>
            </a:br>
            <a:endParaRPr lang="tr-TR" sz="3800" dirty="0"/>
          </a:p>
        </p:txBody>
      </p:sp>
      <p:sp>
        <p:nvSpPr>
          <p:cNvPr id="5123" name="Rectangle 3"/>
          <p:cNvSpPr>
            <a:spLocks noGrp="1" noChangeArrowheads="1"/>
          </p:cNvSpPr>
          <p:nvPr>
            <p:ph idx="1"/>
          </p:nvPr>
        </p:nvSpPr>
        <p:spPr/>
        <p:txBody>
          <a:bodyPr/>
          <a:lstStyle/>
          <a:p>
            <a:endParaRPr lang="tr-TR"/>
          </a:p>
        </p:txBody>
      </p:sp>
      <p:pic>
        <p:nvPicPr>
          <p:cNvPr id="35842" name="Picture 2" descr="C:\Users\aaa\Desktop\slaytlar\doğuanadolu resimler\Dogu_Anadolu_Bolgesi_haritasi yeryuzu şekiller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077202"/>
            <a:ext cx="7704856" cy="4241932"/>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1115616" y="5319134"/>
            <a:ext cx="7704856" cy="954107"/>
          </a:xfrm>
          <a:prstGeom prst="rect">
            <a:avLst/>
          </a:prstGeom>
        </p:spPr>
        <p:txBody>
          <a:bodyPr wrap="square">
            <a:spAutoFit/>
          </a:bodyPr>
          <a:lstStyle/>
          <a:p>
            <a:r>
              <a:rPr lang="tr-TR" sz="2800" dirty="0" smtClean="0">
                <a:solidFill>
                  <a:srgbClr val="FFFF00"/>
                </a:solidFill>
              </a:rPr>
              <a:t>kahve rengi yoğunluğu bölgenin çok yüksek yerlere hakim olduğunu gösterir</a:t>
            </a:r>
            <a:endParaRPr lang="tr-TR" sz="2800" dirty="0">
              <a:solidFill>
                <a:srgbClr val="FFFF00"/>
              </a:solidFill>
            </a:endParaRPr>
          </a:p>
        </p:txBody>
      </p:sp>
    </p:spTree>
    <p:extLst>
      <p:ext uri="{BB962C8B-B14F-4D97-AF65-F5344CB8AC3E}">
        <p14:creationId xmlns:p14="http://schemas.microsoft.com/office/powerpoint/2010/main" val="26567580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wipe(down)">
                                      <p:cBhvr>
                                        <p:cTn id="7" dur="500"/>
                                        <p:tgtEl>
                                          <p:spTgt spid="3584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DOĞU ANADOLU BÖLGESİ</a:t>
            </a:r>
            <a:endParaRPr lang="tr-TR" dirty="0"/>
          </a:p>
        </p:txBody>
      </p:sp>
      <p:sp>
        <p:nvSpPr>
          <p:cNvPr id="3" name="İçerik Yer Tutucusu 2"/>
          <p:cNvSpPr>
            <a:spLocks noGrp="1"/>
          </p:cNvSpPr>
          <p:nvPr>
            <p:ph idx="1"/>
          </p:nvPr>
        </p:nvSpPr>
        <p:spPr>
          <a:xfrm>
            <a:off x="822960" y="1100628"/>
            <a:ext cx="7997512" cy="4344596"/>
          </a:xfrm>
        </p:spPr>
        <p:txBody>
          <a:bodyPr/>
          <a:lstStyle/>
          <a:p>
            <a:pPr algn="ctr">
              <a:lnSpc>
                <a:spcPct val="80000"/>
              </a:lnSpc>
            </a:pPr>
            <a:r>
              <a:rPr lang="tr-TR" dirty="0">
                <a:solidFill>
                  <a:srgbClr val="0070C0"/>
                </a:solidFill>
              </a:rPr>
              <a:t>Doğu Anadolu Bölgesi, </a:t>
            </a:r>
            <a:r>
              <a:rPr lang="tr-TR" dirty="0" err="1">
                <a:solidFill>
                  <a:srgbClr val="0070C0"/>
                </a:solidFill>
              </a:rPr>
              <a:t>Turkiyenin'nin</a:t>
            </a:r>
            <a:r>
              <a:rPr lang="tr-TR" dirty="0">
                <a:solidFill>
                  <a:srgbClr val="0070C0"/>
                </a:solidFill>
              </a:rPr>
              <a:t> yedi coğrafi bölgesinden biridir. Anadolu topraklarındaki konumunda doğuda yer alması nedeniyle Birinci Coğrafya Kongresi tarafından 1941 yılında böyle isimlendirilmiştir.</a:t>
            </a:r>
          </a:p>
          <a:p>
            <a:pPr algn="ctr">
              <a:lnSpc>
                <a:spcPct val="80000"/>
              </a:lnSpc>
              <a:buFont typeface="Arial" pitchFamily="34" charset="0"/>
              <a:buChar char="•"/>
            </a:pPr>
            <a:r>
              <a:rPr lang="tr-TR" dirty="0">
                <a:solidFill>
                  <a:srgbClr val="002060"/>
                </a:solidFill>
              </a:rPr>
              <a:t>Türkiye'nin nüfus yoğunluğu ve nüfusu en az olan bölgesidir.  </a:t>
            </a:r>
            <a:endParaRPr lang="tr-TR" dirty="0" smtClean="0">
              <a:solidFill>
                <a:srgbClr val="002060"/>
              </a:solidFill>
            </a:endParaRPr>
          </a:p>
          <a:p>
            <a:pPr marL="0" indent="0" algn="ctr">
              <a:lnSpc>
                <a:spcPct val="80000"/>
              </a:lnSpc>
            </a:pPr>
            <a:r>
              <a:rPr lang="tr-TR" dirty="0" smtClean="0">
                <a:solidFill>
                  <a:srgbClr val="002060"/>
                </a:solidFill>
              </a:rPr>
              <a:t>Bunda </a:t>
            </a:r>
            <a:r>
              <a:rPr lang="tr-TR" dirty="0">
                <a:solidFill>
                  <a:srgbClr val="002060"/>
                </a:solidFill>
              </a:rPr>
              <a:t>bölgenin yüz ölçümünün büyük olması başlıca etkendir. 2000 yılındaki nüfus sayımına göre bölgenin nüfusu 6 milyon 147 bin kişi civarındadır. Geçim kaynakları hayvancılık ve tarımcılıktır.</a:t>
            </a:r>
          </a:p>
          <a:p>
            <a:pPr algn="ctr">
              <a:lnSpc>
                <a:spcPct val="80000"/>
              </a:lnSpc>
              <a:buFont typeface="Arial" pitchFamily="34" charset="0"/>
              <a:buChar char="•"/>
            </a:pPr>
            <a:r>
              <a:rPr lang="tr-TR" dirty="0">
                <a:solidFill>
                  <a:srgbClr val="FF0000"/>
                </a:solidFill>
              </a:rPr>
              <a:t>Doğu Anadolu Bölgesi'nde dört bölüm vardır:</a:t>
            </a:r>
          </a:p>
          <a:p>
            <a:pPr algn="ctr">
              <a:lnSpc>
                <a:spcPct val="80000"/>
              </a:lnSpc>
            </a:pPr>
            <a:r>
              <a:rPr lang="tr-TR" dirty="0">
                <a:solidFill>
                  <a:srgbClr val="FF0000"/>
                </a:solidFill>
              </a:rPr>
              <a:t>Erzurum- Kars Bölümü</a:t>
            </a:r>
          </a:p>
          <a:p>
            <a:pPr algn="ctr">
              <a:lnSpc>
                <a:spcPct val="80000"/>
              </a:lnSpc>
            </a:pPr>
            <a:r>
              <a:rPr lang="tr-TR" dirty="0">
                <a:solidFill>
                  <a:srgbClr val="FF0000"/>
                </a:solidFill>
              </a:rPr>
              <a:t>Yukarı Fırat Bölümü</a:t>
            </a:r>
          </a:p>
          <a:p>
            <a:pPr algn="ctr">
              <a:lnSpc>
                <a:spcPct val="80000"/>
              </a:lnSpc>
            </a:pPr>
            <a:r>
              <a:rPr lang="tr-TR" dirty="0">
                <a:solidFill>
                  <a:srgbClr val="FF0000"/>
                </a:solidFill>
              </a:rPr>
              <a:t>Yukarı Murat - Van Bölümü</a:t>
            </a:r>
          </a:p>
          <a:p>
            <a:pPr algn="ctr">
              <a:lnSpc>
                <a:spcPct val="80000"/>
              </a:lnSpc>
            </a:pPr>
            <a:r>
              <a:rPr lang="tr-TR" dirty="0">
                <a:solidFill>
                  <a:srgbClr val="FF0000"/>
                </a:solidFill>
              </a:rPr>
              <a:t>Hakkâri Bölümü</a:t>
            </a:r>
          </a:p>
          <a:p>
            <a:endParaRPr lang="tr-TR" dirty="0"/>
          </a:p>
        </p:txBody>
      </p:sp>
    </p:spTree>
    <p:extLst>
      <p:ext uri="{BB962C8B-B14F-4D97-AF65-F5344CB8AC3E}">
        <p14:creationId xmlns:p14="http://schemas.microsoft.com/office/powerpoint/2010/main" val="2832437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DOĞU ANADOLU BÖLGESİ</a:t>
            </a:r>
            <a:br>
              <a:rPr lang="tr-TR" dirty="0" smtClean="0"/>
            </a:br>
            <a:r>
              <a:rPr lang="tr-TR" dirty="0" smtClean="0"/>
              <a:t>  OVA VE PLATOLAR</a:t>
            </a:r>
            <a:endParaRPr lang="tr-TR" dirty="0"/>
          </a:p>
        </p:txBody>
      </p:sp>
      <p:sp>
        <p:nvSpPr>
          <p:cNvPr id="4" name="İçerik Yer Tutucusu 3"/>
          <p:cNvSpPr>
            <a:spLocks noGrp="1"/>
          </p:cNvSpPr>
          <p:nvPr>
            <p:ph idx="1"/>
          </p:nvPr>
        </p:nvSpPr>
        <p:spPr/>
        <p:txBody>
          <a:bodyPr>
            <a:normAutofit fontScale="92500"/>
          </a:bodyPr>
          <a:lstStyle/>
          <a:p>
            <a:pPr lvl="0">
              <a:lnSpc>
                <a:spcPct val="90000"/>
              </a:lnSpc>
            </a:pPr>
            <a:r>
              <a:rPr lang="tr-TR" sz="2200" dirty="0">
                <a:solidFill>
                  <a:srgbClr val="000000"/>
                </a:solidFill>
              </a:rPr>
              <a:t>Bölgede dağlardan sonra en fazla alan kaplayan </a:t>
            </a:r>
            <a:r>
              <a:rPr lang="tr-TR" sz="2200" dirty="0" err="1">
                <a:solidFill>
                  <a:srgbClr val="000000"/>
                </a:solidFill>
              </a:rPr>
              <a:t>yerşekli</a:t>
            </a:r>
            <a:r>
              <a:rPr lang="tr-TR" sz="2200" dirty="0">
                <a:solidFill>
                  <a:srgbClr val="000000"/>
                </a:solidFill>
              </a:rPr>
              <a:t> plâtolardır. Platolar, Fırat ve Aras nehirlerinin kolları tarafından parçalanmıştır. En büyük plâtosu ‘</a:t>
            </a:r>
            <a:r>
              <a:rPr lang="tr-TR" sz="2200" dirty="0">
                <a:solidFill>
                  <a:srgbClr val="FF0000"/>
                </a:solidFill>
              </a:rPr>
              <a:t>’Erzurum-Kars </a:t>
            </a:r>
            <a:r>
              <a:rPr lang="tr-TR" sz="2200" dirty="0" err="1">
                <a:solidFill>
                  <a:srgbClr val="FF0000"/>
                </a:solidFill>
              </a:rPr>
              <a:t>Platosu’</a:t>
            </a:r>
            <a:r>
              <a:rPr lang="tr-TR" sz="2200" dirty="0" err="1">
                <a:solidFill>
                  <a:srgbClr val="000000"/>
                </a:solidFill>
              </a:rPr>
              <a:t>’dur</a:t>
            </a:r>
            <a:r>
              <a:rPr lang="tr-TR" sz="2200" dirty="0">
                <a:solidFill>
                  <a:srgbClr val="000000"/>
                </a:solidFill>
              </a:rPr>
              <a:t>. Bölgede yer alan dağ kuşakları arasındaki çöküntü oluklarında ovalar yer almaktadır.</a:t>
            </a:r>
          </a:p>
          <a:p>
            <a:pPr lvl="0">
              <a:lnSpc>
                <a:spcPct val="90000"/>
              </a:lnSpc>
            </a:pPr>
            <a:r>
              <a:rPr lang="tr-TR" sz="2200" dirty="0">
                <a:solidFill>
                  <a:srgbClr val="000000"/>
                </a:solidFill>
              </a:rPr>
              <a:t>Birinci çöküntü kuşağını; </a:t>
            </a:r>
            <a:r>
              <a:rPr lang="tr-TR" sz="2200" dirty="0">
                <a:solidFill>
                  <a:srgbClr val="FF0000"/>
                </a:solidFill>
              </a:rPr>
              <a:t>Ardahan, Göle ve Çıldır</a:t>
            </a:r>
            <a:r>
              <a:rPr lang="tr-TR" sz="2200" dirty="0">
                <a:solidFill>
                  <a:srgbClr val="000000"/>
                </a:solidFill>
              </a:rPr>
              <a:t> Gölü,</a:t>
            </a:r>
          </a:p>
          <a:p>
            <a:pPr lvl="0">
              <a:lnSpc>
                <a:spcPct val="90000"/>
              </a:lnSpc>
            </a:pPr>
            <a:r>
              <a:rPr lang="tr-TR" sz="2200" dirty="0">
                <a:solidFill>
                  <a:srgbClr val="000000"/>
                </a:solidFill>
              </a:rPr>
              <a:t>İkinci çöküntü kuşağını; </a:t>
            </a:r>
            <a:r>
              <a:rPr lang="tr-TR" sz="2200" dirty="0">
                <a:solidFill>
                  <a:srgbClr val="FF0000"/>
                </a:solidFill>
              </a:rPr>
              <a:t>Erzurum, Erzincan, Pasinler, Horasan ve Iğdır ovaları</a:t>
            </a:r>
            <a:r>
              <a:rPr lang="tr-TR" sz="2200" dirty="0">
                <a:solidFill>
                  <a:srgbClr val="000000"/>
                </a:solidFill>
              </a:rPr>
              <a:t>,</a:t>
            </a:r>
          </a:p>
          <a:p>
            <a:pPr lvl="0">
              <a:lnSpc>
                <a:spcPct val="90000"/>
              </a:lnSpc>
            </a:pPr>
            <a:r>
              <a:rPr lang="tr-TR" sz="2200" dirty="0">
                <a:solidFill>
                  <a:srgbClr val="000000"/>
                </a:solidFill>
              </a:rPr>
              <a:t>Üçüncü çöküntü kuşağını ise; </a:t>
            </a:r>
            <a:r>
              <a:rPr lang="tr-TR" sz="2200" dirty="0">
                <a:solidFill>
                  <a:srgbClr val="FF0000"/>
                </a:solidFill>
              </a:rPr>
              <a:t>Malatya, Elazığ, Bingöl, Muş ve Van Gölü(Van) çanakları </a:t>
            </a:r>
            <a:r>
              <a:rPr lang="tr-TR" sz="2200" dirty="0">
                <a:solidFill>
                  <a:srgbClr val="000000"/>
                </a:solidFill>
              </a:rPr>
              <a:t>ve bunlar içerisinde yer alan ovalar oluşturur</a:t>
            </a:r>
          </a:p>
          <a:p>
            <a:endParaRPr lang="tr-TR" dirty="0"/>
          </a:p>
        </p:txBody>
      </p:sp>
      <p:pic>
        <p:nvPicPr>
          <p:cNvPr id="1026" name="Picture 2" descr="C:\Users\aaa\Desktop\slaytlar\mus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0" y="4437113"/>
            <a:ext cx="9065195" cy="24208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9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1000"/>
                                        <p:tgtEl>
                                          <p:spTgt spid="4">
                                            <p:txEl>
                                              <p:pRg st="0" end="0"/>
                                            </p:txEl>
                                          </p:spTgt>
                                        </p:tgtEl>
                                      </p:cBhvr>
                                    </p:animEffect>
                                    <p:anim calcmode="lin" valueType="num">
                                      <p:cBhvr>
                                        <p:cTn id="19"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Effect transition="in" filter="fade">
                                      <p:cBhvr>
                                        <p:cTn id="25" dur="1000"/>
                                        <p:tgtEl>
                                          <p:spTgt spid="4">
                                            <p:txEl>
                                              <p:pRg st="1" end="1"/>
                                            </p:txEl>
                                          </p:spTgt>
                                        </p:tgtEl>
                                      </p:cBhvr>
                                    </p:animEffect>
                                    <p:anim calcmode="lin" valueType="num">
                                      <p:cBhvr>
                                        <p:cTn id="26"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animEffect transition="in" filter="fade">
                                      <p:cBhvr>
                                        <p:cTn id="32" dur="1000"/>
                                        <p:tgtEl>
                                          <p:spTgt spid="4">
                                            <p:txEl>
                                              <p:pRg st="2" end="2"/>
                                            </p:txEl>
                                          </p:spTgt>
                                        </p:tgtEl>
                                      </p:cBhvr>
                                    </p:animEffect>
                                    <p:anim calcmode="lin" valueType="num">
                                      <p:cBhvr>
                                        <p:cTn id="3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4"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4">
                                            <p:txEl>
                                              <p:pRg st="3" end="3"/>
                                            </p:txEl>
                                          </p:spTgt>
                                        </p:tgtEl>
                                        <p:attrNameLst>
                                          <p:attrName>style.visibility</p:attrName>
                                        </p:attrNameLst>
                                      </p:cBhvr>
                                      <p:to>
                                        <p:strVal val="visible"/>
                                      </p:to>
                                    </p:set>
                                    <p:animEffect transition="in" filter="fade">
                                      <p:cBhvr>
                                        <p:cTn id="39" dur="1000"/>
                                        <p:tgtEl>
                                          <p:spTgt spid="4">
                                            <p:txEl>
                                              <p:pRg st="3" end="3"/>
                                            </p:txEl>
                                          </p:spTgt>
                                        </p:tgtEl>
                                      </p:cBhvr>
                                    </p:animEffect>
                                    <p:anim calcmode="lin" valueType="num">
                                      <p:cBhvr>
                                        <p:cTn id="4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41"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DOĞU ANADOLU BÖLGESİ</a:t>
            </a:r>
            <a:br>
              <a:rPr lang="tr-TR" dirty="0" smtClean="0"/>
            </a:br>
            <a:r>
              <a:rPr lang="tr-TR" dirty="0" smtClean="0"/>
              <a:t>  OVA VE PLATOLAR</a:t>
            </a:r>
            <a:endParaRPr lang="tr-TR" dirty="0"/>
          </a:p>
        </p:txBody>
      </p:sp>
      <p:sp>
        <p:nvSpPr>
          <p:cNvPr id="3" name="İçerik Yer Tutucusu 2"/>
          <p:cNvSpPr>
            <a:spLocks noGrp="1"/>
          </p:cNvSpPr>
          <p:nvPr>
            <p:ph idx="1"/>
          </p:nvPr>
        </p:nvSpPr>
        <p:spPr>
          <a:xfrm>
            <a:off x="1420664" y="3623664"/>
            <a:ext cx="6336704" cy="541801"/>
          </a:xfrm>
        </p:spPr>
        <p:txBody>
          <a:bodyPr>
            <a:noAutofit/>
          </a:bodyPr>
          <a:lstStyle/>
          <a:p>
            <a:pPr algn="ctr"/>
            <a:r>
              <a:rPr lang="tr-TR" sz="3200" dirty="0" smtClean="0"/>
              <a:t>MUŞ OVASI</a:t>
            </a:r>
            <a:endParaRPr lang="tr-TR" sz="3200" dirty="0"/>
          </a:p>
        </p:txBody>
      </p:sp>
      <p:pic>
        <p:nvPicPr>
          <p:cNvPr id="2051" name="Picture 3" descr="C:\Users\aaa\Desktop\slaytlar\m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16" y="1196752"/>
            <a:ext cx="9019480" cy="248601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aaa\Desktop\slaytlar\17-mus-ovasi-ve-lalesi-fotograf-adem-sonmez.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16" y="4165465"/>
            <a:ext cx="9144000" cy="2692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9408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051"/>
                                        </p:tgtEl>
                                        <p:attrNameLst>
                                          <p:attrName>style.visibility</p:attrName>
                                        </p:attrNameLst>
                                      </p:cBhvr>
                                      <p:to>
                                        <p:strVal val="visible"/>
                                      </p:to>
                                    </p:set>
                                    <p:animEffect transition="in" filter="fade">
                                      <p:cBhvr>
                                        <p:cTn id="20" dur="1000"/>
                                        <p:tgtEl>
                                          <p:spTgt spid="2051"/>
                                        </p:tgtEl>
                                      </p:cBhvr>
                                    </p:animEffect>
                                    <p:anim calcmode="lin" valueType="num">
                                      <p:cBhvr>
                                        <p:cTn id="21" dur="1000" fill="hold"/>
                                        <p:tgtEl>
                                          <p:spTgt spid="2051"/>
                                        </p:tgtEl>
                                        <p:attrNameLst>
                                          <p:attrName>ppt_x</p:attrName>
                                        </p:attrNameLst>
                                      </p:cBhvr>
                                      <p:tavLst>
                                        <p:tav tm="0">
                                          <p:val>
                                            <p:strVal val="#ppt_x"/>
                                          </p:val>
                                        </p:tav>
                                        <p:tav tm="100000">
                                          <p:val>
                                            <p:strVal val="#ppt_x"/>
                                          </p:val>
                                        </p:tav>
                                      </p:tavLst>
                                    </p:anim>
                                    <p:anim calcmode="lin" valueType="num">
                                      <p:cBhvr>
                                        <p:cTn id="22"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052"/>
                                        </p:tgtEl>
                                        <p:attrNameLst>
                                          <p:attrName>style.visibility</p:attrName>
                                        </p:attrNameLst>
                                      </p:cBhvr>
                                      <p:to>
                                        <p:strVal val="visible"/>
                                      </p:to>
                                    </p:set>
                                    <p:animEffect transition="in" filter="fade">
                                      <p:cBhvr>
                                        <p:cTn id="27" dur="1000"/>
                                        <p:tgtEl>
                                          <p:spTgt spid="2052"/>
                                        </p:tgtEl>
                                      </p:cBhvr>
                                    </p:animEffect>
                                    <p:anim calcmode="lin" valueType="num">
                                      <p:cBhvr>
                                        <p:cTn id="28" dur="1000" fill="hold"/>
                                        <p:tgtEl>
                                          <p:spTgt spid="2052"/>
                                        </p:tgtEl>
                                        <p:attrNameLst>
                                          <p:attrName>ppt_x</p:attrName>
                                        </p:attrNameLst>
                                      </p:cBhvr>
                                      <p:tavLst>
                                        <p:tav tm="0">
                                          <p:val>
                                            <p:strVal val="#ppt_x"/>
                                          </p:val>
                                        </p:tav>
                                        <p:tav tm="100000">
                                          <p:val>
                                            <p:strVal val="#ppt_x"/>
                                          </p:val>
                                        </p:tav>
                                      </p:tavLst>
                                    </p:anim>
                                    <p:anim calcmode="lin" valueType="num">
                                      <p:cBhvr>
                                        <p:cTn id="29"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DOĞU ANADOLU BÖLGESİ BÖLÜMERİ</a:t>
            </a:r>
            <a:endParaRPr lang="tr-TR" dirty="0"/>
          </a:p>
        </p:txBody>
      </p:sp>
      <p:sp>
        <p:nvSpPr>
          <p:cNvPr id="3" name="İçerik Yer Tutucusu 2"/>
          <p:cNvSpPr>
            <a:spLocks noGrp="1"/>
          </p:cNvSpPr>
          <p:nvPr>
            <p:ph idx="1"/>
          </p:nvPr>
        </p:nvSpPr>
        <p:spPr>
          <a:xfrm>
            <a:off x="827584" y="2486640"/>
            <a:ext cx="7997512" cy="4344596"/>
          </a:xfrm>
        </p:spPr>
        <p:txBody>
          <a:bodyPr>
            <a:normAutofit fontScale="92500" lnSpcReduction="20000"/>
          </a:bodyPr>
          <a:lstStyle/>
          <a:p>
            <a:pPr algn="ctr">
              <a:lnSpc>
                <a:spcPct val="80000"/>
              </a:lnSpc>
              <a:buFont typeface="Arial" pitchFamily="34" charset="0"/>
              <a:buChar char="•"/>
            </a:pPr>
            <a:endParaRPr lang="tr-TR" dirty="0" smtClean="0">
              <a:solidFill>
                <a:srgbClr val="FF0000"/>
              </a:solidFill>
            </a:endParaRPr>
          </a:p>
          <a:p>
            <a:pPr algn="ctr">
              <a:lnSpc>
                <a:spcPct val="80000"/>
              </a:lnSpc>
              <a:buFont typeface="Arial" pitchFamily="34" charset="0"/>
              <a:buChar char="•"/>
            </a:pPr>
            <a:endParaRPr lang="tr-TR" dirty="0">
              <a:solidFill>
                <a:srgbClr val="FF0000"/>
              </a:solidFill>
            </a:endParaRPr>
          </a:p>
          <a:p>
            <a:pPr algn="ctr">
              <a:lnSpc>
                <a:spcPct val="80000"/>
              </a:lnSpc>
              <a:buFont typeface="Arial" pitchFamily="34" charset="0"/>
              <a:buChar char="•"/>
            </a:pPr>
            <a:endParaRPr lang="tr-TR" dirty="0" smtClean="0">
              <a:solidFill>
                <a:srgbClr val="FF0000"/>
              </a:solidFill>
            </a:endParaRPr>
          </a:p>
          <a:p>
            <a:pPr algn="ctr">
              <a:lnSpc>
                <a:spcPct val="80000"/>
              </a:lnSpc>
              <a:buFont typeface="Arial" pitchFamily="34" charset="0"/>
              <a:buChar char="•"/>
            </a:pPr>
            <a:endParaRPr lang="tr-TR" dirty="0">
              <a:solidFill>
                <a:srgbClr val="FF0000"/>
              </a:solidFill>
            </a:endParaRPr>
          </a:p>
          <a:p>
            <a:pPr algn="ctr">
              <a:lnSpc>
                <a:spcPct val="80000"/>
              </a:lnSpc>
              <a:buFont typeface="Arial" pitchFamily="34" charset="0"/>
              <a:buChar char="•"/>
            </a:pPr>
            <a:endParaRPr lang="tr-TR" dirty="0" smtClean="0">
              <a:solidFill>
                <a:srgbClr val="FF0000"/>
              </a:solidFill>
            </a:endParaRPr>
          </a:p>
          <a:p>
            <a:pPr algn="ctr">
              <a:lnSpc>
                <a:spcPct val="80000"/>
              </a:lnSpc>
              <a:buFont typeface="Arial" pitchFamily="34" charset="0"/>
              <a:buChar char="•"/>
            </a:pPr>
            <a:endParaRPr lang="tr-TR" dirty="0">
              <a:solidFill>
                <a:srgbClr val="FF0000"/>
              </a:solidFill>
            </a:endParaRPr>
          </a:p>
          <a:p>
            <a:pPr algn="ctr">
              <a:lnSpc>
                <a:spcPct val="80000"/>
              </a:lnSpc>
              <a:buFont typeface="Arial" pitchFamily="34" charset="0"/>
              <a:buChar char="•"/>
            </a:pPr>
            <a:endParaRPr lang="tr-TR" dirty="0" smtClean="0">
              <a:solidFill>
                <a:srgbClr val="FF0000"/>
              </a:solidFill>
            </a:endParaRPr>
          </a:p>
          <a:p>
            <a:pPr algn="ctr">
              <a:lnSpc>
                <a:spcPct val="80000"/>
              </a:lnSpc>
              <a:buFont typeface="Arial" pitchFamily="34" charset="0"/>
              <a:buChar char="•"/>
            </a:pPr>
            <a:endParaRPr lang="tr-TR" dirty="0">
              <a:solidFill>
                <a:srgbClr val="FF0000"/>
              </a:solidFill>
            </a:endParaRPr>
          </a:p>
          <a:p>
            <a:pPr algn="ctr">
              <a:lnSpc>
                <a:spcPct val="80000"/>
              </a:lnSpc>
              <a:buFont typeface="Arial" pitchFamily="34" charset="0"/>
              <a:buChar char="•"/>
            </a:pPr>
            <a:endParaRPr lang="tr-TR" dirty="0" smtClean="0">
              <a:solidFill>
                <a:srgbClr val="FF0000"/>
              </a:solidFill>
            </a:endParaRPr>
          </a:p>
          <a:p>
            <a:pPr algn="ctr">
              <a:lnSpc>
                <a:spcPct val="80000"/>
              </a:lnSpc>
              <a:buFont typeface="Arial" pitchFamily="34" charset="0"/>
              <a:buChar char="•"/>
            </a:pPr>
            <a:endParaRPr lang="tr-TR" dirty="0" smtClean="0">
              <a:solidFill>
                <a:srgbClr val="FF0000"/>
              </a:solidFill>
            </a:endParaRPr>
          </a:p>
          <a:p>
            <a:pPr algn="ctr">
              <a:lnSpc>
                <a:spcPct val="80000"/>
              </a:lnSpc>
              <a:buFont typeface="Arial" pitchFamily="34" charset="0"/>
              <a:buChar char="•"/>
            </a:pPr>
            <a:endParaRPr lang="tr-TR" dirty="0">
              <a:solidFill>
                <a:srgbClr val="FF0000"/>
              </a:solidFill>
            </a:endParaRPr>
          </a:p>
          <a:p>
            <a:pPr algn="ctr">
              <a:lnSpc>
                <a:spcPct val="80000"/>
              </a:lnSpc>
              <a:buFont typeface="Arial" pitchFamily="34" charset="0"/>
              <a:buChar char="•"/>
            </a:pPr>
            <a:endParaRPr lang="tr-TR" dirty="0" smtClean="0">
              <a:solidFill>
                <a:srgbClr val="FF0000"/>
              </a:solidFill>
            </a:endParaRPr>
          </a:p>
          <a:p>
            <a:pPr algn="ctr">
              <a:lnSpc>
                <a:spcPct val="80000"/>
              </a:lnSpc>
              <a:buFont typeface="Arial" pitchFamily="34" charset="0"/>
              <a:buChar char="•"/>
            </a:pPr>
            <a:endParaRPr lang="tr-TR" dirty="0">
              <a:solidFill>
                <a:srgbClr val="FF0000"/>
              </a:solidFill>
            </a:endParaRPr>
          </a:p>
          <a:p>
            <a:pPr algn="ctr">
              <a:lnSpc>
                <a:spcPct val="80000"/>
              </a:lnSpc>
              <a:buFont typeface="Arial" pitchFamily="34" charset="0"/>
              <a:buChar char="•"/>
            </a:pPr>
            <a:r>
              <a:rPr lang="tr-TR" dirty="0" smtClean="0">
                <a:solidFill>
                  <a:srgbClr val="FF0000"/>
                </a:solidFill>
              </a:rPr>
              <a:t>Doğu </a:t>
            </a:r>
            <a:r>
              <a:rPr lang="tr-TR" dirty="0">
                <a:solidFill>
                  <a:srgbClr val="FF0000"/>
                </a:solidFill>
              </a:rPr>
              <a:t>Anadolu Bölgesi'nde dört bölüm vardır:</a:t>
            </a:r>
          </a:p>
          <a:p>
            <a:pPr algn="ctr">
              <a:lnSpc>
                <a:spcPct val="80000"/>
              </a:lnSpc>
            </a:pPr>
            <a:r>
              <a:rPr lang="tr-TR" dirty="0">
                <a:solidFill>
                  <a:srgbClr val="FF0000"/>
                </a:solidFill>
              </a:rPr>
              <a:t>Erzurum- Kars Bölümü</a:t>
            </a:r>
          </a:p>
          <a:p>
            <a:pPr algn="ctr">
              <a:lnSpc>
                <a:spcPct val="80000"/>
              </a:lnSpc>
            </a:pPr>
            <a:r>
              <a:rPr lang="tr-TR" dirty="0">
                <a:solidFill>
                  <a:srgbClr val="FF0000"/>
                </a:solidFill>
              </a:rPr>
              <a:t>Yukarı Fırat Bölümü</a:t>
            </a:r>
          </a:p>
          <a:p>
            <a:pPr algn="ctr">
              <a:lnSpc>
                <a:spcPct val="80000"/>
              </a:lnSpc>
            </a:pPr>
            <a:r>
              <a:rPr lang="tr-TR" dirty="0">
                <a:solidFill>
                  <a:srgbClr val="FF0000"/>
                </a:solidFill>
              </a:rPr>
              <a:t>Yukarı Murat - Van Bölümü</a:t>
            </a:r>
          </a:p>
          <a:p>
            <a:pPr algn="ctr">
              <a:lnSpc>
                <a:spcPct val="80000"/>
              </a:lnSpc>
            </a:pPr>
            <a:r>
              <a:rPr lang="tr-TR" dirty="0">
                <a:solidFill>
                  <a:srgbClr val="FF0000"/>
                </a:solidFill>
              </a:rPr>
              <a:t>Hakkâri Bölümü</a:t>
            </a:r>
          </a:p>
          <a:p>
            <a:endParaRPr lang="tr-TR" dirty="0"/>
          </a:p>
        </p:txBody>
      </p:sp>
      <p:pic>
        <p:nvPicPr>
          <p:cNvPr id="24578" name="Picture 2" descr="C:\Users\aaa\Desktop\slaytlar\TURİZM\4mdogu-anadolu-bolgesi-bolumler-haritasi.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9632" y="836711"/>
            <a:ext cx="6561212" cy="46013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201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578"/>
                                        </p:tgtEl>
                                        <p:attrNameLst>
                                          <p:attrName>style.visibility</p:attrName>
                                        </p:attrNameLst>
                                      </p:cBhvr>
                                      <p:to>
                                        <p:strVal val="visible"/>
                                      </p:to>
                                    </p:set>
                                    <p:anim calcmode="lin" valueType="num">
                                      <p:cBhvr additive="base">
                                        <p:cTn id="13" dur="500" fill="hold"/>
                                        <p:tgtEl>
                                          <p:spTgt spid="24578"/>
                                        </p:tgtEl>
                                        <p:attrNameLst>
                                          <p:attrName>ppt_x</p:attrName>
                                        </p:attrNameLst>
                                      </p:cBhvr>
                                      <p:tavLst>
                                        <p:tav tm="0">
                                          <p:val>
                                            <p:strVal val="#ppt_x"/>
                                          </p:val>
                                        </p:tav>
                                        <p:tav tm="100000">
                                          <p:val>
                                            <p:strVal val="#ppt_x"/>
                                          </p:val>
                                        </p:tav>
                                      </p:tavLst>
                                    </p:anim>
                                    <p:anim calcmode="lin" valueType="num">
                                      <p:cBhvr additive="base">
                                        <p:cTn id="14"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3" end="13"/>
                                            </p:txEl>
                                          </p:spTgt>
                                        </p:tgtEl>
                                        <p:attrNameLst>
                                          <p:attrName>style.visibility</p:attrName>
                                        </p:attrNameLst>
                                      </p:cBhvr>
                                      <p:to>
                                        <p:strVal val="visible"/>
                                      </p:to>
                                    </p:set>
                                    <p:animEffect transition="in" filter="fade">
                                      <p:cBhvr>
                                        <p:cTn id="19" dur="1000"/>
                                        <p:tgtEl>
                                          <p:spTgt spid="3">
                                            <p:txEl>
                                              <p:pRg st="13" end="13"/>
                                            </p:txEl>
                                          </p:spTgt>
                                        </p:tgtEl>
                                      </p:cBhvr>
                                    </p:animEffect>
                                    <p:anim calcmode="lin" valueType="num">
                                      <p:cBhvr>
                                        <p:cTn id="20"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14" end="14"/>
                                            </p:txEl>
                                          </p:spTgt>
                                        </p:tgtEl>
                                        <p:attrNameLst>
                                          <p:attrName>style.visibility</p:attrName>
                                        </p:attrNameLst>
                                      </p:cBhvr>
                                      <p:to>
                                        <p:strVal val="visible"/>
                                      </p:to>
                                    </p:set>
                                    <p:animEffect transition="in" filter="fade">
                                      <p:cBhvr>
                                        <p:cTn id="26" dur="1000"/>
                                        <p:tgtEl>
                                          <p:spTgt spid="3">
                                            <p:txEl>
                                              <p:pRg st="14" end="14"/>
                                            </p:txEl>
                                          </p:spTgt>
                                        </p:tgtEl>
                                      </p:cBhvr>
                                    </p:animEffect>
                                    <p:anim calcmode="lin" valueType="num">
                                      <p:cBhvr>
                                        <p:cTn id="27" dur="1000" fill="hold"/>
                                        <p:tgtEl>
                                          <p:spTgt spid="3">
                                            <p:txEl>
                                              <p:pRg st="14" end="14"/>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4" end="14"/>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15" end="15"/>
                                            </p:txEl>
                                          </p:spTgt>
                                        </p:tgtEl>
                                        <p:attrNameLst>
                                          <p:attrName>style.visibility</p:attrName>
                                        </p:attrNameLst>
                                      </p:cBhvr>
                                      <p:to>
                                        <p:strVal val="visible"/>
                                      </p:to>
                                    </p:set>
                                    <p:animEffect transition="in" filter="fade">
                                      <p:cBhvr>
                                        <p:cTn id="33" dur="1000"/>
                                        <p:tgtEl>
                                          <p:spTgt spid="3">
                                            <p:txEl>
                                              <p:pRg st="15" end="15"/>
                                            </p:txEl>
                                          </p:spTgt>
                                        </p:tgtEl>
                                      </p:cBhvr>
                                    </p:animEffect>
                                    <p:anim calcmode="lin" valueType="num">
                                      <p:cBhvr>
                                        <p:cTn id="34" dur="1000" fill="hold"/>
                                        <p:tgtEl>
                                          <p:spTgt spid="3">
                                            <p:txEl>
                                              <p:pRg st="15" end="15"/>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15" end="15"/>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
                                            <p:txEl>
                                              <p:pRg st="16" end="16"/>
                                            </p:txEl>
                                          </p:spTgt>
                                        </p:tgtEl>
                                        <p:attrNameLst>
                                          <p:attrName>style.visibility</p:attrName>
                                        </p:attrNameLst>
                                      </p:cBhvr>
                                      <p:to>
                                        <p:strVal val="visible"/>
                                      </p:to>
                                    </p:set>
                                    <p:animEffect transition="in" filter="fade">
                                      <p:cBhvr>
                                        <p:cTn id="40" dur="1000"/>
                                        <p:tgtEl>
                                          <p:spTgt spid="3">
                                            <p:txEl>
                                              <p:pRg st="16" end="16"/>
                                            </p:txEl>
                                          </p:spTgt>
                                        </p:tgtEl>
                                      </p:cBhvr>
                                    </p:animEffect>
                                    <p:anim calcmode="lin" valueType="num">
                                      <p:cBhvr>
                                        <p:cTn id="41" dur="1000" fill="hold"/>
                                        <p:tgtEl>
                                          <p:spTgt spid="3">
                                            <p:txEl>
                                              <p:pRg st="16" end="16"/>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16" end="16"/>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
                                            <p:txEl>
                                              <p:pRg st="17" end="17"/>
                                            </p:txEl>
                                          </p:spTgt>
                                        </p:tgtEl>
                                        <p:attrNameLst>
                                          <p:attrName>style.visibility</p:attrName>
                                        </p:attrNameLst>
                                      </p:cBhvr>
                                      <p:to>
                                        <p:strVal val="visible"/>
                                      </p:to>
                                    </p:set>
                                    <p:animEffect transition="in" filter="fade">
                                      <p:cBhvr>
                                        <p:cTn id="47" dur="1000"/>
                                        <p:tgtEl>
                                          <p:spTgt spid="3">
                                            <p:txEl>
                                              <p:pRg st="17" end="17"/>
                                            </p:txEl>
                                          </p:spTgt>
                                        </p:tgtEl>
                                      </p:cBhvr>
                                    </p:animEffect>
                                    <p:anim calcmode="lin" valueType="num">
                                      <p:cBhvr>
                                        <p:cTn id="48" dur="1000" fill="hold"/>
                                        <p:tgtEl>
                                          <p:spTgt spid="3">
                                            <p:txEl>
                                              <p:pRg st="17" end="17"/>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17" end="1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2960" y="365760"/>
            <a:ext cx="7520940" cy="758984"/>
          </a:xfrm>
        </p:spPr>
        <p:txBody>
          <a:bodyPr/>
          <a:lstStyle/>
          <a:p>
            <a:pPr algn="ctr"/>
            <a:r>
              <a:rPr lang="tr-TR" dirty="0" smtClean="0"/>
              <a:t>DOĞU ANADOLU BÖLGESİ</a:t>
            </a:r>
            <a:br>
              <a:rPr lang="tr-TR" dirty="0" smtClean="0"/>
            </a:br>
            <a:r>
              <a:rPr lang="tr-TR" dirty="0" smtClean="0"/>
              <a:t>  </a:t>
            </a:r>
            <a:endParaRPr lang="tr-TR" dirty="0"/>
          </a:p>
        </p:txBody>
      </p:sp>
      <p:sp>
        <p:nvSpPr>
          <p:cNvPr id="4" name="İçerik Yer Tutucusu 3"/>
          <p:cNvSpPr>
            <a:spLocks noGrp="1"/>
          </p:cNvSpPr>
          <p:nvPr>
            <p:ph idx="1"/>
          </p:nvPr>
        </p:nvSpPr>
        <p:spPr/>
        <p:txBody>
          <a:bodyPr>
            <a:normAutofit/>
          </a:bodyPr>
          <a:lstStyle/>
          <a:p>
            <a:endParaRPr lang="tr-TR" dirty="0"/>
          </a:p>
        </p:txBody>
      </p:sp>
      <p:pic>
        <p:nvPicPr>
          <p:cNvPr id="1026" name="Picture 2" descr="C:\Users\aaa\Desktop\slaytlar\Iğdır_Ovası.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9619" y="1052736"/>
            <a:ext cx="7560840" cy="4248472"/>
          </a:xfrm>
          <a:prstGeom prst="rect">
            <a:avLst/>
          </a:prstGeom>
          <a:noFill/>
          <a:extLst>
            <a:ext uri="{909E8E84-426E-40DD-AFC4-6F175D3DCCD1}">
              <a14:hiddenFill xmlns:a14="http://schemas.microsoft.com/office/drawing/2010/main">
                <a:solidFill>
                  <a:srgbClr val="FFFFFF"/>
                </a:solidFill>
              </a14:hiddenFill>
            </a:ext>
          </a:extLst>
        </p:spPr>
      </p:pic>
      <p:sp>
        <p:nvSpPr>
          <p:cNvPr id="3" name="Metin kutusu 2"/>
          <p:cNvSpPr txBox="1"/>
          <p:nvPr/>
        </p:nvSpPr>
        <p:spPr>
          <a:xfrm>
            <a:off x="1907704" y="5373216"/>
            <a:ext cx="5040560" cy="523220"/>
          </a:xfrm>
          <a:prstGeom prst="rect">
            <a:avLst/>
          </a:prstGeom>
          <a:noFill/>
        </p:spPr>
        <p:txBody>
          <a:bodyPr wrap="square" rtlCol="0">
            <a:spAutoFit/>
          </a:bodyPr>
          <a:lstStyle/>
          <a:p>
            <a:pPr algn="ctr"/>
            <a:r>
              <a:rPr lang="tr-TR" sz="2800" b="1" dirty="0" smtClean="0"/>
              <a:t>IĞDIR OVASI</a:t>
            </a:r>
            <a:endParaRPr lang="tr-TR" sz="2800" b="1" dirty="0"/>
          </a:p>
        </p:txBody>
      </p:sp>
    </p:spTree>
    <p:extLst>
      <p:ext uri="{BB962C8B-B14F-4D97-AF65-F5344CB8AC3E}">
        <p14:creationId xmlns:p14="http://schemas.microsoft.com/office/powerpoint/2010/main" val="124638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barn(inVertical)">
                                      <p:cBhvr>
                                        <p:cTn id="14"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çılar">
  <a:themeElements>
    <a:clrScheme name="Açılar">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çıla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313</TotalTime>
  <Words>552</Words>
  <Application>Microsoft Office PowerPoint</Application>
  <PresentationFormat>Ekran Gösterisi (4:3)</PresentationFormat>
  <Paragraphs>256</Paragraphs>
  <Slides>35</Slides>
  <Notes>1</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35</vt:i4>
      </vt:variant>
    </vt:vector>
  </HeadingPairs>
  <TitlesOfParts>
    <vt:vector size="43" baseType="lpstr">
      <vt:lpstr>Arial</vt:lpstr>
      <vt:lpstr>Calibri</vt:lpstr>
      <vt:lpstr>Franklin Gothic Book</vt:lpstr>
      <vt:lpstr>Franklin Gothic Medium</vt:lpstr>
      <vt:lpstr>Open Sans</vt:lpstr>
      <vt:lpstr>Tunga</vt:lpstr>
      <vt:lpstr>Wingdings</vt:lpstr>
      <vt:lpstr>Açılar</vt:lpstr>
      <vt:lpstr>DOĞU ANADOLU BÖLGESİ SLAYT ÇALIŞMASI  Ders:Hayat Bilgisi  HazIrlayan: Berfin ÇELİK 16/05/2016  MERSİN AHMET HOCAOĞLU İlkokulu</vt:lpstr>
      <vt:lpstr>DOĞU ANADOLU BÖLGESİ</vt:lpstr>
      <vt:lpstr>Doğu Anadolu Bölgesi fiziki haritası</vt:lpstr>
      <vt:lpstr>Doğu Anadolu Bölgesi fiziki haritasI </vt:lpstr>
      <vt:lpstr>DOĞU ANADOLU BÖLGESİ</vt:lpstr>
      <vt:lpstr>DOĞU ANADOLU BÖLGESİ   OVA VE PLATOLAR</vt:lpstr>
      <vt:lpstr>DOĞU ANADOLU BÖLGESİ   OVA VE PLATOLAR</vt:lpstr>
      <vt:lpstr>DOĞU ANADOLU BÖLGESİ BÖLÜMERİ</vt:lpstr>
      <vt:lpstr>DOĞU ANADOLU BÖLGESİ   </vt:lpstr>
      <vt:lpstr>DOĞU ANADOLU BÖLGESİ   </vt:lpstr>
      <vt:lpstr>DOĞU ANADOLU BÖLGESİ   </vt:lpstr>
      <vt:lpstr>DOĞU ANADOLU BÖLGESİ   </vt:lpstr>
      <vt:lpstr>DOĞU ANADOLU BÖLGESİ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aaa</dc:creator>
  <cp:keywords>www.sorubak.com</cp:keywords>
  <dc:description>www.sorubak.com</dc:description>
  <cp:lastModifiedBy>doğan</cp:lastModifiedBy>
  <cp:revision>35</cp:revision>
  <dcterms:created xsi:type="dcterms:W3CDTF">2016-05-11T08:21:42Z</dcterms:created>
  <dcterms:modified xsi:type="dcterms:W3CDTF">2016-05-18T17:17:06Z</dcterms:modified>
</cp:coreProperties>
</file>