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30"/>
  </p:notesMasterIdLst>
  <p:sldIdLst>
    <p:sldId id="258" r:id="rId2"/>
    <p:sldId id="259" r:id="rId3"/>
    <p:sldId id="283"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6" r:id="rId27"/>
    <p:sldId id="282" r:id="rId28"/>
    <p:sldId id="287" r:id="rId2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48DC804-6957-4188-A55C-774A09EAF68B}" type="datetimeFigureOut">
              <a:rPr lang="tr-TR" smtClean="0"/>
              <a:t>04.12.2015</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FBEEAE0-81AB-4E35-8DEB-27C5B41C8C14}" type="slidenum">
              <a:rPr lang="tr-TR" smtClean="0"/>
              <a:t>‹#›</a:t>
            </a:fld>
            <a:endParaRPr lang="tr-TR"/>
          </a:p>
        </p:txBody>
      </p:sp>
    </p:spTree>
    <p:extLst>
      <p:ext uri="{BB962C8B-B14F-4D97-AF65-F5344CB8AC3E}">
        <p14:creationId xmlns:p14="http://schemas.microsoft.com/office/powerpoint/2010/main" val="16674635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www.sorubak.com</a:t>
            </a:r>
            <a:endParaRPr lang="tr-TR" dirty="0"/>
          </a:p>
        </p:txBody>
      </p:sp>
      <p:sp>
        <p:nvSpPr>
          <p:cNvPr id="4" name="Slayt Numarası Yer Tutucusu 3"/>
          <p:cNvSpPr>
            <a:spLocks noGrp="1"/>
          </p:cNvSpPr>
          <p:nvPr>
            <p:ph type="sldNum" sz="quarter" idx="10"/>
          </p:nvPr>
        </p:nvSpPr>
        <p:spPr/>
        <p:txBody>
          <a:bodyPr/>
          <a:lstStyle/>
          <a:p>
            <a:fld id="{DFBEEAE0-81AB-4E35-8DEB-27C5B41C8C14}" type="slidenum">
              <a:rPr lang="tr-TR" smtClean="0"/>
              <a:t>3</a:t>
            </a:fld>
            <a:endParaRPr lang="tr-TR"/>
          </a:p>
        </p:txBody>
      </p:sp>
    </p:spTree>
    <p:extLst>
      <p:ext uri="{BB962C8B-B14F-4D97-AF65-F5344CB8AC3E}">
        <p14:creationId xmlns:p14="http://schemas.microsoft.com/office/powerpoint/2010/main" val="10570188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www.sorubak.com</a:t>
            </a:r>
            <a:endParaRPr lang="tr-TR" dirty="0"/>
          </a:p>
        </p:txBody>
      </p:sp>
      <p:sp>
        <p:nvSpPr>
          <p:cNvPr id="4" name="Slayt Numarası Yer Tutucusu 3"/>
          <p:cNvSpPr>
            <a:spLocks noGrp="1"/>
          </p:cNvSpPr>
          <p:nvPr>
            <p:ph type="sldNum" sz="quarter" idx="10"/>
          </p:nvPr>
        </p:nvSpPr>
        <p:spPr/>
        <p:txBody>
          <a:bodyPr/>
          <a:lstStyle/>
          <a:p>
            <a:fld id="{DFBEEAE0-81AB-4E35-8DEB-27C5B41C8C14}" type="slidenum">
              <a:rPr lang="tr-TR" smtClean="0"/>
              <a:t>6</a:t>
            </a:fld>
            <a:endParaRPr lang="tr-TR"/>
          </a:p>
        </p:txBody>
      </p:sp>
    </p:spTree>
    <p:extLst>
      <p:ext uri="{BB962C8B-B14F-4D97-AF65-F5344CB8AC3E}">
        <p14:creationId xmlns:p14="http://schemas.microsoft.com/office/powerpoint/2010/main" val="18633379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www.sorubak.com</a:t>
            </a:r>
            <a:endParaRPr lang="tr-TR" dirty="0"/>
          </a:p>
        </p:txBody>
      </p:sp>
      <p:sp>
        <p:nvSpPr>
          <p:cNvPr id="4" name="Slayt Numarası Yer Tutucusu 3"/>
          <p:cNvSpPr>
            <a:spLocks noGrp="1"/>
          </p:cNvSpPr>
          <p:nvPr>
            <p:ph type="sldNum" sz="quarter" idx="10"/>
          </p:nvPr>
        </p:nvSpPr>
        <p:spPr/>
        <p:txBody>
          <a:bodyPr/>
          <a:lstStyle/>
          <a:p>
            <a:fld id="{DFBEEAE0-81AB-4E35-8DEB-27C5B41C8C14}" type="slidenum">
              <a:rPr lang="tr-TR" smtClean="0"/>
              <a:t>14</a:t>
            </a:fld>
            <a:endParaRPr lang="tr-TR"/>
          </a:p>
        </p:txBody>
      </p:sp>
    </p:spTree>
    <p:extLst>
      <p:ext uri="{BB962C8B-B14F-4D97-AF65-F5344CB8AC3E}">
        <p14:creationId xmlns:p14="http://schemas.microsoft.com/office/powerpoint/2010/main" val="8901189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5" name="14 Yuvarlatılmış Dikdörtgen"/>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9 Yuvarlatılmış Dikdörtgen"/>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4 Başlık"/>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tr-TR" smtClean="0"/>
              <a:t>Asıl başlık stili için tıklatın</a:t>
            </a:r>
            <a:endParaRPr kumimoji="0" lang="en-US"/>
          </a:p>
        </p:txBody>
      </p:sp>
      <p:sp>
        <p:nvSpPr>
          <p:cNvPr id="20" name="19 Alt Başlık"/>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19" name="18 Veri Yer Tutucusu"/>
          <p:cNvSpPr>
            <a:spLocks noGrp="1"/>
          </p:cNvSpPr>
          <p:nvPr>
            <p:ph type="dt" sz="half" idx="10"/>
          </p:nvPr>
        </p:nvSpPr>
        <p:spPr/>
        <p:txBody>
          <a:bodyPr/>
          <a:lstStyle>
            <a:extLst/>
          </a:lstStyle>
          <a:p>
            <a:fld id="{3360084A-A9FF-4B05-A87B-84BDDD943885}" type="datetimeFigureOut">
              <a:rPr lang="tr-TR" smtClean="0"/>
              <a:pPr/>
              <a:t>04.12.2015</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11" name="10 Slayt Numarası Yer Tutucusu"/>
          <p:cNvSpPr>
            <a:spLocks noGrp="1"/>
          </p:cNvSpPr>
          <p:nvPr>
            <p:ph type="sldNum" sz="quarter" idx="12"/>
          </p:nvPr>
        </p:nvSpPr>
        <p:spPr/>
        <p:txBody>
          <a:bodyPr/>
          <a:lstStyle>
            <a:extLst/>
          </a:lstStyle>
          <a:p>
            <a:fld id="{2E33BC90-2A35-45AE-9A53-3854E5206E8A}"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a:xfrm>
            <a:off x="502920" y="4983480"/>
            <a:ext cx="8183880" cy="1051560"/>
          </a:xfrm>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502920" y="530352"/>
            <a:ext cx="8183880" cy="4187952"/>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3360084A-A9FF-4B05-A87B-84BDDD943885}" type="datetimeFigureOut">
              <a:rPr lang="tr-TR" smtClean="0"/>
              <a:pPr/>
              <a:t>04.12.2015</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2E33BC90-2A35-45AE-9A53-3854E5206E8A}"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533404"/>
            <a:ext cx="1981200" cy="5257799"/>
          </a:xfrm>
        </p:spPr>
        <p:txBody>
          <a:bodyPr vert="eaVe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533400" y="533402"/>
            <a:ext cx="5943600" cy="5257801"/>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3360084A-A9FF-4B05-A87B-84BDDD943885}" type="datetimeFigureOut">
              <a:rPr lang="tr-TR" smtClean="0"/>
              <a:pPr/>
              <a:t>04.12.2015</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2E33BC90-2A35-45AE-9A53-3854E5206E8A}"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502920" y="4983480"/>
            <a:ext cx="8183880" cy="105156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a:xfrm>
            <a:off x="502920" y="530352"/>
            <a:ext cx="8183880" cy="4187952"/>
          </a:xfrm>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3360084A-A9FF-4B05-A87B-84BDDD943885}" type="datetimeFigureOut">
              <a:rPr lang="tr-TR" smtClean="0"/>
              <a:pPr/>
              <a:t>04.12.2015</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2E33BC90-2A35-45AE-9A53-3854E5206E8A}"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14" name="13 Yuvarlatılmış Dikdörtgen"/>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Yuvarlatılmış Dikdörtgen"/>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extLst/>
          </a:lstStyle>
          <a:p>
            <a:fld id="{3360084A-A9FF-4B05-A87B-84BDDD943885}" type="datetimeFigureOut">
              <a:rPr lang="tr-TR" smtClean="0"/>
              <a:pPr/>
              <a:t>04.12.2015</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2E33BC90-2A35-45AE-9A53-3854E5206E8A}"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3360084A-A9FF-4B05-A87B-84BDDD943885}" type="datetimeFigureOut">
              <a:rPr lang="tr-TR" smtClean="0"/>
              <a:pPr/>
              <a:t>04.12.2015</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2E33BC90-2A35-45AE-9A53-3854E5206E8A}"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502920" y="4983480"/>
            <a:ext cx="8183880" cy="1051560"/>
          </a:xfrm>
        </p:spPr>
        <p:txBody>
          <a:bodyPr anchor="b"/>
          <a:lstStyle>
            <a:lvl1pPr>
              <a:defRPr b="1"/>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3360084A-A9FF-4B05-A87B-84BDDD943885}" type="datetimeFigureOut">
              <a:rPr lang="tr-TR" smtClean="0"/>
              <a:pPr/>
              <a:t>04.12.2015</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2E33BC90-2A35-45AE-9A53-3854E5206E8A}"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3360084A-A9FF-4B05-A87B-84BDDD943885}" type="datetimeFigureOut">
              <a:rPr lang="tr-TR" smtClean="0"/>
              <a:pPr/>
              <a:t>04.12.2015</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2E33BC90-2A35-45AE-9A53-3854E5206E8A}"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7" name="6 Yuvarlatılmış Dikdörtgen"/>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Veri Yer Tutucusu"/>
          <p:cNvSpPr>
            <a:spLocks noGrp="1"/>
          </p:cNvSpPr>
          <p:nvPr>
            <p:ph type="dt" sz="half" idx="10"/>
          </p:nvPr>
        </p:nvSpPr>
        <p:spPr/>
        <p:txBody>
          <a:bodyPr/>
          <a:lstStyle>
            <a:extLst/>
          </a:lstStyle>
          <a:p>
            <a:fld id="{3360084A-A9FF-4B05-A87B-84BDDD943885}" type="datetimeFigureOut">
              <a:rPr lang="tr-TR" smtClean="0"/>
              <a:pPr/>
              <a:t>04.12.2015</a:t>
            </a:fld>
            <a:endParaRPr lang="tr-TR"/>
          </a:p>
        </p:txBody>
      </p:sp>
      <p:sp>
        <p:nvSpPr>
          <p:cNvPr id="3" name="2 Altbilgi Yer Tutucusu"/>
          <p:cNvSpPr>
            <a:spLocks noGrp="1"/>
          </p:cNvSpPr>
          <p:nvPr>
            <p:ph type="ftr" sz="quarter" idx="11"/>
          </p:nvPr>
        </p:nvSpPr>
        <p:spPr/>
        <p:txBody>
          <a:bodyPr/>
          <a:lstStyle>
            <a:extLst/>
          </a:lstStyle>
          <a:p>
            <a:endParaRPr lang="tr-TR"/>
          </a:p>
        </p:txBody>
      </p:sp>
      <p:sp>
        <p:nvSpPr>
          <p:cNvPr id="4" name="3 Slayt Numarası Yer Tutucusu"/>
          <p:cNvSpPr>
            <a:spLocks noGrp="1"/>
          </p:cNvSpPr>
          <p:nvPr>
            <p:ph type="sldNum" sz="quarter" idx="12"/>
          </p:nvPr>
        </p:nvSpPr>
        <p:spPr/>
        <p:txBody>
          <a:bodyPr/>
          <a:lstStyle>
            <a:extLst/>
          </a:lstStyle>
          <a:p>
            <a:fld id="{2E33BC90-2A35-45AE-9A53-3854E5206E8A}"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3360084A-A9FF-4B05-A87B-84BDDD943885}" type="datetimeFigureOut">
              <a:rPr lang="tr-TR" smtClean="0"/>
              <a:pPr/>
              <a:t>04.12.2015</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2E33BC90-2A35-45AE-9A53-3854E5206E8A}"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5" name="14 Yuvarlatılmış Dikdörtgen"/>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Tek Köşesi Yuvarlatılmış Dikdörtgen"/>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tr-TR" smtClean="0"/>
              <a:t>Asıl başlık stili için tıklatın</a:t>
            </a:r>
            <a:endParaRPr kumimoji="0" lang="en-US"/>
          </a:p>
        </p:txBody>
      </p:sp>
      <p:sp>
        <p:nvSpPr>
          <p:cNvPr id="4" name="3 Metin Yer Tutucusu"/>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3360084A-A9FF-4B05-A87B-84BDDD943885}" type="datetimeFigureOut">
              <a:rPr lang="tr-TR" smtClean="0"/>
              <a:pPr/>
              <a:t>04.12.2015</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2E33BC90-2A35-45AE-9A53-3854E5206E8A}" type="slidenum">
              <a:rPr lang="tr-TR" smtClean="0"/>
              <a:pPr/>
              <a:t>‹#›</a:t>
            </a:fld>
            <a:endParaRPr lang="tr-TR"/>
          </a:p>
        </p:txBody>
      </p:sp>
      <p:sp>
        <p:nvSpPr>
          <p:cNvPr id="3" name="2 Resim Yer Tutucusu"/>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tr-TR" smtClean="0"/>
              <a:t>Resim eklemek için simgeyi tıklatın</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6 Yuvarlatılmış Dikdörtgen"/>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Yuvarlatılmış Dikdörtgen"/>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12 Başlık Yer Tutucusu"/>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tr-TR" smtClean="0"/>
              <a:t>Asıl başlık stili için tıklatın</a:t>
            </a:r>
            <a:endParaRPr kumimoji="0" lang="en-US"/>
          </a:p>
        </p:txBody>
      </p:sp>
      <p:sp>
        <p:nvSpPr>
          <p:cNvPr id="4" name="3 Metin Yer Tutucusu"/>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5" name="24 Veri Yer Tutucusu"/>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3360084A-A9FF-4B05-A87B-84BDDD943885}" type="datetimeFigureOut">
              <a:rPr lang="tr-TR" smtClean="0"/>
              <a:pPr/>
              <a:t>04.12.2015</a:t>
            </a:fld>
            <a:endParaRPr lang="tr-TR"/>
          </a:p>
        </p:txBody>
      </p:sp>
      <p:sp>
        <p:nvSpPr>
          <p:cNvPr id="18" name="17 Altbilgi Yer Tutucusu"/>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tr-TR"/>
          </a:p>
        </p:txBody>
      </p:sp>
      <p:sp>
        <p:nvSpPr>
          <p:cNvPr id="5" name="4 Slayt Numarası Yer Tutucusu"/>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2E33BC90-2A35-45AE-9A53-3854E5206E8A}"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51520" y="1772816"/>
            <a:ext cx="8496944" cy="4896544"/>
          </a:xfrm>
        </p:spPr>
        <p:txBody>
          <a:bodyPr>
            <a:normAutofit fontScale="55000" lnSpcReduction="20000"/>
          </a:bodyPr>
          <a:lstStyle/>
          <a:p>
            <a:r>
              <a:rPr lang="tr-TR" b="1" u="sng" dirty="0"/>
              <a:t>TRABLUSGARP SAVAŞI</a:t>
            </a:r>
            <a:endParaRPr lang="tr-TR" dirty="0"/>
          </a:p>
          <a:p>
            <a:r>
              <a:rPr lang="tr-TR" b="1" dirty="0"/>
              <a:t>Tarih</a:t>
            </a:r>
            <a:r>
              <a:rPr lang="tr-TR" dirty="0"/>
              <a:t>:</a:t>
            </a:r>
            <a:r>
              <a:rPr lang="tr-TR" i="1" dirty="0"/>
              <a:t> </a:t>
            </a:r>
            <a:r>
              <a:rPr lang="tr-TR" dirty="0"/>
              <a:t>1911</a:t>
            </a:r>
          </a:p>
          <a:p>
            <a:r>
              <a:rPr lang="tr-TR" b="1" dirty="0"/>
              <a:t>Savaşan Devletler:</a:t>
            </a:r>
            <a:r>
              <a:rPr lang="tr-TR" dirty="0"/>
              <a:t> Osmanlı Devleti – İtalya</a:t>
            </a:r>
          </a:p>
          <a:p>
            <a:r>
              <a:rPr lang="tr-TR" b="1" dirty="0"/>
              <a:t>Savaşın Nedeni:</a:t>
            </a:r>
            <a:r>
              <a:rPr lang="tr-TR" dirty="0"/>
              <a:t> İtalya’nın, güçsüz duruma düşen Osmanlı topraklarını almak istemesi.</a:t>
            </a:r>
          </a:p>
          <a:p>
            <a:r>
              <a:rPr lang="tr-TR" b="1" dirty="0"/>
              <a:t>Not:</a:t>
            </a:r>
            <a:r>
              <a:rPr lang="tr-TR" dirty="0"/>
              <a:t> Osmanlı Devleti Trablusgarp’a (Libya) asker gönderecek durumda değildi. Bu nedenle bu savaşa gönüllü olan subaylar katılmıştır. Mustafa Kemal’de gönüllü olan subayların arasındadır. Bu onun vatanseverliğini göstermektedir.</a:t>
            </a:r>
          </a:p>
          <a:p>
            <a:r>
              <a:rPr lang="tr-TR" dirty="0"/>
              <a:t>Mustafa Kemal ve arkadaşları </a:t>
            </a:r>
            <a:r>
              <a:rPr lang="tr-TR" b="1" dirty="0" err="1"/>
              <a:t>Tobruk</a:t>
            </a:r>
            <a:r>
              <a:rPr lang="tr-TR" b="1" dirty="0"/>
              <a:t> ve </a:t>
            </a:r>
            <a:r>
              <a:rPr lang="tr-TR" b="1" dirty="0" err="1"/>
              <a:t>Derne</a:t>
            </a:r>
            <a:r>
              <a:rPr lang="tr-TR" dirty="0" err="1"/>
              <a:t>’de</a:t>
            </a:r>
            <a:r>
              <a:rPr lang="tr-TR" dirty="0"/>
              <a:t> başarılı savunma savaşları yaptılar ve İtalya’nın daha fazla ilerlemesine engel oldular.</a:t>
            </a:r>
          </a:p>
          <a:p>
            <a:pPr lvl="0"/>
            <a:r>
              <a:rPr lang="tr-TR" dirty="0"/>
              <a:t>Mustafa Kemal’in katıldığı </a:t>
            </a:r>
            <a:r>
              <a:rPr lang="tr-TR" b="1" dirty="0"/>
              <a:t>ilk savaş</a:t>
            </a:r>
            <a:r>
              <a:rPr lang="tr-TR" dirty="0"/>
              <a:t> </a:t>
            </a:r>
            <a:r>
              <a:rPr lang="tr-TR" b="1" dirty="0"/>
              <a:t>Trablusgarp Savaşı’dır</a:t>
            </a:r>
            <a:r>
              <a:rPr lang="tr-TR" dirty="0"/>
              <a:t>.</a:t>
            </a:r>
          </a:p>
          <a:p>
            <a:pPr lvl="0"/>
            <a:r>
              <a:rPr lang="tr-TR" dirty="0"/>
              <a:t> Trablusgarp Savaşı, Mustafa Kemal’in </a:t>
            </a:r>
            <a:r>
              <a:rPr lang="tr-TR" b="1" dirty="0"/>
              <a:t>ilk askeri</a:t>
            </a:r>
            <a:r>
              <a:rPr lang="tr-TR" dirty="0"/>
              <a:t> başarısıdır.</a:t>
            </a:r>
          </a:p>
          <a:p>
            <a:pPr lvl="0"/>
            <a:r>
              <a:rPr lang="tr-TR" dirty="0"/>
              <a:t>Trablusgarp Savaşı’ndaki başarılı savunmasından dolayı Mustafa Kemal’e </a:t>
            </a:r>
            <a:r>
              <a:rPr lang="tr-TR" b="1" u="sng" dirty="0"/>
              <a:t>binbaşı</a:t>
            </a:r>
            <a:r>
              <a:rPr lang="tr-TR" dirty="0"/>
              <a:t> rütbesi verildi.</a:t>
            </a:r>
          </a:p>
          <a:p>
            <a:r>
              <a:rPr lang="tr-TR" b="1" dirty="0"/>
              <a:t>Savaşın sonucu:</a:t>
            </a:r>
            <a:r>
              <a:rPr lang="tr-TR" dirty="0"/>
              <a:t> Savaşı Osmanlı Devleti </a:t>
            </a:r>
            <a:r>
              <a:rPr lang="tr-TR" b="1" dirty="0"/>
              <a:t>kaybetti</a:t>
            </a:r>
            <a:r>
              <a:rPr lang="tr-TR" dirty="0"/>
              <a:t>, İtalya kazandı.</a:t>
            </a:r>
          </a:p>
          <a:p>
            <a:pPr lvl="0"/>
            <a:r>
              <a:rPr lang="tr-TR" dirty="0"/>
              <a:t>Bu savaşı sonunda İtalya ile </a:t>
            </a:r>
            <a:r>
              <a:rPr lang="tr-TR" b="1" u="sng" dirty="0" err="1"/>
              <a:t>Uşi</a:t>
            </a:r>
            <a:r>
              <a:rPr lang="tr-TR" b="1" u="sng" dirty="0"/>
              <a:t> Antlaşması</a:t>
            </a:r>
            <a:r>
              <a:rPr lang="tr-TR" dirty="0"/>
              <a:t> yapıldı.</a:t>
            </a:r>
            <a:r>
              <a:rPr lang="tr-TR" b="1" dirty="0"/>
              <a:t> </a:t>
            </a:r>
            <a:r>
              <a:rPr lang="tr-TR" b="1" dirty="0" err="1"/>
              <a:t>Uşi</a:t>
            </a:r>
            <a:r>
              <a:rPr lang="tr-TR" b="1" dirty="0"/>
              <a:t> Antlaşması’na göre</a:t>
            </a:r>
            <a:r>
              <a:rPr lang="tr-TR" dirty="0"/>
              <a:t> </a:t>
            </a:r>
            <a:r>
              <a:rPr lang="tr-TR" b="1" dirty="0"/>
              <a:t>Trablusgarp </a:t>
            </a:r>
            <a:r>
              <a:rPr lang="tr-TR" dirty="0"/>
              <a:t>ve</a:t>
            </a:r>
            <a:r>
              <a:rPr lang="tr-TR" b="1" dirty="0"/>
              <a:t> </a:t>
            </a:r>
            <a:r>
              <a:rPr lang="tr-TR" b="1" dirty="0" err="1"/>
              <a:t>Bingazi</a:t>
            </a:r>
            <a:r>
              <a:rPr lang="tr-TR" dirty="0"/>
              <a:t> İtalya’ya verildi.</a:t>
            </a:r>
          </a:p>
          <a:p>
            <a:pPr lvl="0"/>
            <a:r>
              <a:rPr lang="tr-TR" dirty="0"/>
              <a:t>Mustafa Kemal’in </a:t>
            </a:r>
            <a:r>
              <a:rPr lang="tr-TR" b="1" dirty="0"/>
              <a:t>ilk görev yeri</a:t>
            </a:r>
            <a:r>
              <a:rPr lang="tr-TR" dirty="0"/>
              <a:t> </a:t>
            </a:r>
            <a:r>
              <a:rPr lang="tr-TR" b="1" dirty="0"/>
              <a:t>Şam </a:t>
            </a:r>
            <a:r>
              <a:rPr lang="tr-TR" dirty="0"/>
              <a:t>(Şimdiki Suriye’nin başkenti)'dır.</a:t>
            </a:r>
          </a:p>
          <a:p>
            <a:endParaRPr lang="tr-TR" dirty="0"/>
          </a:p>
        </p:txBody>
      </p:sp>
      <p:pic>
        <p:nvPicPr>
          <p:cNvPr id="1026" name="Picture 2" descr="C:\Users\TOSHOBA\Desktop\trablusgarpsavasi.jpg"/>
          <p:cNvPicPr>
            <a:picLocks noChangeAspect="1" noChangeArrowheads="1"/>
          </p:cNvPicPr>
          <p:nvPr/>
        </p:nvPicPr>
        <p:blipFill>
          <a:blip r:embed="rId2" cstate="print"/>
          <a:srcRect/>
          <a:stretch>
            <a:fillRect/>
          </a:stretch>
        </p:blipFill>
        <p:spPr bwMode="auto">
          <a:xfrm>
            <a:off x="5436096" y="260648"/>
            <a:ext cx="3384376" cy="2256250"/>
          </a:xfrm>
          <a:prstGeom prst="rect">
            <a:avLst/>
          </a:prstGeom>
          <a:noFill/>
        </p:spPr>
      </p:pic>
      <p:sp>
        <p:nvSpPr>
          <p:cNvPr id="2" name="Dikdörtgen 1"/>
          <p:cNvSpPr/>
          <p:nvPr/>
        </p:nvSpPr>
        <p:spPr>
          <a:xfrm>
            <a:off x="3563888" y="6021288"/>
            <a:ext cx="2316788" cy="369332"/>
          </a:xfrm>
          <a:prstGeom prst="rect">
            <a:avLst/>
          </a:prstGeom>
        </p:spPr>
        <p:txBody>
          <a:bodyPr wrap="none">
            <a:spAutoFit/>
          </a:bodyPr>
          <a:lstStyle/>
          <a:p>
            <a:r>
              <a:rPr lang="tr-TR" dirty="0"/>
              <a:t>www.sorubak.com</a:t>
            </a:r>
            <a:endParaRPr lang="tr-T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95536" y="260648"/>
            <a:ext cx="7596336" cy="6597352"/>
          </a:xfrm>
        </p:spPr>
        <p:txBody>
          <a:bodyPr>
            <a:normAutofit lnSpcReduction="10000"/>
          </a:bodyPr>
          <a:lstStyle/>
          <a:p>
            <a:pPr>
              <a:buNone/>
            </a:pPr>
            <a:r>
              <a:rPr lang="tr-TR" b="1" u="sng" dirty="0"/>
              <a:t>ERZURUM KONGRESİ (23 Temmuz 1919</a:t>
            </a:r>
            <a:r>
              <a:rPr lang="tr-TR" b="1" u="sng" dirty="0" smtClean="0"/>
              <a:t>)</a:t>
            </a:r>
            <a:endParaRPr lang="tr-TR" dirty="0"/>
          </a:p>
          <a:p>
            <a:pPr>
              <a:buFont typeface="Wingdings" pitchFamily="2" charset="2"/>
              <a:buChar char="Ø"/>
            </a:pPr>
            <a:r>
              <a:rPr lang="tr-TR" sz="2000" dirty="0"/>
              <a:t>İtilaf Devletleri, Doğu Anadolu’yu Ermenilere vermeyi planlamışlardı. Erzurum Kongresi, Ermenilere karşı bütünlüğü sağlamak ve Doğu Anadolu’nun güvenliğini sağlamak amacıyla toplanmıştır. Erzurum Kongresi’ne Doğu Anadolu’dan gelen temsilciler katıldı. </a:t>
            </a:r>
            <a:r>
              <a:rPr lang="tr-TR" sz="2000" b="1" dirty="0"/>
              <a:t>Kongre başkanlığına </a:t>
            </a:r>
            <a:r>
              <a:rPr lang="tr-TR" sz="2000" dirty="0"/>
              <a:t>oy birliği ile </a:t>
            </a:r>
            <a:r>
              <a:rPr lang="tr-TR" sz="2000" b="1" dirty="0"/>
              <a:t>Mustafa Kemal</a:t>
            </a:r>
            <a:r>
              <a:rPr lang="tr-TR" sz="2000" dirty="0"/>
              <a:t> seçildi.</a:t>
            </a:r>
          </a:p>
          <a:p>
            <a:pPr>
              <a:buNone/>
            </a:pPr>
            <a:r>
              <a:rPr lang="tr-TR" sz="2400" b="1" dirty="0"/>
              <a:t>Erzurum Kongresi’nde şu kararlar alındı:</a:t>
            </a:r>
          </a:p>
          <a:p>
            <a:pPr lvl="0">
              <a:buFont typeface="Wingdings" pitchFamily="2" charset="2"/>
              <a:buChar char="Ø"/>
            </a:pPr>
            <a:r>
              <a:rPr lang="tr-TR" sz="2000" dirty="0"/>
              <a:t>Milli (ulusal) sınırlar içinde vatan bir bütündür, bölünemez.</a:t>
            </a:r>
          </a:p>
          <a:p>
            <a:pPr lvl="0">
              <a:buFont typeface="Wingdings" pitchFamily="2" charset="2"/>
              <a:buChar char="Ø"/>
            </a:pPr>
            <a:r>
              <a:rPr lang="tr-TR" sz="2000" b="1" dirty="0"/>
              <a:t>Manda</a:t>
            </a:r>
            <a:r>
              <a:rPr lang="tr-TR" sz="2000" dirty="0"/>
              <a:t> ve </a:t>
            </a:r>
            <a:r>
              <a:rPr lang="tr-TR" sz="2000" b="1" dirty="0"/>
              <a:t>himaye</a:t>
            </a:r>
            <a:r>
              <a:rPr lang="tr-TR" sz="2000" dirty="0"/>
              <a:t> kabul edilemez.</a:t>
            </a:r>
          </a:p>
          <a:p>
            <a:pPr lvl="0">
              <a:buFont typeface="Wingdings" pitchFamily="2" charset="2"/>
              <a:buChar char="Ø"/>
            </a:pPr>
            <a:r>
              <a:rPr lang="tr-TR" sz="2000" dirty="0"/>
              <a:t>Her türlü yabancı işgal ve müdahaleye karşı millet, birlikte karşı koyacaktır.</a:t>
            </a:r>
          </a:p>
          <a:p>
            <a:pPr lvl="0">
              <a:buFont typeface="Wingdings" pitchFamily="2" charset="2"/>
              <a:buChar char="Ø"/>
            </a:pPr>
            <a:r>
              <a:rPr lang="tr-TR" sz="2000" dirty="0"/>
              <a:t>Vatanın bağımsızlığının korunmasına Osmanlı Hükümeti’nin gücü yetmezse </a:t>
            </a:r>
            <a:r>
              <a:rPr lang="tr-TR" sz="2000" b="1" dirty="0"/>
              <a:t>geçici bir hükümet </a:t>
            </a:r>
            <a:r>
              <a:rPr lang="tr-TR" sz="2000" dirty="0"/>
              <a:t>kurulacaktır.</a:t>
            </a:r>
          </a:p>
          <a:p>
            <a:pPr lvl="0">
              <a:buFont typeface="Wingdings" pitchFamily="2" charset="2"/>
              <a:buChar char="Ø"/>
            </a:pPr>
            <a:r>
              <a:rPr lang="tr-TR" sz="2000" b="1" dirty="0"/>
              <a:t>Temsil Heyeti</a:t>
            </a:r>
            <a:r>
              <a:rPr lang="tr-TR" sz="2000" dirty="0"/>
              <a:t> seçilecektir.</a:t>
            </a:r>
          </a:p>
          <a:p>
            <a:pPr>
              <a:buNone/>
            </a:pPr>
            <a:r>
              <a:rPr lang="tr-TR" sz="2400" b="1" dirty="0"/>
              <a:t>Not:</a:t>
            </a:r>
            <a:r>
              <a:rPr lang="tr-TR" sz="2400" dirty="0"/>
              <a:t> </a:t>
            </a:r>
            <a:r>
              <a:rPr lang="tr-TR" sz="2000" dirty="0"/>
              <a:t>Kongre sonunda </a:t>
            </a:r>
            <a:r>
              <a:rPr lang="tr-TR" sz="2000" b="1" dirty="0"/>
              <a:t>Temsil Heyeti</a:t>
            </a:r>
            <a:r>
              <a:rPr lang="tr-TR" sz="2000" dirty="0"/>
              <a:t> oluşturuldu ve </a:t>
            </a:r>
            <a:r>
              <a:rPr lang="tr-TR" sz="2000" b="1" dirty="0"/>
              <a:t>başkanlığına Mustafa Kemal</a:t>
            </a:r>
            <a:r>
              <a:rPr lang="tr-TR" sz="2000" dirty="0"/>
              <a:t> seçildi.</a:t>
            </a:r>
          </a:p>
          <a:p>
            <a:endParaRPr lang="tr-T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Oval"/>
          <p:cNvSpPr/>
          <p:nvPr/>
        </p:nvSpPr>
        <p:spPr>
          <a:xfrm>
            <a:off x="611560" y="188640"/>
            <a:ext cx="7992888" cy="12241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solidFill>
                  <a:schemeClr val="tx1"/>
                </a:solidFill>
              </a:rPr>
              <a:t>ERZURUM KONGRESİNİN ÖNEMİ :</a:t>
            </a:r>
            <a:endParaRPr lang="tr-TR" sz="3200" b="1" dirty="0">
              <a:solidFill>
                <a:schemeClr val="tx1"/>
              </a:solidFill>
            </a:endParaRPr>
          </a:p>
        </p:txBody>
      </p:sp>
      <p:sp>
        <p:nvSpPr>
          <p:cNvPr id="6" name="5 Bulut"/>
          <p:cNvSpPr/>
          <p:nvPr/>
        </p:nvSpPr>
        <p:spPr>
          <a:xfrm>
            <a:off x="467544" y="1772816"/>
            <a:ext cx="8064896" cy="2376264"/>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tr-TR" sz="2400" dirty="0"/>
              <a:t>Erzurum kongresi toplanma bakımından</a:t>
            </a:r>
            <a:r>
              <a:rPr lang="tr-TR" sz="2400" b="1" dirty="0"/>
              <a:t> </a:t>
            </a:r>
            <a:r>
              <a:rPr lang="tr-TR" sz="2400" b="1" u="sng" dirty="0">
                <a:solidFill>
                  <a:schemeClr val="tx1"/>
                </a:solidFill>
              </a:rPr>
              <a:t>bölgesel</a:t>
            </a:r>
            <a:r>
              <a:rPr lang="tr-TR" sz="2400" dirty="0"/>
              <a:t>, aldığı kararlar yönünden </a:t>
            </a:r>
            <a:r>
              <a:rPr lang="tr-TR" sz="2400" b="1" u="sng" dirty="0">
                <a:solidFill>
                  <a:schemeClr val="tx1"/>
                </a:solidFill>
              </a:rPr>
              <a:t>ulusal</a:t>
            </a:r>
            <a:r>
              <a:rPr lang="tr-TR" sz="2400" u="sng" dirty="0">
                <a:solidFill>
                  <a:schemeClr val="tx1"/>
                </a:solidFill>
              </a:rPr>
              <a:t> </a:t>
            </a:r>
            <a:r>
              <a:rPr lang="tr-TR" sz="2400" b="1" u="sng" dirty="0">
                <a:solidFill>
                  <a:schemeClr val="tx1"/>
                </a:solidFill>
              </a:rPr>
              <a:t>(milli) </a:t>
            </a:r>
            <a:r>
              <a:rPr lang="tr-TR" sz="2400" dirty="0"/>
              <a:t>bir kongredir.</a:t>
            </a:r>
          </a:p>
          <a:p>
            <a:pPr algn="ctr"/>
            <a:endParaRPr lang="tr-TR" sz="2400" dirty="0"/>
          </a:p>
        </p:txBody>
      </p:sp>
      <p:sp>
        <p:nvSpPr>
          <p:cNvPr id="7" name="6 Bulut"/>
          <p:cNvSpPr/>
          <p:nvPr/>
        </p:nvSpPr>
        <p:spPr>
          <a:xfrm>
            <a:off x="683568" y="4221088"/>
            <a:ext cx="7776864" cy="2448272"/>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tr-TR" sz="2400" dirty="0"/>
              <a:t>Erzurum Kongresi ile </a:t>
            </a:r>
            <a:r>
              <a:rPr lang="tr-TR" sz="2400" b="1" u="sng" dirty="0">
                <a:solidFill>
                  <a:schemeClr val="tx1"/>
                </a:solidFill>
              </a:rPr>
              <a:t>ilk kez,</a:t>
            </a:r>
            <a:r>
              <a:rPr lang="tr-TR" sz="2400" u="sng" dirty="0">
                <a:solidFill>
                  <a:schemeClr val="tx1"/>
                </a:solidFill>
              </a:rPr>
              <a:t> </a:t>
            </a:r>
            <a:r>
              <a:rPr lang="tr-TR" sz="2400" b="1" u="sng" dirty="0">
                <a:solidFill>
                  <a:schemeClr val="tx1"/>
                </a:solidFill>
              </a:rPr>
              <a:t>vatanın bir bütün olduğundan ve parçalanamayacağından</a:t>
            </a:r>
            <a:r>
              <a:rPr lang="tr-TR" sz="2400" u="sng" dirty="0">
                <a:solidFill>
                  <a:schemeClr val="tx1"/>
                </a:solidFill>
              </a:rPr>
              <a:t> </a:t>
            </a:r>
            <a:r>
              <a:rPr lang="tr-TR" sz="2400" dirty="0"/>
              <a:t>bahsedilmiştir.</a:t>
            </a:r>
          </a:p>
          <a:p>
            <a:pPr algn="ctr"/>
            <a:endParaRPr lang="tr-T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67544" y="260648"/>
            <a:ext cx="7920880" cy="6120680"/>
          </a:xfrm>
        </p:spPr>
        <p:txBody>
          <a:bodyPr>
            <a:normAutofit fontScale="70000" lnSpcReduction="20000"/>
          </a:bodyPr>
          <a:lstStyle/>
          <a:p>
            <a:pPr>
              <a:buNone/>
            </a:pPr>
            <a:endParaRPr lang="tr-TR" b="1" u="sng" dirty="0" smtClean="0"/>
          </a:p>
          <a:p>
            <a:pPr>
              <a:buNone/>
            </a:pPr>
            <a:r>
              <a:rPr lang="tr-TR" sz="4000" b="1" u="sng" dirty="0" smtClean="0"/>
              <a:t>SİVAS </a:t>
            </a:r>
            <a:r>
              <a:rPr lang="tr-TR" sz="4000" b="1" u="sng" dirty="0"/>
              <a:t>KONGRESİ (4 Eylül 1919</a:t>
            </a:r>
            <a:r>
              <a:rPr lang="tr-TR" sz="4000" b="1" u="sng" dirty="0" smtClean="0"/>
              <a:t>)</a:t>
            </a:r>
          </a:p>
          <a:p>
            <a:pPr>
              <a:buNone/>
            </a:pPr>
            <a:endParaRPr lang="tr-TR" dirty="0"/>
          </a:p>
          <a:p>
            <a:pPr>
              <a:buFont typeface="Wingdings" pitchFamily="2" charset="2"/>
              <a:buChar char="Ø"/>
            </a:pPr>
            <a:r>
              <a:rPr lang="tr-TR" dirty="0"/>
              <a:t>Sivas Kongresi, Mustafa Kemal’in Amasya Genelgesi’nde yaptığı çağrı üzerine toplanmıştır. Bu kongreye Türkiye’nin her tarafından seçilmiş olan temsilciler katılmıştır. </a:t>
            </a:r>
            <a:r>
              <a:rPr lang="tr-TR" b="1" dirty="0"/>
              <a:t>Kongre başkanlığına</a:t>
            </a:r>
            <a:r>
              <a:rPr lang="tr-TR" dirty="0"/>
              <a:t> yine </a:t>
            </a:r>
            <a:r>
              <a:rPr lang="tr-TR" b="1" dirty="0"/>
              <a:t>Mustafa Kemal</a:t>
            </a:r>
            <a:r>
              <a:rPr lang="tr-TR" dirty="0"/>
              <a:t> seçilmiştir. Osmanlı Hükümeti, bu kongrenin toplanmasını engellemeye çalıştı fakat başaramadı.</a:t>
            </a:r>
          </a:p>
          <a:p>
            <a:pPr>
              <a:buNone/>
            </a:pPr>
            <a:r>
              <a:rPr lang="tr-TR" sz="3400" b="1" dirty="0"/>
              <a:t>Sivas Kongresi’nde şu kararlar alınmıştır:</a:t>
            </a:r>
            <a:endParaRPr lang="tr-TR" sz="3400" dirty="0"/>
          </a:p>
          <a:p>
            <a:pPr lvl="0">
              <a:buFont typeface="Wingdings" pitchFamily="2" charset="2"/>
              <a:buChar char="Ø"/>
            </a:pPr>
            <a:r>
              <a:rPr lang="tr-TR" dirty="0"/>
              <a:t>Erzurum Kongresi’nde alınan kararlar aynen kabul edilmiştir.</a:t>
            </a:r>
          </a:p>
          <a:p>
            <a:pPr lvl="0">
              <a:buFont typeface="Wingdings" pitchFamily="2" charset="2"/>
              <a:buChar char="Ø"/>
            </a:pPr>
            <a:r>
              <a:rPr lang="tr-TR" dirty="0"/>
              <a:t>Ülkemizin çeşitli yerlerindeki Milli Cemiyetler birleştirildi (Anadolu ve Rumeli </a:t>
            </a:r>
            <a:r>
              <a:rPr lang="tr-TR" dirty="0" err="1"/>
              <a:t>Müdafa</a:t>
            </a:r>
            <a:r>
              <a:rPr lang="tr-TR" dirty="0"/>
              <a:t>-i Hukuk Cemiyeti)</a:t>
            </a:r>
          </a:p>
          <a:p>
            <a:pPr>
              <a:buNone/>
            </a:pPr>
            <a:r>
              <a:rPr lang="tr-TR" sz="3400" b="1" dirty="0"/>
              <a:t>Sivas Kongresi’nin Önemi:</a:t>
            </a:r>
            <a:endParaRPr lang="tr-TR" sz="3400" dirty="0"/>
          </a:p>
          <a:p>
            <a:pPr lvl="0">
              <a:buFont typeface="Wingdings" pitchFamily="2" charset="2"/>
              <a:buChar char="Ø"/>
            </a:pPr>
            <a:r>
              <a:rPr lang="tr-TR" dirty="0"/>
              <a:t>Sivas Kongresi’ne ülkenin her yerinden gelen temsilciler katıldığı için </a:t>
            </a:r>
            <a:r>
              <a:rPr lang="tr-TR" b="1" dirty="0"/>
              <a:t>ulusal (milli) bir kongredir</a:t>
            </a:r>
            <a:r>
              <a:rPr lang="tr-TR" b="1" dirty="0" smtClean="0"/>
              <a:t>.</a:t>
            </a:r>
            <a:endParaRPr lang="tr-TR" dirty="0"/>
          </a:p>
          <a:p>
            <a:pPr lvl="0">
              <a:buFont typeface="Wingdings" pitchFamily="2" charset="2"/>
              <a:buChar char="Ø"/>
            </a:pPr>
            <a:r>
              <a:rPr lang="tr-TR" dirty="0"/>
              <a:t>Tam bağımsızlık benimsenmiştir.</a:t>
            </a:r>
          </a:p>
          <a:p>
            <a:pPr lvl="0">
              <a:buFont typeface="Wingdings" pitchFamily="2" charset="2"/>
              <a:buChar char="Ø"/>
            </a:pPr>
            <a:r>
              <a:rPr lang="tr-TR" dirty="0"/>
              <a:t>Yeni Türk devletinin temelleri atılmıştır.</a:t>
            </a:r>
          </a:p>
          <a:p>
            <a:endParaRPr lang="tr-T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2780928"/>
            <a:ext cx="8229600" cy="4077072"/>
          </a:xfrm>
        </p:spPr>
        <p:txBody>
          <a:bodyPr>
            <a:normAutofit fontScale="70000" lnSpcReduction="20000"/>
          </a:bodyPr>
          <a:lstStyle/>
          <a:p>
            <a:pPr>
              <a:buNone/>
            </a:pPr>
            <a:r>
              <a:rPr lang="tr-TR" sz="3800" b="1" u="sng" dirty="0"/>
              <a:t>TBMM’NİN AÇILMASI (23 NİSAN 1920)</a:t>
            </a:r>
            <a:endParaRPr lang="tr-TR" sz="3800" dirty="0"/>
          </a:p>
          <a:p>
            <a:pPr>
              <a:buFont typeface="Wingdings" pitchFamily="2" charset="2"/>
              <a:buChar char="Ø"/>
            </a:pPr>
            <a:r>
              <a:rPr lang="tr-TR" dirty="0"/>
              <a:t>İşgal devletlerinin Mondros Ateşkes Antlaşması’na dayanarak İstanbul’u resmen işgal etmesi üzerine </a:t>
            </a:r>
            <a:r>
              <a:rPr lang="tr-TR" b="1" dirty="0" err="1"/>
              <a:t>Mebusan</a:t>
            </a:r>
            <a:r>
              <a:rPr lang="tr-TR" b="1" dirty="0"/>
              <a:t> Meclisi</a:t>
            </a:r>
            <a:r>
              <a:rPr lang="tr-TR" dirty="0"/>
              <a:t> kapatıldı. Bunun üzerine Mustafa Kemal, padişahın işgal devletlerinin baskısında olmasından dolayı Milli Mücadele’nin İstanbul’dan yürütülemeyeceğinin anladı ve işgal edilmemiş olan Ankara’da 23 Nisan 1920’de TBMM’yi (Türkiye Büyük Millet Meclisi) büyük bir törenle açtı.</a:t>
            </a:r>
          </a:p>
          <a:p>
            <a:pPr>
              <a:buNone/>
            </a:pPr>
            <a:r>
              <a:rPr lang="tr-TR" sz="3800" b="1" dirty="0"/>
              <a:t>TBMM’nin açılmasıyla:</a:t>
            </a:r>
            <a:endParaRPr lang="tr-TR" sz="3800" dirty="0"/>
          </a:p>
          <a:p>
            <a:pPr lvl="0">
              <a:buFont typeface="Wingdings" pitchFamily="2" charset="2"/>
              <a:buChar char="Ø"/>
            </a:pPr>
            <a:r>
              <a:rPr lang="tr-TR" dirty="0"/>
              <a:t>Ankara, Milli Mücadele’nin merkezi haline geldi.</a:t>
            </a:r>
          </a:p>
          <a:p>
            <a:pPr lvl="0">
              <a:buFont typeface="Wingdings" pitchFamily="2" charset="2"/>
              <a:buChar char="Ø"/>
            </a:pPr>
            <a:r>
              <a:rPr lang="tr-TR" dirty="0"/>
              <a:t>Milli (ulusal) egemenliğe dayalı yeni Türk devleti fikri doğmuş oldu.</a:t>
            </a:r>
          </a:p>
          <a:p>
            <a:pPr lvl="0">
              <a:buFont typeface="Wingdings" pitchFamily="2" charset="2"/>
              <a:buChar char="Ø"/>
            </a:pPr>
            <a:r>
              <a:rPr lang="tr-TR" b="1" dirty="0"/>
              <a:t>Düzenli ordu</a:t>
            </a:r>
            <a:r>
              <a:rPr lang="tr-TR" dirty="0"/>
              <a:t> kurulması kararı alındı.</a:t>
            </a:r>
          </a:p>
          <a:p>
            <a:endParaRPr lang="tr-TR" dirty="0"/>
          </a:p>
        </p:txBody>
      </p:sp>
      <p:pic>
        <p:nvPicPr>
          <p:cNvPr id="17409" name="Picture 1" descr="C:\Users\TOSHOBA\Desktop\tbmm-nin-acilisi.jpg"/>
          <p:cNvPicPr>
            <a:picLocks noChangeAspect="1" noChangeArrowheads="1"/>
          </p:cNvPicPr>
          <p:nvPr/>
        </p:nvPicPr>
        <p:blipFill>
          <a:blip r:embed="rId2" cstate="print"/>
          <a:srcRect/>
          <a:stretch>
            <a:fillRect/>
          </a:stretch>
        </p:blipFill>
        <p:spPr bwMode="auto">
          <a:xfrm>
            <a:off x="251520" y="0"/>
            <a:ext cx="8568952" cy="2779256"/>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683568" y="3501008"/>
            <a:ext cx="8136904" cy="3024336"/>
          </a:xfrm>
        </p:spPr>
        <p:txBody>
          <a:bodyPr>
            <a:normAutofit fontScale="77500" lnSpcReduction="20000"/>
          </a:bodyPr>
          <a:lstStyle/>
          <a:p>
            <a:pPr>
              <a:buNone/>
            </a:pPr>
            <a:r>
              <a:rPr lang="tr-TR" b="1" u="sng" dirty="0"/>
              <a:t>SEVR BARIŞ ANTLAŞMASI (10 AĞUSTOS 1920)</a:t>
            </a:r>
            <a:endParaRPr lang="tr-TR" dirty="0"/>
          </a:p>
          <a:p>
            <a:pPr>
              <a:buFont typeface="Wingdings" pitchFamily="2" charset="2"/>
              <a:buChar char="Ø"/>
            </a:pPr>
            <a:r>
              <a:rPr lang="tr-TR" b="1" dirty="0"/>
              <a:t>Osmanlı Devleti ile İtilaf Devletleri</a:t>
            </a:r>
            <a:r>
              <a:rPr lang="tr-TR" dirty="0"/>
              <a:t> arasında imzalanan Sevr Barış Antlaşması’na göre ülke toprakları düşmanlar tarafından paylaşılıyor, Türklere yaşayacak küçük bir alan bırakıyordu. TBMM, bu anlaşmayı şiddetle reddetmiş ve </a:t>
            </a:r>
            <a:r>
              <a:rPr lang="tr-TR" b="1" dirty="0"/>
              <a:t>kabul </a:t>
            </a:r>
            <a:r>
              <a:rPr lang="tr-TR" b="1" u="sng" dirty="0"/>
              <a:t>etmemiştir</a:t>
            </a:r>
            <a:r>
              <a:rPr lang="tr-TR" b="1" dirty="0"/>
              <a:t>.</a:t>
            </a:r>
            <a:endParaRPr lang="tr-TR" dirty="0"/>
          </a:p>
          <a:p>
            <a:pPr>
              <a:buNone/>
            </a:pPr>
            <a:r>
              <a:rPr lang="tr-TR" b="1" dirty="0"/>
              <a:t>Not:</a:t>
            </a:r>
            <a:r>
              <a:rPr lang="tr-TR" dirty="0"/>
              <a:t> Kurtuluş Savaşı’nı kazandığımız için işgal devletleri bu antlaşmayı </a:t>
            </a:r>
            <a:r>
              <a:rPr lang="tr-TR" b="1" dirty="0"/>
              <a:t>uygulayamamışlardır.</a:t>
            </a:r>
            <a:endParaRPr lang="tr-TR" dirty="0"/>
          </a:p>
          <a:p>
            <a:endParaRPr lang="tr-TR" dirty="0"/>
          </a:p>
        </p:txBody>
      </p:sp>
      <p:pic>
        <p:nvPicPr>
          <p:cNvPr id="16385" name="Picture 1" descr="C:\Users\TOSHOBA\Desktop\maxresdefault.jpg"/>
          <p:cNvPicPr>
            <a:picLocks noChangeAspect="1" noChangeArrowheads="1"/>
          </p:cNvPicPr>
          <p:nvPr/>
        </p:nvPicPr>
        <p:blipFill>
          <a:blip r:embed="rId3" cstate="print"/>
          <a:srcRect/>
          <a:stretch>
            <a:fillRect/>
          </a:stretch>
        </p:blipFill>
        <p:spPr bwMode="auto">
          <a:xfrm>
            <a:off x="179512" y="260648"/>
            <a:ext cx="8352928" cy="2880320"/>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23528" y="3717032"/>
            <a:ext cx="8507288" cy="1143000"/>
          </a:xfrm>
        </p:spPr>
        <p:txBody>
          <a:bodyPr>
            <a:noAutofit/>
          </a:bodyPr>
          <a:lstStyle/>
          <a:p>
            <a:r>
              <a:rPr lang="tr-TR" sz="2400" b="1" u="sng" dirty="0"/>
              <a:t>KURTULUŞ SAVAŞI (İSTİKLAL HARBİ)</a:t>
            </a:r>
            <a:r>
              <a:rPr lang="tr-TR" sz="2000" dirty="0"/>
              <a:t/>
            </a:r>
            <a:br>
              <a:rPr lang="tr-TR" sz="2000" dirty="0"/>
            </a:br>
            <a:r>
              <a:rPr lang="tr-TR" sz="2000" dirty="0"/>
              <a:t>İtilaf Devletleri </a:t>
            </a:r>
            <a:r>
              <a:rPr lang="tr-TR" sz="2000" b="1" dirty="0"/>
              <a:t>Mondros Ateşkes Antlaşması’nın 7. maddesine</a:t>
            </a:r>
            <a:r>
              <a:rPr lang="tr-TR" sz="2000" dirty="0"/>
              <a:t> dayanarak yurdumuzu işgal etmeye başlamışlardır. Bu durumdan kurtulmak için </a:t>
            </a:r>
            <a:r>
              <a:rPr lang="tr-TR" sz="2000" b="1" dirty="0"/>
              <a:t>Kurtuluş Savaşı (istiklal Harbi)</a:t>
            </a:r>
            <a:r>
              <a:rPr lang="tr-TR" sz="2000" dirty="0"/>
              <a:t> başlatılmıştır.</a:t>
            </a:r>
            <a:br>
              <a:rPr lang="tr-TR" sz="2000" dirty="0"/>
            </a:br>
            <a:endParaRPr lang="tr-TR" sz="2000" dirty="0"/>
          </a:p>
        </p:txBody>
      </p:sp>
      <p:graphicFrame>
        <p:nvGraphicFramePr>
          <p:cNvPr id="4" name="3 İçerik Yer Tutucusu"/>
          <p:cNvGraphicFramePr>
            <a:graphicFrameLocks noGrp="1"/>
          </p:cNvGraphicFramePr>
          <p:nvPr>
            <p:ph idx="1"/>
          </p:nvPr>
        </p:nvGraphicFramePr>
        <p:xfrm>
          <a:off x="611560" y="4941168"/>
          <a:ext cx="8229600" cy="1752600"/>
        </p:xfrm>
        <a:graphic>
          <a:graphicData uri="http://schemas.openxmlformats.org/drawingml/2006/table">
            <a:tbl>
              <a:tblPr firstRow="1" bandRow="1">
                <a:tableStyleId>{5C22544A-7EE6-4342-B048-85BDC9FD1C3A}</a:tableStyleId>
              </a:tblPr>
              <a:tblGrid>
                <a:gridCol w="4114800"/>
                <a:gridCol w="4114800"/>
              </a:tblGrid>
              <a:tr h="370840">
                <a:tc>
                  <a:txBody>
                    <a:bodyPr/>
                    <a:lstStyle/>
                    <a:p>
                      <a:r>
                        <a:rPr lang="tr-TR" dirty="0" smtClean="0"/>
                        <a:t>                                 KURTULUŞ SAVAŞINDA </a:t>
                      </a:r>
                      <a:endParaRPr lang="tr-TR" dirty="0"/>
                    </a:p>
                  </a:txBody>
                  <a:tcPr/>
                </a:tc>
                <a:tc>
                  <a:txBody>
                    <a:bodyPr/>
                    <a:lstStyle/>
                    <a:p>
                      <a:r>
                        <a:rPr lang="tr-TR" dirty="0" smtClean="0"/>
                        <a:t>CEPHELER :</a:t>
                      </a:r>
                      <a:endParaRPr lang="tr-TR" dirty="0"/>
                    </a:p>
                  </a:txBody>
                  <a:tcPr/>
                </a:tc>
              </a:tr>
              <a:tr h="370840">
                <a:tc>
                  <a:txBody>
                    <a:bodyPr/>
                    <a:lstStyle/>
                    <a:p>
                      <a:pPr>
                        <a:spcAft>
                          <a:spcPts val="0"/>
                        </a:spcAft>
                      </a:pPr>
                      <a:r>
                        <a:rPr lang="tr-TR" sz="1600" b="1">
                          <a:latin typeface="Tahoma"/>
                          <a:ea typeface="Times New Roman"/>
                        </a:rPr>
                        <a:t>Doğuda</a:t>
                      </a:r>
                      <a:endParaRPr lang="tr-TR" sz="1600">
                        <a:latin typeface="Times New Roman"/>
                        <a:ea typeface="Times New Roman"/>
                      </a:endParaRPr>
                    </a:p>
                  </a:txBody>
                  <a:tcPr marL="68580" marR="68580" marT="0" marB="0"/>
                </a:tc>
                <a:tc>
                  <a:txBody>
                    <a:bodyPr/>
                    <a:lstStyle/>
                    <a:p>
                      <a:pPr>
                        <a:spcAft>
                          <a:spcPts val="0"/>
                        </a:spcAft>
                      </a:pPr>
                      <a:r>
                        <a:rPr lang="tr-TR" sz="1600">
                          <a:latin typeface="Tahoma"/>
                          <a:ea typeface="Times New Roman"/>
                        </a:rPr>
                        <a:t>Ermeniler</a:t>
                      </a:r>
                      <a:endParaRPr lang="tr-TR" sz="1600">
                        <a:latin typeface="Times New Roman"/>
                        <a:ea typeface="Times New Roman"/>
                      </a:endParaRPr>
                    </a:p>
                  </a:txBody>
                  <a:tcPr marL="68580" marR="68580" marT="0" marB="0"/>
                </a:tc>
              </a:tr>
              <a:tr h="370840">
                <a:tc>
                  <a:txBody>
                    <a:bodyPr/>
                    <a:lstStyle/>
                    <a:p>
                      <a:pPr>
                        <a:spcAft>
                          <a:spcPts val="0"/>
                        </a:spcAft>
                      </a:pPr>
                      <a:r>
                        <a:rPr lang="tr-TR" sz="1600" b="1">
                          <a:latin typeface="Tahoma"/>
                          <a:ea typeface="Times New Roman"/>
                        </a:rPr>
                        <a:t>Güneyde</a:t>
                      </a:r>
                      <a:endParaRPr lang="tr-TR" sz="1600">
                        <a:latin typeface="Times New Roman"/>
                        <a:ea typeface="Times New Roman"/>
                      </a:endParaRPr>
                    </a:p>
                  </a:txBody>
                  <a:tcPr marL="68580" marR="68580" marT="0" marB="0"/>
                </a:tc>
                <a:tc>
                  <a:txBody>
                    <a:bodyPr/>
                    <a:lstStyle/>
                    <a:p>
                      <a:pPr>
                        <a:spcAft>
                          <a:spcPts val="0"/>
                        </a:spcAft>
                      </a:pPr>
                      <a:r>
                        <a:rPr lang="tr-TR" sz="1600">
                          <a:latin typeface="Tahoma"/>
                          <a:ea typeface="Times New Roman"/>
                        </a:rPr>
                        <a:t>Fransızlar</a:t>
                      </a:r>
                      <a:endParaRPr lang="tr-TR" sz="1600">
                        <a:latin typeface="Times New Roman"/>
                        <a:ea typeface="Times New Roman"/>
                      </a:endParaRPr>
                    </a:p>
                  </a:txBody>
                  <a:tcPr marL="68580" marR="68580" marT="0" marB="0"/>
                </a:tc>
              </a:tr>
              <a:tr h="370840">
                <a:tc>
                  <a:txBody>
                    <a:bodyPr/>
                    <a:lstStyle/>
                    <a:p>
                      <a:pPr>
                        <a:spcAft>
                          <a:spcPts val="0"/>
                        </a:spcAft>
                      </a:pPr>
                      <a:r>
                        <a:rPr lang="tr-TR" sz="1600" b="1">
                          <a:latin typeface="Tahoma"/>
                          <a:ea typeface="Times New Roman"/>
                        </a:rPr>
                        <a:t>Batıda</a:t>
                      </a:r>
                      <a:endParaRPr lang="tr-TR" sz="1600">
                        <a:latin typeface="Times New Roman"/>
                        <a:ea typeface="Times New Roman"/>
                      </a:endParaRPr>
                    </a:p>
                  </a:txBody>
                  <a:tcPr marL="68580" marR="68580" marT="0" marB="0"/>
                </a:tc>
                <a:tc>
                  <a:txBody>
                    <a:bodyPr/>
                    <a:lstStyle/>
                    <a:p>
                      <a:pPr>
                        <a:spcAft>
                          <a:spcPts val="0"/>
                        </a:spcAft>
                      </a:pPr>
                      <a:r>
                        <a:rPr lang="tr-TR" sz="1600" dirty="0">
                          <a:latin typeface="Tahoma"/>
                          <a:ea typeface="Times New Roman"/>
                        </a:rPr>
                        <a:t>Yunanlılar</a:t>
                      </a:r>
                      <a:endParaRPr lang="tr-TR" sz="1600" dirty="0">
                        <a:latin typeface="Times New Roman"/>
                        <a:ea typeface="Times New Roman"/>
                      </a:endParaRPr>
                    </a:p>
                  </a:txBody>
                  <a:tcPr marL="68580" marR="68580" marT="0" marB="0"/>
                </a:tc>
              </a:tr>
            </a:tbl>
          </a:graphicData>
        </a:graphic>
      </p:graphicFrame>
      <p:pic>
        <p:nvPicPr>
          <p:cNvPr id="15361" name="Picture 1" descr="C:\Users\TOSHOBA\Desktop\kurtuluş-savaşı-560x280.jpg"/>
          <p:cNvPicPr>
            <a:picLocks noChangeAspect="1" noChangeArrowheads="1"/>
          </p:cNvPicPr>
          <p:nvPr/>
        </p:nvPicPr>
        <p:blipFill>
          <a:blip r:embed="rId2" cstate="print"/>
          <a:srcRect/>
          <a:stretch>
            <a:fillRect/>
          </a:stretch>
        </p:blipFill>
        <p:spPr bwMode="auto">
          <a:xfrm>
            <a:off x="323528" y="188640"/>
            <a:ext cx="8640960" cy="3240783"/>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04664"/>
            <a:ext cx="8229600" cy="6192688"/>
          </a:xfrm>
        </p:spPr>
        <p:txBody>
          <a:bodyPr>
            <a:normAutofit fontScale="85000" lnSpcReduction="10000"/>
          </a:bodyPr>
          <a:lstStyle/>
          <a:p>
            <a:pPr>
              <a:buNone/>
            </a:pPr>
            <a:r>
              <a:rPr lang="tr-TR" sz="4100" b="1" u="sng" dirty="0"/>
              <a:t>1) Doğu Cephesi (2 Aralık 1920):</a:t>
            </a:r>
            <a:endParaRPr lang="tr-TR" sz="4100" dirty="0"/>
          </a:p>
          <a:p>
            <a:pPr>
              <a:buNone/>
            </a:pPr>
            <a:r>
              <a:rPr lang="tr-TR" b="1" dirty="0"/>
              <a:t>Komutanı: Kazım Karabekir</a:t>
            </a:r>
            <a:endParaRPr lang="tr-TR" dirty="0"/>
          </a:p>
          <a:p>
            <a:pPr>
              <a:buNone/>
            </a:pPr>
            <a:r>
              <a:rPr lang="tr-TR" b="1" dirty="0"/>
              <a:t>Savaşılan Devlet: Ermeniler</a:t>
            </a:r>
            <a:endParaRPr lang="tr-TR" dirty="0"/>
          </a:p>
          <a:p>
            <a:pPr>
              <a:buFont typeface="Wingdings" pitchFamily="2" charset="2"/>
              <a:buChar char="Ø"/>
            </a:pPr>
            <a:r>
              <a:rPr lang="tr-TR" sz="2400" dirty="0"/>
              <a:t>I.Dünya Savaşı’ndan sonra galip devletler (İtilaf Devletleri) Doğu Anadolu’yu Ermenilere vermek istediler. Ermeniler de 1920’de savaşı başlattı.</a:t>
            </a:r>
            <a:r>
              <a:rPr lang="tr-TR" sz="2400" b="1" dirty="0"/>
              <a:t> Doğu Cephesi’nin komutanı Kazım Karabekir</a:t>
            </a:r>
            <a:r>
              <a:rPr lang="tr-TR" sz="2400" dirty="0"/>
              <a:t> ve askerleri buradaki savaşı kazandılar ve Ermeniler barış istemek zorunda kaldılar.</a:t>
            </a:r>
          </a:p>
          <a:p>
            <a:pPr>
              <a:buNone/>
            </a:pPr>
            <a:r>
              <a:rPr lang="tr-TR" b="1" dirty="0"/>
              <a:t>Savaşın Sonucu:</a:t>
            </a:r>
            <a:endParaRPr lang="tr-TR" dirty="0"/>
          </a:p>
          <a:p>
            <a:pPr lvl="0">
              <a:buFont typeface="Wingdings" pitchFamily="2" charset="2"/>
              <a:buChar char="Ø"/>
            </a:pPr>
            <a:r>
              <a:rPr lang="tr-TR" sz="2600" dirty="0"/>
              <a:t>TBMM ile Ermenistan arasında </a:t>
            </a:r>
            <a:r>
              <a:rPr lang="tr-TR" sz="2600" b="1" dirty="0" err="1"/>
              <a:t>Gümrü</a:t>
            </a:r>
            <a:r>
              <a:rPr lang="tr-TR" sz="2600" b="1" dirty="0"/>
              <a:t> Antlaşması </a:t>
            </a:r>
            <a:r>
              <a:rPr lang="tr-TR" sz="2600" dirty="0"/>
              <a:t>imzalandı ve Güney Cephesi’ndeki savaşlar sona erdi.</a:t>
            </a:r>
          </a:p>
          <a:p>
            <a:pPr lvl="0">
              <a:buFont typeface="Wingdings" pitchFamily="2" charset="2"/>
              <a:buChar char="Ø"/>
            </a:pPr>
            <a:r>
              <a:rPr lang="tr-TR" sz="2600" dirty="0" err="1"/>
              <a:t>Gümrü</a:t>
            </a:r>
            <a:r>
              <a:rPr lang="tr-TR" sz="2600" dirty="0"/>
              <a:t> Antlaşması, TBMM hükümetinin  uluslararası alanda </a:t>
            </a:r>
            <a:r>
              <a:rPr lang="tr-TR" sz="2600" b="1" dirty="0"/>
              <a:t>imzaladığı ilk antlaşmadır.</a:t>
            </a:r>
            <a:endParaRPr lang="tr-TR" sz="2600" dirty="0"/>
          </a:p>
          <a:p>
            <a:pPr lvl="0">
              <a:buFont typeface="Wingdings" pitchFamily="2" charset="2"/>
              <a:buChar char="Ø"/>
            </a:pPr>
            <a:r>
              <a:rPr lang="tr-TR" sz="2600" dirty="0" err="1"/>
              <a:t>Gümrü</a:t>
            </a:r>
            <a:r>
              <a:rPr lang="tr-TR" sz="2600" dirty="0"/>
              <a:t> Antlaşması ile Ermeniler, TBMM Hükümeti’ni tanımış oldular.</a:t>
            </a:r>
          </a:p>
          <a:p>
            <a:pPr lvl="0">
              <a:buFont typeface="Wingdings" pitchFamily="2" charset="2"/>
              <a:buChar char="Ø"/>
            </a:pPr>
            <a:r>
              <a:rPr lang="tr-TR" sz="2600" dirty="0" err="1"/>
              <a:t>Gümrü</a:t>
            </a:r>
            <a:r>
              <a:rPr lang="tr-TR" sz="2600" dirty="0"/>
              <a:t> Antlaşması ile </a:t>
            </a:r>
            <a:r>
              <a:rPr lang="tr-TR" sz="2600" b="1" dirty="0"/>
              <a:t>Kars ve çevresi</a:t>
            </a:r>
            <a:r>
              <a:rPr lang="tr-TR" sz="2600" dirty="0"/>
              <a:t> düşmandan kurtulmuştur.</a:t>
            </a:r>
          </a:p>
          <a:p>
            <a:endParaRPr lang="tr-T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51520" y="188640"/>
            <a:ext cx="8229600" cy="4752528"/>
          </a:xfrm>
        </p:spPr>
        <p:txBody>
          <a:bodyPr>
            <a:normAutofit fontScale="62500" lnSpcReduction="20000"/>
          </a:bodyPr>
          <a:lstStyle/>
          <a:p>
            <a:pPr>
              <a:buNone/>
            </a:pPr>
            <a:r>
              <a:rPr lang="tr-TR" sz="4500" b="1" u="sng" dirty="0"/>
              <a:t>2) Güney Cephesi:</a:t>
            </a:r>
            <a:endParaRPr lang="tr-TR" sz="4500" dirty="0"/>
          </a:p>
          <a:p>
            <a:pPr>
              <a:buNone/>
            </a:pPr>
            <a:r>
              <a:rPr lang="tr-TR" sz="3800" b="1" dirty="0"/>
              <a:t>Savaşılan Devlet: Fransızlar</a:t>
            </a:r>
            <a:endParaRPr lang="tr-TR" sz="3800" dirty="0"/>
          </a:p>
          <a:p>
            <a:pPr>
              <a:buFont typeface="Wingdings" pitchFamily="2" charset="2"/>
              <a:buChar char="Ø"/>
            </a:pPr>
            <a:r>
              <a:rPr lang="tr-TR" dirty="0"/>
              <a:t>Mondros Ateşkes Antlaşması’na göre İngilizler güney illerimiz olan Maraş, Antep ve Urfa’yı işgal ettiler. Daha sonra buraları Fransızlara bıraktılar. Fransızlar, bu şehirleri işgal ederken Ermenilerden de yardım aldılar. Bunun üzerine bu illerdeki halk </a:t>
            </a:r>
            <a:r>
              <a:rPr lang="tr-TR" dirty="0" err="1"/>
              <a:t>Kuvayi</a:t>
            </a:r>
            <a:r>
              <a:rPr lang="tr-TR" dirty="0"/>
              <a:t> Milliye Birlikleri (Halkın kendi oluşturmuş olduğu düzensiz askeri birlikler) oluşturarak Fransızları geri püskürttüler. Halkın bu kahramanca savaşı karşısında Fransızlar geri çekildi.</a:t>
            </a:r>
          </a:p>
          <a:p>
            <a:pPr>
              <a:buNone/>
            </a:pPr>
            <a:r>
              <a:rPr lang="tr-TR" sz="3800" b="1" dirty="0"/>
              <a:t>Savaşın Sonucu:</a:t>
            </a:r>
            <a:endParaRPr lang="tr-TR" sz="3800" dirty="0"/>
          </a:p>
          <a:p>
            <a:pPr>
              <a:buFont typeface="Wingdings" pitchFamily="2" charset="2"/>
              <a:buChar char="Ø"/>
            </a:pPr>
            <a:r>
              <a:rPr lang="tr-TR" dirty="0"/>
              <a:t>Güney Cephesi’ndeki savaşlar, 20 Ekim 1921’de Fransızlarla imzalanan </a:t>
            </a:r>
            <a:r>
              <a:rPr lang="tr-TR" b="1" dirty="0"/>
              <a:t>Ankara Antlaşması</a:t>
            </a:r>
            <a:r>
              <a:rPr lang="tr-TR" dirty="0"/>
              <a:t> ile sona erdi.</a:t>
            </a:r>
          </a:p>
          <a:p>
            <a:pPr>
              <a:buFont typeface="Wingdings" pitchFamily="2" charset="2"/>
              <a:buChar char="Ø"/>
            </a:pPr>
            <a:r>
              <a:rPr lang="tr-TR" dirty="0"/>
              <a:t>Fransızlar, yapılan Ankara Antlaşması’ndan sonra 25 Aralık 1921’de Antep, daha sonra da Adana’dan ayrıldılar.</a:t>
            </a:r>
          </a:p>
          <a:p>
            <a:pPr>
              <a:buNone/>
            </a:pPr>
            <a:r>
              <a:rPr lang="tr-TR" sz="4400" b="1" dirty="0"/>
              <a:t>Not:</a:t>
            </a:r>
            <a:r>
              <a:rPr lang="tr-TR" sz="4400" dirty="0"/>
              <a:t> </a:t>
            </a:r>
            <a:r>
              <a:rPr lang="tr-TR" dirty="0"/>
              <a:t>Halkın kahramanca yaptığı bu savaşlardan sonra</a:t>
            </a:r>
            <a:r>
              <a:rPr lang="tr-TR" b="1" dirty="0"/>
              <a:t>, Urfa’ya  ’’şanlı’’ , Antep’e ’’gazi’’ ve Maraş’a ’’kahraman’’</a:t>
            </a:r>
            <a:r>
              <a:rPr lang="tr-TR" dirty="0"/>
              <a:t> unvanları verildi.</a:t>
            </a:r>
          </a:p>
          <a:p>
            <a:pPr>
              <a:buFont typeface="Wingdings" pitchFamily="2" charset="2"/>
              <a:buChar char="Ø"/>
            </a:pPr>
            <a:endParaRPr lang="tr-TR" dirty="0"/>
          </a:p>
        </p:txBody>
      </p:sp>
      <p:graphicFrame>
        <p:nvGraphicFramePr>
          <p:cNvPr id="4" name="3 Tablo"/>
          <p:cNvGraphicFramePr>
            <a:graphicFrameLocks noGrp="1"/>
          </p:cNvGraphicFramePr>
          <p:nvPr/>
        </p:nvGraphicFramePr>
        <p:xfrm>
          <a:off x="1115616" y="5085184"/>
          <a:ext cx="6816080" cy="1472562"/>
        </p:xfrm>
        <a:graphic>
          <a:graphicData uri="http://schemas.openxmlformats.org/drawingml/2006/table">
            <a:tbl>
              <a:tblPr firstRow="1" bandRow="1">
                <a:tableStyleId>{5C22544A-7EE6-4342-B048-85BDC9FD1C3A}</a:tableStyleId>
              </a:tblPr>
              <a:tblGrid>
                <a:gridCol w="3408040"/>
                <a:gridCol w="3408040"/>
              </a:tblGrid>
              <a:tr h="490854">
                <a:tc>
                  <a:txBody>
                    <a:bodyPr/>
                    <a:lstStyle/>
                    <a:p>
                      <a:r>
                        <a:rPr lang="tr-TR" b="1" dirty="0" smtClean="0">
                          <a:solidFill>
                            <a:schemeClr val="tx1"/>
                          </a:solidFill>
                        </a:rPr>
                        <a:t>URFA</a:t>
                      </a:r>
                      <a:endParaRPr lang="tr-TR" b="1" dirty="0">
                        <a:solidFill>
                          <a:schemeClr val="tx1"/>
                        </a:solidFill>
                      </a:endParaRPr>
                    </a:p>
                  </a:txBody>
                  <a:tcPr/>
                </a:tc>
                <a:tc>
                  <a:txBody>
                    <a:bodyPr/>
                    <a:lstStyle/>
                    <a:p>
                      <a:r>
                        <a:rPr lang="tr-TR" b="1" dirty="0" smtClean="0">
                          <a:solidFill>
                            <a:schemeClr val="tx1"/>
                          </a:solidFill>
                        </a:rPr>
                        <a:t>ŞANLIURFA</a:t>
                      </a:r>
                      <a:endParaRPr lang="tr-TR" b="1" dirty="0">
                        <a:solidFill>
                          <a:schemeClr val="tx1"/>
                        </a:solidFill>
                      </a:endParaRPr>
                    </a:p>
                  </a:txBody>
                  <a:tcPr/>
                </a:tc>
              </a:tr>
              <a:tr h="490854">
                <a:tc>
                  <a:txBody>
                    <a:bodyPr/>
                    <a:lstStyle/>
                    <a:p>
                      <a:r>
                        <a:rPr lang="tr-TR" b="1" dirty="0" smtClean="0">
                          <a:solidFill>
                            <a:schemeClr val="tx1"/>
                          </a:solidFill>
                        </a:rPr>
                        <a:t>ANTEP</a:t>
                      </a:r>
                      <a:endParaRPr lang="tr-TR" b="1" dirty="0">
                        <a:solidFill>
                          <a:schemeClr val="tx1"/>
                        </a:solidFill>
                      </a:endParaRPr>
                    </a:p>
                  </a:txBody>
                  <a:tcPr/>
                </a:tc>
                <a:tc>
                  <a:txBody>
                    <a:bodyPr/>
                    <a:lstStyle/>
                    <a:p>
                      <a:r>
                        <a:rPr lang="tr-TR" b="1" dirty="0" smtClean="0">
                          <a:solidFill>
                            <a:schemeClr val="tx1"/>
                          </a:solidFill>
                        </a:rPr>
                        <a:t>GAZİANTEP</a:t>
                      </a:r>
                      <a:endParaRPr lang="tr-TR" b="1" dirty="0">
                        <a:solidFill>
                          <a:schemeClr val="tx1"/>
                        </a:solidFill>
                      </a:endParaRPr>
                    </a:p>
                  </a:txBody>
                  <a:tcPr/>
                </a:tc>
              </a:tr>
              <a:tr h="490854">
                <a:tc>
                  <a:txBody>
                    <a:bodyPr/>
                    <a:lstStyle/>
                    <a:p>
                      <a:r>
                        <a:rPr lang="tr-TR" b="1" dirty="0" smtClean="0">
                          <a:solidFill>
                            <a:schemeClr val="tx1"/>
                          </a:solidFill>
                        </a:rPr>
                        <a:t>MARAŞ</a:t>
                      </a:r>
                      <a:endParaRPr lang="tr-TR" b="1" dirty="0">
                        <a:solidFill>
                          <a:schemeClr val="tx1"/>
                        </a:solidFill>
                      </a:endParaRPr>
                    </a:p>
                  </a:txBody>
                  <a:tcPr/>
                </a:tc>
                <a:tc>
                  <a:txBody>
                    <a:bodyPr/>
                    <a:lstStyle/>
                    <a:p>
                      <a:r>
                        <a:rPr lang="tr-TR" b="1" dirty="0" smtClean="0">
                          <a:solidFill>
                            <a:schemeClr val="tx1"/>
                          </a:solidFill>
                        </a:rPr>
                        <a:t>KAHRAMANMARAŞ</a:t>
                      </a:r>
                      <a:endParaRPr lang="tr-TR" b="1" dirty="0">
                        <a:solidFill>
                          <a:schemeClr val="tx1"/>
                        </a:solidFill>
                      </a:endParaRPr>
                    </a:p>
                  </a:txBody>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260648"/>
            <a:ext cx="8229600" cy="5865515"/>
          </a:xfrm>
        </p:spPr>
        <p:txBody>
          <a:bodyPr>
            <a:normAutofit fontScale="92500"/>
          </a:bodyPr>
          <a:lstStyle/>
          <a:p>
            <a:pPr>
              <a:buNone/>
            </a:pPr>
            <a:r>
              <a:rPr lang="tr-TR" b="1" u="sng" dirty="0"/>
              <a:t>3)Batı Cephesi (15 Mayıs 1919 – 9 Eylül 1922:</a:t>
            </a:r>
            <a:endParaRPr lang="tr-TR" dirty="0"/>
          </a:p>
          <a:p>
            <a:pPr>
              <a:buNone/>
            </a:pPr>
            <a:r>
              <a:rPr lang="tr-TR" b="1" dirty="0"/>
              <a:t>Savaşılan Devlet: Yunanlılar</a:t>
            </a:r>
            <a:endParaRPr lang="tr-TR" dirty="0"/>
          </a:p>
          <a:p>
            <a:pPr>
              <a:buFont typeface="Wingdings" pitchFamily="2" charset="2"/>
              <a:buChar char="Ø"/>
            </a:pPr>
            <a:r>
              <a:rPr lang="tr-TR" dirty="0"/>
              <a:t>Yunanlılar, İtilaf Devletleri’nin desteği ile Batı Anadolu'daki şehirlere saldırdılar. Batı Cephesi’ndeki savaşlar Yunanistan’ın İzmir ve çevresini İşgal etmesiyle başladı. Bölge halkı, </a:t>
            </a:r>
            <a:r>
              <a:rPr lang="tr-TR" dirty="0" err="1"/>
              <a:t>Kuvayi</a:t>
            </a:r>
            <a:r>
              <a:rPr lang="tr-TR" dirty="0"/>
              <a:t> Milliye birlikleri oluşturarak Yunanlıların ilerleyişini durdurmaya çalıştılar. Bazı başarılar elde edilse de istenilen sonuç alınamadı. </a:t>
            </a:r>
            <a:r>
              <a:rPr lang="tr-TR" b="1" dirty="0"/>
              <a:t>Düzenli ordu</a:t>
            </a:r>
            <a:r>
              <a:rPr lang="tr-TR" dirty="0"/>
              <a:t>nun</a:t>
            </a:r>
            <a:r>
              <a:rPr lang="tr-TR" b="1" dirty="0"/>
              <a:t> </a:t>
            </a:r>
            <a:r>
              <a:rPr lang="tr-TR" dirty="0"/>
              <a:t>kurumasıyla Yunanlıların ilerleyişi durduruldu. </a:t>
            </a:r>
          </a:p>
          <a:p>
            <a:pPr>
              <a:buNone/>
            </a:pPr>
            <a:r>
              <a:rPr lang="tr-TR" b="1" dirty="0"/>
              <a:t>Not:</a:t>
            </a:r>
            <a:r>
              <a:rPr lang="tr-TR" dirty="0"/>
              <a:t> Düzenli ordu ile ilk savaşlar </a:t>
            </a:r>
            <a:r>
              <a:rPr lang="tr-TR" b="1" dirty="0"/>
              <a:t>Batı Cephes</a:t>
            </a:r>
            <a:r>
              <a:rPr lang="tr-TR" dirty="0"/>
              <a:t>i’nde yapılmıştır.</a:t>
            </a:r>
          </a:p>
          <a:p>
            <a:endParaRPr lang="tr-T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39552" y="260648"/>
            <a:ext cx="8229600" cy="6192688"/>
          </a:xfrm>
        </p:spPr>
        <p:txBody>
          <a:bodyPr>
            <a:noAutofit/>
          </a:bodyPr>
          <a:lstStyle/>
          <a:p>
            <a:pPr>
              <a:buNone/>
            </a:pPr>
            <a:r>
              <a:rPr lang="tr-TR" sz="2000" b="1" dirty="0" smtClean="0"/>
              <a:t>Batı Cephesinde Yapılan Savaşlar Şunlardır:</a:t>
            </a:r>
            <a:endParaRPr lang="tr-TR" sz="2000" dirty="0" smtClean="0"/>
          </a:p>
          <a:p>
            <a:pPr>
              <a:buNone/>
            </a:pPr>
            <a:r>
              <a:rPr lang="tr-TR" sz="2000" b="1" dirty="0" smtClean="0"/>
              <a:t>a) I. ve II. İnönü Savaşları </a:t>
            </a:r>
            <a:endParaRPr lang="tr-TR" sz="2000" dirty="0" smtClean="0"/>
          </a:p>
          <a:p>
            <a:pPr>
              <a:buNone/>
            </a:pPr>
            <a:r>
              <a:rPr lang="tr-TR" sz="2000" b="1" dirty="0" smtClean="0"/>
              <a:t>(6-10 Ocak 1921 – 26 Mart-1 Nisan 1921) </a:t>
            </a:r>
            <a:endParaRPr lang="tr-TR" sz="2000" dirty="0" smtClean="0"/>
          </a:p>
          <a:p>
            <a:pPr>
              <a:buNone/>
            </a:pPr>
            <a:r>
              <a:rPr lang="tr-TR" sz="2000" b="1" dirty="0" smtClean="0"/>
              <a:t>Komutanı: İsmet İnönü</a:t>
            </a:r>
            <a:endParaRPr lang="tr-TR" sz="2000" dirty="0" smtClean="0"/>
          </a:p>
          <a:p>
            <a:pPr lvl="0">
              <a:buFont typeface="Wingdings" pitchFamily="2" charset="2"/>
              <a:buChar char="Ø"/>
            </a:pPr>
            <a:r>
              <a:rPr lang="tr-TR" sz="2000" dirty="0" smtClean="0"/>
              <a:t>I. İnönü Savaşı, </a:t>
            </a:r>
            <a:r>
              <a:rPr lang="tr-TR" sz="2000" b="1" dirty="0" smtClean="0"/>
              <a:t>düzenli ordunun ilk başarısıdır.</a:t>
            </a:r>
            <a:endParaRPr lang="tr-TR" sz="2000" dirty="0" smtClean="0"/>
          </a:p>
          <a:p>
            <a:pPr lvl="0">
              <a:buFont typeface="Wingdings" pitchFamily="2" charset="2"/>
              <a:buChar char="Ø"/>
            </a:pPr>
            <a:r>
              <a:rPr lang="tr-TR" sz="2000" dirty="0" smtClean="0"/>
              <a:t>I. ve II. İnönü Savaşları’nı Yunanistan kaybetti.</a:t>
            </a:r>
          </a:p>
          <a:p>
            <a:pPr lvl="0">
              <a:buFont typeface="Wingdings" pitchFamily="2" charset="2"/>
              <a:buChar char="Ø"/>
            </a:pPr>
            <a:r>
              <a:rPr lang="tr-TR" sz="2000" dirty="0" smtClean="0"/>
              <a:t>Bu zaferle TBMM Hükümeti’nin gücü arttı.</a:t>
            </a:r>
          </a:p>
          <a:p>
            <a:pPr lvl="0">
              <a:buFont typeface="Wingdings" pitchFamily="2" charset="2"/>
              <a:buChar char="Ø"/>
            </a:pPr>
            <a:r>
              <a:rPr lang="tr-TR" sz="2000" dirty="0" smtClean="0"/>
              <a:t>I. ve II. İnönü Savaşları’nın ardından halkın düzenli orduya güveni arttı ve moraller yükseldi.</a:t>
            </a:r>
          </a:p>
          <a:p>
            <a:pPr lvl="0">
              <a:buFont typeface="Wingdings" pitchFamily="2" charset="2"/>
              <a:buChar char="Ø"/>
            </a:pPr>
            <a:r>
              <a:rPr lang="tr-TR" sz="2000" dirty="0" smtClean="0"/>
              <a:t>Kurtuluş azmi ve umudu güçlendi.</a:t>
            </a:r>
          </a:p>
          <a:p>
            <a:pPr lvl="0">
              <a:buFont typeface="Wingdings" pitchFamily="2" charset="2"/>
              <a:buChar char="Ø"/>
            </a:pPr>
            <a:endParaRPr lang="tr-TR" sz="2000" dirty="0" smtClean="0"/>
          </a:p>
          <a:p>
            <a:pPr>
              <a:buFont typeface="Wingdings" pitchFamily="2" charset="2"/>
              <a:buChar char="Ø"/>
            </a:pPr>
            <a:r>
              <a:rPr lang="tr-TR" sz="2000" b="1" dirty="0" smtClean="0"/>
              <a:t>Not:</a:t>
            </a:r>
            <a:r>
              <a:rPr lang="tr-TR" sz="2000" dirty="0" smtClean="0"/>
              <a:t> Mustafa Kemal, Batı Cephesi Komutanı İsmet Paşa’ya elde ettiği bu başarısından dolayı şöyle bir kutlama telgrafı çekti:</a:t>
            </a:r>
            <a:r>
              <a:rPr lang="tr-TR" sz="2000" b="1" dirty="0" smtClean="0"/>
              <a:t> ‘’Siz orada yalnız düşmanı değil, milletin</a:t>
            </a:r>
            <a:r>
              <a:rPr lang="tr-TR" sz="2000" dirty="0" smtClean="0"/>
              <a:t> </a:t>
            </a:r>
            <a:r>
              <a:rPr lang="tr-TR" sz="2000" b="1" dirty="0" smtClean="0"/>
              <a:t>ters giden talihini de yendiniz.’’</a:t>
            </a:r>
          </a:p>
          <a:p>
            <a:pPr>
              <a:buFont typeface="Wingdings" pitchFamily="2" charset="2"/>
              <a:buChar char="Ø"/>
            </a:pPr>
            <a:endParaRPr lang="tr-TR" sz="2000" dirty="0" smtClean="0"/>
          </a:p>
          <a:p>
            <a:pPr>
              <a:buFont typeface="Wingdings" pitchFamily="2" charset="2"/>
              <a:buChar char="Ø"/>
            </a:pPr>
            <a:r>
              <a:rPr lang="tr-TR" sz="2000" b="1" dirty="0" smtClean="0"/>
              <a:t>Not: </a:t>
            </a:r>
            <a:r>
              <a:rPr lang="tr-TR" sz="2000" dirty="0" smtClean="0"/>
              <a:t>I. ve II. İnönü Savaşları’nda gösterdiği başarıdan dolayı Soyadı Kanunu çıkınca İsmet Paşa’ya </a:t>
            </a:r>
            <a:r>
              <a:rPr lang="tr-TR" sz="2000" b="1" dirty="0" smtClean="0"/>
              <a:t>’’İNÖNÜ’’</a:t>
            </a:r>
            <a:r>
              <a:rPr lang="tr-TR" sz="2000" dirty="0" smtClean="0"/>
              <a:t> soyadı verilmiştir. </a:t>
            </a:r>
            <a:endParaRPr lang="tr-TR" sz="2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23528" y="764704"/>
            <a:ext cx="4248472" cy="5805264"/>
          </a:xfrm>
        </p:spPr>
        <p:txBody>
          <a:bodyPr>
            <a:normAutofit fontScale="70000" lnSpcReduction="20000"/>
          </a:bodyPr>
          <a:lstStyle/>
          <a:p>
            <a:r>
              <a:rPr lang="tr-TR" sz="4000" b="1" u="sng" dirty="0"/>
              <a:t>BALKAN </a:t>
            </a:r>
            <a:r>
              <a:rPr lang="tr-TR" sz="4000" b="1" u="sng" dirty="0" smtClean="0"/>
              <a:t>SAVAŞLARI</a:t>
            </a:r>
          </a:p>
          <a:p>
            <a:endParaRPr lang="tr-TR" dirty="0"/>
          </a:p>
          <a:p>
            <a:r>
              <a:rPr lang="tr-TR" b="1" dirty="0"/>
              <a:t>Tarih:</a:t>
            </a:r>
            <a:r>
              <a:rPr lang="tr-TR" dirty="0"/>
              <a:t> 1912 </a:t>
            </a:r>
            <a:r>
              <a:rPr lang="tr-TR" b="1" dirty="0"/>
              <a:t>– </a:t>
            </a:r>
            <a:r>
              <a:rPr lang="tr-TR" dirty="0"/>
              <a:t>1913</a:t>
            </a:r>
          </a:p>
          <a:p>
            <a:r>
              <a:rPr lang="tr-TR" dirty="0"/>
              <a:t>Trablusgarp Savaşları devam ederken Balkan Savaşları çıktı. Mustafa Kemal ve arkadaşları Balkan Savaşları’na katılmak üzere İstanbul’a döndüler. Mustafa Kemal ve arkadaşları Balkanlara gidene kadar ordunun düzeni bozulmuştu.</a:t>
            </a:r>
          </a:p>
          <a:p>
            <a:pPr lvl="0"/>
            <a:r>
              <a:rPr lang="tr-TR" dirty="0"/>
              <a:t>Mustafa Kemal, Balkan Savaşları bittikten sonra </a:t>
            </a:r>
            <a:r>
              <a:rPr lang="tr-TR" b="1" dirty="0"/>
              <a:t>Sofya’ya</a:t>
            </a:r>
            <a:r>
              <a:rPr lang="tr-TR" dirty="0"/>
              <a:t> (Bulgaristan’ın başkenti) </a:t>
            </a:r>
            <a:r>
              <a:rPr lang="tr-TR" b="1" dirty="0"/>
              <a:t>Askeri Ateşe</a:t>
            </a:r>
            <a:r>
              <a:rPr lang="tr-TR" dirty="0"/>
              <a:t> (temsilci) olarak atandı. </a:t>
            </a:r>
          </a:p>
          <a:p>
            <a:pPr lvl="0"/>
            <a:r>
              <a:rPr lang="tr-TR" dirty="0"/>
              <a:t>Balkan savaşlarından sonra Mustafa Kemal’in rütbesi </a:t>
            </a:r>
            <a:r>
              <a:rPr lang="tr-TR" b="1" u="sng" dirty="0"/>
              <a:t>yarbay</a:t>
            </a:r>
            <a:r>
              <a:rPr lang="tr-TR" dirty="0"/>
              <a:t> oldu.</a:t>
            </a:r>
          </a:p>
          <a:p>
            <a:endParaRPr lang="tr-TR" dirty="0"/>
          </a:p>
        </p:txBody>
      </p:sp>
      <p:pic>
        <p:nvPicPr>
          <p:cNvPr id="2050" name="Picture 2" descr="C:\Users\TOSHOBA\Desktop\www.erguven.net-BirinciDUnyaSavaSi_(6).JPG"/>
          <p:cNvPicPr>
            <a:picLocks noChangeAspect="1" noChangeArrowheads="1"/>
          </p:cNvPicPr>
          <p:nvPr/>
        </p:nvPicPr>
        <p:blipFill>
          <a:blip r:embed="rId2" cstate="print"/>
          <a:srcRect/>
          <a:stretch>
            <a:fillRect/>
          </a:stretch>
        </p:blipFill>
        <p:spPr bwMode="auto">
          <a:xfrm>
            <a:off x="4716016" y="404664"/>
            <a:ext cx="4173637" cy="5688632"/>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2420888"/>
            <a:ext cx="9144000" cy="4437112"/>
          </a:xfrm>
        </p:spPr>
        <p:txBody>
          <a:bodyPr>
            <a:normAutofit fontScale="77500" lnSpcReduction="20000"/>
          </a:bodyPr>
          <a:lstStyle/>
          <a:p>
            <a:pPr>
              <a:buNone/>
            </a:pPr>
            <a:endParaRPr lang="tr-TR" b="1" dirty="0" smtClean="0"/>
          </a:p>
          <a:p>
            <a:pPr>
              <a:buNone/>
            </a:pPr>
            <a:r>
              <a:rPr lang="tr-TR" b="1" dirty="0" smtClean="0"/>
              <a:t>b) Sakarya Meydan Muharebesi (Savaşı)</a:t>
            </a:r>
            <a:endParaRPr lang="tr-TR" dirty="0" smtClean="0"/>
          </a:p>
          <a:p>
            <a:pPr>
              <a:buNone/>
            </a:pPr>
            <a:r>
              <a:rPr lang="tr-TR" b="1" dirty="0" smtClean="0"/>
              <a:t>Tarih: </a:t>
            </a:r>
            <a:r>
              <a:rPr lang="tr-TR" dirty="0" smtClean="0"/>
              <a:t>23 Ağustos 1921 </a:t>
            </a:r>
            <a:r>
              <a:rPr lang="tr-TR" b="1" dirty="0" smtClean="0"/>
              <a:t>– </a:t>
            </a:r>
            <a:r>
              <a:rPr lang="tr-TR" dirty="0" smtClean="0"/>
              <a:t>13 Eylül 1921</a:t>
            </a:r>
          </a:p>
          <a:p>
            <a:pPr>
              <a:buNone/>
            </a:pPr>
            <a:r>
              <a:rPr lang="tr-TR" b="1" dirty="0" smtClean="0"/>
              <a:t>Komutanı: Mustafa Kemal</a:t>
            </a:r>
            <a:endParaRPr lang="tr-TR" dirty="0" smtClean="0"/>
          </a:p>
          <a:p>
            <a:pPr>
              <a:buFont typeface="Wingdings" pitchFamily="2" charset="2"/>
              <a:buChar char="Ø"/>
            </a:pPr>
            <a:r>
              <a:rPr lang="tr-TR" dirty="0" smtClean="0"/>
              <a:t>      Yunanlılar, 10 Temmuz 1921’de yeniden hücuma geçti. Mustafa Kemal ordumuzu Sakarya Nehri’nin doğusuna çekti. Ordumuzun geri çekilmesiyle </a:t>
            </a:r>
            <a:r>
              <a:rPr lang="tr-TR" b="1" dirty="0" smtClean="0"/>
              <a:t>Kütahya, Eskişehir ve Afyon,</a:t>
            </a:r>
            <a:r>
              <a:rPr lang="tr-TR" dirty="0" smtClean="0"/>
              <a:t> Yunanistan’ın eline geçti. Türk ordusu daha fazla kayıp vermemek için </a:t>
            </a:r>
            <a:r>
              <a:rPr lang="tr-TR" b="1" dirty="0" smtClean="0"/>
              <a:t>Sakarya Irmağı</a:t>
            </a:r>
            <a:r>
              <a:rPr lang="tr-TR" dirty="0" smtClean="0"/>
              <a:t>’nın doğusuna çekildi. Bu zor durum karşısında Mustafa Kemal TBMM’den </a:t>
            </a:r>
            <a:r>
              <a:rPr lang="tr-TR" b="1" dirty="0" smtClean="0"/>
              <a:t>Başkomutanlık</a:t>
            </a:r>
            <a:r>
              <a:rPr lang="tr-TR" dirty="0" smtClean="0"/>
              <a:t> yetkisini aldı.</a:t>
            </a:r>
          </a:p>
          <a:p>
            <a:pPr>
              <a:buFont typeface="Wingdings" pitchFamily="2" charset="2"/>
              <a:buChar char="Ø"/>
            </a:pPr>
            <a:r>
              <a:rPr lang="tr-TR" dirty="0" smtClean="0"/>
              <a:t>      Ordumuz çok zor durumda olduğu için halkın orduya yardım etmesi gerekliydi. Bunun için Mustafa Kemal, </a:t>
            </a:r>
            <a:r>
              <a:rPr lang="tr-TR" b="1" dirty="0" smtClean="0"/>
              <a:t>Tekâlif-i Milliye</a:t>
            </a:r>
            <a:r>
              <a:rPr lang="tr-TR" dirty="0" smtClean="0"/>
              <a:t> (Milli Yükümlülükler) emirlerini yayımladı.</a:t>
            </a:r>
            <a:endParaRPr lang="tr-TR" dirty="0"/>
          </a:p>
        </p:txBody>
      </p:sp>
      <p:pic>
        <p:nvPicPr>
          <p:cNvPr id="1026" name="Picture 2" descr="C:\Users\TOSHOBA\Desktop\bati-cephes-31-728.jpg"/>
          <p:cNvPicPr>
            <a:picLocks noChangeAspect="1" noChangeArrowheads="1"/>
          </p:cNvPicPr>
          <p:nvPr/>
        </p:nvPicPr>
        <p:blipFill>
          <a:blip r:embed="rId2" cstate="print"/>
          <a:srcRect/>
          <a:stretch>
            <a:fillRect/>
          </a:stretch>
        </p:blipFill>
        <p:spPr bwMode="auto">
          <a:xfrm>
            <a:off x="0" y="0"/>
            <a:ext cx="9144000" cy="2708920"/>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slide_45.jpg"/>
          <p:cNvPicPr>
            <a:picLocks noGrp="1" noChangeAspect="1"/>
          </p:cNvPicPr>
          <p:nvPr>
            <p:ph idx="1"/>
          </p:nvPr>
        </p:nvPicPr>
        <p:blipFill>
          <a:blip r:embed="rId2" cstate="print"/>
          <a:stretch>
            <a:fillRect/>
          </a:stretch>
        </p:blipFill>
        <p:spPr>
          <a:xfrm>
            <a:off x="1803136" y="530225"/>
            <a:ext cx="5583766" cy="4187825"/>
          </a:xfr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76672"/>
            <a:ext cx="8229600" cy="6048672"/>
          </a:xfrm>
        </p:spPr>
        <p:txBody>
          <a:bodyPr>
            <a:normAutofit fontScale="70000" lnSpcReduction="20000"/>
          </a:bodyPr>
          <a:lstStyle/>
          <a:p>
            <a:pPr>
              <a:buNone/>
            </a:pPr>
            <a:r>
              <a:rPr lang="tr-TR" sz="3400" b="1" dirty="0" smtClean="0"/>
              <a:t>c) Büyük Taarruz (Başkomutanlık Meydan Muharebesi) </a:t>
            </a:r>
          </a:p>
          <a:p>
            <a:pPr>
              <a:buNone/>
            </a:pPr>
            <a:r>
              <a:rPr lang="tr-TR" sz="3400" dirty="0" smtClean="0"/>
              <a:t>30 Ağustos 1922</a:t>
            </a:r>
          </a:p>
          <a:p>
            <a:pPr>
              <a:buNone/>
            </a:pPr>
            <a:r>
              <a:rPr lang="tr-TR" sz="3400" b="1" dirty="0" smtClean="0"/>
              <a:t>Komutanı: Mustafa Kemal</a:t>
            </a:r>
          </a:p>
          <a:p>
            <a:pPr>
              <a:buNone/>
            </a:pPr>
            <a:endParaRPr lang="tr-TR" sz="3400" dirty="0" smtClean="0"/>
          </a:p>
          <a:p>
            <a:pPr>
              <a:buFont typeface="Wingdings" pitchFamily="2" charset="2"/>
              <a:buChar char="Ø"/>
            </a:pPr>
            <a:r>
              <a:rPr lang="tr-TR" dirty="0" smtClean="0"/>
              <a:t>Mustafa Kemal Sakarya Zaferi’nin ardından yeni bir savaşın hazırlıklarına başladı. Orduyu güçlendirdi.</a:t>
            </a:r>
          </a:p>
          <a:p>
            <a:pPr>
              <a:buFont typeface="Wingdings" pitchFamily="2" charset="2"/>
              <a:buChar char="Ø"/>
            </a:pPr>
            <a:r>
              <a:rPr lang="tr-TR" dirty="0" smtClean="0"/>
              <a:t>30 Ağustos 1922’de taarruz (savaş) emrini verdi.</a:t>
            </a:r>
          </a:p>
          <a:p>
            <a:pPr>
              <a:buFont typeface="Wingdings" pitchFamily="2" charset="2"/>
              <a:buChar char="Ø"/>
            </a:pPr>
            <a:r>
              <a:rPr lang="tr-TR" dirty="0" smtClean="0"/>
              <a:t>Yunan birlikleri Dumlupınar’da kuşatıldı ve büyük bir yenilgiye uğratıldı. Büyük Taarruz Savaşı tarihte, </a:t>
            </a:r>
            <a:r>
              <a:rPr lang="tr-TR" b="1" dirty="0" smtClean="0"/>
              <a:t>Başkomutanlık Meydan Muhaberesi</a:t>
            </a:r>
            <a:r>
              <a:rPr lang="tr-TR" dirty="0" smtClean="0"/>
              <a:t> diyerek de adlandırılır. Bu savaş, Yunan ordusunun ağır </a:t>
            </a:r>
            <a:r>
              <a:rPr lang="tr-TR" b="1" dirty="0" smtClean="0"/>
              <a:t>yenilgisiyle </a:t>
            </a:r>
            <a:r>
              <a:rPr lang="tr-TR" dirty="0" smtClean="0"/>
              <a:t>sonuçlandı.</a:t>
            </a:r>
          </a:p>
          <a:p>
            <a:pPr>
              <a:buFont typeface="Wingdings" pitchFamily="2" charset="2"/>
              <a:buChar char="Ø"/>
            </a:pPr>
            <a:r>
              <a:rPr lang="tr-TR" dirty="0" smtClean="0"/>
              <a:t>     Savaşın kazanılmasının ardından Mustafa Kemal:  ‘</a:t>
            </a:r>
            <a:r>
              <a:rPr lang="tr-TR" b="1" dirty="0" smtClean="0"/>
              <a:t>’Ordular ilk hedefiniz Akdeniz’dir, ileri’’</a:t>
            </a:r>
            <a:r>
              <a:rPr lang="tr-TR" dirty="0" smtClean="0"/>
              <a:t>  emrini verdi. Bu emri alan ordularımız </a:t>
            </a:r>
            <a:r>
              <a:rPr lang="tr-TR" b="1" dirty="0" smtClean="0"/>
              <a:t>9 Eylül 1922’</a:t>
            </a:r>
            <a:r>
              <a:rPr lang="tr-TR" dirty="0" smtClean="0"/>
              <a:t>de İzmir’e girdi. Yunanlıları denize döktü. Böylece </a:t>
            </a:r>
            <a:r>
              <a:rPr lang="tr-TR" b="1" dirty="0" smtClean="0"/>
              <a:t>İzmir</a:t>
            </a:r>
            <a:r>
              <a:rPr lang="tr-TR" dirty="0" smtClean="0"/>
              <a:t> düşman işgalinden kurtulmuş oldu. Buradaki düşmanlar yenilgiye uğratıldıktan sonra ordumuz </a:t>
            </a:r>
            <a:r>
              <a:rPr lang="tr-TR" b="1" dirty="0" smtClean="0"/>
              <a:t>Boğazlara ve İstanbul</a:t>
            </a:r>
            <a:r>
              <a:rPr lang="tr-TR" dirty="0" smtClean="0"/>
              <a:t>’a doğru yola çıktı. Türk ordusuyla savaşı göze alamayan </a:t>
            </a:r>
            <a:r>
              <a:rPr lang="tr-TR" b="1" dirty="0" smtClean="0"/>
              <a:t>İngiltere, Fransa</a:t>
            </a:r>
            <a:r>
              <a:rPr lang="tr-TR" dirty="0" smtClean="0"/>
              <a:t> ve </a:t>
            </a:r>
            <a:r>
              <a:rPr lang="tr-TR" b="1" dirty="0" smtClean="0"/>
              <a:t>İtalya </a:t>
            </a:r>
            <a:r>
              <a:rPr lang="tr-TR" dirty="0" smtClean="0"/>
              <a:t>Türk Hükümeti’ne ateşkes teklifinde bulundu. Bunun üzerine </a:t>
            </a:r>
            <a:r>
              <a:rPr lang="tr-TR" b="1" dirty="0" smtClean="0"/>
              <a:t>Mudanya Ateşkes Antlaşması</a:t>
            </a:r>
            <a:r>
              <a:rPr lang="tr-TR" dirty="0" smtClean="0"/>
              <a:t> imzalandı.</a:t>
            </a:r>
          </a:p>
          <a:p>
            <a:endParaRPr lang="tr-T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51520" y="188641"/>
            <a:ext cx="8229600" cy="1728191"/>
          </a:xfrm>
        </p:spPr>
        <p:txBody>
          <a:bodyPr>
            <a:normAutofit fontScale="70000" lnSpcReduction="20000"/>
          </a:bodyPr>
          <a:lstStyle/>
          <a:p>
            <a:pPr>
              <a:buNone/>
            </a:pPr>
            <a:r>
              <a:rPr lang="tr-TR" sz="3800" b="1" u="sng" dirty="0" smtClean="0"/>
              <a:t>Mudanya Ateşkes Antlaşması (11 Ekim 1922)</a:t>
            </a:r>
            <a:endParaRPr lang="tr-TR" sz="3800" dirty="0" smtClean="0"/>
          </a:p>
          <a:p>
            <a:pPr>
              <a:buNone/>
            </a:pPr>
            <a:r>
              <a:rPr lang="tr-TR" sz="3800" b="1" dirty="0" smtClean="0"/>
              <a:t>İmzalayan Devletler: </a:t>
            </a:r>
            <a:r>
              <a:rPr lang="tr-TR" dirty="0" smtClean="0"/>
              <a:t>İngiltere, Fransa, İtalya – Türk Hükümeti</a:t>
            </a:r>
          </a:p>
          <a:p>
            <a:pPr>
              <a:buFont typeface="Wingdings" pitchFamily="2" charset="2"/>
              <a:buChar char="Ø"/>
            </a:pPr>
            <a:r>
              <a:rPr lang="tr-TR" dirty="0" smtClean="0"/>
              <a:t>Bu antlaşmada Türkiye’yi </a:t>
            </a:r>
            <a:r>
              <a:rPr lang="tr-TR" b="1" dirty="0" smtClean="0"/>
              <a:t>İsmet Paşa</a:t>
            </a:r>
            <a:r>
              <a:rPr lang="tr-TR" dirty="0" smtClean="0"/>
              <a:t> temsil etti.</a:t>
            </a:r>
          </a:p>
          <a:p>
            <a:endParaRPr lang="tr-TR" dirty="0"/>
          </a:p>
        </p:txBody>
      </p:sp>
      <p:pic>
        <p:nvPicPr>
          <p:cNvPr id="2050" name="Picture 2" descr="C:\Users\TOSHOBA\Desktop\7-hayat-veren-zafer-byk-taarruz-31-728.jpg"/>
          <p:cNvPicPr>
            <a:picLocks noChangeAspect="1" noChangeArrowheads="1"/>
          </p:cNvPicPr>
          <p:nvPr/>
        </p:nvPicPr>
        <p:blipFill>
          <a:blip r:embed="rId2" cstate="print"/>
          <a:srcRect/>
          <a:stretch>
            <a:fillRect/>
          </a:stretch>
        </p:blipFill>
        <p:spPr bwMode="auto">
          <a:xfrm>
            <a:off x="0" y="1988840"/>
            <a:ext cx="9144000" cy="4869160"/>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slide_58.jpg"/>
          <p:cNvPicPr>
            <a:picLocks noGrp="1" noChangeAspect="1"/>
          </p:cNvPicPr>
          <p:nvPr>
            <p:ph idx="1"/>
          </p:nvPr>
        </p:nvPicPr>
        <p:blipFill>
          <a:blip r:embed="rId2" cstate="print"/>
          <a:stretch>
            <a:fillRect/>
          </a:stretch>
        </p:blipFill>
        <p:spPr>
          <a:xfrm>
            <a:off x="1" y="0"/>
            <a:ext cx="9144000" cy="6858000"/>
          </a:xfr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6" name="5 İçerik Yer Tutucusu" descr="www.erguven.net-lozan_(24).JPG"/>
          <p:cNvPicPr>
            <a:picLocks noGrp="1" noChangeAspect="1"/>
          </p:cNvPicPr>
          <p:nvPr>
            <p:ph idx="1"/>
          </p:nvPr>
        </p:nvPicPr>
        <p:blipFill>
          <a:blip r:embed="rId2" cstate="print"/>
          <a:stretch>
            <a:fillRect/>
          </a:stretch>
        </p:blipFill>
        <p:spPr>
          <a:xfrm>
            <a:off x="1" y="0"/>
            <a:ext cx="9144000" cy="6858000"/>
          </a:xfr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39552" y="2204863"/>
            <a:ext cx="8229600" cy="4653137"/>
          </a:xfrm>
        </p:spPr>
        <p:txBody>
          <a:bodyPr>
            <a:normAutofit fontScale="92500" lnSpcReduction="20000"/>
          </a:bodyPr>
          <a:lstStyle/>
          <a:p>
            <a:pPr>
              <a:buNone/>
            </a:pPr>
            <a:r>
              <a:rPr lang="tr-TR" sz="3800" b="1" u="sng" dirty="0" smtClean="0"/>
              <a:t>CUMHURİYET’İN İLANI</a:t>
            </a:r>
            <a:endParaRPr lang="tr-TR" sz="3800" dirty="0" smtClean="0"/>
          </a:p>
          <a:p>
            <a:pPr>
              <a:buFont typeface="Wingdings" pitchFamily="2" charset="2"/>
              <a:buChar char="Ø"/>
            </a:pPr>
            <a:r>
              <a:rPr lang="tr-TR" dirty="0" smtClean="0"/>
              <a:t> Kurtuluş Savaşı’nın kazanılmasından sonra artık yeni devletimizin başkentini ve </a:t>
            </a:r>
            <a:r>
              <a:rPr lang="tr-TR" b="1" dirty="0" smtClean="0"/>
              <a:t>yönetim biçimini</a:t>
            </a:r>
            <a:r>
              <a:rPr lang="tr-TR" dirty="0" smtClean="0"/>
              <a:t> belirlemeye sıra gelmişti.</a:t>
            </a:r>
          </a:p>
          <a:p>
            <a:pPr lvl="0">
              <a:buFont typeface="Wingdings" pitchFamily="2" charset="2"/>
              <a:buChar char="Ø"/>
            </a:pPr>
            <a:r>
              <a:rPr lang="tr-TR" b="1" dirty="0" smtClean="0"/>
              <a:t>13 Ekim 1923’te</a:t>
            </a:r>
            <a:r>
              <a:rPr lang="tr-TR" dirty="0" smtClean="0"/>
              <a:t> çıkarılan bir yasayla </a:t>
            </a:r>
            <a:r>
              <a:rPr lang="tr-TR" b="1" dirty="0" smtClean="0"/>
              <a:t>Ankara başkent</a:t>
            </a:r>
            <a:r>
              <a:rPr lang="tr-TR" dirty="0" smtClean="0"/>
              <a:t> oldu.</a:t>
            </a:r>
          </a:p>
          <a:p>
            <a:pPr lvl="0">
              <a:buFont typeface="Wingdings" pitchFamily="2" charset="2"/>
              <a:buChar char="Ø"/>
            </a:pPr>
            <a:r>
              <a:rPr lang="tr-TR" dirty="0" smtClean="0"/>
              <a:t>Yeni kurulan devlete yakışan en güzel yönetim şeklinin Cumhuriyet olduğuna karar verildi ve    </a:t>
            </a:r>
            <a:r>
              <a:rPr lang="tr-TR" b="1" dirty="0" smtClean="0"/>
              <a:t>29 Ekim 1923</a:t>
            </a:r>
            <a:r>
              <a:rPr lang="tr-TR" dirty="0" smtClean="0"/>
              <a:t>’te </a:t>
            </a:r>
            <a:r>
              <a:rPr lang="tr-TR" b="1" dirty="0" smtClean="0"/>
              <a:t>Cumhuriyet ilan edildi</a:t>
            </a:r>
            <a:r>
              <a:rPr lang="tr-TR" dirty="0" smtClean="0"/>
              <a:t>. </a:t>
            </a:r>
          </a:p>
          <a:p>
            <a:pPr lvl="0">
              <a:buFont typeface="Wingdings" pitchFamily="2" charset="2"/>
              <a:buChar char="Ø"/>
            </a:pPr>
            <a:r>
              <a:rPr lang="tr-TR" b="1" dirty="0" smtClean="0"/>
              <a:t>Mustafa Kemal </a:t>
            </a:r>
            <a:r>
              <a:rPr lang="tr-TR" dirty="0" smtClean="0"/>
              <a:t>Türkiye Cumhuriyeti’nin</a:t>
            </a:r>
            <a:r>
              <a:rPr lang="tr-TR" b="1" dirty="0" smtClean="0"/>
              <a:t> ilk cumhurbaşkanı </a:t>
            </a:r>
            <a:r>
              <a:rPr lang="tr-TR" dirty="0" smtClean="0"/>
              <a:t>seçildi.</a:t>
            </a:r>
            <a:r>
              <a:rPr lang="tr-TR" b="1" dirty="0" smtClean="0"/>
              <a:t> </a:t>
            </a:r>
            <a:endParaRPr lang="tr-TR" dirty="0" smtClean="0"/>
          </a:p>
          <a:p>
            <a:pPr lvl="0">
              <a:buFont typeface="Wingdings" pitchFamily="2" charset="2"/>
              <a:buChar char="Ø"/>
            </a:pPr>
            <a:r>
              <a:rPr lang="tr-TR" b="1" dirty="0" smtClean="0"/>
              <a:t>İlk başbakan </a:t>
            </a:r>
            <a:r>
              <a:rPr lang="tr-TR" dirty="0" smtClean="0"/>
              <a:t>ise</a:t>
            </a:r>
            <a:r>
              <a:rPr lang="tr-TR" b="1" dirty="0" smtClean="0"/>
              <a:t> İsmet İnönü </a:t>
            </a:r>
            <a:r>
              <a:rPr lang="tr-TR" dirty="0" smtClean="0"/>
              <a:t>oldu.</a:t>
            </a:r>
          </a:p>
          <a:p>
            <a:endParaRPr lang="tr-TR" dirty="0"/>
          </a:p>
        </p:txBody>
      </p:sp>
      <p:pic>
        <p:nvPicPr>
          <p:cNvPr id="3074" name="Picture 2" descr="C:\Users\TOSHOBA\Desktop\k_24175315_29ekimcumhuriyetbayramifotograf1.jpg"/>
          <p:cNvPicPr>
            <a:picLocks noChangeAspect="1" noChangeArrowheads="1"/>
          </p:cNvPicPr>
          <p:nvPr/>
        </p:nvPicPr>
        <p:blipFill>
          <a:blip r:embed="rId2" cstate="print"/>
          <a:srcRect/>
          <a:stretch>
            <a:fillRect/>
          </a:stretch>
        </p:blipFill>
        <p:spPr bwMode="auto">
          <a:xfrm>
            <a:off x="0" y="0"/>
            <a:ext cx="9144000" cy="2204864"/>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260648"/>
            <a:ext cx="8229600" cy="6597352"/>
          </a:xfrm>
        </p:spPr>
        <p:txBody>
          <a:bodyPr>
            <a:normAutofit fontScale="77500" lnSpcReduction="20000"/>
          </a:bodyPr>
          <a:lstStyle/>
          <a:p>
            <a:pPr>
              <a:buNone/>
            </a:pPr>
            <a:r>
              <a:rPr lang="tr-TR" sz="3400" b="1" dirty="0" smtClean="0"/>
              <a:t>Bazı Önemli Olayların Kronolojik Sırası</a:t>
            </a:r>
            <a:endParaRPr lang="tr-TR" sz="3400" dirty="0" smtClean="0"/>
          </a:p>
          <a:p>
            <a:pPr lvl="0">
              <a:buFont typeface="Wingdings" pitchFamily="2" charset="2"/>
              <a:buChar char="ü"/>
            </a:pPr>
            <a:r>
              <a:rPr lang="tr-TR" dirty="0" smtClean="0"/>
              <a:t>Trablusgarp Savaşı </a:t>
            </a:r>
            <a:r>
              <a:rPr lang="tr-TR" b="1" dirty="0" smtClean="0"/>
              <a:t>–</a:t>
            </a:r>
            <a:r>
              <a:rPr lang="tr-TR" dirty="0" smtClean="0"/>
              <a:t> 1911</a:t>
            </a:r>
          </a:p>
          <a:p>
            <a:pPr lvl="0">
              <a:buFont typeface="Wingdings" pitchFamily="2" charset="2"/>
              <a:buChar char="ü"/>
            </a:pPr>
            <a:r>
              <a:rPr lang="tr-TR" dirty="0" smtClean="0"/>
              <a:t>Çanakkale Savaşı </a:t>
            </a:r>
            <a:r>
              <a:rPr lang="tr-TR" b="1" dirty="0" smtClean="0"/>
              <a:t>–</a:t>
            </a:r>
            <a:r>
              <a:rPr lang="tr-TR" dirty="0" smtClean="0"/>
              <a:t> 18 Mart 1915</a:t>
            </a:r>
          </a:p>
          <a:p>
            <a:pPr lvl="0">
              <a:buFont typeface="Wingdings" pitchFamily="2" charset="2"/>
              <a:buChar char="ü"/>
            </a:pPr>
            <a:r>
              <a:rPr lang="tr-TR" dirty="0" smtClean="0"/>
              <a:t>Mondros Ateşkes Antlaşması </a:t>
            </a:r>
            <a:r>
              <a:rPr lang="tr-TR" b="1" dirty="0" smtClean="0"/>
              <a:t>– </a:t>
            </a:r>
            <a:r>
              <a:rPr lang="tr-TR" dirty="0" smtClean="0"/>
              <a:t>30 Ekim 1918</a:t>
            </a:r>
          </a:p>
          <a:p>
            <a:pPr lvl="0">
              <a:buFont typeface="Wingdings" pitchFamily="2" charset="2"/>
              <a:buChar char="ü"/>
            </a:pPr>
            <a:r>
              <a:rPr lang="tr-TR" dirty="0" smtClean="0"/>
              <a:t>Atatürk’ün Samsun’a çıkması </a:t>
            </a:r>
            <a:r>
              <a:rPr lang="tr-TR" b="1" dirty="0" smtClean="0"/>
              <a:t>–</a:t>
            </a:r>
            <a:r>
              <a:rPr lang="tr-TR" dirty="0" smtClean="0"/>
              <a:t> 19 Mayıs 1919</a:t>
            </a:r>
          </a:p>
          <a:p>
            <a:pPr lvl="0">
              <a:buFont typeface="Wingdings" pitchFamily="2" charset="2"/>
              <a:buChar char="ü"/>
            </a:pPr>
            <a:r>
              <a:rPr lang="tr-TR" dirty="0" smtClean="0"/>
              <a:t>Amasya Genelgesi </a:t>
            </a:r>
            <a:r>
              <a:rPr lang="tr-TR" b="1" dirty="0" smtClean="0"/>
              <a:t>–</a:t>
            </a:r>
            <a:r>
              <a:rPr lang="tr-TR" dirty="0" smtClean="0"/>
              <a:t> 22 Haziran 1919</a:t>
            </a:r>
          </a:p>
          <a:p>
            <a:pPr lvl="0">
              <a:buFont typeface="Wingdings" pitchFamily="2" charset="2"/>
              <a:buChar char="ü"/>
            </a:pPr>
            <a:r>
              <a:rPr lang="tr-TR" dirty="0" smtClean="0"/>
              <a:t>Erzurum Kongresi </a:t>
            </a:r>
            <a:r>
              <a:rPr lang="tr-TR" b="1" dirty="0" smtClean="0"/>
              <a:t>– </a:t>
            </a:r>
            <a:r>
              <a:rPr lang="tr-TR" dirty="0" smtClean="0"/>
              <a:t>23 Temmuz -7 Ağustos 1919</a:t>
            </a:r>
          </a:p>
          <a:p>
            <a:pPr lvl="0">
              <a:buFont typeface="Wingdings" pitchFamily="2" charset="2"/>
              <a:buChar char="ü"/>
            </a:pPr>
            <a:r>
              <a:rPr lang="tr-TR" dirty="0" smtClean="0"/>
              <a:t>Sivas Kongresi </a:t>
            </a:r>
            <a:r>
              <a:rPr lang="tr-TR" b="1" dirty="0" smtClean="0"/>
              <a:t>–</a:t>
            </a:r>
            <a:r>
              <a:rPr lang="tr-TR" dirty="0" smtClean="0"/>
              <a:t> 4-11 Eylül 1919</a:t>
            </a:r>
          </a:p>
          <a:p>
            <a:pPr lvl="0">
              <a:buFont typeface="Wingdings" pitchFamily="2" charset="2"/>
              <a:buChar char="ü"/>
            </a:pPr>
            <a:r>
              <a:rPr lang="tr-TR" dirty="0" smtClean="0"/>
              <a:t>TBMM’nin açılması </a:t>
            </a:r>
            <a:r>
              <a:rPr lang="tr-TR" b="1" dirty="0" smtClean="0"/>
              <a:t>–</a:t>
            </a:r>
            <a:r>
              <a:rPr lang="tr-TR" dirty="0" smtClean="0"/>
              <a:t> 23 Nisan 1920</a:t>
            </a:r>
          </a:p>
          <a:p>
            <a:pPr lvl="0">
              <a:buFont typeface="Wingdings" pitchFamily="2" charset="2"/>
              <a:buChar char="ü"/>
            </a:pPr>
            <a:r>
              <a:rPr lang="tr-TR" dirty="0" smtClean="0"/>
              <a:t>I. İnönü Savaşı </a:t>
            </a:r>
            <a:r>
              <a:rPr lang="tr-TR" b="1" dirty="0" smtClean="0"/>
              <a:t>– </a:t>
            </a:r>
            <a:r>
              <a:rPr lang="tr-TR" dirty="0" smtClean="0"/>
              <a:t>6-10 Ocak 1921</a:t>
            </a:r>
          </a:p>
          <a:p>
            <a:pPr lvl="0">
              <a:buFont typeface="Wingdings" pitchFamily="2" charset="2"/>
              <a:buChar char="ü"/>
            </a:pPr>
            <a:r>
              <a:rPr lang="tr-TR" dirty="0" smtClean="0"/>
              <a:t>2. İnönü Savaşı </a:t>
            </a:r>
            <a:r>
              <a:rPr lang="tr-TR" b="1" dirty="0" smtClean="0"/>
              <a:t>– </a:t>
            </a:r>
            <a:r>
              <a:rPr lang="tr-TR" dirty="0" smtClean="0"/>
              <a:t>26 Mart-1 Nisan 1921</a:t>
            </a:r>
          </a:p>
          <a:p>
            <a:pPr lvl="0">
              <a:buFont typeface="Wingdings" pitchFamily="2" charset="2"/>
              <a:buChar char="ü"/>
            </a:pPr>
            <a:r>
              <a:rPr lang="tr-TR" dirty="0" smtClean="0"/>
              <a:t>Sakarya Meydan Muharebesi </a:t>
            </a:r>
            <a:r>
              <a:rPr lang="tr-TR" b="1" dirty="0" smtClean="0"/>
              <a:t>– </a:t>
            </a:r>
            <a:r>
              <a:rPr lang="tr-TR" dirty="0" smtClean="0"/>
              <a:t>23 Ağustos-13 Eylül 1921</a:t>
            </a:r>
          </a:p>
          <a:p>
            <a:pPr lvl="0">
              <a:buFont typeface="Wingdings" pitchFamily="2" charset="2"/>
              <a:buChar char="ü"/>
            </a:pPr>
            <a:r>
              <a:rPr lang="tr-TR" dirty="0" smtClean="0"/>
              <a:t>Büyük Taarruz (Başkumandan Meydan Muharebesi)</a:t>
            </a:r>
            <a:r>
              <a:rPr lang="tr-TR" b="1" dirty="0" smtClean="0"/>
              <a:t> – </a:t>
            </a:r>
            <a:r>
              <a:rPr lang="tr-TR" dirty="0" smtClean="0"/>
              <a:t>30 Ağustos 1922</a:t>
            </a:r>
          </a:p>
          <a:p>
            <a:pPr lvl="0">
              <a:buFont typeface="Wingdings" pitchFamily="2" charset="2"/>
              <a:buChar char="ü"/>
            </a:pPr>
            <a:r>
              <a:rPr lang="tr-TR" dirty="0" smtClean="0"/>
              <a:t>İzmir’in Kurtuluşu </a:t>
            </a:r>
            <a:r>
              <a:rPr lang="tr-TR" b="1" dirty="0" smtClean="0"/>
              <a:t>– </a:t>
            </a:r>
            <a:r>
              <a:rPr lang="tr-TR" dirty="0" smtClean="0"/>
              <a:t>9 Eylül 1922</a:t>
            </a:r>
          </a:p>
          <a:p>
            <a:pPr lvl="0">
              <a:buFont typeface="Wingdings" pitchFamily="2" charset="2"/>
              <a:buChar char="ü"/>
            </a:pPr>
            <a:r>
              <a:rPr lang="tr-TR" dirty="0" smtClean="0"/>
              <a:t>Mudanya Ateşkes Antlaşması </a:t>
            </a:r>
            <a:r>
              <a:rPr lang="tr-TR" b="1" dirty="0" smtClean="0"/>
              <a:t>–</a:t>
            </a:r>
            <a:r>
              <a:rPr lang="tr-TR" dirty="0" smtClean="0"/>
              <a:t> 11 Ekim 1922</a:t>
            </a:r>
          </a:p>
          <a:p>
            <a:pPr lvl="0">
              <a:buFont typeface="Wingdings" pitchFamily="2" charset="2"/>
              <a:buChar char="ü"/>
            </a:pPr>
            <a:r>
              <a:rPr lang="tr-TR" dirty="0" smtClean="0"/>
              <a:t>Lozan Barış Antlaşması </a:t>
            </a:r>
            <a:r>
              <a:rPr lang="tr-TR" b="1" dirty="0" smtClean="0"/>
              <a:t>– </a:t>
            </a:r>
            <a:r>
              <a:rPr lang="tr-TR" dirty="0" smtClean="0"/>
              <a:t>24 Temmuz 1923</a:t>
            </a:r>
          </a:p>
          <a:p>
            <a:pPr lvl="0">
              <a:buFont typeface="Wingdings" pitchFamily="2" charset="2"/>
              <a:buChar char="ü"/>
            </a:pPr>
            <a:r>
              <a:rPr lang="tr-TR" dirty="0" smtClean="0"/>
              <a:t>Ankara’nın başkent olması </a:t>
            </a:r>
            <a:r>
              <a:rPr lang="tr-TR" b="1" dirty="0" smtClean="0"/>
              <a:t>– </a:t>
            </a:r>
            <a:r>
              <a:rPr lang="tr-TR" dirty="0" smtClean="0"/>
              <a:t>13 Ekim 1923</a:t>
            </a:r>
          </a:p>
          <a:p>
            <a:pPr lvl="0">
              <a:buFont typeface="Wingdings" pitchFamily="2" charset="2"/>
              <a:buChar char="ü"/>
            </a:pPr>
            <a:r>
              <a:rPr lang="tr-TR" dirty="0" smtClean="0"/>
              <a:t>Cumhuriyet’in ilanı </a:t>
            </a:r>
            <a:r>
              <a:rPr lang="tr-TR" b="1" dirty="0" smtClean="0"/>
              <a:t>– </a:t>
            </a:r>
            <a:r>
              <a:rPr lang="tr-TR" dirty="0" smtClean="0"/>
              <a:t>29 Ekim 1923</a:t>
            </a:r>
          </a:p>
          <a:p>
            <a:endParaRPr lang="tr-TR"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4 İçerik Yer Tutucusu"/>
          <p:cNvGraphicFramePr>
            <a:graphicFrameLocks noGrp="1"/>
          </p:cNvGraphicFramePr>
          <p:nvPr>
            <p:ph sz="half" idx="1"/>
          </p:nvPr>
        </p:nvGraphicFramePr>
        <p:xfrm>
          <a:off x="323528" y="260648"/>
          <a:ext cx="8352928" cy="2504296"/>
        </p:xfrm>
        <a:graphic>
          <a:graphicData uri="http://schemas.openxmlformats.org/drawingml/2006/table">
            <a:tbl>
              <a:tblPr firstRow="1" bandRow="1">
                <a:tableStyleId>{5C22544A-7EE6-4342-B048-85BDC9FD1C3A}</a:tableStyleId>
              </a:tblPr>
              <a:tblGrid>
                <a:gridCol w="4176464"/>
                <a:gridCol w="4176464"/>
              </a:tblGrid>
              <a:tr h="612068">
                <a:tc>
                  <a:txBody>
                    <a:bodyPr/>
                    <a:lstStyle/>
                    <a:p>
                      <a:r>
                        <a:rPr lang="tr-TR" b="1" dirty="0" smtClean="0"/>
                        <a:t>23 NİSAN</a:t>
                      </a:r>
                      <a:endParaRPr lang="tr-TR" b="1" dirty="0"/>
                    </a:p>
                  </a:txBody>
                  <a:tcPr/>
                </a:tc>
                <a:tc>
                  <a:txBody>
                    <a:bodyPr/>
                    <a:lstStyle/>
                    <a:p>
                      <a:r>
                        <a:rPr lang="tr-TR" b="1" dirty="0" smtClean="0"/>
                        <a:t>Ulusal Egemenlik ve Çocuk Bayramı</a:t>
                      </a:r>
                      <a:endParaRPr lang="tr-TR" b="1" dirty="0"/>
                    </a:p>
                  </a:txBody>
                  <a:tcPr/>
                </a:tc>
              </a:tr>
              <a:tr h="612068">
                <a:tc>
                  <a:txBody>
                    <a:bodyPr/>
                    <a:lstStyle/>
                    <a:p>
                      <a:r>
                        <a:rPr lang="tr-TR" b="1" dirty="0" smtClean="0"/>
                        <a:t>19 MAYIS </a:t>
                      </a:r>
                      <a:endParaRPr lang="tr-TR" b="1" dirty="0"/>
                    </a:p>
                  </a:txBody>
                  <a:tcPr/>
                </a:tc>
                <a:tc>
                  <a:txBody>
                    <a:bodyPr/>
                    <a:lstStyle/>
                    <a:p>
                      <a:r>
                        <a:rPr lang="tr-TR" b="1" dirty="0" smtClean="0"/>
                        <a:t>Atatürk’ü Anma Gençlik ve Spor Bayramı</a:t>
                      </a:r>
                      <a:endParaRPr lang="tr-TR" b="1" dirty="0"/>
                    </a:p>
                  </a:txBody>
                  <a:tcPr/>
                </a:tc>
              </a:tr>
              <a:tr h="612068">
                <a:tc>
                  <a:txBody>
                    <a:bodyPr/>
                    <a:lstStyle/>
                    <a:p>
                      <a:r>
                        <a:rPr lang="tr-TR" b="1" dirty="0" smtClean="0"/>
                        <a:t>30 AĞUSTOS</a:t>
                      </a:r>
                      <a:endParaRPr lang="tr-TR" b="1" dirty="0"/>
                    </a:p>
                  </a:txBody>
                  <a:tcPr/>
                </a:tc>
                <a:tc>
                  <a:txBody>
                    <a:bodyPr/>
                    <a:lstStyle/>
                    <a:p>
                      <a:r>
                        <a:rPr lang="tr-TR" b="1" dirty="0" smtClean="0"/>
                        <a:t>Zafer Bayramı</a:t>
                      </a:r>
                      <a:endParaRPr lang="tr-TR" b="1" dirty="0"/>
                    </a:p>
                  </a:txBody>
                  <a:tcPr/>
                </a:tc>
              </a:tr>
              <a:tr h="612068">
                <a:tc>
                  <a:txBody>
                    <a:bodyPr/>
                    <a:lstStyle/>
                    <a:p>
                      <a:r>
                        <a:rPr lang="tr-TR" b="1" dirty="0" smtClean="0"/>
                        <a:t>29 EKİM</a:t>
                      </a:r>
                      <a:endParaRPr lang="tr-TR" b="1" dirty="0"/>
                    </a:p>
                  </a:txBody>
                  <a:tcPr/>
                </a:tc>
                <a:tc>
                  <a:txBody>
                    <a:bodyPr/>
                    <a:lstStyle/>
                    <a:p>
                      <a:r>
                        <a:rPr lang="tr-TR" b="1" dirty="0" smtClean="0"/>
                        <a:t>Cumhuriyet Bayramı</a:t>
                      </a:r>
                      <a:endParaRPr lang="tr-TR" b="1" dirty="0"/>
                    </a:p>
                  </a:txBody>
                  <a:tcPr/>
                </a:tc>
              </a:tr>
            </a:tbl>
          </a:graphicData>
        </a:graphic>
      </p:graphicFrame>
      <p:graphicFrame>
        <p:nvGraphicFramePr>
          <p:cNvPr id="6" name="5 İçerik Yer Tutucusu"/>
          <p:cNvGraphicFramePr>
            <a:graphicFrameLocks noGrp="1"/>
          </p:cNvGraphicFramePr>
          <p:nvPr>
            <p:ph sz="half" idx="2"/>
          </p:nvPr>
        </p:nvGraphicFramePr>
        <p:xfrm>
          <a:off x="395536" y="3284984"/>
          <a:ext cx="8208912" cy="3127216"/>
        </p:xfrm>
        <a:graphic>
          <a:graphicData uri="http://schemas.openxmlformats.org/drawingml/2006/table">
            <a:tbl>
              <a:tblPr firstRow="1" bandRow="1">
                <a:tableStyleId>{5C22544A-7EE6-4342-B048-85BDC9FD1C3A}</a:tableStyleId>
              </a:tblPr>
              <a:tblGrid>
                <a:gridCol w="4104456"/>
                <a:gridCol w="4104456"/>
              </a:tblGrid>
              <a:tr h="576064">
                <a:tc>
                  <a:txBody>
                    <a:bodyPr/>
                    <a:lstStyle/>
                    <a:p>
                      <a:r>
                        <a:rPr lang="tr-TR" sz="2400" dirty="0" smtClean="0"/>
                        <a:t>      Mustafa Kemal’in Kazandığı </a:t>
                      </a:r>
                      <a:endParaRPr lang="tr-TR" sz="2400" dirty="0"/>
                    </a:p>
                  </a:txBody>
                  <a:tcPr/>
                </a:tc>
                <a:tc>
                  <a:txBody>
                    <a:bodyPr/>
                    <a:lstStyle/>
                    <a:p>
                      <a:r>
                        <a:rPr lang="tr-TR" sz="2400" dirty="0" smtClean="0"/>
                        <a:t>Rütbe ve Unvanlar</a:t>
                      </a:r>
                      <a:endParaRPr lang="tr-TR" sz="2400" dirty="0"/>
                    </a:p>
                  </a:txBody>
                  <a:tcPr/>
                </a:tc>
              </a:tr>
              <a:tr h="576064">
                <a:tc>
                  <a:txBody>
                    <a:bodyPr/>
                    <a:lstStyle/>
                    <a:p>
                      <a:r>
                        <a:rPr lang="tr-TR" b="1" dirty="0" smtClean="0"/>
                        <a:t>Trablusgarp Savaşı</a:t>
                      </a:r>
                      <a:endParaRPr lang="tr-TR" b="1" dirty="0"/>
                    </a:p>
                  </a:txBody>
                  <a:tcPr/>
                </a:tc>
                <a:tc>
                  <a:txBody>
                    <a:bodyPr/>
                    <a:lstStyle/>
                    <a:p>
                      <a:r>
                        <a:rPr lang="tr-TR" b="1" dirty="0" smtClean="0"/>
                        <a:t>Binbaşı</a:t>
                      </a:r>
                      <a:endParaRPr lang="tr-TR" b="1" dirty="0"/>
                    </a:p>
                  </a:txBody>
                  <a:tcPr/>
                </a:tc>
              </a:tr>
              <a:tr h="576064">
                <a:tc>
                  <a:txBody>
                    <a:bodyPr/>
                    <a:lstStyle/>
                    <a:p>
                      <a:r>
                        <a:rPr lang="tr-TR" b="1" dirty="0" smtClean="0"/>
                        <a:t>Balkan Savaşları</a:t>
                      </a:r>
                      <a:endParaRPr lang="tr-TR" b="1" dirty="0"/>
                    </a:p>
                  </a:txBody>
                  <a:tcPr/>
                </a:tc>
                <a:tc>
                  <a:txBody>
                    <a:bodyPr/>
                    <a:lstStyle/>
                    <a:p>
                      <a:r>
                        <a:rPr lang="tr-TR" b="1" dirty="0" smtClean="0"/>
                        <a:t>Yarbay</a:t>
                      </a:r>
                      <a:endParaRPr lang="tr-TR" b="1" dirty="0"/>
                    </a:p>
                  </a:txBody>
                  <a:tcPr/>
                </a:tc>
              </a:tr>
              <a:tr h="576064">
                <a:tc>
                  <a:txBody>
                    <a:bodyPr/>
                    <a:lstStyle/>
                    <a:p>
                      <a:r>
                        <a:rPr lang="tr-TR" b="1" dirty="0" smtClean="0"/>
                        <a:t>Çanakkale Savaşları</a:t>
                      </a:r>
                      <a:endParaRPr lang="tr-TR" b="1" dirty="0"/>
                    </a:p>
                  </a:txBody>
                  <a:tcPr/>
                </a:tc>
                <a:tc>
                  <a:txBody>
                    <a:bodyPr/>
                    <a:lstStyle/>
                    <a:p>
                      <a:r>
                        <a:rPr lang="tr-TR" b="1" dirty="0" smtClean="0"/>
                        <a:t>Albay</a:t>
                      </a:r>
                      <a:endParaRPr lang="tr-TR" b="1" dirty="0"/>
                    </a:p>
                  </a:txBody>
                  <a:tcPr/>
                </a:tc>
              </a:tr>
              <a:tr h="576064">
                <a:tc>
                  <a:txBody>
                    <a:bodyPr/>
                    <a:lstStyle/>
                    <a:p>
                      <a:r>
                        <a:rPr lang="tr-TR" b="1" dirty="0" smtClean="0"/>
                        <a:t>Sakarya Meydan Muharebesi</a:t>
                      </a:r>
                      <a:endParaRPr lang="tr-TR" b="1" dirty="0"/>
                    </a:p>
                  </a:txBody>
                  <a:tcPr/>
                </a:tc>
                <a:tc>
                  <a:txBody>
                    <a:bodyPr/>
                    <a:lstStyle/>
                    <a:p>
                      <a:r>
                        <a:rPr lang="tr-TR" b="1" dirty="0" smtClean="0"/>
                        <a:t>Mareşal-Gazi</a:t>
                      </a:r>
                      <a:endParaRPr lang="tr-TR" b="1" dirty="0"/>
                    </a:p>
                  </a:txBody>
                  <a:tcPr/>
                </a:tc>
              </a:tr>
            </a:tbl>
          </a:graphicData>
        </a:graphic>
      </p:graphicFrame>
      <p:sp>
        <p:nvSpPr>
          <p:cNvPr id="2" name="Dikdörtgen 1"/>
          <p:cNvSpPr/>
          <p:nvPr/>
        </p:nvSpPr>
        <p:spPr>
          <a:xfrm>
            <a:off x="6156176" y="6488668"/>
            <a:ext cx="2316788" cy="369332"/>
          </a:xfrm>
          <a:prstGeom prst="rect">
            <a:avLst/>
          </a:prstGeom>
        </p:spPr>
        <p:txBody>
          <a:bodyPr wrap="none">
            <a:spAutoFit/>
          </a:bodyPr>
          <a:lstStyle/>
          <a:p>
            <a:r>
              <a:rPr lang="tr-TR" dirty="0"/>
              <a:t>www.sorubak.com</a:t>
            </a:r>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İçerik Yer Tutucusu"/>
          <p:cNvGraphicFramePr>
            <a:graphicFrameLocks noGrp="1"/>
          </p:cNvGraphicFramePr>
          <p:nvPr>
            <p:ph idx="1"/>
          </p:nvPr>
        </p:nvGraphicFramePr>
        <p:xfrm>
          <a:off x="179512" y="1412776"/>
          <a:ext cx="8712968" cy="5534462"/>
        </p:xfrm>
        <a:graphic>
          <a:graphicData uri="http://schemas.openxmlformats.org/drawingml/2006/table">
            <a:tbl>
              <a:tblPr firstRow="1" bandRow="1">
                <a:tableStyleId>{5C22544A-7EE6-4342-B048-85BDC9FD1C3A}</a:tableStyleId>
              </a:tblPr>
              <a:tblGrid>
                <a:gridCol w="4356484"/>
                <a:gridCol w="4356484"/>
              </a:tblGrid>
              <a:tr h="910843">
                <a:tc>
                  <a:txBody>
                    <a:bodyPr/>
                    <a:lstStyle/>
                    <a:p>
                      <a:pPr algn="ctr"/>
                      <a:r>
                        <a:rPr lang="tr-TR" sz="3600" b="1" dirty="0" smtClean="0">
                          <a:solidFill>
                            <a:schemeClr val="tx1"/>
                          </a:solidFill>
                        </a:rPr>
                        <a:t>İTTİFAK DEVLETLERİ</a:t>
                      </a:r>
                      <a:endParaRPr lang="tr-TR" sz="3600" b="1" dirty="0">
                        <a:solidFill>
                          <a:schemeClr val="tx1"/>
                        </a:solidFill>
                      </a:endParaRPr>
                    </a:p>
                  </a:txBody>
                  <a:tcPr/>
                </a:tc>
                <a:tc>
                  <a:txBody>
                    <a:bodyPr/>
                    <a:lstStyle/>
                    <a:p>
                      <a:pPr algn="ctr"/>
                      <a:r>
                        <a:rPr lang="tr-TR" sz="3600" b="1" dirty="0" smtClean="0">
                          <a:solidFill>
                            <a:schemeClr val="tx1"/>
                          </a:solidFill>
                        </a:rPr>
                        <a:t>İTİLAF DEVLETLERİ</a:t>
                      </a:r>
                      <a:endParaRPr lang="tr-TR" sz="3600" b="1" dirty="0">
                        <a:solidFill>
                          <a:schemeClr val="tx1"/>
                        </a:solidFill>
                      </a:endParaRPr>
                    </a:p>
                  </a:txBody>
                  <a:tcPr/>
                </a:tc>
              </a:tr>
              <a:tr h="2172871">
                <a:tc>
                  <a:txBody>
                    <a:bodyPr/>
                    <a:lstStyle/>
                    <a:p>
                      <a:pPr lvl="0">
                        <a:buFont typeface="Wingdings" pitchFamily="2" charset="2"/>
                        <a:buChar char="Ø"/>
                      </a:pPr>
                      <a:r>
                        <a:rPr lang="tr-TR" sz="2400" b="1" kern="1200" dirty="0" smtClean="0">
                          <a:solidFill>
                            <a:schemeClr val="dk1"/>
                          </a:solidFill>
                          <a:latin typeface="+mn-lt"/>
                          <a:ea typeface="+mn-ea"/>
                          <a:cs typeface="+mn-cs"/>
                        </a:rPr>
                        <a:t>Osmanlı Devleti</a:t>
                      </a:r>
                    </a:p>
                    <a:p>
                      <a:pPr lvl="0">
                        <a:buFont typeface="Wingdings" pitchFamily="2" charset="2"/>
                        <a:buChar char="Ø"/>
                      </a:pPr>
                      <a:r>
                        <a:rPr lang="tr-TR" sz="2400" b="1" kern="1200" dirty="0" smtClean="0">
                          <a:solidFill>
                            <a:schemeClr val="dk1"/>
                          </a:solidFill>
                          <a:latin typeface="+mn-lt"/>
                          <a:ea typeface="+mn-ea"/>
                          <a:cs typeface="+mn-cs"/>
                        </a:rPr>
                        <a:t>Almanya</a:t>
                      </a:r>
                    </a:p>
                    <a:p>
                      <a:pPr lvl="0">
                        <a:buFont typeface="Wingdings" pitchFamily="2" charset="2"/>
                        <a:buChar char="Ø"/>
                      </a:pPr>
                      <a:r>
                        <a:rPr lang="tr-TR" sz="2400" b="1" kern="1200" dirty="0" smtClean="0">
                          <a:solidFill>
                            <a:schemeClr val="dk1"/>
                          </a:solidFill>
                          <a:latin typeface="+mn-lt"/>
                          <a:ea typeface="+mn-ea"/>
                          <a:cs typeface="+mn-cs"/>
                        </a:rPr>
                        <a:t>Avusturya- Macaristan</a:t>
                      </a:r>
                    </a:p>
                    <a:p>
                      <a:pPr>
                        <a:buFont typeface="Wingdings" pitchFamily="2" charset="2"/>
                        <a:buChar char="Ø"/>
                      </a:pPr>
                      <a:r>
                        <a:rPr lang="tr-TR" sz="2400" b="1" kern="1200" dirty="0" smtClean="0">
                          <a:solidFill>
                            <a:schemeClr val="dk1"/>
                          </a:solidFill>
                          <a:latin typeface="+mn-lt"/>
                          <a:ea typeface="+mn-ea"/>
                          <a:cs typeface="+mn-cs"/>
                        </a:rPr>
                        <a:t>Bulgaristan</a:t>
                      </a:r>
                      <a:endParaRPr lang="tr-TR" sz="2400" b="1" dirty="0"/>
                    </a:p>
                  </a:txBody>
                  <a:tcPr/>
                </a:tc>
                <a:tc>
                  <a:txBody>
                    <a:bodyPr/>
                    <a:lstStyle/>
                    <a:p>
                      <a:pPr lvl="0">
                        <a:buFont typeface="Wingdings" pitchFamily="2" charset="2"/>
                        <a:buChar char="Ø"/>
                      </a:pPr>
                      <a:r>
                        <a:rPr lang="tr-TR" sz="2400" b="1" kern="1200" dirty="0" smtClean="0">
                          <a:solidFill>
                            <a:schemeClr val="dk1"/>
                          </a:solidFill>
                          <a:latin typeface="+mn-lt"/>
                          <a:ea typeface="+mn-ea"/>
                          <a:cs typeface="+mn-cs"/>
                        </a:rPr>
                        <a:t>İngiltere</a:t>
                      </a:r>
                    </a:p>
                    <a:p>
                      <a:pPr lvl="0">
                        <a:buFont typeface="Wingdings" pitchFamily="2" charset="2"/>
                        <a:buChar char="Ø"/>
                      </a:pPr>
                      <a:r>
                        <a:rPr lang="tr-TR" sz="2400" b="1" kern="1200" dirty="0" smtClean="0">
                          <a:solidFill>
                            <a:schemeClr val="dk1"/>
                          </a:solidFill>
                          <a:latin typeface="+mn-lt"/>
                          <a:ea typeface="+mn-ea"/>
                          <a:cs typeface="+mn-cs"/>
                        </a:rPr>
                        <a:t>Fransa</a:t>
                      </a:r>
                    </a:p>
                    <a:p>
                      <a:pPr lvl="0">
                        <a:buFont typeface="Wingdings" pitchFamily="2" charset="2"/>
                        <a:buChar char="Ø"/>
                      </a:pPr>
                      <a:r>
                        <a:rPr lang="tr-TR" sz="2400" b="1" kern="1200" dirty="0" smtClean="0">
                          <a:solidFill>
                            <a:schemeClr val="dk1"/>
                          </a:solidFill>
                          <a:latin typeface="+mn-lt"/>
                          <a:ea typeface="+mn-ea"/>
                          <a:cs typeface="+mn-cs"/>
                        </a:rPr>
                        <a:t>Rusya</a:t>
                      </a:r>
                    </a:p>
                    <a:p>
                      <a:pPr lvl="0">
                        <a:buFont typeface="Wingdings" pitchFamily="2" charset="2"/>
                        <a:buChar char="Ø"/>
                      </a:pPr>
                      <a:r>
                        <a:rPr lang="tr-TR" sz="2400" b="1" kern="1200" dirty="0" smtClean="0">
                          <a:solidFill>
                            <a:schemeClr val="dk1"/>
                          </a:solidFill>
                          <a:latin typeface="+mn-lt"/>
                          <a:ea typeface="+mn-ea"/>
                          <a:cs typeface="+mn-cs"/>
                        </a:rPr>
                        <a:t>İtalya</a:t>
                      </a:r>
                    </a:p>
                    <a:p>
                      <a:pPr>
                        <a:buFont typeface="Wingdings" pitchFamily="2" charset="2"/>
                        <a:buChar char="Ø"/>
                      </a:pPr>
                      <a:r>
                        <a:rPr lang="tr-TR" sz="2400" b="1" kern="1200" dirty="0" smtClean="0">
                          <a:solidFill>
                            <a:schemeClr val="dk1"/>
                          </a:solidFill>
                          <a:latin typeface="+mn-lt"/>
                          <a:ea typeface="+mn-ea"/>
                          <a:cs typeface="+mn-cs"/>
                        </a:rPr>
                        <a:t>Yunanistan</a:t>
                      </a:r>
                      <a:endParaRPr lang="tr-TR" sz="2400" b="1" dirty="0"/>
                    </a:p>
                  </a:txBody>
                  <a:tcPr/>
                </a:tc>
              </a:tr>
              <a:tr h="2172871">
                <a:tc>
                  <a:txBody>
                    <a:bodyPr/>
                    <a:lstStyle/>
                    <a:p>
                      <a:r>
                        <a:rPr lang="tr-TR" sz="2000" kern="1200" dirty="0" smtClean="0">
                          <a:solidFill>
                            <a:schemeClr val="dk1"/>
                          </a:solidFill>
                          <a:latin typeface="+mn-lt"/>
                          <a:ea typeface="+mn-ea"/>
                          <a:cs typeface="+mn-cs"/>
                        </a:rPr>
                        <a:t>Bulgaristan başlangıçta İtilaf Devletleri’nin yanında savaşırken daha sonra İttifak devletlerine katılmıştır.</a:t>
                      </a:r>
                      <a:endParaRPr lang="tr-TR" sz="2000" dirty="0"/>
                    </a:p>
                  </a:txBody>
                  <a:tcPr/>
                </a:tc>
                <a:tc>
                  <a:txBody>
                    <a:bodyPr/>
                    <a:lstStyle/>
                    <a:p>
                      <a:r>
                        <a:rPr lang="tr-TR" sz="2000" kern="1200" dirty="0" smtClean="0">
                          <a:solidFill>
                            <a:schemeClr val="dk1"/>
                          </a:solidFill>
                          <a:latin typeface="+mn-lt"/>
                          <a:ea typeface="+mn-ea"/>
                          <a:cs typeface="+mn-cs"/>
                        </a:rPr>
                        <a:t>Rusya 1917 yılında savaştan çekilmiştir.</a:t>
                      </a:r>
                    </a:p>
                    <a:p>
                      <a:r>
                        <a:rPr lang="tr-TR" sz="2000" kern="1200" dirty="0" smtClean="0">
                          <a:solidFill>
                            <a:schemeClr val="dk1"/>
                          </a:solidFill>
                          <a:latin typeface="+mn-lt"/>
                          <a:ea typeface="+mn-ea"/>
                          <a:cs typeface="+mn-cs"/>
                        </a:rPr>
                        <a:t>Yunanistan başlangıçta değil sonradan İtilaf devletlerine katılmıştır. </a:t>
                      </a:r>
                      <a:endParaRPr lang="tr-TR" sz="2000" dirty="0"/>
                    </a:p>
                  </a:txBody>
                  <a:tcPr/>
                </a:tc>
              </a:tr>
            </a:tbl>
          </a:graphicData>
        </a:graphic>
      </p:graphicFrame>
      <p:sp>
        <p:nvSpPr>
          <p:cNvPr id="3073" name="Rectangle 1"/>
          <p:cNvSpPr>
            <a:spLocks noChangeArrowheads="1"/>
          </p:cNvSpPr>
          <p:nvPr/>
        </p:nvSpPr>
        <p:spPr bwMode="auto">
          <a:xfrm>
            <a:off x="179512" y="309231"/>
            <a:ext cx="871296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chemeClr val="tx1"/>
                </a:solidFill>
                <a:effectLst/>
                <a:latin typeface="Tahoma" pitchFamily="34" charset="0"/>
                <a:ea typeface="Times New Roman" pitchFamily="18" charset="0"/>
                <a:cs typeface="Tahoma" pitchFamily="34" charset="0"/>
              </a:rPr>
              <a:t>I. DÜNYA SAVAŞI (1914 – 1918)</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79512" y="2492896"/>
            <a:ext cx="8640960" cy="4032448"/>
          </a:xfrm>
        </p:spPr>
        <p:txBody>
          <a:bodyPr>
            <a:noAutofit/>
          </a:bodyPr>
          <a:lstStyle/>
          <a:p>
            <a:r>
              <a:rPr lang="tr-TR" sz="1500" b="1" u="sng" dirty="0"/>
              <a:t>ÇANAKKALE SAVAŞI </a:t>
            </a:r>
            <a:endParaRPr lang="tr-TR" sz="1500" b="1" u="sng" dirty="0" smtClean="0"/>
          </a:p>
          <a:p>
            <a:endParaRPr lang="tr-TR" sz="1500" dirty="0"/>
          </a:p>
          <a:p>
            <a:r>
              <a:rPr lang="tr-TR" sz="1500" b="1" dirty="0"/>
              <a:t>Tarih:</a:t>
            </a:r>
            <a:r>
              <a:rPr lang="tr-TR" sz="1500" dirty="0"/>
              <a:t>18 Mart 1915 (Çanakkale Zaferi'nin tarihi)</a:t>
            </a:r>
          </a:p>
          <a:p>
            <a:r>
              <a:rPr lang="tr-TR" sz="1500" b="1" dirty="0"/>
              <a:t>Savaşan Devletler:</a:t>
            </a:r>
            <a:r>
              <a:rPr lang="tr-TR" sz="1500" dirty="0"/>
              <a:t> </a:t>
            </a:r>
          </a:p>
          <a:p>
            <a:pPr lvl="0"/>
            <a:r>
              <a:rPr lang="tr-TR" sz="1500" dirty="0"/>
              <a:t>İngiltere, Fransa – Osmanlı Devleti</a:t>
            </a:r>
          </a:p>
          <a:p>
            <a:r>
              <a:rPr lang="tr-TR" sz="1500" b="1" dirty="0"/>
              <a:t>Savaşın Nedenleri:</a:t>
            </a:r>
            <a:r>
              <a:rPr lang="tr-TR" sz="1500" dirty="0"/>
              <a:t> </a:t>
            </a:r>
          </a:p>
          <a:p>
            <a:pPr lvl="0"/>
            <a:r>
              <a:rPr lang="tr-TR" sz="1500" dirty="0"/>
              <a:t>Osmanlı Devleti’nin topraklarının paylaşılmak istenmesi </a:t>
            </a:r>
          </a:p>
          <a:p>
            <a:pPr lvl="0"/>
            <a:r>
              <a:rPr lang="tr-TR" sz="1500" dirty="0"/>
              <a:t>İngiltere ve Fransa’nın, Çanakkale Boğazı’ndan geçerek İstanbul’u almak istemeleri</a:t>
            </a:r>
          </a:p>
          <a:p>
            <a:r>
              <a:rPr lang="tr-TR" sz="1500" b="1" dirty="0"/>
              <a:t>19. Tümen komutanı </a:t>
            </a:r>
            <a:r>
              <a:rPr lang="tr-TR" sz="1500" dirty="0"/>
              <a:t>Yarbay Mustafa Kemal ve arkadaşları düşman askerlerinin ilerleyişini durdurmayı başardı. Bu savaşta 500 000’den fazla insan hayatını kaybetmiştir.</a:t>
            </a:r>
          </a:p>
          <a:p>
            <a:r>
              <a:rPr lang="tr-TR" sz="1500" b="1" dirty="0"/>
              <a:t>Savaşın sonucu:</a:t>
            </a:r>
            <a:r>
              <a:rPr lang="tr-TR" sz="1500" dirty="0"/>
              <a:t> İngiltere ve Fransa geri çekilmiştir.</a:t>
            </a:r>
          </a:p>
          <a:p>
            <a:pPr lvl="0"/>
            <a:r>
              <a:rPr lang="tr-TR" sz="1500" dirty="0"/>
              <a:t>Çanakkale Cephesi, Osmanlı Devleti’nin       I.Dünya Savaşı’nda düşmanı püskürtmeyi başardığı </a:t>
            </a:r>
            <a:r>
              <a:rPr lang="tr-TR" sz="1500" b="1" u="sng" dirty="0"/>
              <a:t>tek cephedir</a:t>
            </a:r>
            <a:r>
              <a:rPr lang="tr-TR" sz="1500" dirty="0"/>
              <a:t>.</a:t>
            </a:r>
          </a:p>
          <a:p>
            <a:r>
              <a:rPr lang="tr-TR" sz="1500" b="1" dirty="0"/>
              <a:t>Not:</a:t>
            </a:r>
            <a:r>
              <a:rPr lang="tr-TR" sz="1500" dirty="0"/>
              <a:t> Çanakkale Savaşı, I.Dünya Savaşı’nın parçası olan bir savaştır. Bu savaşta </a:t>
            </a:r>
            <a:r>
              <a:rPr lang="tr-TR" sz="1500" b="1" dirty="0"/>
              <a:t>itilaf ve ittifak</a:t>
            </a:r>
            <a:r>
              <a:rPr lang="tr-TR" sz="1500" dirty="0"/>
              <a:t> devletleri savaşmıştır.</a:t>
            </a:r>
          </a:p>
          <a:p>
            <a:pPr lvl="0"/>
            <a:r>
              <a:rPr lang="tr-TR" sz="1500" dirty="0"/>
              <a:t>Mustafa Kemal’e Çanakkale Savaşı’nda gösterdiği üstün kahramanlıktan ötürü </a:t>
            </a:r>
            <a:r>
              <a:rPr lang="tr-TR" sz="1500" b="1" u="sng" dirty="0"/>
              <a:t>albay</a:t>
            </a:r>
            <a:r>
              <a:rPr lang="tr-TR" sz="1500" dirty="0"/>
              <a:t> rütbesi verilmiştir.</a:t>
            </a:r>
          </a:p>
          <a:p>
            <a:endParaRPr lang="tr-TR" sz="1500" dirty="0"/>
          </a:p>
        </p:txBody>
      </p:sp>
      <p:pic>
        <p:nvPicPr>
          <p:cNvPr id="26625" name="Picture 1" descr="C:\Users\TOSHOBA\Desktop\canakkale.jpg"/>
          <p:cNvPicPr>
            <a:picLocks noChangeAspect="1" noChangeArrowheads="1"/>
          </p:cNvPicPr>
          <p:nvPr/>
        </p:nvPicPr>
        <p:blipFill>
          <a:blip r:embed="rId2" cstate="print"/>
          <a:srcRect/>
          <a:stretch>
            <a:fillRect/>
          </a:stretch>
        </p:blipFill>
        <p:spPr bwMode="auto">
          <a:xfrm>
            <a:off x="827584" y="0"/>
            <a:ext cx="7488832" cy="2448272"/>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23528" y="2276872"/>
            <a:ext cx="8496944" cy="4581128"/>
          </a:xfrm>
        </p:spPr>
        <p:txBody>
          <a:bodyPr>
            <a:normAutofit fontScale="55000" lnSpcReduction="20000"/>
          </a:bodyPr>
          <a:lstStyle/>
          <a:p>
            <a:pPr>
              <a:buNone/>
            </a:pPr>
            <a:r>
              <a:rPr lang="tr-TR" b="1" u="sng" dirty="0" smtClean="0"/>
              <a:t> MONDROS </a:t>
            </a:r>
            <a:r>
              <a:rPr lang="tr-TR" b="1" u="sng" dirty="0"/>
              <a:t>ATEŞKES ANTLAŞMASI</a:t>
            </a:r>
            <a:endParaRPr lang="tr-TR" dirty="0"/>
          </a:p>
          <a:p>
            <a:r>
              <a:rPr lang="tr-TR" b="1" dirty="0"/>
              <a:t>Tarih: </a:t>
            </a:r>
            <a:r>
              <a:rPr lang="tr-TR" dirty="0"/>
              <a:t>30 Ekim 1918</a:t>
            </a:r>
          </a:p>
          <a:p>
            <a:r>
              <a:rPr lang="tr-TR" b="1" u="sng" dirty="0"/>
              <a:t>Antlaşmanın Önemi:</a:t>
            </a:r>
            <a:r>
              <a:rPr lang="tr-TR" b="1" dirty="0"/>
              <a:t> </a:t>
            </a:r>
            <a:endParaRPr lang="tr-TR" dirty="0"/>
          </a:p>
          <a:p>
            <a:pPr lvl="0"/>
            <a:r>
              <a:rPr lang="tr-TR" dirty="0"/>
              <a:t>Osmanlı Devleti I. Dünya Savaşı’nda başarı gösterdiği halde birlikte savaştığımız devletler yenildiği için biz de yenilmiş sayıldık.</a:t>
            </a:r>
          </a:p>
          <a:p>
            <a:r>
              <a:rPr lang="tr-TR" dirty="0"/>
              <a:t>Savaşın sonucunda Osmanlı Devleti, </a:t>
            </a:r>
            <a:r>
              <a:rPr lang="tr-TR" b="1" u="sng" dirty="0"/>
              <a:t>Mondros Ateşkes Antlaşması’nı</a:t>
            </a:r>
            <a:r>
              <a:rPr lang="tr-TR" dirty="0"/>
              <a:t> imzalayarak </a:t>
            </a:r>
            <a:endParaRPr lang="tr-TR" dirty="0" smtClean="0"/>
          </a:p>
          <a:p>
            <a:r>
              <a:rPr lang="tr-TR" dirty="0" smtClean="0"/>
              <a:t>I. </a:t>
            </a:r>
            <a:r>
              <a:rPr lang="tr-TR" dirty="0"/>
              <a:t>Dünya Savaşı’ndan çekilmiştir. </a:t>
            </a:r>
          </a:p>
          <a:p>
            <a:r>
              <a:rPr lang="tr-TR" b="1" dirty="0"/>
              <a:t>Bu antlaşmanın bazı maddeleri şunlardır:</a:t>
            </a:r>
            <a:endParaRPr lang="tr-TR" dirty="0"/>
          </a:p>
          <a:p>
            <a:pPr lvl="0"/>
            <a:r>
              <a:rPr lang="tr-TR" dirty="0"/>
              <a:t>Çanakkale ve İstanbul Boğazları İtilaf devletlerine açılacak.</a:t>
            </a:r>
          </a:p>
          <a:p>
            <a:pPr lvl="0"/>
            <a:r>
              <a:rPr lang="tr-TR" dirty="0"/>
              <a:t>Osmanlı ordusu terhis edilecek (dağıtılacak).</a:t>
            </a:r>
          </a:p>
          <a:p>
            <a:pPr lvl="0"/>
            <a:r>
              <a:rPr lang="tr-TR" dirty="0"/>
              <a:t>Bütün demiryolu ve haberleşme araçları itilaf devletlerinin kontrolü altına girecek.</a:t>
            </a:r>
          </a:p>
          <a:p>
            <a:pPr lvl="0"/>
            <a:r>
              <a:rPr lang="tr-TR" dirty="0"/>
              <a:t>Bu antlaşmanın </a:t>
            </a:r>
            <a:r>
              <a:rPr lang="tr-TR" b="1" dirty="0"/>
              <a:t>7. maddesine</a:t>
            </a:r>
            <a:r>
              <a:rPr lang="tr-TR" dirty="0"/>
              <a:t> göre; galip devletler güvenliklerini sağlamak için istedikleri yerleri işgal edebilecek. (</a:t>
            </a:r>
            <a:r>
              <a:rPr lang="tr-TR" b="1" dirty="0"/>
              <a:t>Antlaşanın en ağır maddesi 7.maddedir</a:t>
            </a:r>
            <a:r>
              <a:rPr lang="tr-TR" dirty="0"/>
              <a:t>)</a:t>
            </a:r>
          </a:p>
          <a:p>
            <a:r>
              <a:rPr lang="tr-TR" b="1" dirty="0"/>
              <a:t>Mondros Ateşkes Antlaşması’nın Önemi:</a:t>
            </a:r>
            <a:endParaRPr lang="tr-TR" dirty="0"/>
          </a:p>
          <a:p>
            <a:pPr lvl="0"/>
            <a:r>
              <a:rPr lang="tr-TR" dirty="0"/>
              <a:t>Bu antlaşma ile Osmanlı Devleti bağımsızlığı kaybetti.</a:t>
            </a:r>
          </a:p>
          <a:p>
            <a:pPr lvl="0"/>
            <a:r>
              <a:rPr lang="tr-TR" dirty="0"/>
              <a:t>Savaşı kazanan itilaf devletleri bu antlaşmaya dayanarak yurdumuzu işgal etmeye başladılar</a:t>
            </a:r>
            <a:r>
              <a:rPr lang="tr-TR" dirty="0" smtClean="0"/>
              <a:t>.</a:t>
            </a:r>
            <a:endParaRPr lang="tr-TR" dirty="0"/>
          </a:p>
        </p:txBody>
      </p:sp>
      <p:pic>
        <p:nvPicPr>
          <p:cNvPr id="25601" name="Picture 1" descr="C:\Users\TOSHOBA\Desktop\gvskjslmondrosaterşeksantlaşması.png"/>
          <p:cNvPicPr>
            <a:picLocks noChangeAspect="1" noChangeArrowheads="1"/>
          </p:cNvPicPr>
          <p:nvPr/>
        </p:nvPicPr>
        <p:blipFill>
          <a:blip r:embed="rId2" cstate="print"/>
          <a:srcRect/>
          <a:stretch>
            <a:fillRect/>
          </a:stretch>
        </p:blipFill>
        <p:spPr bwMode="auto">
          <a:xfrm>
            <a:off x="0" y="0"/>
            <a:ext cx="9144000" cy="2220762"/>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İçerik Yer Tutucusu"/>
          <p:cNvGraphicFramePr>
            <a:graphicFrameLocks noGrp="1"/>
          </p:cNvGraphicFramePr>
          <p:nvPr>
            <p:ph idx="1"/>
          </p:nvPr>
        </p:nvGraphicFramePr>
        <p:xfrm>
          <a:off x="323528" y="332656"/>
          <a:ext cx="8291264" cy="4393625"/>
        </p:xfrm>
        <a:graphic>
          <a:graphicData uri="http://schemas.openxmlformats.org/drawingml/2006/table">
            <a:tbl>
              <a:tblPr firstRow="1" bandRow="1">
                <a:tableStyleId>{5C22544A-7EE6-4342-B048-85BDC9FD1C3A}</a:tableStyleId>
              </a:tblPr>
              <a:tblGrid>
                <a:gridCol w="2880320"/>
                <a:gridCol w="5410944"/>
              </a:tblGrid>
              <a:tr h="566935">
                <a:tc>
                  <a:txBody>
                    <a:bodyPr/>
                    <a:lstStyle/>
                    <a:p>
                      <a:r>
                        <a:rPr lang="tr-TR" dirty="0" smtClean="0"/>
                        <a:t>MONDROSANTLAŞMASINA</a:t>
                      </a:r>
                      <a:endParaRPr lang="tr-TR" dirty="0"/>
                    </a:p>
                  </a:txBody>
                  <a:tcPr/>
                </a:tc>
                <a:tc>
                  <a:txBody>
                    <a:bodyPr/>
                    <a:lstStyle/>
                    <a:p>
                      <a:r>
                        <a:rPr lang="tr-TR" baseline="0" dirty="0" smtClean="0"/>
                        <a:t>GÖRE HANGİ ÜLKE NEREYİ İŞGAL ETTİ ?</a:t>
                      </a:r>
                      <a:endParaRPr lang="tr-TR" dirty="0"/>
                    </a:p>
                  </a:txBody>
                  <a:tcPr/>
                </a:tc>
              </a:tr>
              <a:tr h="1028396">
                <a:tc>
                  <a:txBody>
                    <a:bodyPr/>
                    <a:lstStyle/>
                    <a:p>
                      <a:pPr>
                        <a:spcAft>
                          <a:spcPts val="0"/>
                        </a:spcAft>
                      </a:pPr>
                      <a:r>
                        <a:rPr lang="tr-TR" sz="1800" b="1" dirty="0">
                          <a:latin typeface="Tahoma"/>
                          <a:ea typeface="Times New Roman"/>
                        </a:rPr>
                        <a:t>İngilizler</a:t>
                      </a:r>
                      <a:endParaRPr lang="tr-TR" sz="1800" dirty="0">
                        <a:latin typeface="Times New Roman"/>
                        <a:ea typeface="Times New Roman"/>
                      </a:endParaRPr>
                    </a:p>
                  </a:txBody>
                  <a:tcPr marL="68580" marR="68580" marT="0" marB="0"/>
                </a:tc>
                <a:tc>
                  <a:txBody>
                    <a:bodyPr/>
                    <a:lstStyle/>
                    <a:p>
                      <a:pPr>
                        <a:spcAft>
                          <a:spcPts val="0"/>
                        </a:spcAft>
                      </a:pPr>
                      <a:r>
                        <a:rPr lang="tr-TR" sz="1800">
                          <a:latin typeface="Tahoma"/>
                          <a:ea typeface="Times New Roman"/>
                        </a:rPr>
                        <a:t>Antep, Urfa, Maraş, Musul</a:t>
                      </a:r>
                      <a:endParaRPr lang="tr-TR" sz="1800">
                        <a:latin typeface="Times New Roman"/>
                        <a:ea typeface="Times New Roman"/>
                      </a:endParaRPr>
                    </a:p>
                  </a:txBody>
                  <a:tcPr marL="68580" marR="68580" marT="0" marB="0"/>
                </a:tc>
              </a:tr>
              <a:tr h="1028396">
                <a:tc>
                  <a:txBody>
                    <a:bodyPr/>
                    <a:lstStyle/>
                    <a:p>
                      <a:pPr>
                        <a:spcAft>
                          <a:spcPts val="0"/>
                        </a:spcAft>
                      </a:pPr>
                      <a:r>
                        <a:rPr lang="tr-TR" sz="1800" b="1">
                          <a:latin typeface="Tahoma"/>
                          <a:ea typeface="Times New Roman"/>
                        </a:rPr>
                        <a:t>Fransızlar</a:t>
                      </a:r>
                      <a:endParaRPr lang="tr-TR" sz="1800">
                        <a:latin typeface="Times New Roman"/>
                        <a:ea typeface="Times New Roman"/>
                      </a:endParaRPr>
                    </a:p>
                  </a:txBody>
                  <a:tcPr marL="68580" marR="68580" marT="0" marB="0"/>
                </a:tc>
                <a:tc>
                  <a:txBody>
                    <a:bodyPr/>
                    <a:lstStyle/>
                    <a:p>
                      <a:pPr>
                        <a:spcAft>
                          <a:spcPts val="0"/>
                        </a:spcAft>
                      </a:pPr>
                      <a:r>
                        <a:rPr lang="tr-TR" sz="1800">
                          <a:latin typeface="Tahoma"/>
                          <a:ea typeface="Times New Roman"/>
                        </a:rPr>
                        <a:t>Hatay (Dörtyol), Adana</a:t>
                      </a:r>
                      <a:endParaRPr lang="tr-TR" sz="1800">
                        <a:latin typeface="Times New Roman"/>
                        <a:ea typeface="Times New Roman"/>
                      </a:endParaRPr>
                    </a:p>
                  </a:txBody>
                  <a:tcPr marL="68580" marR="68580" marT="0" marB="0"/>
                </a:tc>
              </a:tr>
              <a:tr h="1028396">
                <a:tc>
                  <a:txBody>
                    <a:bodyPr/>
                    <a:lstStyle/>
                    <a:p>
                      <a:pPr>
                        <a:spcAft>
                          <a:spcPts val="0"/>
                        </a:spcAft>
                      </a:pPr>
                      <a:r>
                        <a:rPr lang="tr-TR" sz="1800" b="1">
                          <a:latin typeface="Tahoma"/>
                          <a:ea typeface="Times New Roman"/>
                        </a:rPr>
                        <a:t>İtalyanlar</a:t>
                      </a:r>
                      <a:endParaRPr lang="tr-TR" sz="1800">
                        <a:latin typeface="Times New Roman"/>
                        <a:ea typeface="Times New Roman"/>
                      </a:endParaRPr>
                    </a:p>
                  </a:txBody>
                  <a:tcPr marL="68580" marR="68580" marT="0" marB="0"/>
                </a:tc>
                <a:tc>
                  <a:txBody>
                    <a:bodyPr/>
                    <a:lstStyle/>
                    <a:p>
                      <a:pPr>
                        <a:spcAft>
                          <a:spcPts val="0"/>
                        </a:spcAft>
                      </a:pPr>
                      <a:r>
                        <a:rPr lang="tr-TR" sz="1800">
                          <a:latin typeface="Tahoma"/>
                          <a:ea typeface="Times New Roman"/>
                        </a:rPr>
                        <a:t>Antalya, Konya</a:t>
                      </a:r>
                      <a:endParaRPr lang="tr-TR" sz="1800">
                        <a:latin typeface="Times New Roman"/>
                        <a:ea typeface="Times New Roman"/>
                      </a:endParaRPr>
                    </a:p>
                  </a:txBody>
                  <a:tcPr marL="68580" marR="68580" marT="0" marB="0"/>
                </a:tc>
              </a:tr>
              <a:tr h="668357">
                <a:tc>
                  <a:txBody>
                    <a:bodyPr/>
                    <a:lstStyle/>
                    <a:p>
                      <a:pPr>
                        <a:spcAft>
                          <a:spcPts val="0"/>
                        </a:spcAft>
                      </a:pPr>
                      <a:r>
                        <a:rPr lang="tr-TR" sz="1800" b="1" dirty="0">
                          <a:latin typeface="Tahoma"/>
                          <a:ea typeface="Times New Roman"/>
                        </a:rPr>
                        <a:t>Yunanlılar</a:t>
                      </a:r>
                      <a:endParaRPr lang="tr-TR" sz="1800" dirty="0">
                        <a:latin typeface="Times New Roman"/>
                        <a:ea typeface="Times New Roman"/>
                      </a:endParaRPr>
                    </a:p>
                  </a:txBody>
                  <a:tcPr marL="68580" marR="68580" marT="0" marB="0"/>
                </a:tc>
                <a:tc>
                  <a:txBody>
                    <a:bodyPr/>
                    <a:lstStyle/>
                    <a:p>
                      <a:pPr>
                        <a:spcAft>
                          <a:spcPts val="0"/>
                        </a:spcAft>
                      </a:pPr>
                      <a:r>
                        <a:rPr lang="tr-TR" sz="1800" dirty="0">
                          <a:latin typeface="Tahoma"/>
                          <a:ea typeface="Times New Roman"/>
                        </a:rPr>
                        <a:t>İzmir, Manisa, Muğla, Aydın</a:t>
                      </a:r>
                      <a:endParaRPr lang="tr-TR" sz="1800" dirty="0">
                        <a:latin typeface="Times New Roman"/>
                        <a:ea typeface="Times New Roman"/>
                      </a:endParaRPr>
                    </a:p>
                  </a:txBody>
                  <a:tcPr marL="68580" marR="68580" marT="0" marB="0"/>
                </a:tc>
              </a:tr>
            </a:tbl>
          </a:graphicData>
        </a:graphic>
      </p:graphicFrame>
      <p:sp>
        <p:nvSpPr>
          <p:cNvPr id="2457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24577" name="Text Box 1"/>
          <p:cNvSpPr txBox="1">
            <a:spLocks noChangeArrowheads="1"/>
          </p:cNvSpPr>
          <p:nvPr/>
        </p:nvSpPr>
        <p:spPr bwMode="auto">
          <a:xfrm>
            <a:off x="8388424" y="6021288"/>
            <a:ext cx="304800" cy="314325"/>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200" b="1" i="0" u="none" strike="noStrike" cap="none" normalizeH="0" baseline="0" dirty="0" smtClean="0">
                <a:ln>
                  <a:noFill/>
                </a:ln>
                <a:solidFill>
                  <a:schemeClr val="tx1"/>
                </a:solidFill>
                <a:effectLst/>
                <a:latin typeface="Tahoma" pitchFamily="34" charset="0"/>
                <a:ea typeface="Times New Roman" pitchFamily="18" charset="0"/>
                <a:cs typeface="Tahoma" pitchFamily="34" charset="0"/>
              </a:rPr>
              <a:t>1</a:t>
            </a:r>
            <a:endParaRPr kumimoji="0" lang="tr-T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 name="Rectangle 3"/>
          <p:cNvSpPr>
            <a:spLocks noChangeArrowheads="1"/>
          </p:cNvSpPr>
          <p:nvPr/>
        </p:nvSpPr>
        <p:spPr bwMode="auto">
          <a:xfrm>
            <a:off x="395536" y="4759597"/>
            <a:ext cx="8208912"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2400" b="1" i="0" u="none" strike="noStrike" cap="none" normalizeH="0" baseline="0" dirty="0" smtClean="0">
              <a:ln>
                <a:noFill/>
              </a:ln>
              <a:solidFill>
                <a:schemeClr val="tx1"/>
              </a:solidFill>
              <a:effectLst/>
              <a:latin typeface="Tahoma" pitchFamily="34" charset="0"/>
              <a:cs typeface="Tahoma"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400" b="1" i="0" u="none" strike="noStrike" cap="none" normalizeH="0" baseline="0" dirty="0" smtClean="0">
                <a:ln>
                  <a:noFill/>
                </a:ln>
                <a:solidFill>
                  <a:schemeClr val="tx1"/>
                </a:solidFill>
                <a:effectLst/>
                <a:latin typeface="Tahoma" pitchFamily="34" charset="0"/>
                <a:cs typeface="Tahoma" pitchFamily="34" charset="0"/>
              </a:rPr>
              <a:t>Not: </a:t>
            </a:r>
            <a:r>
              <a:rPr kumimoji="0" lang="tr-TR" sz="2400" b="0" i="0" u="none" strike="noStrike" cap="none" normalizeH="0" baseline="0" dirty="0" smtClean="0">
                <a:ln>
                  <a:noFill/>
                </a:ln>
                <a:solidFill>
                  <a:schemeClr val="tx1"/>
                </a:solidFill>
                <a:effectLst/>
                <a:latin typeface="Tahoma" pitchFamily="34" charset="0"/>
                <a:cs typeface="Tahoma" pitchFamily="34" charset="0"/>
              </a:rPr>
              <a:t>Mustafa Kemal İstanbul’un ve Anadolu’nun işgalleri karşısında ümidini kaybetmedi. Kurtuluşa olan inancını şu sözlerle ifade etti: </a:t>
            </a:r>
            <a:r>
              <a:rPr kumimoji="0" lang="tr-TR" sz="2400" b="1" i="0" u="none" strike="noStrike" cap="none" normalizeH="0" baseline="0" dirty="0" smtClean="0">
                <a:ln>
                  <a:noFill/>
                </a:ln>
                <a:solidFill>
                  <a:schemeClr val="tx1"/>
                </a:solidFill>
                <a:effectLst/>
                <a:latin typeface="Tahoma" pitchFamily="34" charset="0"/>
                <a:cs typeface="Tahoma" pitchFamily="34" charset="0"/>
              </a:rPr>
              <a:t>’’Geldikleri gibi giderler.’’                                                            </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79512" y="188641"/>
            <a:ext cx="8640960" cy="3888432"/>
          </a:xfrm>
        </p:spPr>
        <p:txBody>
          <a:bodyPr>
            <a:normAutofit fontScale="62500" lnSpcReduction="20000"/>
          </a:bodyPr>
          <a:lstStyle/>
          <a:p>
            <a:pPr>
              <a:buNone/>
            </a:pPr>
            <a:r>
              <a:rPr lang="tr-TR" b="1" dirty="0"/>
              <a:t>MUSTAFA KEMAL’İN SAMSUN’A ÇIKMASI VE MİLLİ MÜCADELENİN BAŞLAMASI</a:t>
            </a:r>
            <a:endParaRPr lang="tr-TR" dirty="0"/>
          </a:p>
          <a:p>
            <a:pPr>
              <a:buFont typeface="Wingdings" pitchFamily="2" charset="2"/>
              <a:buChar char="Ø"/>
            </a:pPr>
            <a:r>
              <a:rPr lang="tr-TR" dirty="0"/>
              <a:t>     Yurdumuzun işgal altında olduğunu gören Mustafa Kemal, bir şeyler yapılması gerektiğini farkındaydı. O sıralarda Samsun ve çevresindeki Rumların Türklere karşı saldırıları artmıştı. Osmanlı Devleti, Samsun ve çevresindeki karışıklığı önlemesi için Mustafa Kemal’i </a:t>
            </a:r>
            <a:r>
              <a:rPr lang="tr-TR" b="1" dirty="0"/>
              <a:t>9. Ordu Müfettişliği</a:t>
            </a:r>
            <a:r>
              <a:rPr lang="tr-TR" dirty="0"/>
              <a:t>’ne atadı. Mustafa Kemal de zaten Anadolu’ya geçmek için fırsat bekliyordu. </a:t>
            </a:r>
            <a:r>
              <a:rPr lang="tr-TR" b="1" dirty="0"/>
              <a:t>19 Mayıs 1919</a:t>
            </a:r>
            <a:r>
              <a:rPr lang="tr-TR" dirty="0"/>
              <a:t>’da </a:t>
            </a:r>
            <a:r>
              <a:rPr lang="tr-TR" b="1" dirty="0"/>
              <a:t>Bandırma Vapuru</a:t>
            </a:r>
            <a:r>
              <a:rPr lang="tr-TR" dirty="0"/>
              <a:t> ile </a:t>
            </a:r>
            <a:r>
              <a:rPr lang="tr-TR" b="1" dirty="0"/>
              <a:t>Samsun</a:t>
            </a:r>
            <a:r>
              <a:rPr lang="tr-TR" dirty="0"/>
              <a:t>’a gitti.</a:t>
            </a:r>
          </a:p>
          <a:p>
            <a:pPr lvl="0">
              <a:buFont typeface="Wingdings" pitchFamily="2" charset="2"/>
              <a:buChar char="Ø"/>
            </a:pPr>
            <a:r>
              <a:rPr lang="tr-TR" dirty="0"/>
              <a:t>Mustafa Kemal, bu hareketiyle milli bilinci uyandırmaya çalıştı.</a:t>
            </a:r>
          </a:p>
          <a:p>
            <a:pPr lvl="0">
              <a:buFont typeface="Wingdings" pitchFamily="2" charset="2"/>
              <a:buChar char="Ø"/>
            </a:pPr>
            <a:r>
              <a:rPr lang="tr-TR" dirty="0"/>
              <a:t>Mustafa Kemal’in Samsun’a çıkması Kurtuluş Savaşı’nın (Milli Mücadelenin) başlangıcı sayılır.</a:t>
            </a:r>
          </a:p>
          <a:p>
            <a:pPr>
              <a:buFont typeface="Wingdings" pitchFamily="2" charset="2"/>
              <a:buChar char="Ø"/>
            </a:pPr>
            <a:r>
              <a:rPr lang="tr-TR" dirty="0"/>
              <a:t>Mustafa Kemal sırasıyla aşağıdaki illeri gezerek genelgeler yayımlamış ve kongreler (toplantılar) yapmıştır.</a:t>
            </a:r>
          </a:p>
          <a:p>
            <a:endParaRPr lang="tr-TR" dirty="0"/>
          </a:p>
        </p:txBody>
      </p:sp>
      <p:pic>
        <p:nvPicPr>
          <p:cNvPr id="23553" name="Picture 1"/>
          <p:cNvPicPr>
            <a:picLocks noChangeAspect="1" noChangeArrowheads="1"/>
          </p:cNvPicPr>
          <p:nvPr/>
        </p:nvPicPr>
        <p:blipFill>
          <a:blip r:embed="rId2" cstate="print"/>
          <a:srcRect/>
          <a:stretch>
            <a:fillRect/>
          </a:stretch>
        </p:blipFill>
        <p:spPr bwMode="auto">
          <a:xfrm>
            <a:off x="899592" y="4077072"/>
            <a:ext cx="7128792" cy="2448272"/>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76672"/>
            <a:ext cx="8229600" cy="5649491"/>
          </a:xfrm>
        </p:spPr>
        <p:txBody>
          <a:bodyPr>
            <a:normAutofit fontScale="85000" lnSpcReduction="10000"/>
          </a:bodyPr>
          <a:lstStyle/>
          <a:p>
            <a:pPr>
              <a:buNone/>
            </a:pPr>
            <a:r>
              <a:rPr lang="tr-TR" sz="3800" b="1" u="sng" dirty="0"/>
              <a:t>HAVZA GENELGESİ (BİLDİRİSİ)</a:t>
            </a:r>
            <a:r>
              <a:rPr lang="tr-TR" sz="3800" dirty="0"/>
              <a:t> </a:t>
            </a:r>
            <a:endParaRPr lang="tr-TR" sz="3800" dirty="0" smtClean="0"/>
          </a:p>
          <a:p>
            <a:pPr>
              <a:buNone/>
            </a:pPr>
            <a:endParaRPr lang="tr-TR" dirty="0"/>
          </a:p>
          <a:p>
            <a:pPr>
              <a:buFont typeface="Wingdings" pitchFamily="2" charset="2"/>
              <a:buChar char="Ø"/>
            </a:pPr>
            <a:r>
              <a:rPr lang="tr-TR" dirty="0"/>
              <a:t>Mustafa Kemal, Samsun’dan Havza’ya geçmiş ve burada bir miting (toplantı) düzenlemiştir. </a:t>
            </a:r>
          </a:p>
          <a:p>
            <a:pPr>
              <a:buFont typeface="Wingdings" pitchFamily="2" charset="2"/>
              <a:buChar char="Ø"/>
            </a:pPr>
            <a:r>
              <a:rPr lang="tr-TR" b="1" dirty="0"/>
              <a:t>Bu toplantıda şu kararlarlar alınmıştır:</a:t>
            </a:r>
            <a:endParaRPr lang="tr-TR" dirty="0"/>
          </a:p>
          <a:p>
            <a:pPr lvl="0">
              <a:buFont typeface="Wingdings" pitchFamily="2" charset="2"/>
              <a:buChar char="Ø"/>
            </a:pPr>
            <a:r>
              <a:rPr lang="tr-TR" dirty="0"/>
              <a:t>Bütün Anadolu’da işgalleri protesto eden mitingler yapılmasını istemiştir. </a:t>
            </a:r>
          </a:p>
          <a:p>
            <a:pPr lvl="0">
              <a:buFont typeface="Wingdings" pitchFamily="2" charset="2"/>
              <a:buChar char="Ø"/>
            </a:pPr>
            <a:r>
              <a:rPr lang="tr-TR" dirty="0"/>
              <a:t>İstanbul hükümetine protesto telgrafları çekilmiştir.</a:t>
            </a:r>
          </a:p>
          <a:p>
            <a:pPr>
              <a:buFont typeface="Wingdings" pitchFamily="2" charset="2"/>
              <a:buChar char="Ø"/>
            </a:pPr>
            <a:r>
              <a:rPr lang="tr-TR" b="1" dirty="0"/>
              <a:t>Not1:</a:t>
            </a:r>
            <a:r>
              <a:rPr lang="tr-TR" dirty="0"/>
              <a:t> İşgallere karşı </a:t>
            </a:r>
            <a:r>
              <a:rPr lang="tr-TR" b="1" dirty="0"/>
              <a:t>ilk direniş Dörtyo</a:t>
            </a:r>
            <a:r>
              <a:rPr lang="tr-TR" dirty="0"/>
              <a:t>l’da yapılmıştır. Silahlanan halk, Fransızlara karşı büyük bir direniş göstermiştir.</a:t>
            </a:r>
          </a:p>
          <a:p>
            <a:pPr>
              <a:buFont typeface="Wingdings" pitchFamily="2" charset="2"/>
              <a:buChar char="Ø"/>
            </a:pPr>
            <a:r>
              <a:rPr lang="tr-TR" b="1" dirty="0"/>
              <a:t>Not2:</a:t>
            </a:r>
            <a:r>
              <a:rPr lang="tr-TR" dirty="0"/>
              <a:t> İzmir’in Yunanlılar tarafından işgali sırasında ilk kurşunu sıkan </a:t>
            </a:r>
            <a:r>
              <a:rPr lang="tr-TR" b="1" dirty="0"/>
              <a:t>Hasan Tahsin</a:t>
            </a:r>
            <a:r>
              <a:rPr lang="tr-TR" dirty="0"/>
              <a:t> şehit edilmiştir.</a:t>
            </a:r>
          </a:p>
          <a:p>
            <a:endParaRPr lang="tr-T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88640"/>
            <a:ext cx="8229600" cy="6336704"/>
          </a:xfrm>
        </p:spPr>
        <p:txBody>
          <a:bodyPr>
            <a:normAutofit fontScale="47500" lnSpcReduction="20000"/>
          </a:bodyPr>
          <a:lstStyle/>
          <a:p>
            <a:pPr>
              <a:buNone/>
            </a:pPr>
            <a:r>
              <a:rPr lang="tr-TR" sz="4400" b="1" u="sng" dirty="0"/>
              <a:t>AMASYA GENELGESİ (22 Haziran 1919</a:t>
            </a:r>
            <a:r>
              <a:rPr lang="tr-TR" sz="4400" b="1" u="sng" dirty="0" smtClean="0"/>
              <a:t>)</a:t>
            </a:r>
          </a:p>
          <a:p>
            <a:pPr>
              <a:buNone/>
            </a:pPr>
            <a:endParaRPr lang="tr-TR" sz="3500" dirty="0"/>
          </a:p>
          <a:p>
            <a:pPr>
              <a:buFont typeface="Wingdings" pitchFamily="2" charset="2"/>
              <a:buChar char="Ø"/>
            </a:pPr>
            <a:r>
              <a:rPr lang="tr-TR" sz="3600" dirty="0"/>
              <a:t>Havza’dan Amasya’ya geçen Mustafa Kemal burada yayınladığı genelge ile:</a:t>
            </a:r>
          </a:p>
          <a:p>
            <a:pPr lvl="0">
              <a:buFont typeface="Wingdings" pitchFamily="2" charset="2"/>
              <a:buChar char="Ø"/>
            </a:pPr>
            <a:r>
              <a:rPr lang="tr-TR" sz="3600" dirty="0"/>
              <a:t>Vatanın bütünlüğü, milletin bağımsızlığı tehlikededir.</a:t>
            </a:r>
          </a:p>
          <a:p>
            <a:pPr lvl="0">
              <a:buFont typeface="Wingdings" pitchFamily="2" charset="2"/>
              <a:buChar char="Ø"/>
            </a:pPr>
            <a:r>
              <a:rPr lang="tr-TR" sz="3600" dirty="0"/>
              <a:t>İstanbul hükümeti üzerine düşen görevi yerine getirememektedir.</a:t>
            </a:r>
          </a:p>
          <a:p>
            <a:pPr lvl="0">
              <a:buFont typeface="Wingdings" pitchFamily="2" charset="2"/>
              <a:buChar char="Ø"/>
            </a:pPr>
            <a:r>
              <a:rPr lang="tr-TR" sz="3600" dirty="0"/>
              <a:t>Milletin bağımsızlığını yine milletin azim ve kararı kurtaracaktır.</a:t>
            </a:r>
          </a:p>
          <a:p>
            <a:pPr lvl="0">
              <a:buFont typeface="Wingdings" pitchFamily="2" charset="2"/>
              <a:buChar char="Ø"/>
            </a:pPr>
            <a:r>
              <a:rPr lang="tr-TR" sz="3600" dirty="0"/>
              <a:t>Milletin haklarını savunmak için milli bir heyetin kurulması gerekmektedir.</a:t>
            </a:r>
          </a:p>
          <a:p>
            <a:pPr lvl="0">
              <a:buFont typeface="Wingdings" pitchFamily="2" charset="2"/>
              <a:buChar char="Ø"/>
            </a:pPr>
            <a:r>
              <a:rPr lang="tr-TR" sz="3600" dirty="0"/>
              <a:t>Sivas’ta milli bir kongre toplanacaktır.</a:t>
            </a:r>
          </a:p>
          <a:p>
            <a:pPr>
              <a:buFont typeface="Wingdings" pitchFamily="2" charset="2"/>
              <a:buChar char="Ø"/>
            </a:pPr>
            <a:r>
              <a:rPr lang="tr-TR" sz="3600" dirty="0"/>
              <a:t>Bu kongreye halkın güvenini kazanmış kişiler seçilip, temsilci olarak gönderilmelidir</a:t>
            </a:r>
            <a:r>
              <a:rPr lang="tr-TR" sz="3600" dirty="0" smtClean="0"/>
              <a:t>.</a:t>
            </a:r>
            <a:r>
              <a:rPr lang="tr-TR" sz="3600" b="1" dirty="0"/>
              <a:t> </a:t>
            </a:r>
            <a:endParaRPr lang="tr-TR" sz="3600" b="1" dirty="0" smtClean="0"/>
          </a:p>
          <a:p>
            <a:pPr>
              <a:buNone/>
            </a:pPr>
            <a:r>
              <a:rPr lang="tr-TR" sz="4400" b="1" dirty="0" smtClean="0"/>
              <a:t>Amasya </a:t>
            </a:r>
            <a:r>
              <a:rPr lang="tr-TR" sz="4400" b="1" dirty="0"/>
              <a:t>Genelgesi’nin Önemi:</a:t>
            </a:r>
            <a:endParaRPr lang="tr-TR" sz="4400" dirty="0"/>
          </a:p>
          <a:p>
            <a:pPr lvl="0">
              <a:buFont typeface="Wingdings" pitchFamily="2" charset="2"/>
              <a:buChar char="Ø"/>
            </a:pPr>
            <a:r>
              <a:rPr lang="tr-TR" sz="3600" dirty="0"/>
              <a:t>Kurtuluş Savaşı’nın gerçekleri ortaya konmuştur.</a:t>
            </a:r>
          </a:p>
          <a:p>
            <a:pPr lvl="0">
              <a:buFont typeface="Wingdings" pitchFamily="2" charset="2"/>
              <a:buChar char="Ø"/>
            </a:pPr>
            <a:r>
              <a:rPr lang="tr-TR" sz="3600" dirty="0"/>
              <a:t>İlk defa </a:t>
            </a:r>
            <a:r>
              <a:rPr lang="tr-TR" sz="3600" b="1" dirty="0"/>
              <a:t>milli</a:t>
            </a:r>
            <a:r>
              <a:rPr lang="tr-TR" sz="3600" dirty="0"/>
              <a:t> </a:t>
            </a:r>
            <a:r>
              <a:rPr lang="tr-TR" sz="3600" b="1" dirty="0"/>
              <a:t>egemenlik ve milli bir kuruldan</a:t>
            </a:r>
            <a:r>
              <a:rPr lang="tr-TR" sz="3600" dirty="0"/>
              <a:t> (heyetten) bahsedilmiştir.</a:t>
            </a:r>
          </a:p>
          <a:p>
            <a:pPr lvl="0">
              <a:buFont typeface="Wingdings" pitchFamily="2" charset="2"/>
              <a:buChar char="Ø"/>
            </a:pPr>
            <a:r>
              <a:rPr lang="tr-TR" sz="3600" dirty="0"/>
              <a:t>Kurtuluş Savaşı’nın yöntemi belirlenmiştir.</a:t>
            </a:r>
          </a:p>
          <a:p>
            <a:pPr lvl="0">
              <a:buFont typeface="Wingdings" pitchFamily="2" charset="2"/>
              <a:buChar char="Ø"/>
            </a:pPr>
            <a:r>
              <a:rPr lang="tr-TR" sz="3600" b="1" dirty="0"/>
              <a:t>İlk defa</a:t>
            </a:r>
            <a:r>
              <a:rPr lang="tr-TR" sz="3600" dirty="0"/>
              <a:t> padişah ve hükümetin sorumluluğunu yerine getiremediği ilan edilmiştir.</a:t>
            </a:r>
          </a:p>
          <a:p>
            <a:pPr>
              <a:buFont typeface="Wingdings" pitchFamily="2" charset="2"/>
              <a:buChar char="Ø"/>
            </a:pPr>
            <a:r>
              <a:rPr lang="tr-TR" sz="3600" b="1" dirty="0"/>
              <a:t>Not:</a:t>
            </a:r>
            <a:r>
              <a:rPr lang="tr-TR" sz="3600" dirty="0"/>
              <a:t> Amasya Genelgesinden sonra Mustafa Kemal İstanbul Hükümeti tarafından İstanbul’a çağırılmıştır. Bu çağrılara uymayan Mustafa Kemal, çok sevdiği askerlik görevinden </a:t>
            </a:r>
            <a:r>
              <a:rPr lang="tr-TR" sz="3600" b="1" dirty="0"/>
              <a:t>istifa</a:t>
            </a:r>
            <a:r>
              <a:rPr lang="tr-TR" sz="3600" dirty="0"/>
              <a:t> ederek mücadeleye </a:t>
            </a:r>
            <a:r>
              <a:rPr lang="tr-TR" sz="3600" b="1" dirty="0"/>
              <a:t>sivil</a:t>
            </a:r>
            <a:r>
              <a:rPr lang="tr-TR" sz="3600" dirty="0"/>
              <a:t> olarak devam etmiştir.</a:t>
            </a:r>
          </a:p>
          <a:p>
            <a:pPr lvl="0"/>
            <a:endParaRPr lang="tr-TR" dirty="0"/>
          </a:p>
          <a:p>
            <a:endParaRPr lang="tr-TR"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örünüş">
  <a:themeElements>
    <a:clrScheme name="Görünüş">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Görünüş">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Görünüş">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177</TotalTime>
  <Words>2270</Words>
  <Application>Microsoft Office PowerPoint</Application>
  <PresentationFormat>Ekran Gösterisi (4:3)</PresentationFormat>
  <Paragraphs>248</Paragraphs>
  <Slides>28</Slides>
  <Notes>3</Notes>
  <HiddenSlides>0</HiddenSlides>
  <MMClips>0</MMClips>
  <ScaleCrop>false</ScaleCrop>
  <HeadingPairs>
    <vt:vector size="6" baseType="variant">
      <vt:variant>
        <vt:lpstr>Kullanılan Yazı Tipleri</vt:lpstr>
      </vt:variant>
      <vt:variant>
        <vt:i4>7</vt:i4>
      </vt:variant>
      <vt:variant>
        <vt:lpstr>Tema</vt:lpstr>
      </vt:variant>
      <vt:variant>
        <vt:i4>1</vt:i4>
      </vt:variant>
      <vt:variant>
        <vt:lpstr>Slayt Başlıkları</vt:lpstr>
      </vt:variant>
      <vt:variant>
        <vt:i4>28</vt:i4>
      </vt:variant>
    </vt:vector>
  </HeadingPairs>
  <TitlesOfParts>
    <vt:vector size="36" baseType="lpstr">
      <vt:lpstr>Arial</vt:lpstr>
      <vt:lpstr>Calibri</vt:lpstr>
      <vt:lpstr>Tahoma</vt:lpstr>
      <vt:lpstr>Times New Roman</vt:lpstr>
      <vt:lpstr>Verdana</vt:lpstr>
      <vt:lpstr>Wingdings</vt:lpstr>
      <vt:lpstr>Wingdings 2</vt:lpstr>
      <vt:lpstr>Görünüş</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KURTULUŞ SAVAŞI (İSTİKLAL HARBİ) İtilaf Devletleri Mondros Ateşkes Antlaşması’nın 7. maddesine dayanarak yurdumuzu işgal etmeye başlamışlardır. Bu durumdan kurtulmak için Kurtuluş Savaşı (istiklal Harbi) başlatılmıştır. </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TOSHOBA</dc:creator>
  <cp:keywords>www.sorubak.com</cp:keywords>
  <cp:lastModifiedBy>doğan</cp:lastModifiedBy>
  <cp:revision>21</cp:revision>
  <dcterms:created xsi:type="dcterms:W3CDTF">2015-11-21T20:34:52Z</dcterms:created>
  <dcterms:modified xsi:type="dcterms:W3CDTF">2015-12-04T11:41:25Z</dcterms:modified>
</cp:coreProperties>
</file>