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5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6CABE-4AFA-4A42-8CD1-CCA4F72A6774}" type="datetimeFigureOut">
              <a:rPr lang="tr-TR" smtClean="0"/>
              <a:t>20.11.2015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18FF43-99BB-4D7A-B602-70CAF629AFF1}" type="slidenum">
              <a:rPr lang="tr-TR" smtClean="0"/>
              <a:t>‹#›</a:t>
            </a:fld>
            <a:endParaRPr lang="tr-TR"/>
          </a:p>
        </p:txBody>
      </p:sp>
    </p:spTree>
    <p:extLst>
      <p:ext uri="{BB962C8B-B14F-4D97-AF65-F5344CB8AC3E}">
        <p14:creationId xmlns:p14="http://schemas.microsoft.com/office/powerpoint/2010/main" val="2553557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spcBef>
                <a:spcPct val="0"/>
              </a:spcBef>
            </a:pPr>
            <a:r>
              <a:rPr lang="tr-TR" altLang="tr-TR" dirty="0" smtClean="0"/>
              <a:t>www.sorubak.com</a:t>
            </a:r>
            <a:endParaRPr lang="tr-TR" altLang="tr-TR" dirty="0" smtClean="0"/>
          </a:p>
        </p:txBody>
      </p:sp>
      <p:sp>
        <p:nvSpPr>
          <p:cNvPr id="4" name="Slayt Numarası Yer Tutucusu 3"/>
          <p:cNvSpPr>
            <a:spLocks noGrp="1"/>
          </p:cNvSpPr>
          <p:nvPr>
            <p:ph type="sldNum" sz="quarter" idx="10"/>
          </p:nvPr>
        </p:nvSpPr>
        <p:spPr/>
        <p:txBody>
          <a:bodyPr/>
          <a:lstStyle/>
          <a:p>
            <a:fld id="{DD18FF43-99BB-4D7A-B602-70CAF629AFF1}" type="slidenum">
              <a:rPr lang="tr-TR" smtClean="0"/>
              <a:t>1</a:t>
            </a:fld>
            <a:endParaRPr lang="tr-TR"/>
          </a:p>
        </p:txBody>
      </p:sp>
    </p:spTree>
    <p:extLst>
      <p:ext uri="{BB962C8B-B14F-4D97-AF65-F5344CB8AC3E}">
        <p14:creationId xmlns:p14="http://schemas.microsoft.com/office/powerpoint/2010/main" val="2660046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altLang="tr-TR" smtClean="0"/>
              <a:t>www.sorubak.com</a:t>
            </a:r>
          </a:p>
          <a:p>
            <a:endParaRPr lang="tr-TR" dirty="0"/>
          </a:p>
        </p:txBody>
      </p:sp>
      <p:sp>
        <p:nvSpPr>
          <p:cNvPr id="4" name="Slayt Numarası Yer Tutucusu 3"/>
          <p:cNvSpPr>
            <a:spLocks noGrp="1"/>
          </p:cNvSpPr>
          <p:nvPr>
            <p:ph type="sldNum" sz="quarter" idx="10"/>
          </p:nvPr>
        </p:nvSpPr>
        <p:spPr/>
        <p:txBody>
          <a:bodyPr/>
          <a:lstStyle/>
          <a:p>
            <a:fld id="{DD18FF43-99BB-4D7A-B602-70CAF629AFF1}" type="slidenum">
              <a:rPr lang="tr-TR" smtClean="0"/>
              <a:t>6</a:t>
            </a:fld>
            <a:endParaRPr lang="tr-TR"/>
          </a:p>
        </p:txBody>
      </p:sp>
    </p:spTree>
    <p:extLst>
      <p:ext uri="{BB962C8B-B14F-4D97-AF65-F5344CB8AC3E}">
        <p14:creationId xmlns:p14="http://schemas.microsoft.com/office/powerpoint/2010/main" val="3143007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16" name="15 Slayt Numarası Yer Tutucusu"/>
          <p:cNvSpPr>
            <a:spLocks noGrp="1"/>
          </p:cNvSpPr>
          <p:nvPr>
            <p:ph type="sldNum" sz="quarter" idx="11"/>
          </p:nvPr>
        </p:nvSpPr>
        <p:spPr/>
        <p:txBody>
          <a:bodyPr/>
          <a:lstStyle/>
          <a:p>
            <a:fld id="{CF0AAEA1-F477-43FE-B25B-364568EB1AA8}"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FDD93243-C7AC-4362-9F24-E2063A7071CA}" type="datetimeFigureOut">
              <a:rPr lang="tr-TR" smtClean="0"/>
              <a:pPr/>
              <a:t>20.11.2015</a:t>
            </a:fld>
            <a:endParaRPr lang="tr-TR"/>
          </a:p>
        </p:txBody>
      </p:sp>
      <p:sp>
        <p:nvSpPr>
          <p:cNvPr id="15" name="14 Slayt Numarası Yer Tutucusu"/>
          <p:cNvSpPr>
            <a:spLocks noGrp="1"/>
          </p:cNvSpPr>
          <p:nvPr>
            <p:ph type="sldNum" sz="quarter" idx="15"/>
          </p:nvPr>
        </p:nvSpPr>
        <p:spPr/>
        <p:txBody>
          <a:bodyPr/>
          <a:lstStyle>
            <a:lvl1pPr algn="ctr">
              <a:defRPr/>
            </a:lvl1pPr>
          </a:lstStyle>
          <a:p>
            <a:fld id="{CF0AAEA1-F477-43FE-B25B-364568EB1AA8}"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F0AAEA1-F477-43FE-B25B-364568EB1AA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FDD93243-C7AC-4362-9F24-E2063A7071CA}" type="datetimeFigureOut">
              <a:rPr lang="tr-TR" smtClean="0"/>
              <a:pPr/>
              <a:t>20.11.2015</a:t>
            </a:fld>
            <a:endParaRPr lang="tr-TR"/>
          </a:p>
        </p:txBody>
      </p:sp>
      <p:sp>
        <p:nvSpPr>
          <p:cNvPr id="9" name="8 Slayt Numarası Yer Tutucusu"/>
          <p:cNvSpPr>
            <a:spLocks noGrp="1"/>
          </p:cNvSpPr>
          <p:nvPr>
            <p:ph type="sldNum" sz="quarter" idx="15"/>
          </p:nvPr>
        </p:nvSpPr>
        <p:spPr/>
        <p:txBody>
          <a:bodyPr/>
          <a:lstStyle/>
          <a:p>
            <a:fld id="{CF0AAEA1-F477-43FE-B25B-364568EB1AA8}"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FDD93243-C7AC-4362-9F24-E2063A7071CA}" type="datetimeFigureOut">
              <a:rPr lang="tr-TR" smtClean="0"/>
              <a:pPr/>
              <a:t>20.11.2015</a:t>
            </a:fld>
            <a:endParaRPr lang="tr-TR"/>
          </a:p>
        </p:txBody>
      </p:sp>
      <p:sp>
        <p:nvSpPr>
          <p:cNvPr id="9" name="8 Slayt Numarası Yer Tutucusu"/>
          <p:cNvSpPr>
            <a:spLocks noGrp="1"/>
          </p:cNvSpPr>
          <p:nvPr>
            <p:ph type="sldNum" sz="quarter" idx="11"/>
          </p:nvPr>
        </p:nvSpPr>
        <p:spPr/>
        <p:txBody>
          <a:bodyPr/>
          <a:lstStyle/>
          <a:p>
            <a:fld id="{CF0AAEA1-F477-43FE-B25B-364568EB1AA8}"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DD93243-C7AC-4362-9F24-E2063A7071CA}" type="datetimeFigureOut">
              <a:rPr lang="tr-TR" smtClean="0"/>
              <a:pPr/>
              <a:t>20.11.2015</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CF0AAEA1-F477-43FE-B25B-364568EB1AA8}"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2.gif"/><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979712" y="2420888"/>
            <a:ext cx="5226880"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TÜRKÇE DERSİ</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7 Dikdörtgen"/>
          <p:cNvSpPr/>
          <p:nvPr/>
        </p:nvSpPr>
        <p:spPr>
          <a:xfrm>
            <a:off x="2064369" y="3573016"/>
            <a:ext cx="5071004" cy="707886"/>
          </a:xfrm>
          <a:prstGeom prst="rect">
            <a:avLst/>
          </a:prstGeom>
          <a:noFill/>
        </p:spPr>
        <p:txBody>
          <a:bodyPr wrap="none" lIns="91440" tIns="45720" rIns="91440" bIns="45720">
            <a:spAutoFit/>
          </a:bodyPr>
          <a:lstStyle/>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HAZRETİ </a:t>
            </a:r>
            <a:r>
              <a:rPr lang="tr-TR"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MEVLANA</a:t>
            </a:r>
            <a:endParaRPr lang="tr-TR"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9 Dikdörtgen"/>
          <p:cNvSpPr/>
          <p:nvPr/>
        </p:nvSpPr>
        <p:spPr>
          <a:xfrm>
            <a:off x="3563888" y="4149080"/>
            <a:ext cx="2031902" cy="584775"/>
          </a:xfrm>
          <a:prstGeom prst="rect">
            <a:avLst/>
          </a:prstGeom>
          <a:noFill/>
        </p:spPr>
        <p:txBody>
          <a:bodyPr wrap="none" lIns="91440" tIns="45720" rIns="91440" bIns="45720">
            <a:spAutoFit/>
          </a:bodyPr>
          <a:lstStyle/>
          <a:p>
            <a:pPr algn="ctr"/>
            <a:r>
              <a:rPr lang="tr-TR"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1207 - 1273</a:t>
            </a:r>
            <a:endParaRPr lang="tr-TR" sz="3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6626" name="Picture 2" descr="C:\Users\ilhan\Desktop\banner-hazreti-mevlana-640x3501.jpg"/>
          <p:cNvPicPr>
            <a:picLocks noChangeAspect="1" noChangeArrowheads="1"/>
          </p:cNvPicPr>
          <p:nvPr/>
        </p:nvPicPr>
        <p:blipFill>
          <a:blip r:embed="rId3" cstate="print"/>
          <a:srcRect/>
          <a:stretch>
            <a:fillRect/>
          </a:stretch>
        </p:blipFill>
        <p:spPr bwMode="auto">
          <a:xfrm>
            <a:off x="467544" y="260648"/>
            <a:ext cx="8352928" cy="2224732"/>
          </a:xfrm>
          <a:prstGeom prst="rect">
            <a:avLst/>
          </a:prstGeom>
          <a:noFill/>
        </p:spPr>
      </p:pic>
    </p:spTree>
  </p:cSld>
  <p:clrMapOvr>
    <a:masterClrMapping/>
  </p:clrMapOvr>
  <p:transition>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Dikdörtgen"/>
          <p:cNvSpPr/>
          <p:nvPr/>
        </p:nvSpPr>
        <p:spPr>
          <a:xfrm>
            <a:off x="251520" y="188640"/>
            <a:ext cx="8712968" cy="2246769"/>
          </a:xfrm>
          <a:prstGeom prst="rect">
            <a:avLst/>
          </a:prstGeom>
        </p:spPr>
        <p:txBody>
          <a:bodyPr wrap="square">
            <a:spAutoFit/>
          </a:bodyPr>
          <a:lstStyle/>
          <a:p>
            <a:r>
              <a:rPr lang="tr-TR" sz="2000" dirty="0"/>
              <a:t>Mevlânâ 30 Eylül 1207 tarihinde Horasan'ın Belh yöresinde, bugün Tacikistan sınırları içinde kalan Vahş kasabasında doğmuştur</a:t>
            </a:r>
            <a:r>
              <a:rPr lang="tr-TR" sz="2000" dirty="0" smtClean="0"/>
              <a:t>.</a:t>
            </a:r>
          </a:p>
          <a:p>
            <a:r>
              <a:rPr lang="tr-TR" sz="2000" dirty="0" smtClean="0"/>
              <a:t>Annesi</a:t>
            </a:r>
            <a:r>
              <a:rPr lang="tr-TR" sz="2000" dirty="0"/>
              <a:t>, Belh Emiri Rükneddin'in kızı Mümine Hatun; babaannesi, Harezmşahlar hanedanından </a:t>
            </a:r>
            <a:r>
              <a:rPr lang="tr-TR" sz="2000" dirty="0" smtClean="0"/>
              <a:t>Türk</a:t>
            </a:r>
            <a:r>
              <a:rPr lang="tr-TR" sz="2000" dirty="0"/>
              <a:t> </a:t>
            </a:r>
            <a:r>
              <a:rPr lang="tr-TR" sz="2000" dirty="0" smtClean="0"/>
              <a:t>Prensesi, </a:t>
            </a:r>
            <a:r>
              <a:rPr lang="tr-TR" sz="2000" dirty="0"/>
              <a:t>Melîke-i Cihan Emetullah Sultan'dır</a:t>
            </a:r>
            <a:r>
              <a:rPr lang="tr-TR" sz="2000" dirty="0" smtClean="0"/>
              <a:t>.</a:t>
            </a:r>
            <a:endParaRPr lang="tr-TR" sz="2000" dirty="0"/>
          </a:p>
          <a:p>
            <a:r>
              <a:rPr lang="tr-TR" sz="2000" dirty="0"/>
              <a:t>Babası, </a:t>
            </a:r>
            <a:r>
              <a:rPr lang="tr-TR" sz="2000" dirty="0" smtClean="0"/>
              <a:t>“Alimlerin Sultânı</a:t>
            </a:r>
            <a:r>
              <a:rPr lang="tr-TR" sz="2000" dirty="0"/>
              <a:t>" unvanı ile tanınmış, Muhammed Bahâeddin Veled; büyükbabası, Ahmed Hatîbî oğlu Hüseyin Hatîbî'dir. </a:t>
            </a:r>
          </a:p>
        </p:txBody>
      </p:sp>
      <p:sp>
        <p:nvSpPr>
          <p:cNvPr id="8" name="7 Dikdörtgen"/>
          <p:cNvSpPr/>
          <p:nvPr/>
        </p:nvSpPr>
        <p:spPr>
          <a:xfrm>
            <a:off x="251520" y="3068960"/>
            <a:ext cx="8712968" cy="3139321"/>
          </a:xfrm>
          <a:prstGeom prst="rect">
            <a:avLst/>
          </a:prstGeom>
        </p:spPr>
        <p:txBody>
          <a:bodyPr wrap="square">
            <a:spAutoFit/>
          </a:bodyPr>
          <a:lstStyle/>
          <a:p>
            <a:r>
              <a:rPr lang="tr-TR" sz="2000" dirty="0"/>
              <a:t>Mevlana'nın asıl adı Muhammed Celaleddin'dir. Mevlana ve Rumi de, kendisine sonradan verilen isimlerdendir. Efendimiz manasına gelen Mevlana ismi, ona, daha pek genç iken Konya'da ders okutmaya </a:t>
            </a:r>
            <a:r>
              <a:rPr lang="tr-TR" sz="2000" dirty="0" smtClean="0"/>
              <a:t>başladığı </a:t>
            </a:r>
            <a:r>
              <a:rPr lang="tr-TR" sz="2000" dirty="0"/>
              <a:t>tarihlerde verilir. Bu </a:t>
            </a:r>
            <a:r>
              <a:rPr lang="tr-TR" sz="2000" dirty="0" smtClean="0"/>
              <a:t>isim Şems-i </a:t>
            </a:r>
            <a:r>
              <a:rPr lang="tr-TR" sz="2000" dirty="0"/>
              <a:t>Tebrizi ve Sultan Veled'den itibaren Mevlana'yı sevenlerce kullanılmış; Adeta adı yerine sembol olmuştur.</a:t>
            </a:r>
            <a:r>
              <a:rPr lang="tr-TR" sz="2000" dirty="0" smtClean="0"/>
              <a:t/>
            </a:r>
            <a:br>
              <a:rPr lang="tr-TR" sz="2000" dirty="0" smtClean="0"/>
            </a:br>
            <a:r>
              <a:rPr lang="tr-TR" sz="2000" dirty="0" smtClean="0"/>
              <a:t>Rumi  Anadolu demektir. Mevlana'nın, Rumi diye tanınması, geçmiş yüzyıllarda Diyari Rum denilen Anadolu ülkesinin vilayeti olan Konya'da uzun müddet oturması, ömrünün büyük bir kısmının orada geçmesi ve nihayet türbesinin orada olmasındandır.</a:t>
            </a:r>
          </a:p>
          <a:p>
            <a:endParaRPr lang="tr-TR" dirty="0"/>
          </a:p>
        </p:txBody>
      </p:sp>
      <p:sp>
        <p:nvSpPr>
          <p:cNvPr id="10" name="9 Oval"/>
          <p:cNvSpPr/>
          <p:nvPr/>
        </p:nvSpPr>
        <p:spPr>
          <a:xfrm>
            <a:off x="4283968" y="2780928"/>
            <a:ext cx="144016" cy="14401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
        <p:nvSpPr>
          <p:cNvPr id="17" name="16 Oval"/>
          <p:cNvSpPr/>
          <p:nvPr/>
        </p:nvSpPr>
        <p:spPr>
          <a:xfrm flipH="1" flipV="1">
            <a:off x="3059832" y="2780928"/>
            <a:ext cx="144016" cy="14401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
        <p:nvSpPr>
          <p:cNvPr id="18" name="17 Oval"/>
          <p:cNvSpPr/>
          <p:nvPr/>
        </p:nvSpPr>
        <p:spPr>
          <a:xfrm>
            <a:off x="5580112" y="2780928"/>
            <a:ext cx="144016" cy="14401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Tree>
  </p:cSld>
  <p:clrMapOvr>
    <a:masterClrMapping/>
  </p:clrMapOvr>
  <p:transition>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ilhan\Desktop\mevlana-nin-808-dogum-yil-donumu-53191.jpg"/>
          <p:cNvPicPr>
            <a:picLocks noChangeAspect="1" noChangeArrowheads="1"/>
          </p:cNvPicPr>
          <p:nvPr/>
        </p:nvPicPr>
        <p:blipFill>
          <a:blip r:embed="rId2" cstate="print"/>
          <a:srcRect/>
          <a:stretch>
            <a:fillRect/>
          </a:stretch>
        </p:blipFill>
        <p:spPr bwMode="auto">
          <a:xfrm>
            <a:off x="323528" y="332656"/>
            <a:ext cx="3825056" cy="6048672"/>
          </a:xfrm>
          <a:prstGeom prst="rect">
            <a:avLst/>
          </a:prstGeom>
          <a:noFill/>
        </p:spPr>
      </p:pic>
      <p:sp>
        <p:nvSpPr>
          <p:cNvPr id="3" name="2 Metin kutusu"/>
          <p:cNvSpPr txBox="1"/>
          <p:nvPr/>
        </p:nvSpPr>
        <p:spPr>
          <a:xfrm>
            <a:off x="4067944" y="332657"/>
            <a:ext cx="5076056" cy="4401205"/>
          </a:xfrm>
          <a:prstGeom prst="rect">
            <a:avLst/>
          </a:prstGeom>
          <a:noFill/>
        </p:spPr>
        <p:txBody>
          <a:bodyPr wrap="square" rtlCol="0">
            <a:spAutoFit/>
          </a:bodyPr>
          <a:lstStyle/>
          <a:p>
            <a:r>
              <a:rPr lang="tr-TR" sz="2800" dirty="0" smtClean="0"/>
              <a:t>Mevlana Şems-i Tebrizi ile tanıştıktan sonra hayatında büyük değişimler olmuştu.30 Eylül 1207’de hayatına başlayan Mevlana 17 Aralık 1273’te hayata gözlerini yumdu.Ayrıca Mevlana  ardından gelecek nesillere ışık olması için 5 kitap ve çok fazla sayıda anlamlı söz bıraktı…</a:t>
            </a:r>
            <a:endParaRPr lang="tr-TR" sz="2800" dirty="0"/>
          </a:p>
        </p:txBody>
      </p:sp>
      <p:pic>
        <p:nvPicPr>
          <p:cNvPr id="27651" name="Picture 3" descr="C:\Users\ilhan\Desktop\images.jpg"/>
          <p:cNvPicPr>
            <a:picLocks noChangeAspect="1" noChangeArrowheads="1"/>
          </p:cNvPicPr>
          <p:nvPr/>
        </p:nvPicPr>
        <p:blipFill>
          <a:blip r:embed="rId3" cstate="print"/>
          <a:srcRect/>
          <a:stretch>
            <a:fillRect/>
          </a:stretch>
        </p:blipFill>
        <p:spPr bwMode="auto">
          <a:xfrm>
            <a:off x="4139952" y="4725144"/>
            <a:ext cx="4752528" cy="1656184"/>
          </a:xfrm>
          <a:prstGeom prst="rect">
            <a:avLst/>
          </a:prstGeom>
          <a:noFill/>
        </p:spPr>
      </p:pic>
    </p:spTree>
  </p:cSld>
  <p:clrMapOvr>
    <a:masterClrMapping/>
  </p:clrMapOvr>
  <p:transition>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39552" y="188640"/>
            <a:ext cx="7792903" cy="830997"/>
          </a:xfrm>
          <a:prstGeom prst="rect">
            <a:avLst/>
          </a:prstGeom>
          <a:noFill/>
        </p:spPr>
        <p:txBody>
          <a:bodyPr wrap="none" lIns="91440" tIns="45720" rIns="91440" bIns="45720">
            <a:spAutoFit/>
          </a:bodyPr>
          <a:lstStyle/>
          <a:p>
            <a:pPr algn="ctr"/>
            <a:r>
              <a:rPr lang="tr-TR" sz="4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MEVLANANIN KİTAPLARI</a:t>
            </a:r>
            <a:endParaRPr lang="tr-TR" sz="4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3 Dikdörtgen"/>
          <p:cNvSpPr/>
          <p:nvPr/>
        </p:nvSpPr>
        <p:spPr>
          <a:xfrm>
            <a:off x="1043608" y="1196752"/>
            <a:ext cx="3744416" cy="707886"/>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smtClean="0"/>
              <a:t>Mesnevi</a:t>
            </a:r>
            <a:r>
              <a:rPr lang="tr-TR" sz="4000" dirty="0" smtClean="0"/>
              <a:t> </a:t>
            </a:r>
            <a:r>
              <a:rPr lang="tr-TR" sz="4000" b="1" dirty="0" smtClean="0"/>
              <a:t>  </a:t>
            </a:r>
            <a:endParaRPr lang="tr-TR" sz="4000" dirty="0"/>
          </a:p>
        </p:txBody>
      </p:sp>
      <p:sp>
        <p:nvSpPr>
          <p:cNvPr id="5" name="4 Dikdörtgen"/>
          <p:cNvSpPr/>
          <p:nvPr/>
        </p:nvSpPr>
        <p:spPr>
          <a:xfrm>
            <a:off x="1043608" y="3140968"/>
            <a:ext cx="3744416" cy="584775"/>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a:t>Divan-ı </a:t>
            </a:r>
            <a:r>
              <a:rPr lang="tr-TR" sz="3200" dirty="0" smtClean="0"/>
              <a:t>Kebir   </a:t>
            </a:r>
            <a:endParaRPr lang="tr-TR" sz="3200" dirty="0"/>
          </a:p>
        </p:txBody>
      </p:sp>
      <p:sp>
        <p:nvSpPr>
          <p:cNvPr id="6" name="5 Dikdörtgen"/>
          <p:cNvSpPr/>
          <p:nvPr/>
        </p:nvSpPr>
        <p:spPr>
          <a:xfrm>
            <a:off x="1043608" y="2564904"/>
            <a:ext cx="3744416" cy="584775"/>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a:t>Fih-i Ma </a:t>
            </a:r>
            <a:r>
              <a:rPr lang="tr-TR" sz="3200" dirty="0" smtClean="0"/>
              <a:t>Fih   </a:t>
            </a:r>
            <a:endParaRPr lang="tr-TR" sz="3200" dirty="0"/>
          </a:p>
        </p:txBody>
      </p:sp>
      <p:sp>
        <p:nvSpPr>
          <p:cNvPr id="7" name="6 Dikdörtgen"/>
          <p:cNvSpPr/>
          <p:nvPr/>
        </p:nvSpPr>
        <p:spPr>
          <a:xfrm>
            <a:off x="1043608" y="1916832"/>
            <a:ext cx="3744416" cy="769441"/>
          </a:xfrm>
          <a:prstGeom prst="rect">
            <a:avLst/>
          </a:prstGeom>
        </p:spPr>
        <p:style>
          <a:lnRef idx="0">
            <a:scrgbClr r="0" g="0" b="0"/>
          </a:lnRef>
          <a:fillRef idx="1002">
            <a:schemeClr val="dk2"/>
          </a:fillRef>
          <a:effectRef idx="0">
            <a:scrgbClr r="0" g="0" b="0"/>
          </a:effectRef>
          <a:fontRef idx="major"/>
        </p:style>
        <p:txBody>
          <a:bodyPr wrap="square">
            <a:spAutoFit/>
          </a:bodyPr>
          <a:lstStyle/>
          <a:p>
            <a:r>
              <a:rPr lang="tr-TR" sz="3200" dirty="0" smtClean="0"/>
              <a:t>Mektubat</a:t>
            </a:r>
            <a:r>
              <a:rPr lang="tr-TR" sz="4000" dirty="0" smtClean="0"/>
              <a:t> </a:t>
            </a:r>
            <a:r>
              <a:rPr lang="tr-TR" sz="4400" dirty="0" smtClean="0"/>
              <a:t>  </a:t>
            </a:r>
            <a:r>
              <a:rPr lang="tr-TR" sz="4400" b="1" dirty="0" smtClean="0"/>
              <a:t>          </a:t>
            </a:r>
            <a:endParaRPr lang="tr-TR" sz="4400" dirty="0"/>
          </a:p>
        </p:txBody>
      </p:sp>
      <p:sp>
        <p:nvSpPr>
          <p:cNvPr id="8" name="7 Dikdörtgen"/>
          <p:cNvSpPr/>
          <p:nvPr/>
        </p:nvSpPr>
        <p:spPr>
          <a:xfrm>
            <a:off x="1835696" y="4365104"/>
            <a:ext cx="5400600" cy="1046440"/>
          </a:xfrm>
          <a:prstGeom prst="rect">
            <a:avLst/>
          </a:prstGeom>
        </p:spPr>
        <p:txBody>
          <a:bodyPr wrap="square">
            <a:spAutoFit/>
          </a:bodyPr>
          <a:lstStyle/>
          <a:p>
            <a:r>
              <a:rPr lang="tr-TR" dirty="0" smtClean="0"/>
              <a:t/>
            </a:r>
            <a:br>
              <a:rPr lang="tr-TR" dirty="0" smtClean="0"/>
            </a:br>
            <a:endParaRPr lang="tr-TR" sz="4400" dirty="0"/>
          </a:p>
        </p:txBody>
      </p:sp>
      <p:sp>
        <p:nvSpPr>
          <p:cNvPr id="10" name="9 Metin kutusu"/>
          <p:cNvSpPr txBox="1"/>
          <p:nvPr/>
        </p:nvSpPr>
        <p:spPr>
          <a:xfrm>
            <a:off x="1043608" y="3717032"/>
            <a:ext cx="3744416" cy="646331"/>
          </a:xfrm>
          <a:prstGeom prst="rect">
            <a:avLst/>
          </a:prstGeom>
        </p:spPr>
        <p:style>
          <a:lnRef idx="0">
            <a:scrgbClr r="0" g="0" b="0"/>
          </a:lnRef>
          <a:fillRef idx="1002">
            <a:schemeClr val="dk2"/>
          </a:fillRef>
          <a:effectRef idx="0">
            <a:scrgbClr r="0" g="0" b="0"/>
          </a:effectRef>
          <a:fontRef idx="major"/>
        </p:style>
        <p:txBody>
          <a:bodyPr wrap="square" rtlCol="0">
            <a:spAutoFit/>
          </a:bodyPr>
          <a:lstStyle/>
          <a:p>
            <a:r>
              <a:rPr lang="tr-TR" sz="3200" dirty="0" smtClean="0"/>
              <a:t>Mecalis-i Seb’a</a:t>
            </a:r>
            <a:r>
              <a:rPr lang="tr-TR" sz="3600" dirty="0" smtClean="0"/>
              <a:t>       </a:t>
            </a:r>
            <a:endParaRPr lang="tr-TR" sz="3600" dirty="0"/>
          </a:p>
        </p:txBody>
      </p:sp>
      <p:sp>
        <p:nvSpPr>
          <p:cNvPr id="11" name="10 Oval"/>
          <p:cNvSpPr/>
          <p:nvPr/>
        </p:nvSpPr>
        <p:spPr>
          <a:xfrm>
            <a:off x="395536" y="1340768"/>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2" name="11 Oval"/>
          <p:cNvSpPr/>
          <p:nvPr/>
        </p:nvSpPr>
        <p:spPr>
          <a:xfrm>
            <a:off x="395536" y="1988840"/>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3" name="12 Oval"/>
          <p:cNvSpPr/>
          <p:nvPr/>
        </p:nvSpPr>
        <p:spPr>
          <a:xfrm>
            <a:off x="395536" y="2636912"/>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4" name="13 Oval"/>
          <p:cNvSpPr/>
          <p:nvPr/>
        </p:nvSpPr>
        <p:spPr>
          <a:xfrm>
            <a:off x="395536" y="3212976"/>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5" name="14 Oval"/>
          <p:cNvSpPr/>
          <p:nvPr/>
        </p:nvSpPr>
        <p:spPr>
          <a:xfrm>
            <a:off x="395536" y="3789040"/>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cxnSp>
        <p:nvCxnSpPr>
          <p:cNvPr id="17" name="16 Düz Bağlayıcı"/>
          <p:cNvCxnSpPr/>
          <p:nvPr/>
        </p:nvCxnSpPr>
        <p:spPr>
          <a:xfrm>
            <a:off x="1043608" y="1988840"/>
            <a:ext cx="374441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1" name="20 Düz Bağlayıcı"/>
          <p:cNvCxnSpPr/>
          <p:nvPr/>
        </p:nvCxnSpPr>
        <p:spPr>
          <a:xfrm>
            <a:off x="1043608" y="2564904"/>
            <a:ext cx="374441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3" name="22 Düz Bağlayıcı"/>
          <p:cNvCxnSpPr/>
          <p:nvPr/>
        </p:nvCxnSpPr>
        <p:spPr>
          <a:xfrm>
            <a:off x="1043608" y="3212976"/>
            <a:ext cx="374441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7" name="26 Düz Bağlayıcı"/>
          <p:cNvCxnSpPr/>
          <p:nvPr/>
        </p:nvCxnSpPr>
        <p:spPr>
          <a:xfrm>
            <a:off x="1043608" y="3717032"/>
            <a:ext cx="3744416" cy="0"/>
          </a:xfrm>
          <a:prstGeom prst="line">
            <a:avLst/>
          </a:prstGeom>
        </p:spPr>
        <p:style>
          <a:lnRef idx="3">
            <a:schemeClr val="accent1"/>
          </a:lnRef>
          <a:fillRef idx="0">
            <a:schemeClr val="accent1"/>
          </a:fillRef>
          <a:effectRef idx="2">
            <a:schemeClr val="accent1"/>
          </a:effectRef>
          <a:fontRef idx="minor">
            <a:schemeClr val="tx1"/>
          </a:fontRef>
        </p:style>
      </p:cxnSp>
      <p:pic>
        <p:nvPicPr>
          <p:cNvPr id="28676" name="Picture 4" descr="C:\Users\ilhan\Desktop\mevlana_kimdir_hakkinda_bilgi.gif"/>
          <p:cNvPicPr>
            <a:picLocks noChangeAspect="1" noChangeArrowheads="1"/>
          </p:cNvPicPr>
          <p:nvPr/>
        </p:nvPicPr>
        <p:blipFill>
          <a:blip r:embed="rId2" cstate="print"/>
          <a:srcRect/>
          <a:stretch>
            <a:fillRect/>
          </a:stretch>
        </p:blipFill>
        <p:spPr bwMode="auto">
          <a:xfrm>
            <a:off x="4932040" y="1196752"/>
            <a:ext cx="3708920" cy="3080289"/>
          </a:xfrm>
          <a:prstGeom prst="rect">
            <a:avLst/>
          </a:prstGeom>
          <a:noFill/>
        </p:spPr>
      </p:pic>
      <p:pic>
        <p:nvPicPr>
          <p:cNvPr id="28677" name="Picture 5" descr="C:\Users\ilhan\Desktop\mevlana-ogut1.jpg"/>
          <p:cNvPicPr>
            <a:picLocks noChangeAspect="1" noChangeArrowheads="1"/>
          </p:cNvPicPr>
          <p:nvPr/>
        </p:nvPicPr>
        <p:blipFill>
          <a:blip r:embed="rId3" cstate="print"/>
          <a:srcRect/>
          <a:stretch>
            <a:fillRect/>
          </a:stretch>
        </p:blipFill>
        <p:spPr bwMode="auto">
          <a:xfrm>
            <a:off x="1043608" y="4293096"/>
            <a:ext cx="7488832" cy="2564904"/>
          </a:xfrm>
          <a:prstGeom prst="rect">
            <a:avLst/>
          </a:prstGeom>
          <a:noFill/>
        </p:spPr>
      </p:pic>
    </p:spTree>
  </p:cSld>
  <p:clrMapOvr>
    <a:masterClrMapping/>
  </p:clrMapOvr>
  <p:transition>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184989" y="332656"/>
            <a:ext cx="6611554" cy="646331"/>
          </a:xfrm>
          <a:prstGeom prst="rect">
            <a:avLst/>
          </a:prstGeom>
          <a:noFill/>
        </p:spPr>
        <p:txBody>
          <a:bodyPr wrap="none" lIns="91440" tIns="45720" rIns="91440" bIns="45720">
            <a:spAutoFit/>
          </a:bodyPr>
          <a:lstStyle/>
          <a:p>
            <a:pPr algn="ctr"/>
            <a:r>
              <a:rPr lang="tr-TR"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MEVLANA’NIN BAZI SÖZLERİ</a:t>
            </a:r>
            <a:endParaRPr lang="tr-TR" sz="3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9698" name="Picture 2" descr="C:\Users\ilhan\Desktop\images (1).jpg"/>
          <p:cNvPicPr>
            <a:picLocks noChangeAspect="1" noChangeArrowheads="1"/>
          </p:cNvPicPr>
          <p:nvPr/>
        </p:nvPicPr>
        <p:blipFill>
          <a:blip r:embed="rId2" cstate="print"/>
          <a:srcRect/>
          <a:stretch>
            <a:fillRect/>
          </a:stretch>
        </p:blipFill>
        <p:spPr bwMode="auto">
          <a:xfrm>
            <a:off x="323528" y="404664"/>
            <a:ext cx="1008112" cy="1944216"/>
          </a:xfrm>
          <a:prstGeom prst="rect">
            <a:avLst/>
          </a:prstGeom>
          <a:noFill/>
        </p:spPr>
      </p:pic>
      <p:pic>
        <p:nvPicPr>
          <p:cNvPr id="29699" name="Picture 3" descr="C:\Users\ilhan\Desktop\images (1).jpg"/>
          <p:cNvPicPr>
            <a:picLocks noChangeAspect="1" noChangeArrowheads="1"/>
          </p:cNvPicPr>
          <p:nvPr/>
        </p:nvPicPr>
        <p:blipFill>
          <a:blip r:embed="rId2" cstate="print"/>
          <a:srcRect/>
          <a:stretch>
            <a:fillRect/>
          </a:stretch>
        </p:blipFill>
        <p:spPr bwMode="auto">
          <a:xfrm>
            <a:off x="7668344" y="404664"/>
            <a:ext cx="1008112" cy="1944216"/>
          </a:xfrm>
          <a:prstGeom prst="rect">
            <a:avLst/>
          </a:prstGeom>
          <a:noFill/>
        </p:spPr>
      </p:pic>
      <p:sp>
        <p:nvSpPr>
          <p:cNvPr id="5" name="4 Oval"/>
          <p:cNvSpPr/>
          <p:nvPr/>
        </p:nvSpPr>
        <p:spPr>
          <a:xfrm>
            <a:off x="1547664" y="1268760"/>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6" name="5 Oval"/>
          <p:cNvSpPr/>
          <p:nvPr/>
        </p:nvSpPr>
        <p:spPr>
          <a:xfrm>
            <a:off x="1547664" y="1916832"/>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7" name="6 Oval"/>
          <p:cNvSpPr/>
          <p:nvPr/>
        </p:nvSpPr>
        <p:spPr>
          <a:xfrm>
            <a:off x="1547664" y="2564904"/>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9" name="8 Dikdörtgen"/>
          <p:cNvSpPr/>
          <p:nvPr/>
        </p:nvSpPr>
        <p:spPr>
          <a:xfrm>
            <a:off x="2051720" y="1196752"/>
            <a:ext cx="5688632" cy="1200329"/>
          </a:xfrm>
          <a:prstGeom prst="rect">
            <a:avLst/>
          </a:prstGeom>
        </p:spPr>
        <p:txBody>
          <a:bodyPr wrap="square">
            <a:spAutoFit/>
          </a:bodyPr>
          <a:lstStyle/>
          <a:p>
            <a:r>
              <a:rPr lang="tr-TR" dirty="0"/>
              <a:t>Ey </a:t>
            </a:r>
            <a:r>
              <a:rPr lang="tr-TR" dirty="0" smtClean="0"/>
              <a:t>Müslüman, </a:t>
            </a:r>
            <a:r>
              <a:rPr lang="tr-TR" dirty="0"/>
              <a:t>edep nedir diye sorarsan </a:t>
            </a:r>
            <a:r>
              <a:rPr lang="tr-TR" dirty="0" smtClean="0"/>
              <a:t>bil </a:t>
            </a:r>
            <a:r>
              <a:rPr lang="tr-TR" dirty="0"/>
              <a:t>ki edep, her edepsizin </a:t>
            </a:r>
            <a:r>
              <a:rPr lang="tr-TR" dirty="0" smtClean="0"/>
              <a:t>edepsizliğine katlanmaktır.</a:t>
            </a:r>
            <a:br>
              <a:rPr lang="tr-TR" dirty="0" smtClean="0"/>
            </a:br>
            <a:r>
              <a:rPr lang="tr-TR" dirty="0" smtClean="0"/>
              <a:t/>
            </a:r>
            <a:br>
              <a:rPr lang="tr-TR" dirty="0" smtClean="0"/>
            </a:br>
            <a:endParaRPr lang="tr-TR" dirty="0"/>
          </a:p>
        </p:txBody>
      </p:sp>
      <p:sp>
        <p:nvSpPr>
          <p:cNvPr id="10" name="9 Dikdörtgen"/>
          <p:cNvSpPr/>
          <p:nvPr/>
        </p:nvSpPr>
        <p:spPr>
          <a:xfrm>
            <a:off x="2051720" y="1844824"/>
            <a:ext cx="5616624" cy="1200329"/>
          </a:xfrm>
          <a:prstGeom prst="rect">
            <a:avLst/>
          </a:prstGeom>
        </p:spPr>
        <p:txBody>
          <a:bodyPr wrap="square">
            <a:spAutoFit/>
          </a:bodyPr>
          <a:lstStyle/>
          <a:p>
            <a:r>
              <a:rPr lang="tr-TR" dirty="0"/>
              <a:t>Sus </a:t>
            </a:r>
            <a:r>
              <a:rPr lang="tr-TR" dirty="0" smtClean="0"/>
              <a:t>gönlüm! </a:t>
            </a:r>
            <a:r>
              <a:rPr lang="tr-TR" dirty="0"/>
              <a:t>Bütün bu </a:t>
            </a:r>
            <a:r>
              <a:rPr lang="tr-TR" dirty="0" smtClean="0"/>
              <a:t>susmalarına karşılık </a:t>
            </a:r>
            <a:r>
              <a:rPr lang="tr-TR" dirty="0"/>
              <a:t>her şeyin </a:t>
            </a:r>
            <a:r>
              <a:rPr lang="tr-TR" dirty="0" smtClean="0"/>
              <a:t>hayırlısının olacağına </a:t>
            </a:r>
            <a:r>
              <a:rPr lang="tr-TR" dirty="0"/>
              <a:t>inanarak sus.</a:t>
            </a:r>
            <a:r>
              <a:rPr lang="tr-TR" dirty="0" smtClean="0"/>
              <a:t/>
            </a:r>
            <a:br>
              <a:rPr lang="tr-TR" dirty="0" smtClean="0"/>
            </a:br>
            <a:r>
              <a:rPr lang="tr-TR" dirty="0" smtClean="0"/>
              <a:t/>
            </a:r>
            <a:br>
              <a:rPr lang="tr-TR" dirty="0" smtClean="0"/>
            </a:br>
            <a:endParaRPr lang="tr-TR" dirty="0"/>
          </a:p>
        </p:txBody>
      </p:sp>
      <p:sp>
        <p:nvSpPr>
          <p:cNvPr id="11" name="10 Dikdörtgen"/>
          <p:cNvSpPr/>
          <p:nvPr/>
        </p:nvSpPr>
        <p:spPr>
          <a:xfrm>
            <a:off x="2051720" y="2492896"/>
            <a:ext cx="5544616" cy="1200329"/>
          </a:xfrm>
          <a:prstGeom prst="rect">
            <a:avLst/>
          </a:prstGeom>
        </p:spPr>
        <p:txBody>
          <a:bodyPr wrap="square">
            <a:spAutoFit/>
          </a:bodyPr>
          <a:lstStyle/>
          <a:p>
            <a:r>
              <a:rPr lang="tr-TR" dirty="0" smtClean="0"/>
              <a:t>Dediler </a:t>
            </a:r>
            <a:r>
              <a:rPr lang="tr-TR" dirty="0"/>
              <a:t>ki: Gözden ırak </a:t>
            </a:r>
            <a:r>
              <a:rPr lang="tr-TR" dirty="0" smtClean="0"/>
              <a:t>olan gönülden </a:t>
            </a:r>
            <a:r>
              <a:rPr lang="tr-TR" dirty="0"/>
              <a:t>de ırak </a:t>
            </a:r>
            <a:r>
              <a:rPr lang="tr-TR" dirty="0" smtClean="0"/>
              <a:t>olur</a:t>
            </a:r>
            <a:r>
              <a:rPr lang="tr-TR" dirty="0"/>
              <a:t>. Dedim ki: </a:t>
            </a:r>
            <a:r>
              <a:rPr lang="tr-TR" dirty="0" smtClean="0"/>
              <a:t>Gönüle </a:t>
            </a:r>
            <a:r>
              <a:rPr lang="tr-TR" dirty="0"/>
              <a:t>giren gözden ırak </a:t>
            </a:r>
            <a:r>
              <a:rPr lang="tr-TR" dirty="0" smtClean="0"/>
              <a:t>olsa </a:t>
            </a:r>
            <a:r>
              <a:rPr lang="tr-TR" dirty="0"/>
              <a:t>ne </a:t>
            </a:r>
            <a:r>
              <a:rPr lang="tr-TR" dirty="0" smtClean="0"/>
              <a:t>olur.</a:t>
            </a:r>
            <a:br>
              <a:rPr lang="tr-TR" dirty="0" smtClean="0"/>
            </a:br>
            <a:r>
              <a:rPr lang="tr-TR" dirty="0" smtClean="0"/>
              <a:t/>
            </a:r>
            <a:br>
              <a:rPr lang="tr-TR" dirty="0" smtClean="0"/>
            </a:br>
            <a:endParaRPr lang="tr-TR" dirty="0"/>
          </a:p>
        </p:txBody>
      </p:sp>
      <p:sp>
        <p:nvSpPr>
          <p:cNvPr id="12" name="11 Oval"/>
          <p:cNvSpPr/>
          <p:nvPr/>
        </p:nvSpPr>
        <p:spPr>
          <a:xfrm>
            <a:off x="1547664" y="3212976"/>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3" name="12 Oval"/>
          <p:cNvSpPr/>
          <p:nvPr/>
        </p:nvSpPr>
        <p:spPr>
          <a:xfrm>
            <a:off x="1547664" y="3861048"/>
            <a:ext cx="504056" cy="504056"/>
          </a:xfrm>
          <a:prstGeom prst="ellipse">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tr-TR"/>
          </a:p>
        </p:txBody>
      </p:sp>
      <p:sp>
        <p:nvSpPr>
          <p:cNvPr id="14" name="13 Dikdörtgen"/>
          <p:cNvSpPr/>
          <p:nvPr/>
        </p:nvSpPr>
        <p:spPr>
          <a:xfrm>
            <a:off x="2051720" y="3140968"/>
            <a:ext cx="6768752" cy="1200329"/>
          </a:xfrm>
          <a:prstGeom prst="rect">
            <a:avLst/>
          </a:prstGeom>
        </p:spPr>
        <p:txBody>
          <a:bodyPr wrap="square">
            <a:spAutoFit/>
          </a:bodyPr>
          <a:lstStyle/>
          <a:p>
            <a:r>
              <a:rPr lang="tr-TR" dirty="0"/>
              <a:t>Seni bağrıma </a:t>
            </a:r>
            <a:r>
              <a:rPr lang="tr-TR" dirty="0" smtClean="0"/>
              <a:t>değil, </a:t>
            </a:r>
            <a:r>
              <a:rPr lang="tr-TR" dirty="0"/>
              <a:t>bağrımı ve başımı ayağının </a:t>
            </a:r>
            <a:r>
              <a:rPr lang="tr-TR" dirty="0" smtClean="0"/>
              <a:t>altına </a:t>
            </a:r>
            <a:r>
              <a:rPr lang="tr-TR" dirty="0"/>
              <a:t>bastım. Gözüm toprak </a:t>
            </a:r>
            <a:r>
              <a:rPr lang="tr-TR" dirty="0" smtClean="0"/>
              <a:t>olacak</a:t>
            </a:r>
            <a:r>
              <a:rPr lang="tr-TR" dirty="0"/>
              <a:t>, ama </a:t>
            </a:r>
            <a:r>
              <a:rPr lang="tr-TR" dirty="0" smtClean="0"/>
              <a:t>gönlüm </a:t>
            </a:r>
            <a:r>
              <a:rPr lang="tr-TR" dirty="0"/>
              <a:t>daima aşk </a:t>
            </a:r>
            <a:r>
              <a:rPr lang="tr-TR" dirty="0" smtClean="0"/>
              <a:t>kokacak.</a:t>
            </a:r>
            <a:br>
              <a:rPr lang="tr-TR" dirty="0" smtClean="0"/>
            </a:br>
            <a:r>
              <a:rPr lang="tr-TR" dirty="0" smtClean="0"/>
              <a:t/>
            </a:r>
            <a:br>
              <a:rPr lang="tr-TR" dirty="0" smtClean="0"/>
            </a:br>
            <a:endParaRPr lang="tr-TR" dirty="0"/>
          </a:p>
        </p:txBody>
      </p:sp>
      <p:sp>
        <p:nvSpPr>
          <p:cNvPr id="15" name="14 Dikdörtgen"/>
          <p:cNvSpPr/>
          <p:nvPr/>
        </p:nvSpPr>
        <p:spPr>
          <a:xfrm>
            <a:off x="2051720" y="3861048"/>
            <a:ext cx="6048672" cy="923330"/>
          </a:xfrm>
          <a:prstGeom prst="rect">
            <a:avLst/>
          </a:prstGeom>
        </p:spPr>
        <p:txBody>
          <a:bodyPr wrap="square">
            <a:spAutoFit/>
          </a:bodyPr>
          <a:lstStyle/>
          <a:p>
            <a:r>
              <a:rPr lang="tr-TR" dirty="0" smtClean="0"/>
              <a:t>Cahil </a:t>
            </a:r>
            <a:r>
              <a:rPr lang="tr-TR" dirty="0"/>
              <a:t>kişi </a:t>
            </a:r>
            <a:r>
              <a:rPr lang="tr-TR" dirty="0" smtClean="0"/>
              <a:t>gülün güzelliğini </a:t>
            </a:r>
            <a:r>
              <a:rPr lang="tr-TR" dirty="0"/>
              <a:t>görmez, gider dikenine </a:t>
            </a:r>
            <a:r>
              <a:rPr lang="tr-TR" dirty="0" smtClean="0"/>
              <a:t>takılır</a:t>
            </a:r>
            <a:r>
              <a:rPr lang="tr-TR" dirty="0"/>
              <a:t>.</a:t>
            </a:r>
            <a:r>
              <a:rPr lang="tr-TR" dirty="0" smtClean="0"/>
              <a:t/>
            </a:r>
            <a:br>
              <a:rPr lang="tr-TR" dirty="0" smtClean="0"/>
            </a:br>
            <a:r>
              <a:rPr lang="tr-TR" dirty="0" smtClean="0"/>
              <a:t/>
            </a:r>
            <a:br>
              <a:rPr lang="tr-TR" dirty="0" smtClean="0"/>
            </a:br>
            <a:endParaRPr lang="tr-TR" dirty="0"/>
          </a:p>
        </p:txBody>
      </p:sp>
      <p:pic>
        <p:nvPicPr>
          <p:cNvPr id="29700" name="Picture 4" descr="C:\Users\ilhan\Desktop\Mevlana.jpg"/>
          <p:cNvPicPr>
            <a:picLocks noChangeAspect="1" noChangeArrowheads="1"/>
          </p:cNvPicPr>
          <p:nvPr/>
        </p:nvPicPr>
        <p:blipFill>
          <a:blip r:embed="rId3" cstate="print"/>
          <a:srcRect/>
          <a:stretch>
            <a:fillRect/>
          </a:stretch>
        </p:blipFill>
        <p:spPr bwMode="auto">
          <a:xfrm>
            <a:off x="395536" y="4437112"/>
            <a:ext cx="8352928" cy="2217839"/>
          </a:xfrm>
          <a:prstGeom prst="rect">
            <a:avLst/>
          </a:prstGeom>
          <a:noFill/>
        </p:spPr>
      </p:pic>
    </p:spTree>
  </p:cSld>
  <p:clrMapOvr>
    <a:masterClrMapping/>
  </p:clrMapOvr>
  <p:transition>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61942" y="260648"/>
            <a:ext cx="5738943"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HAZIRLAYANIN;</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2 Dikdörtgen"/>
          <p:cNvSpPr/>
          <p:nvPr/>
        </p:nvSpPr>
        <p:spPr>
          <a:xfrm>
            <a:off x="1187624" y="1196752"/>
            <a:ext cx="5348707" cy="2554545"/>
          </a:xfrm>
          <a:prstGeom prst="rect">
            <a:avLst/>
          </a:prstGeom>
          <a:noFill/>
        </p:spPr>
        <p:txBody>
          <a:bodyPr wrap="none" lIns="91440" tIns="45720" rIns="91440" bIns="45720">
            <a:spAutoFit/>
          </a:bodyPr>
          <a:lstStyle/>
          <a:p>
            <a:pPr algn="ctr"/>
            <a:r>
              <a:rPr lang="tr-TR"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ADI:DİLRUBA</a:t>
            </a:r>
          </a:p>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SOYADI:MENGİ</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tr-TR"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SINIFI:5/B</a:t>
            </a:r>
          </a:p>
          <a:p>
            <a:pPr algn="ctr"/>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NUMARASI:502</a:t>
            </a:r>
            <a:endParaRPr lang="tr-TR"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1746" name="Picture 2" descr="C:\Users\ilhan\Desktop\images (2).jpg"/>
          <p:cNvPicPr>
            <a:picLocks noChangeAspect="1" noChangeArrowheads="1"/>
          </p:cNvPicPr>
          <p:nvPr/>
        </p:nvPicPr>
        <p:blipFill>
          <a:blip r:embed="rId3" cstate="print"/>
          <a:srcRect/>
          <a:stretch>
            <a:fillRect/>
          </a:stretch>
        </p:blipFill>
        <p:spPr bwMode="auto">
          <a:xfrm>
            <a:off x="7164288" y="404664"/>
            <a:ext cx="1728192" cy="2664296"/>
          </a:xfrm>
          <a:prstGeom prst="rect">
            <a:avLst/>
          </a:prstGeom>
          <a:noFill/>
        </p:spPr>
      </p:pic>
      <p:pic>
        <p:nvPicPr>
          <p:cNvPr id="31747" name="Picture 3" descr="C:\Users\ilhan\Desktop\mevlana (1).jpg"/>
          <p:cNvPicPr>
            <a:picLocks noChangeAspect="1" noChangeArrowheads="1"/>
          </p:cNvPicPr>
          <p:nvPr/>
        </p:nvPicPr>
        <p:blipFill>
          <a:blip r:embed="rId4" cstate="print"/>
          <a:srcRect/>
          <a:stretch>
            <a:fillRect/>
          </a:stretch>
        </p:blipFill>
        <p:spPr bwMode="auto">
          <a:xfrm>
            <a:off x="251521" y="332656"/>
            <a:ext cx="1584176" cy="2592288"/>
          </a:xfrm>
          <a:prstGeom prst="rect">
            <a:avLst/>
          </a:prstGeom>
          <a:noFill/>
        </p:spPr>
      </p:pic>
      <p:pic>
        <p:nvPicPr>
          <p:cNvPr id="6" name="Picture 1" descr="C:\Users\ilhan\Desktop\mevlana-sözleri.gif"/>
          <p:cNvPicPr>
            <a:picLocks noChangeAspect="1" noChangeArrowheads="1"/>
          </p:cNvPicPr>
          <p:nvPr/>
        </p:nvPicPr>
        <p:blipFill>
          <a:blip r:embed="rId5" cstate="print"/>
          <a:srcRect/>
          <a:stretch>
            <a:fillRect/>
          </a:stretch>
        </p:blipFill>
        <p:spPr bwMode="auto">
          <a:xfrm>
            <a:off x="323528" y="3717032"/>
            <a:ext cx="8496944" cy="2664296"/>
          </a:xfrm>
          <a:prstGeom prst="rect">
            <a:avLst/>
          </a:prstGeom>
          <a:noFill/>
        </p:spPr>
      </p:pic>
    </p:spTree>
  </p:cSld>
  <p:clrMapOvr>
    <a:masterClrMapping/>
  </p:clrMapOvr>
  <p:transition>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137</TotalTime>
  <Words>214</Words>
  <Application>Microsoft Office PowerPoint</Application>
  <PresentationFormat>Ekran Gösterisi (4:3)</PresentationFormat>
  <Paragraphs>30</Paragraphs>
  <Slides>6</Slides>
  <Notes>2</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6</vt:i4>
      </vt:variant>
    </vt:vector>
  </HeadingPairs>
  <TitlesOfParts>
    <vt:vector size="10" baseType="lpstr">
      <vt:lpstr>Calibri</vt:lpstr>
      <vt:lpstr>Constantia</vt:lpstr>
      <vt:lpstr>Wingdings 2</vt:lpstr>
      <vt:lpstr>Kağıt</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ilhan</dc:creator>
  <cp:keywords>www.sorubak.com</cp:keywords>
  <cp:lastModifiedBy>doğan</cp:lastModifiedBy>
  <cp:revision>17</cp:revision>
  <dcterms:created xsi:type="dcterms:W3CDTF">2015-10-07T15:05:01Z</dcterms:created>
  <dcterms:modified xsi:type="dcterms:W3CDTF">2015-11-20T10:52:06Z</dcterms:modified>
</cp:coreProperties>
</file>