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71" autoAdjust="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02BE479-3164-4309-AC91-F9E7604C3AD7}" type="datetimeFigureOut">
              <a:rPr lang="tr-TR" smtClean="0"/>
              <a:t>25.04.2016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1B4C718-E5EF-415A-8B68-FEBE04B8429F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3134208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sz="1200" u="sng" dirty="0" smtClean="0"/>
              <a:t>www.sorubak.com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B4C718-E5EF-415A-8B68-FEBE04B8429F}" type="slidenum">
              <a:rPr lang="tr-TR" smtClean="0"/>
              <a:t>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2365226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sz="1200" u="sng" smtClean="0"/>
              <a:t>www.sorubak.com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B4C718-E5EF-415A-8B68-FEBE04B8429F}" type="slidenum">
              <a:rPr lang="tr-TR" smtClean="0"/>
              <a:t>9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7385659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3C842A-54CF-4822-A181-04E1F38ABCB3}" type="datetimeFigureOut">
              <a:rPr lang="tr-TR" smtClean="0"/>
              <a:pPr/>
              <a:t>25.04.2016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ED09B4-6941-4EBD-95EA-F6CB00F9F3C3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240856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3C842A-54CF-4822-A181-04E1F38ABCB3}" type="datetimeFigureOut">
              <a:rPr lang="tr-TR" smtClean="0"/>
              <a:pPr/>
              <a:t>25.04.2016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ED09B4-6941-4EBD-95EA-F6CB00F9F3C3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7303757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3C842A-54CF-4822-A181-04E1F38ABCB3}" type="datetimeFigureOut">
              <a:rPr lang="tr-TR" smtClean="0"/>
              <a:pPr/>
              <a:t>25.04.2016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ED09B4-6941-4EBD-95EA-F6CB00F9F3C3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108069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3C842A-54CF-4822-A181-04E1F38ABCB3}" type="datetimeFigureOut">
              <a:rPr lang="tr-TR" smtClean="0"/>
              <a:pPr/>
              <a:t>25.04.2016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ED09B4-6941-4EBD-95EA-F6CB00F9F3C3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3762655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3C842A-54CF-4822-A181-04E1F38ABCB3}" type="datetimeFigureOut">
              <a:rPr lang="tr-TR" smtClean="0"/>
              <a:pPr/>
              <a:t>25.04.2016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ED09B4-6941-4EBD-95EA-F6CB00F9F3C3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2123854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3C842A-54CF-4822-A181-04E1F38ABCB3}" type="datetimeFigureOut">
              <a:rPr lang="tr-TR" smtClean="0"/>
              <a:pPr/>
              <a:t>25.04.2016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ED09B4-6941-4EBD-95EA-F6CB00F9F3C3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3601202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3C842A-54CF-4822-A181-04E1F38ABCB3}" type="datetimeFigureOut">
              <a:rPr lang="tr-TR" smtClean="0"/>
              <a:pPr/>
              <a:t>25.04.2016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ED09B4-6941-4EBD-95EA-F6CB00F9F3C3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2705258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3C842A-54CF-4822-A181-04E1F38ABCB3}" type="datetimeFigureOut">
              <a:rPr lang="tr-TR" smtClean="0"/>
              <a:pPr/>
              <a:t>25.04.2016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ED09B4-6941-4EBD-95EA-F6CB00F9F3C3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5656996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3C842A-54CF-4822-A181-04E1F38ABCB3}" type="datetimeFigureOut">
              <a:rPr lang="tr-TR" smtClean="0"/>
              <a:pPr/>
              <a:t>25.04.2016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ED09B4-6941-4EBD-95EA-F6CB00F9F3C3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1360594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3C842A-54CF-4822-A181-04E1F38ABCB3}" type="datetimeFigureOut">
              <a:rPr lang="tr-TR" smtClean="0"/>
              <a:pPr/>
              <a:t>25.04.2016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ED09B4-6941-4EBD-95EA-F6CB00F9F3C3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3012710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3C842A-54CF-4822-A181-04E1F38ABCB3}" type="datetimeFigureOut">
              <a:rPr lang="tr-TR" smtClean="0"/>
              <a:pPr/>
              <a:t>25.04.2016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ED09B4-6941-4EBD-95EA-F6CB00F9F3C3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2086689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3C842A-54CF-4822-A181-04E1F38ABCB3}" type="datetimeFigureOut">
              <a:rPr lang="tr-TR" smtClean="0"/>
              <a:pPr/>
              <a:t>25.04.2016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ED09B4-6941-4EBD-95EA-F6CB00F9F3C3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2048876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11560" y="1"/>
            <a:ext cx="7772400" cy="980728"/>
          </a:xfrm>
        </p:spPr>
        <p:txBody>
          <a:bodyPr/>
          <a:lstStyle/>
          <a:p>
            <a:r>
              <a:rPr lang="tr-TR" dirty="0" smtClean="0">
                <a:solidFill>
                  <a:srgbClr val="FF0066"/>
                </a:solidFill>
              </a:rPr>
              <a:t>Yüzdeler</a:t>
            </a:r>
            <a:endParaRPr lang="tr-TR" dirty="0">
              <a:solidFill>
                <a:srgbClr val="FF0066"/>
              </a:solidFill>
            </a:endParaRP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1052736"/>
            <a:ext cx="9144000" cy="5544616"/>
          </a:xfrm>
        </p:spPr>
        <p:txBody>
          <a:bodyPr/>
          <a:lstStyle/>
          <a:p>
            <a:pPr algn="l"/>
            <a:r>
              <a:rPr lang="tr-TR" dirty="0" smtClean="0">
                <a:solidFill>
                  <a:schemeClr val="accent4">
                    <a:lumMod val="50000"/>
                  </a:schemeClr>
                </a:solidFill>
              </a:rPr>
              <a:t>Hatırlayalım…</a:t>
            </a:r>
          </a:p>
          <a:p>
            <a:pPr algn="l"/>
            <a:r>
              <a:rPr lang="tr-TR" dirty="0" smtClean="0">
                <a:solidFill>
                  <a:schemeClr val="tx1"/>
                </a:solidFill>
              </a:rPr>
              <a:t>Önceden ondalık gösterimlerde </a:t>
            </a:r>
            <a:r>
              <a:rPr lang="tr-TR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yüzde </a:t>
            </a:r>
            <a:r>
              <a:rPr lang="tr-TR" dirty="0" smtClean="0">
                <a:solidFill>
                  <a:schemeClr val="tx1"/>
                </a:solidFill>
              </a:rPr>
              <a:t>terimini :</a:t>
            </a:r>
          </a:p>
          <a:p>
            <a:pPr algn="l"/>
            <a:r>
              <a:rPr lang="tr-TR" dirty="0" smtClean="0">
                <a:solidFill>
                  <a:srgbClr val="00B0F0"/>
                </a:solidFill>
              </a:rPr>
              <a:t>0,06 - 0,56 – 1 , 84 ve 2,15 </a:t>
            </a:r>
            <a:r>
              <a:rPr lang="tr-TR" dirty="0" smtClean="0">
                <a:solidFill>
                  <a:schemeClr val="tx1"/>
                </a:solidFill>
              </a:rPr>
              <a:t>gibi şekillerde gösteriyorduk. Şimdi sadece bu sayıların başına</a:t>
            </a:r>
            <a:r>
              <a:rPr lang="tr-TR" dirty="0" smtClean="0">
                <a:solidFill>
                  <a:srgbClr val="FF0066"/>
                </a:solidFill>
              </a:rPr>
              <a:t> %</a:t>
            </a:r>
          </a:p>
          <a:p>
            <a:pPr algn="l"/>
            <a:r>
              <a:rPr lang="tr-TR" dirty="0" smtClean="0">
                <a:solidFill>
                  <a:schemeClr val="tx1"/>
                </a:solidFill>
              </a:rPr>
              <a:t>Sembolünü koyacağız. </a:t>
            </a:r>
          </a:p>
          <a:p>
            <a:pPr algn="l"/>
            <a:r>
              <a:rPr lang="tr-TR" dirty="0" smtClean="0">
                <a:solidFill>
                  <a:srgbClr val="FF0066"/>
                </a:solidFill>
              </a:rPr>
              <a:t>BU KONU ZOR DEDİYSENİZ LAFINIZI GERİ ALINIZ!</a:t>
            </a:r>
          </a:p>
          <a:p>
            <a:r>
              <a:rPr lang="tr-TR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HAYDİ O ZAMAN </a:t>
            </a:r>
          </a:p>
          <a:p>
            <a:r>
              <a:rPr lang="tr-TR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BAŞLAYALIM!</a:t>
            </a:r>
            <a:endParaRPr lang="tr-TR" dirty="0">
              <a:solidFill>
                <a:schemeClr val="accent5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3491880" y="5877272"/>
            <a:ext cx="19346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u="sng" dirty="0"/>
              <a:t>www.sorubak.com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2065194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i="1" dirty="0" smtClean="0">
                <a:solidFill>
                  <a:srgbClr val="7030A0"/>
                </a:solidFill>
              </a:rPr>
              <a:t>1-Ondalık Gösterimi Yüzdelik Gösterime Çevirme</a:t>
            </a:r>
            <a:endParaRPr lang="tr-TR" i="1" dirty="0">
              <a:solidFill>
                <a:srgbClr val="7030A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95536" y="1484784"/>
            <a:ext cx="8229600" cy="4641379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tr-TR" dirty="0" smtClean="0"/>
              <a:t>Sıfır tam yüzde yetmiş altı ondalık gösterimini yüzdelik gösterime çeviriniz.</a:t>
            </a:r>
          </a:p>
          <a:p>
            <a:pPr marL="0" indent="0">
              <a:buNone/>
            </a:pPr>
            <a:r>
              <a:rPr lang="tr-TR" dirty="0" smtClean="0">
                <a:solidFill>
                  <a:srgbClr val="FF0000"/>
                </a:solidFill>
              </a:rPr>
              <a:t>Çözüm:</a:t>
            </a:r>
            <a:r>
              <a:rPr lang="tr-TR" dirty="0">
                <a:solidFill>
                  <a:srgbClr val="FF0000"/>
                </a:solidFill>
              </a:rPr>
              <a:t> </a:t>
            </a:r>
            <a:r>
              <a:rPr lang="tr-TR" dirty="0" smtClean="0">
                <a:solidFill>
                  <a:srgbClr val="FF0000"/>
                </a:solidFill>
              </a:rPr>
              <a:t> </a:t>
            </a:r>
            <a:r>
              <a:rPr lang="tr-TR" dirty="0" smtClean="0"/>
              <a:t>Kesri yazalım = 0,76 </a:t>
            </a:r>
          </a:p>
          <a:p>
            <a:pPr marL="0" indent="0">
              <a:buNone/>
            </a:pPr>
            <a:r>
              <a:rPr lang="tr-TR" dirty="0">
                <a:solidFill>
                  <a:srgbClr val="FF0000"/>
                </a:solidFill>
              </a:rPr>
              <a:t> </a:t>
            </a:r>
            <a:r>
              <a:rPr lang="tr-TR" dirty="0" smtClean="0">
                <a:solidFill>
                  <a:srgbClr val="FF0000"/>
                </a:solidFill>
              </a:rPr>
              <a:t>              </a:t>
            </a:r>
            <a:r>
              <a:rPr lang="tr-TR" dirty="0" smtClean="0"/>
              <a:t>Kesrin 0 ve , kısımlarını silin.</a:t>
            </a:r>
          </a:p>
          <a:p>
            <a:pPr marL="0" indent="0">
              <a:buNone/>
            </a:pPr>
            <a:r>
              <a:rPr lang="tr-TR" dirty="0">
                <a:solidFill>
                  <a:srgbClr val="FF0000"/>
                </a:solidFill>
              </a:rPr>
              <a:t> </a:t>
            </a:r>
            <a:r>
              <a:rPr lang="tr-TR" dirty="0" smtClean="0">
                <a:solidFill>
                  <a:srgbClr val="FF0000"/>
                </a:solidFill>
              </a:rPr>
              <a:t>               Başına % sembolü koyun.</a:t>
            </a:r>
          </a:p>
          <a:p>
            <a:pPr marL="0" indent="0" algn="ctr">
              <a:buNone/>
            </a:pPr>
            <a:endParaRPr lang="tr-TR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tr-TR" dirty="0">
                <a:solidFill>
                  <a:srgbClr val="FF0000"/>
                </a:solidFill>
              </a:rPr>
              <a:t> </a:t>
            </a:r>
            <a:r>
              <a:rPr lang="tr-TR" dirty="0" smtClean="0">
                <a:solidFill>
                  <a:srgbClr val="FF0000"/>
                </a:solidFill>
              </a:rPr>
              <a:t>                               </a:t>
            </a:r>
            <a:r>
              <a:rPr lang="tr-TR" dirty="0" smtClean="0">
                <a:solidFill>
                  <a:schemeClr val="bg1">
                    <a:lumMod val="50000"/>
                  </a:schemeClr>
                </a:solidFill>
              </a:rPr>
              <a:t>%76</a:t>
            </a:r>
          </a:p>
        </p:txBody>
      </p:sp>
      <p:sp>
        <p:nvSpPr>
          <p:cNvPr id="7" name="Sağ Ayraç 6"/>
          <p:cNvSpPr/>
          <p:nvPr/>
        </p:nvSpPr>
        <p:spPr>
          <a:xfrm rot="5400000">
            <a:off x="3347864" y="2780928"/>
            <a:ext cx="1080119" cy="3384376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8523494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 fontScale="90000"/>
          </a:bodyPr>
          <a:lstStyle/>
          <a:p>
            <a:r>
              <a:rPr lang="tr-TR" dirty="0" smtClean="0">
                <a:solidFill>
                  <a:srgbClr val="0070C0"/>
                </a:solidFill>
              </a:rPr>
              <a:t>O Zaman Çalışmalar</a:t>
            </a:r>
            <a:endParaRPr lang="tr-TR" dirty="0">
              <a:solidFill>
                <a:srgbClr val="0070C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073427"/>
          </a:xfrm>
        </p:spPr>
        <p:txBody>
          <a:bodyPr/>
          <a:lstStyle/>
          <a:p>
            <a:pPr marL="0" indent="0">
              <a:buNone/>
            </a:pPr>
            <a:r>
              <a:rPr lang="tr-TR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Aşağıdaki ondalık gösterimleri yüzdelik gösterimlere çeviriniz.</a:t>
            </a:r>
          </a:p>
          <a:p>
            <a:pPr marL="0" indent="0">
              <a:buNone/>
            </a:pPr>
            <a:r>
              <a:rPr lang="tr-TR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0,96 =</a:t>
            </a:r>
          </a:p>
          <a:p>
            <a:pPr marL="0" indent="0">
              <a:buNone/>
            </a:pPr>
            <a:r>
              <a:rPr lang="tr-TR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1,57 =</a:t>
            </a:r>
          </a:p>
          <a:p>
            <a:pPr marL="0" indent="0">
              <a:buNone/>
            </a:pPr>
            <a:r>
              <a:rPr lang="tr-TR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0,99 =</a:t>
            </a:r>
          </a:p>
          <a:p>
            <a:pPr marL="0" indent="0">
              <a:buNone/>
            </a:pPr>
            <a:r>
              <a:rPr lang="tr-TR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1,00 =</a:t>
            </a:r>
          </a:p>
          <a:p>
            <a:pPr marL="0" indent="0">
              <a:buNone/>
            </a:pPr>
            <a:r>
              <a:rPr lang="tr-TR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0,43 =</a:t>
            </a:r>
          </a:p>
          <a:p>
            <a:pPr marL="0" indent="0">
              <a:buNone/>
            </a:pPr>
            <a:r>
              <a:rPr lang="tr-TR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9,99 =</a:t>
            </a:r>
            <a:endParaRPr lang="tr-TR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74696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i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Yüzdelerde Sadeleştirme ve Genişletme</a:t>
            </a:r>
            <a:endParaRPr lang="tr-TR" i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r-TR" dirty="0" smtClean="0"/>
              <a:t>Diyelim ki size </a:t>
            </a:r>
            <a:r>
              <a:rPr lang="tr-TR" u="sng" dirty="0" smtClean="0"/>
              <a:t>bir kesri yüzdeye dönüştürme</a:t>
            </a:r>
            <a:r>
              <a:rPr lang="tr-TR" dirty="0" smtClean="0"/>
              <a:t> sorusu çıktı ne yaparsanız ? </a:t>
            </a:r>
            <a:r>
              <a:rPr lang="tr-TR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Bir kesrin paydası 100 değilse o kesir yüzdeye çevrilemez . </a:t>
            </a:r>
            <a:r>
              <a:rPr lang="tr-TR" dirty="0" smtClean="0"/>
              <a:t>O yüzden biz ya</a:t>
            </a:r>
            <a:r>
              <a:rPr lang="tr-TR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sadeleştirme</a:t>
            </a:r>
            <a:r>
              <a:rPr lang="tr-TR" dirty="0" smtClean="0"/>
              <a:t> ya da </a:t>
            </a:r>
            <a:r>
              <a:rPr lang="tr-TR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genişletme </a:t>
            </a:r>
            <a:r>
              <a:rPr lang="tr-TR" dirty="0" smtClean="0"/>
              <a:t>yaparız.</a:t>
            </a:r>
          </a:p>
          <a:p>
            <a:pPr marL="0" indent="0">
              <a:buNone/>
            </a:pPr>
            <a:r>
              <a:rPr lang="tr-TR" dirty="0" smtClean="0">
                <a:solidFill>
                  <a:srgbClr val="FF0000"/>
                </a:solidFill>
              </a:rPr>
              <a:t>Sadeleştirme : \ (bölme)</a:t>
            </a:r>
          </a:p>
          <a:p>
            <a:pPr marL="0" indent="0">
              <a:buNone/>
            </a:pPr>
            <a:r>
              <a:rPr lang="tr-TR" dirty="0" smtClean="0">
                <a:solidFill>
                  <a:schemeClr val="accent1"/>
                </a:solidFill>
              </a:rPr>
              <a:t>Genişletme :    x (çarpma)</a:t>
            </a:r>
            <a:endParaRPr lang="tr-TR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87710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tr-TR" dirty="0" smtClean="0">
                <a:solidFill>
                  <a:srgbClr val="C00000"/>
                </a:solidFill>
              </a:rPr>
              <a:t>Örnekler</a:t>
            </a:r>
            <a:endParaRPr lang="tr-TR" dirty="0">
              <a:solidFill>
                <a:srgbClr val="C0000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929411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tr-TR" dirty="0" smtClean="0"/>
              <a:t>Bu konu ile ilgili örnekler yapalım isterseniz :</a:t>
            </a:r>
          </a:p>
          <a:p>
            <a:pPr marL="0" indent="0">
              <a:buNone/>
            </a:pPr>
            <a:r>
              <a:rPr lang="tr-TR" dirty="0" smtClean="0">
                <a:solidFill>
                  <a:srgbClr val="FF0066"/>
                </a:solidFill>
              </a:rPr>
              <a:t>*</a:t>
            </a:r>
            <a:r>
              <a:rPr lang="tr-TR" dirty="0" smtClean="0"/>
              <a:t>⅘ kesrini yüzde şekli ile yazınız.</a:t>
            </a:r>
          </a:p>
          <a:p>
            <a:pPr marL="0" indent="0">
              <a:buNone/>
            </a:pPr>
            <a:r>
              <a:rPr lang="tr-TR" dirty="0" smtClean="0">
                <a:solidFill>
                  <a:srgbClr val="FF0000"/>
                </a:solidFill>
              </a:rPr>
              <a:t>Çözüm: </a:t>
            </a:r>
            <a:r>
              <a:rPr lang="tr-TR" dirty="0" smtClean="0"/>
              <a:t>Kesri yaz = 4</a:t>
            </a:r>
          </a:p>
          <a:p>
            <a:pPr marL="0" indent="0">
              <a:buNone/>
            </a:pPr>
            <a:r>
              <a:rPr lang="tr-TR" dirty="0"/>
              <a:t> </a:t>
            </a:r>
            <a:r>
              <a:rPr lang="tr-TR" dirty="0" smtClean="0"/>
              <a:t>                                 5</a:t>
            </a:r>
          </a:p>
          <a:p>
            <a:pPr marL="0" indent="0">
              <a:buNone/>
            </a:pPr>
            <a:r>
              <a:rPr lang="tr-TR" dirty="0" smtClean="0"/>
              <a:t>Paydanın 100 olması için = </a:t>
            </a:r>
            <a:r>
              <a:rPr lang="tr-TR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100 : 5 = 20 </a:t>
            </a:r>
            <a:endParaRPr lang="tr-TR" dirty="0" smtClean="0"/>
          </a:p>
          <a:p>
            <a:pPr marL="0" indent="0">
              <a:buNone/>
            </a:pPr>
            <a:r>
              <a:rPr lang="tr-TR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 x 5=100           4 x 20 = 80     80</a:t>
            </a:r>
          </a:p>
          <a:p>
            <a:pPr marL="0" indent="0">
              <a:buNone/>
            </a:pPr>
            <a:r>
              <a:rPr lang="tr-TR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                         100 </a:t>
            </a:r>
          </a:p>
          <a:p>
            <a:pPr marL="0" indent="0">
              <a:buNone/>
            </a:pPr>
            <a:r>
              <a:rPr lang="tr-TR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%80 </a:t>
            </a:r>
          </a:p>
          <a:p>
            <a:pPr marL="0" indent="0">
              <a:buNone/>
            </a:pPr>
            <a:r>
              <a:rPr lang="tr-TR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İŞTE BU KADAR ! </a:t>
            </a:r>
          </a:p>
        </p:txBody>
      </p:sp>
      <p:cxnSp>
        <p:nvCxnSpPr>
          <p:cNvPr id="5" name="Düz Bağlayıcı 4"/>
          <p:cNvCxnSpPr/>
          <p:nvPr/>
        </p:nvCxnSpPr>
        <p:spPr>
          <a:xfrm>
            <a:off x="3635896" y="2852936"/>
            <a:ext cx="36004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7" name="Sağ Ayraç 6"/>
          <p:cNvSpPr/>
          <p:nvPr/>
        </p:nvSpPr>
        <p:spPr>
          <a:xfrm>
            <a:off x="5148064" y="4221088"/>
            <a:ext cx="288032" cy="432048"/>
          </a:xfrm>
          <a:prstGeom prst="rightBrac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9" name="Düz Bağlayıcı 8"/>
          <p:cNvCxnSpPr/>
          <p:nvPr/>
        </p:nvCxnSpPr>
        <p:spPr>
          <a:xfrm>
            <a:off x="5580112" y="4437112"/>
            <a:ext cx="72008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1" name="Dirsek Bağlayıcısı 10"/>
          <p:cNvCxnSpPr/>
          <p:nvPr/>
        </p:nvCxnSpPr>
        <p:spPr>
          <a:xfrm rot="10800000" flipV="1">
            <a:off x="3896631" y="4869160"/>
            <a:ext cx="1296144" cy="792088"/>
          </a:xfrm>
          <a:prstGeom prst="bentConnector3">
            <a:avLst/>
          </a:prstGeom>
          <a:ln>
            <a:tailEnd type="arrow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24864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r>
              <a:rPr lang="tr-TR" dirty="0" smtClean="0">
                <a:solidFill>
                  <a:srgbClr val="FFC000"/>
                </a:solidFill>
              </a:rPr>
              <a:t>Yüzdeleri Sıralama</a:t>
            </a:r>
            <a:endParaRPr lang="tr-TR" dirty="0">
              <a:solidFill>
                <a:srgbClr val="FFC00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857403"/>
          </a:xfrm>
        </p:spPr>
        <p:txBody>
          <a:bodyPr/>
          <a:lstStyle/>
          <a:p>
            <a:pPr marL="0" indent="0">
              <a:buNone/>
            </a:pPr>
            <a:r>
              <a:rPr lang="tr-TR" dirty="0" smtClean="0"/>
              <a:t>Normal bir ondalık kesri sıralayalım :</a:t>
            </a:r>
          </a:p>
          <a:p>
            <a:pPr marL="0" indent="0">
              <a:buNone/>
            </a:pPr>
            <a:r>
              <a:rPr lang="tr-TR" dirty="0" smtClean="0"/>
              <a:t>1,89 &gt; 1,45 &gt; 0,69 </a:t>
            </a:r>
          </a:p>
          <a:p>
            <a:pPr marL="0" indent="0">
              <a:buNone/>
            </a:pPr>
            <a:r>
              <a:rPr lang="tr-TR" dirty="0" smtClean="0"/>
              <a:t>Yüzdelerde sıralama </a:t>
            </a:r>
            <a:r>
              <a:rPr lang="tr-TR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aynen bunun gibi</a:t>
            </a:r>
            <a:r>
              <a:rPr lang="tr-TR" dirty="0" smtClean="0"/>
              <a:t>dir.</a:t>
            </a:r>
          </a:p>
          <a:p>
            <a:pPr marL="0" indent="0">
              <a:buNone/>
            </a:pPr>
            <a:r>
              <a:rPr lang="tr-TR" dirty="0" smtClean="0"/>
              <a:t>Sadece yüzde sembolünü </a:t>
            </a:r>
            <a:r>
              <a:rPr lang="tr-TR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çıkart </a:t>
            </a:r>
            <a:r>
              <a:rPr lang="tr-TR" dirty="0" smtClean="0"/>
              <a:t>ve hangi sayı büyükse onu başa yaz küçükse sona yada tam tersini yap bu çok kolay .</a:t>
            </a:r>
          </a:p>
          <a:p>
            <a:pPr marL="0" indent="0">
              <a:buNone/>
            </a:pPr>
            <a:endParaRPr lang="tr-TR" dirty="0" smtClean="0"/>
          </a:p>
        </p:txBody>
      </p:sp>
    </p:spTree>
    <p:extLst>
      <p:ext uri="{BB962C8B-B14F-4D97-AF65-F5344CB8AC3E}">
        <p14:creationId xmlns:p14="http://schemas.microsoft.com/office/powerpoint/2010/main" val="29250749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tr-TR" dirty="0" smtClean="0">
                <a:solidFill>
                  <a:srgbClr val="FF0066"/>
                </a:solidFill>
              </a:rPr>
              <a:t>Sıralama Örnekler</a:t>
            </a:r>
            <a:endParaRPr lang="tr-TR" dirty="0">
              <a:solidFill>
                <a:srgbClr val="FF0066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908720"/>
            <a:ext cx="9144000" cy="5949280"/>
          </a:xfrm>
        </p:spPr>
        <p:txBody>
          <a:bodyPr/>
          <a:lstStyle/>
          <a:p>
            <a:pPr marL="0" indent="0">
              <a:buNone/>
            </a:pPr>
            <a:r>
              <a:rPr lang="tr-TR" dirty="0" smtClean="0"/>
              <a:t>%65 , %23 , %99 yüzdelik gösterimlerini sıralayınız.</a:t>
            </a:r>
          </a:p>
          <a:p>
            <a:pPr marL="0" indent="0">
              <a:buNone/>
            </a:pPr>
            <a:r>
              <a:rPr lang="tr-TR" dirty="0" smtClean="0">
                <a:solidFill>
                  <a:srgbClr val="FF0000"/>
                </a:solidFill>
              </a:rPr>
              <a:t>Çözüm: </a:t>
            </a:r>
            <a:r>
              <a:rPr lang="tr-TR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İlk olarak % sembollerini şimdilik çıkartın.</a:t>
            </a:r>
          </a:p>
          <a:p>
            <a:pPr marL="0" indent="0">
              <a:buNone/>
            </a:pPr>
            <a:r>
              <a:rPr lang="tr-TR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Sayıları normal sembollerle sıralayın.</a:t>
            </a:r>
          </a:p>
          <a:p>
            <a:pPr marL="0" indent="0">
              <a:buNone/>
            </a:pPr>
            <a:r>
              <a:rPr lang="tr-TR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tr-TR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 </a:t>
            </a:r>
            <a:r>
              <a:rPr lang="tr-TR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99&gt;65&gt;23 </a:t>
            </a:r>
            <a:r>
              <a:rPr lang="tr-TR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olur değil mi?</a:t>
            </a:r>
          </a:p>
          <a:p>
            <a:pPr marL="0" indent="0">
              <a:buNone/>
            </a:pPr>
            <a:r>
              <a:rPr lang="tr-TR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Şimdi sadece bu sayıların başlarına yüzde sembolü koyalım:</a:t>
            </a:r>
          </a:p>
          <a:p>
            <a:pPr marL="0" indent="0" algn="ctr">
              <a:buNone/>
            </a:pPr>
            <a:r>
              <a:rPr lang="tr-TR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%99&gt;%65&gt;%23 </a:t>
            </a:r>
          </a:p>
          <a:p>
            <a:pPr marL="0" indent="0" algn="ctr">
              <a:buNone/>
            </a:pPr>
            <a:r>
              <a:rPr lang="tr-TR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İŞTE OLDU BU KADAR BASİT!</a:t>
            </a:r>
          </a:p>
        </p:txBody>
      </p:sp>
    </p:spTree>
    <p:extLst>
      <p:ext uri="{BB962C8B-B14F-4D97-AF65-F5344CB8AC3E}">
        <p14:creationId xmlns:p14="http://schemas.microsoft.com/office/powerpoint/2010/main" val="325945613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tr-TR" dirty="0" smtClean="0">
                <a:solidFill>
                  <a:schemeClr val="tx2"/>
                </a:solidFill>
              </a:rPr>
              <a:t>BİRAZ SİZ ÇÖZÜN</a:t>
            </a:r>
            <a:endParaRPr lang="tr-TR" dirty="0">
              <a:solidFill>
                <a:schemeClr val="tx2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857403"/>
          </a:xfrm>
        </p:spPr>
        <p:txBody>
          <a:bodyPr/>
          <a:lstStyle/>
          <a:p>
            <a:pPr marL="0" indent="0">
              <a:buNone/>
            </a:pPr>
            <a:r>
              <a:rPr lang="tr-TR" dirty="0" smtClean="0">
                <a:solidFill>
                  <a:srgbClr val="FF0066"/>
                </a:solidFill>
              </a:rPr>
              <a:t>%65  %89  %123  %1 </a:t>
            </a:r>
            <a:r>
              <a:rPr lang="tr-TR" dirty="0" smtClean="0"/>
              <a:t>gösterimleri büyükten küçüğe doğru sıralayınız.</a:t>
            </a:r>
          </a:p>
          <a:p>
            <a:pPr marL="0" indent="0">
              <a:buNone/>
            </a:pPr>
            <a:endParaRPr lang="tr-TR" dirty="0">
              <a:solidFill>
                <a:srgbClr val="FF0066"/>
              </a:solidFill>
            </a:endParaRPr>
          </a:p>
          <a:p>
            <a:pPr marL="0" indent="0">
              <a:buNone/>
            </a:pPr>
            <a:endParaRPr lang="tr-TR" dirty="0" smtClean="0">
              <a:solidFill>
                <a:srgbClr val="FF0066"/>
              </a:solidFill>
            </a:endParaRPr>
          </a:p>
          <a:p>
            <a:pPr marL="0" indent="0">
              <a:buNone/>
            </a:pPr>
            <a:r>
              <a:rPr lang="tr-TR" dirty="0" smtClean="0">
                <a:solidFill>
                  <a:srgbClr val="FF0066"/>
                </a:solidFill>
              </a:rPr>
              <a:t>%25  %63  %11 </a:t>
            </a:r>
            <a:r>
              <a:rPr lang="tr-TR" dirty="0" smtClean="0"/>
              <a:t>ondalık gösterimleri küçükten büyüğe doğru sıralayınız.</a:t>
            </a:r>
            <a:endParaRPr lang="tr-TR" dirty="0">
              <a:solidFill>
                <a:srgbClr val="FF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187432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18058"/>
          </a:xfrm>
        </p:spPr>
        <p:txBody>
          <a:bodyPr>
            <a:normAutofit fontScale="90000"/>
          </a:bodyPr>
          <a:lstStyle/>
          <a:p>
            <a:r>
              <a:rPr lang="tr-TR" dirty="0" smtClean="0">
                <a:solidFill>
                  <a:schemeClr val="accent4">
                    <a:lumMod val="50000"/>
                  </a:schemeClr>
                </a:solidFill>
              </a:rPr>
              <a:t>Boşluk Doldurma</a:t>
            </a:r>
            <a:endParaRPr lang="tr-TR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217443"/>
          </a:xfrm>
        </p:spPr>
        <p:txBody>
          <a:bodyPr/>
          <a:lstStyle/>
          <a:p>
            <a:r>
              <a:rPr lang="tr-TR" dirty="0" smtClean="0"/>
              <a:t>%55 …. 0,5</a:t>
            </a:r>
          </a:p>
          <a:p>
            <a:r>
              <a:rPr lang="tr-TR" dirty="0" smtClean="0"/>
              <a:t>5,69 …. %235</a:t>
            </a:r>
          </a:p>
          <a:p>
            <a:r>
              <a:rPr lang="tr-TR" dirty="0" smtClean="0"/>
              <a:t>%4 …. %5</a:t>
            </a:r>
          </a:p>
          <a:p>
            <a:r>
              <a:rPr lang="tr-TR" dirty="0" smtClean="0"/>
              <a:t>0,99 ….%56</a:t>
            </a:r>
          </a:p>
          <a:p>
            <a:r>
              <a:rPr lang="tr-TR" dirty="0" smtClean="0"/>
              <a:t>0,2 …. %200</a:t>
            </a:r>
          </a:p>
          <a:p>
            <a:r>
              <a:rPr lang="tr-TR" dirty="0" smtClean="0"/>
              <a:t>0,89 …. 8,56</a:t>
            </a:r>
          </a:p>
          <a:p>
            <a:pPr marL="0" indent="0">
              <a:buNone/>
            </a:pPr>
            <a:endParaRPr lang="tr-TR" dirty="0"/>
          </a:p>
          <a:p>
            <a:pPr marL="0" indent="0" algn="ctr">
              <a:buNone/>
            </a:pPr>
            <a:r>
              <a:rPr lang="tr-TR" dirty="0" smtClean="0">
                <a:solidFill>
                  <a:schemeClr val="tx2"/>
                </a:solidFill>
              </a:rPr>
              <a:t>Kolay Gelsin 1. ve 5. Sorulara Dikkat Et!</a:t>
            </a:r>
            <a:endParaRPr lang="tr-TR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0118344"/>
      </p:ext>
    </p:extLst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</TotalTime>
  <Words>372</Words>
  <Application>Microsoft Office PowerPoint</Application>
  <PresentationFormat>Ekran Gösterisi (4:3)</PresentationFormat>
  <Paragraphs>69</Paragraphs>
  <Slides>9</Slides>
  <Notes>2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2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9</vt:i4>
      </vt:variant>
    </vt:vector>
  </HeadingPairs>
  <TitlesOfParts>
    <vt:vector size="12" baseType="lpstr">
      <vt:lpstr>Arial</vt:lpstr>
      <vt:lpstr>Calibri</vt:lpstr>
      <vt:lpstr>Ofis Teması</vt:lpstr>
      <vt:lpstr>Yüzdeler</vt:lpstr>
      <vt:lpstr>1-Ondalık Gösterimi Yüzdelik Gösterime Çevirme</vt:lpstr>
      <vt:lpstr>O Zaman Çalışmalar</vt:lpstr>
      <vt:lpstr>Yüzdelerde Sadeleştirme ve Genişletme</vt:lpstr>
      <vt:lpstr>Örnekler</vt:lpstr>
      <vt:lpstr>Yüzdeleri Sıralama</vt:lpstr>
      <vt:lpstr>Sıralama Örnekler</vt:lpstr>
      <vt:lpstr>BİRAZ SİZ ÇÖZÜN</vt:lpstr>
      <vt:lpstr>Boşluk Doldurma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ASUS</dc:creator>
  <cp:keywords>www.sorubak.com</cp:keywords>
  <cp:lastModifiedBy>doğan</cp:lastModifiedBy>
  <cp:revision>7</cp:revision>
  <dcterms:created xsi:type="dcterms:W3CDTF">2016-04-25T12:13:24Z</dcterms:created>
  <dcterms:modified xsi:type="dcterms:W3CDTF">2016-04-25T16:38:46Z</dcterms:modified>
</cp:coreProperties>
</file>