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4" r:id="rId3"/>
    <p:sldId id="265" r:id="rId4"/>
    <p:sldId id="266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3F151-57A8-42C3-B556-33EEDB773EDA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A5950-921E-4B1A-B542-40B89ACDF4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7325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A5950-921E-4B1A-B542-40B89ACDF405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13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3088D-7832-400F-AE10-3D6F16E1368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99F01-3640-424F-8887-FDC8AB39064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4160"/>
            <a:ext cx="8640960" cy="619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395536" y="980728"/>
            <a:ext cx="8496944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tr-TR" sz="4000" dirty="0"/>
              <a:t>“Yurtta Sulh, Cihanda Sulh”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11560" y="2564904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“Türkiye’nin güvenliğini amaç tutan, hiç bir ulusun aleyhine olmayan bir barış istikameti bizim düsturumuz olacaktır”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755576" y="-66293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+mj-lt"/>
                <a:cs typeface="Aharoni" pitchFamily="2" charset="-79"/>
              </a:rPr>
              <a:t>TURİZM CENNETİ</a:t>
            </a:r>
            <a:endParaRPr lang="tr-TR" sz="4800" dirty="0">
              <a:latin typeface="+mj-lt"/>
              <a:cs typeface="Aharoni" pitchFamily="2" charset="-79"/>
            </a:endParaRPr>
          </a:p>
        </p:txBody>
      </p:sp>
      <p:pic>
        <p:nvPicPr>
          <p:cNvPr id="1027" name="Picture 3" descr="C:\Users\USER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664160"/>
            <a:ext cx="4791405" cy="3593554"/>
          </a:xfrm>
          <a:prstGeom prst="rect">
            <a:avLst/>
          </a:prstGeom>
          <a:noFill/>
        </p:spPr>
      </p:pic>
      <p:pic>
        <p:nvPicPr>
          <p:cNvPr id="1028" name="Picture 4" descr="C:\Users\USER\Desktop\indir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712"/>
            <a:ext cx="3972870" cy="2232248"/>
          </a:xfrm>
          <a:prstGeom prst="rect">
            <a:avLst/>
          </a:prstGeom>
          <a:noFill/>
        </p:spPr>
      </p:pic>
      <p:pic>
        <p:nvPicPr>
          <p:cNvPr id="1029" name="Picture 5" descr="C:\Users\USER\Desktop\indir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40967"/>
            <a:ext cx="3851920" cy="2362153"/>
          </a:xfrm>
          <a:prstGeom prst="rect">
            <a:avLst/>
          </a:prstGeom>
          <a:noFill/>
        </p:spPr>
      </p:pic>
      <p:pic>
        <p:nvPicPr>
          <p:cNvPr id="1030" name="Picture 6" descr="C:\Users\USER\Desktop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4366261"/>
            <a:ext cx="3744416" cy="2491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560840" cy="364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81400"/>
            <a:ext cx="727280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-2"/>
            <a:ext cx="7704856" cy="670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83568" y="2276872"/>
            <a:ext cx="7704856" cy="6001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300" dirty="0" smtClean="0"/>
              <a:t>Metnimizi beğendiniz mİ?</a:t>
            </a:r>
            <a:endParaRPr lang="tr-TR" sz="33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899592" y="4005064"/>
            <a:ext cx="7272808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SESSİZ OKUMA YAPALIM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051720" y="5445224"/>
            <a:ext cx="5472608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SESLİ OKUMA YAPALIM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79512" y="6088559"/>
            <a:ext cx="8640960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ÖNCE OKUMA KURALLARINI ÖĞRENELİM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43608" y="1052736"/>
            <a:ext cx="61744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Bauhaus 93" pitchFamily="82" charset="0"/>
              </a:rPr>
              <a:t>1. Kuralına uygun metin okuma.</a:t>
            </a:r>
            <a:r>
              <a:rPr lang="tr-TR" sz="2800" dirty="0" smtClean="0">
                <a:latin typeface="Bauhaus 93" pitchFamily="82" charset="0"/>
              </a:rPr>
              <a:t/>
            </a:r>
            <a:br>
              <a:rPr lang="tr-TR" sz="2800" dirty="0" smtClean="0">
                <a:latin typeface="Bauhaus 93" pitchFamily="82" charset="0"/>
              </a:rPr>
            </a:br>
            <a:r>
              <a:rPr lang="tr-TR" sz="2800" dirty="0">
                <a:latin typeface="Bauhaus 93" pitchFamily="82" charset="0"/>
              </a:rPr>
              <a:t>2. Okuma kurallarına uyma.</a:t>
            </a:r>
            <a:r>
              <a:rPr lang="tr-TR" sz="2800" dirty="0" smtClean="0">
                <a:latin typeface="Bauhaus 93" pitchFamily="82" charset="0"/>
              </a:rPr>
              <a:t/>
            </a:r>
            <a:br>
              <a:rPr lang="tr-TR" sz="2800" dirty="0" smtClean="0">
                <a:latin typeface="Bauhaus 93" pitchFamily="82" charset="0"/>
              </a:rPr>
            </a:br>
            <a:r>
              <a:rPr lang="tr-TR" sz="2800" dirty="0">
                <a:latin typeface="Bauhaus 93" pitchFamily="82" charset="0"/>
              </a:rPr>
              <a:t>3. Vurgu ve tonlamalara dikkat etme.</a:t>
            </a:r>
            <a:r>
              <a:rPr lang="tr-TR" sz="2800" dirty="0" smtClean="0">
                <a:latin typeface="Bauhaus 93" pitchFamily="82" charset="0"/>
              </a:rPr>
              <a:t/>
            </a:r>
            <a:br>
              <a:rPr lang="tr-TR" sz="2800" dirty="0" smtClean="0">
                <a:latin typeface="Bauhaus 93" pitchFamily="82" charset="0"/>
              </a:rPr>
            </a:br>
            <a:r>
              <a:rPr lang="tr-TR" sz="2800" dirty="0">
                <a:latin typeface="Bauhaus 93" pitchFamily="82" charset="0"/>
              </a:rPr>
              <a:t>4. Noktalama işaretlerine dikkat edip okuma.</a:t>
            </a:r>
            <a:r>
              <a:rPr lang="tr-TR" sz="2800" dirty="0" smtClean="0">
                <a:latin typeface="Bauhaus 93" pitchFamily="82" charset="0"/>
              </a:rPr>
              <a:t/>
            </a:r>
            <a:br>
              <a:rPr lang="tr-TR" sz="2800" dirty="0" smtClean="0">
                <a:latin typeface="Bauhaus 93" pitchFamily="82" charset="0"/>
              </a:rPr>
            </a:br>
            <a:r>
              <a:rPr lang="tr-TR" sz="2800" dirty="0">
                <a:latin typeface="Bauhaus 93" pitchFamily="82" charset="0"/>
              </a:rPr>
              <a:t>5. Okunan yazıyı göz ucu ile (başı çevirmeden) takip etme.</a:t>
            </a:r>
            <a:r>
              <a:rPr lang="tr-TR" sz="2800" dirty="0" smtClean="0">
                <a:latin typeface="Bauhaus 93" pitchFamily="82" charset="0"/>
              </a:rPr>
              <a:t/>
            </a:r>
            <a:br>
              <a:rPr lang="tr-TR" sz="2800" dirty="0" smtClean="0">
                <a:latin typeface="Bauhaus 93" pitchFamily="82" charset="0"/>
              </a:rPr>
            </a:br>
            <a:r>
              <a:rPr lang="tr-TR" sz="2800" dirty="0">
                <a:latin typeface="Bauhaus 93" pitchFamily="82" charset="0"/>
              </a:rPr>
              <a:t>6. Yavaş ve anlaşılır şekilde sözcükleri teker teker düzgünce okuma.</a:t>
            </a:r>
            <a:r>
              <a:rPr lang="tr-TR" sz="2800" dirty="0" smtClean="0">
                <a:latin typeface="Bauhaus 93" pitchFamily="82" charset="0"/>
              </a:rPr>
              <a:t/>
            </a:r>
            <a:br>
              <a:rPr lang="tr-TR" sz="2800" dirty="0" smtClean="0">
                <a:latin typeface="Bauhaus 93" pitchFamily="82" charset="0"/>
              </a:rPr>
            </a:br>
            <a:r>
              <a:rPr lang="tr-TR" sz="2800" dirty="0">
                <a:latin typeface="Bauhaus 93" pitchFamily="82" charset="0"/>
              </a:rPr>
              <a:t>7. Okurken doğru zamanlarda nefes ayarlaması yapma.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547664" y="188640"/>
            <a:ext cx="5544616" cy="6001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300" dirty="0" smtClean="0"/>
              <a:t>OKUMA KURALLARI</a:t>
            </a:r>
            <a:endParaRPr lang="tr-TR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6984776" cy="170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68960"/>
            <a:ext cx="6840760" cy="191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776864" cy="566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varlatılmış Dikdörtgen"/>
          <p:cNvSpPr/>
          <p:nvPr/>
        </p:nvSpPr>
        <p:spPr>
          <a:xfrm>
            <a:off x="1619672" y="2060848"/>
            <a:ext cx="3600400" cy="3600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Tekdüze olarak tanımlanabilir.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619672" y="2780928"/>
            <a:ext cx="5472608" cy="2880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Çünkü sadece beş yüz yıllık bir geçmişi vardır.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619672" y="3501008"/>
            <a:ext cx="3600400" cy="3600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İki tanesi Türkiye’dedir.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547664" y="4221088"/>
            <a:ext cx="6840760" cy="5040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Dünya devletleri kendilerine bir başkent seçmek isteseydi bu kent İstanbul olurdu.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1547664" y="5229200"/>
            <a:ext cx="1656184" cy="3600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Pamukkale’dir.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1547664" y="6021288"/>
            <a:ext cx="5256584" cy="3600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 civarında yer altı kenti bulunmaktadır.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899" y="548681"/>
            <a:ext cx="8541573" cy="573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48680"/>
            <a:ext cx="759418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671461"/>
            <a:ext cx="6840760" cy="218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Dirsek Bağlayıcısı"/>
          <p:cNvCxnSpPr/>
          <p:nvPr/>
        </p:nvCxnSpPr>
        <p:spPr>
          <a:xfrm>
            <a:off x="2627784" y="2852936"/>
            <a:ext cx="1080120" cy="432048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irsek Bağlayıcısı"/>
          <p:cNvCxnSpPr/>
          <p:nvPr/>
        </p:nvCxnSpPr>
        <p:spPr>
          <a:xfrm>
            <a:off x="2555776" y="3284984"/>
            <a:ext cx="1080120" cy="43204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V="1">
            <a:off x="2627784" y="2492896"/>
            <a:ext cx="1008112" cy="115212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V="1">
            <a:off x="2627784" y="2924944"/>
            <a:ext cx="1080120" cy="1224136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Yuvarlatılmış Dikdörtgen"/>
          <p:cNvSpPr/>
          <p:nvPr/>
        </p:nvSpPr>
        <p:spPr>
          <a:xfrm>
            <a:off x="4716016" y="2636912"/>
            <a:ext cx="1224136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uygarlık</a:t>
            </a:r>
            <a:endParaRPr lang="tr-TR" dirty="0"/>
          </a:p>
        </p:txBody>
      </p:sp>
      <p:sp>
        <p:nvSpPr>
          <p:cNvPr id="22" name="21 Yuvarlatılmış Dikdörtgen"/>
          <p:cNvSpPr/>
          <p:nvPr/>
        </p:nvSpPr>
        <p:spPr>
          <a:xfrm>
            <a:off x="4716016" y="3140968"/>
            <a:ext cx="1224136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önemsiz</a:t>
            </a:r>
            <a:endParaRPr lang="tr-T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716016" y="3645024"/>
            <a:ext cx="1224136" cy="43204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yabancı</a:t>
            </a:r>
            <a:endParaRPr lang="tr-TR" dirty="0"/>
          </a:p>
        </p:txBody>
      </p:sp>
      <p:sp>
        <p:nvSpPr>
          <p:cNvPr id="24" name="23 Yuvarlatılmış Dikdörtgen"/>
          <p:cNvSpPr/>
          <p:nvPr/>
        </p:nvSpPr>
        <p:spPr>
          <a:xfrm>
            <a:off x="4716016" y="4149080"/>
            <a:ext cx="1224136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Avrupalı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7560840" cy="425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286250"/>
            <a:ext cx="756084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Yuvarlatılmış Dikdörtgen"/>
          <p:cNvSpPr/>
          <p:nvPr/>
        </p:nvSpPr>
        <p:spPr>
          <a:xfrm>
            <a:off x="2987824" y="2636912"/>
            <a:ext cx="504056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‘e</a:t>
            </a:r>
            <a:endParaRPr lang="tr-TR" sz="16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977316" y="2699628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de</a:t>
            </a:r>
            <a:endParaRPr lang="tr-TR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48316" y="3068960"/>
            <a:ext cx="343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‘ı</a:t>
            </a:r>
            <a:endParaRPr lang="tr-TR" sz="20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31840" y="3068960"/>
            <a:ext cx="686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‘dan</a:t>
            </a:r>
            <a:endParaRPr lang="tr-TR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907704" y="3429000"/>
            <a:ext cx="247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7308304" y="3068960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‘da</a:t>
            </a:r>
            <a:endParaRPr lang="tr-TR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3429000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‘da</a:t>
            </a:r>
            <a:endParaRPr lang="tr-TR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3429000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‘da</a:t>
            </a:r>
            <a:endParaRPr lang="tr-TR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740352" y="3429000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‘ten</a:t>
            </a:r>
            <a:endParaRPr lang="tr-TR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58326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924944"/>
            <a:ext cx="59686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0"/>
            <a:ext cx="313184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2699792" y="4869160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rgbClr val="FF0000"/>
                </a:solidFill>
              </a:rPr>
              <a:t>harikasından</a:t>
            </a:r>
            <a:endParaRPr lang="tr-TR" sz="1600" b="1" dirty="0">
              <a:solidFill>
                <a:srgbClr val="FF000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411760" y="6237312"/>
            <a:ext cx="9716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benzeri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419872" y="44371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eseri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987824" y="5157192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Avrupa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27784" y="5589240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rgbClr val="FF0000"/>
                </a:solidFill>
              </a:rPr>
              <a:t>Dünya’nın</a:t>
            </a:r>
            <a:endParaRPr lang="tr-TR" sz="1600" b="1" dirty="0">
              <a:solidFill>
                <a:srgbClr val="FF0000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555776" y="5949280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bacaları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6 Grup"/>
          <p:cNvGrpSpPr/>
          <p:nvPr/>
        </p:nvGrpSpPr>
        <p:grpSpPr>
          <a:xfrm>
            <a:off x="467544" y="620688"/>
            <a:ext cx="8662562" cy="1296144"/>
            <a:chOff x="467544" y="620688"/>
            <a:chExt cx="8662562" cy="1296144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620688"/>
              <a:ext cx="866256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1268760"/>
              <a:ext cx="364261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84984"/>
            <a:ext cx="7592008" cy="23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etin kutusu"/>
          <p:cNvSpPr txBox="1"/>
          <p:nvPr/>
        </p:nvSpPr>
        <p:spPr>
          <a:xfrm>
            <a:off x="2411760" y="2276872"/>
            <a:ext cx="3672408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Soruları yapalım 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955294" cy="4968552"/>
          </a:xfrm>
          <a:prstGeom prst="rect">
            <a:avLst/>
          </a:prstGeom>
          <a:noFill/>
        </p:spPr>
      </p:pic>
      <p:pic>
        <p:nvPicPr>
          <p:cNvPr id="8195" name="Picture 3" descr="C:\Users\USER\Desktop\indir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672" y="332656"/>
            <a:ext cx="8379792" cy="6172900"/>
          </a:xfrm>
          <a:prstGeom prst="rect">
            <a:avLst/>
          </a:prstGeom>
          <a:noFill/>
        </p:spPr>
      </p:pic>
      <p:pic>
        <p:nvPicPr>
          <p:cNvPr id="8196" name="Picture 4" descr="C:\Users\USER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760"/>
            <a:ext cx="8877987" cy="4176464"/>
          </a:xfrm>
          <a:prstGeom prst="rect">
            <a:avLst/>
          </a:prstGeom>
          <a:noFill/>
        </p:spPr>
      </p:pic>
      <p:pic>
        <p:nvPicPr>
          <p:cNvPr id="8197" name="Picture 5" descr="C:\Users\USER\Desktop\images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909" y="548680"/>
            <a:ext cx="8579575" cy="5688631"/>
          </a:xfrm>
          <a:prstGeom prst="rect">
            <a:avLst/>
          </a:prstGeom>
          <a:noFill/>
        </p:spPr>
      </p:pic>
      <p:pic>
        <p:nvPicPr>
          <p:cNvPr id="8198" name="Picture 6" descr="C:\Users\USER\Desktop\images (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859" y="620688"/>
            <a:ext cx="8656698" cy="5760639"/>
          </a:xfrm>
          <a:prstGeom prst="rect">
            <a:avLst/>
          </a:prstGeom>
          <a:noFill/>
        </p:spPr>
      </p:pic>
      <p:pic>
        <p:nvPicPr>
          <p:cNvPr id="8199" name="Picture 7" descr="C:\Users\USER\Desktop\images (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087" y="260648"/>
            <a:ext cx="836369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 rot="19462465">
            <a:off x="1219335" y="1516851"/>
            <a:ext cx="6454473" cy="38787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Özel sistem koleji 4-c sınıfı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2020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32856"/>
            <a:ext cx="7488832" cy="121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356992"/>
            <a:ext cx="528583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etin kutusu"/>
          <p:cNvSpPr txBox="1"/>
          <p:nvPr/>
        </p:nvSpPr>
        <p:spPr>
          <a:xfrm>
            <a:off x="683568" y="472514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Bu kelimeler sizlere neler çağrıştırıyor?</a:t>
            </a:r>
            <a:endParaRPr lang="tr-TR" sz="3600" dirty="0"/>
          </a:p>
        </p:txBody>
      </p:sp>
      <p:sp>
        <p:nvSpPr>
          <p:cNvPr id="10" name="9 Metin kutusu"/>
          <p:cNvSpPr txBox="1"/>
          <p:nvPr/>
        </p:nvSpPr>
        <p:spPr>
          <a:xfrm>
            <a:off x="755576" y="5589240"/>
            <a:ext cx="820891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Bu kelimelerle ilgili üç kelime söyleyelim. 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Resim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612" y="620688"/>
            <a:ext cx="78723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5940152" y="177281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395536" y="3501008"/>
            <a:ext cx="8208912" cy="11079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300" dirty="0" smtClean="0">
                <a:solidFill>
                  <a:srgbClr val="FF0000"/>
                </a:solidFill>
              </a:rPr>
              <a:t>METNİN GÖRSELLERİNE HEP BİRLİKTE GÖZ ATALIM.</a:t>
            </a:r>
            <a:endParaRPr lang="tr-TR" sz="3300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699792" y="5301208"/>
            <a:ext cx="2808312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BEĞENDİK Mİ?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4"/>
            <a:ext cx="5832648" cy="459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2915816" y="5301208"/>
            <a:ext cx="4392488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300" dirty="0" smtClean="0">
                <a:solidFill>
                  <a:srgbClr val="FF0000"/>
                </a:solidFill>
              </a:rPr>
              <a:t>YAZDIKLARIMIZI OKUYALIM MI?</a:t>
            </a:r>
            <a:endParaRPr lang="tr-TR" sz="3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etin kutusu"/>
          <p:cNvSpPr txBox="1"/>
          <p:nvPr/>
        </p:nvSpPr>
        <p:spPr>
          <a:xfrm>
            <a:off x="251520" y="332656"/>
            <a:ext cx="8496944" cy="44012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b="1" dirty="0"/>
              <a:t>Dinleme kuralları nelerdir</a:t>
            </a: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/>
              <a:t>Konuşanın sözünü kesmeme,</a:t>
            </a: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/>
              <a:t>Konuşan kişiden söz isteyerek konuşma,</a:t>
            </a: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/>
              <a:t>Konuşana saygılı olma,</a:t>
            </a: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/>
              <a:t>Dinlediğine dikkatini yoğunlaştırma,</a:t>
            </a: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/>
              <a:t>Kendini konuşanın yerine koyma şeklinde sıralanabilir.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755576" y="404664"/>
            <a:ext cx="7632848" cy="132343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/>
              <a:t>Anlamını bilmediğiniz kelimeleri not ediniz?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3" animBg="1"/>
      <p:bldP spid="11" grpId="4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2278"/>
            <a:ext cx="8280920" cy="620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165" y="620688"/>
            <a:ext cx="837293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-1"/>
            <a:ext cx="7416824" cy="669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159</Words>
  <Application>Microsoft Office PowerPoint</Application>
  <PresentationFormat>Ekran Gösterisi (4:3)</PresentationFormat>
  <Paragraphs>45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6" baseType="lpstr">
      <vt:lpstr>Aharoni</vt:lpstr>
      <vt:lpstr>Arial</vt:lpstr>
      <vt:lpstr>Arial Black</vt:lpstr>
      <vt:lpstr>Bauhaus 93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cp:lastModifiedBy>doğan</cp:lastModifiedBy>
  <cp:revision>18</cp:revision>
  <dcterms:created xsi:type="dcterms:W3CDTF">2016-04-09T08:36:25Z</dcterms:created>
  <dcterms:modified xsi:type="dcterms:W3CDTF">2016-04-10T16:40:38Z</dcterms:modified>
</cp:coreProperties>
</file>