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8834D-6B6D-49DD-9F58-6F85DB9C78A0}" type="datetimeFigureOut">
              <a:rPr lang="tr-TR" smtClean="0"/>
              <a:t>22.05.2016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37FAB-EBD2-40AD-B5A3-5B53BB6001F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282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37FAB-EBD2-40AD-B5A3-5B53BB6001F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7359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37FAB-EBD2-40AD-B5A3-5B53BB6001F3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4862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37FAB-EBD2-40AD-B5A3-5B53BB6001F3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630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1226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303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90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957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796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8131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2937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1349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4811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0449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833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63C8C-1C31-904C-B43D-7E53527744B4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5BCDE-E509-9040-AED2-5F02E967E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568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180111" y="2514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tr-TR" i="1"/>
          </a:p>
        </p:txBody>
      </p:sp>
      <p:pic>
        <p:nvPicPr>
          <p:cNvPr id="6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90039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848445" y="4550568"/>
            <a:ext cx="8819555" cy="22449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>
                <a:solidFill>
                  <a:srgbClr val="FF0000"/>
                </a:solidFill>
              </a:rPr>
              <a:t>OLASILIK</a:t>
            </a:r>
            <a:r>
              <a:rPr lang="tr-TR"/>
              <a:t>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4943872" y="4149080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68853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accent5">
                    <a:lumMod val="50000"/>
                  </a:schemeClr>
                </a:solidFill>
              </a:rPr>
              <a:t>ŞANSI EŞİT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gerçekleşme ve gerçekleşmeme durumunun eşit olmasıdır.</a:t>
            </a:r>
          </a:p>
          <a:p>
            <a:endParaRPr lang="tr-TR"/>
          </a:p>
          <a:p>
            <a:r>
              <a:rPr lang="tr-TR">
                <a:solidFill>
                  <a:srgbClr val="FF0000"/>
                </a:solidFill>
              </a:rPr>
              <a:t>ÖRNEK: </a:t>
            </a:r>
            <a:r>
              <a:rPr lang="tr-TR"/>
              <a:t>Parayı yere attığımızda yazı veya tura gelmesi şansı eşittir.</a:t>
            </a:r>
            <a:endParaRPr lang="tr-TR">
              <a:solidFill>
                <a:srgbClr val="FF0000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682603" y="3749080"/>
            <a:ext cx="5166718" cy="25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25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48508" y="1196577"/>
            <a:ext cx="8009930" cy="49023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/>
              <a:t>ŞİMDİ NELER ÖĞRENDİĞİMİZE BİR BAKALIM😁!</a:t>
            </a:r>
          </a:p>
        </p:txBody>
      </p:sp>
    </p:spTree>
    <p:extLst>
      <p:ext uri="{BB962C8B-B14F-4D97-AF65-F5344CB8AC3E}">
        <p14:creationId xmlns:p14="http://schemas.microsoft.com/office/powerpoint/2010/main" val="1983492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160734"/>
            <a:ext cx="10515600" cy="6607969"/>
          </a:xfrm>
        </p:spPr>
        <p:txBody>
          <a:bodyPr>
            <a:normAutofit fontScale="92500" lnSpcReduction="20000"/>
          </a:bodyPr>
          <a:lstStyle/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SORU: Aşağıdaki ifadelerden hangisi “kesindir?”</a:t>
            </a:r>
          </a:p>
          <a:p>
            <a:endParaRPr lang="tr-T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Okullarda her türlü bilgi verilir.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Yanan mum erir.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Yakıtı olmayan otomobil çalışır.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Elektrik olmadan radyo çalışır.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tr-T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SORU: Aşağıdaki ifadelerden hangisi “imkansızdır?”</a:t>
            </a:r>
          </a:p>
          <a:p>
            <a:endParaRPr lang="tr-T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Yanan odunun kül olması.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Demirin suya batması.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C) </a:t>
            </a:r>
            <a:r>
              <a:rPr lang="tr-TR" sz="2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Giyilen ayakkabının hiç eskimemesi.</a:t>
            </a:r>
          </a:p>
          <a:p>
            <a:r>
              <a:rPr lang="tr-TR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D) </a:t>
            </a:r>
            <a:r>
              <a:rPr lang="tr-TR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Telefonun bozulması.</a:t>
            </a:r>
          </a:p>
          <a:p>
            <a:endParaRPr lang="tr-TR" sz="2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tr-TR" sz="28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45796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 Metin kutusu"/>
          <p:cNvSpPr txBox="1">
            <a:spLocks noGrp="1"/>
          </p:cNvSpPr>
          <p:nvPr>
            <p:ph idx="1"/>
          </p:nvPr>
        </p:nvSpPr>
        <p:spPr>
          <a:xfrm>
            <a:off x="775693" y="352227"/>
            <a:ext cx="10515600" cy="435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SORU: Aşağıdaki ifadelerden hangisi “mümkündür?”</a:t>
            </a:r>
          </a:p>
          <a:p>
            <a:endParaRPr lang="tr-T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Bütün canlıların uçması.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Murat’ın kros yarışmasında 1. olması.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İnsanların su dibinde yaşamaları.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Güneş’in hiç batmaması.</a:t>
            </a:r>
          </a:p>
          <a:p>
            <a:endParaRPr lang="tr-T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SORU: Aşağıdaki cümlelerden hangisinde “olasılık” bildiren bir ifade kullanılmıştır?</a:t>
            </a:r>
          </a:p>
          <a:p>
            <a:endParaRPr lang="tr-T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 gün okula gideceğim.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Yemeğin tuzu az olmuş.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Nar suyu içmek istiyorum.</a:t>
            </a:r>
          </a:p>
          <a:p>
            <a:r>
              <a:rPr lang="tr-TR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D) </a:t>
            </a:r>
            <a:r>
              <a:rPr lang="tr-TR" sz="2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Yarın size gelebilirim.</a:t>
            </a:r>
          </a:p>
          <a:p>
            <a:endParaRPr lang="tr-T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tr-TR" sz="2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5522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ülen Yüz 3"/>
          <p:cNvSpPr/>
          <p:nvPr/>
        </p:nvSpPr>
        <p:spPr>
          <a:xfrm>
            <a:off x="892968" y="107156"/>
            <a:ext cx="9724429" cy="664368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BENİ DİNLEDİĞİNİZ İÇİN TEŞŞEKÜR EDERİM ARKADAŞLAR!</a:t>
            </a:r>
          </a:p>
          <a:p>
            <a:pPr algn="ctr"/>
            <a:r>
              <a:rPr lang="tr-TR"/>
              <a:t>HİLAL ÖZTÜRK </a:t>
            </a:r>
          </a:p>
        </p:txBody>
      </p:sp>
      <p:sp>
        <p:nvSpPr>
          <p:cNvPr id="3" name="2 Dikdörtgen"/>
          <p:cNvSpPr/>
          <p:nvPr/>
        </p:nvSpPr>
        <p:spPr>
          <a:xfrm>
            <a:off x="4943872" y="443711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1572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9055" y="500062"/>
            <a:ext cx="10515600" cy="1325563"/>
          </a:xfrm>
        </p:spPr>
        <p:txBody>
          <a:bodyPr/>
          <a:lstStyle/>
          <a:p>
            <a:r>
              <a:rPr lang="tr-TR" b="1">
                <a:solidFill>
                  <a:srgbClr val="FF0000"/>
                </a:solidFill>
              </a:rPr>
              <a:t>OLASILIK NEDİR?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sz="28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tr-TR" sz="2800" b="1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Kesin olmayan,rastlantı olaylardır. Rastlantı olay,önceden kesinlikle bilinemeyen şansa bağlı olaylardır.</a:t>
            </a:r>
            <a:endParaRPr lang="tr-TR"/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16149" y="3270646"/>
            <a:ext cx="2762250" cy="2605088"/>
          </a:xfrm>
          <a:prstGeom prst="rect">
            <a:avLst/>
          </a:prstGeom>
        </p:spPr>
      </p:pic>
      <p:pic>
        <p:nvPicPr>
          <p:cNvPr id="9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410" y="3433763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rgbClr val="7030A0"/>
                </a:solidFill>
              </a:rPr>
              <a:t>OLASI OLMAYAN OLAY</a:t>
            </a:r>
            <a:r>
              <a:rPr lang="tr-TR"/>
              <a:t>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tr-TR"/>
              <a:t>Bir olayın büyük olasılıkla gercekleşmemesi durumudur.</a:t>
            </a:r>
          </a:p>
          <a:p>
            <a:pPr marL="0" indent="0">
              <a:buNone/>
            </a:pPr>
            <a:r>
              <a:rPr lang="tr-TR"/>
              <a:t>    </a:t>
            </a:r>
          </a:p>
          <a:p>
            <a:pPr marL="0" indent="0">
              <a:buNone/>
            </a:pPr>
            <a:r>
              <a:rPr lang="tr-TR"/>
              <a:t> </a:t>
            </a:r>
            <a:r>
              <a:rPr lang="tr-TR">
                <a:solidFill>
                  <a:schemeClr val="accent2"/>
                </a:solidFill>
              </a:rPr>
              <a:t>ÖRNEK: </a:t>
            </a:r>
            <a:r>
              <a:rPr lang="tr-TR"/>
              <a:t>Her doğan çocuğun göz renginin aynı olması olası değildir.</a:t>
            </a:r>
            <a:endParaRPr lang="tr-TR">
              <a:solidFill>
                <a:schemeClr val="accent2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04" y="3473649"/>
            <a:ext cx="6728049" cy="331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88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Unvan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rgbClr val="0070C0"/>
                </a:solidFill>
              </a:rPr>
              <a:t>KESİN OLAY</a:t>
            </a:r>
            <a:r>
              <a:rPr lang="tr-TR"/>
              <a:t> </a:t>
            </a:r>
          </a:p>
        </p:txBody>
      </p:sp>
      <p:sp>
        <p:nvSpPr>
          <p:cNvPr id="14" name="Alt Başlık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kesin olarak gerçekleşmesi durumudur.</a:t>
            </a:r>
          </a:p>
          <a:p>
            <a:endParaRPr lang="tr-TR"/>
          </a:p>
          <a:p>
            <a:r>
              <a:rPr lang="tr-TR">
                <a:solidFill>
                  <a:schemeClr val="accent6"/>
                </a:solidFill>
              </a:rPr>
              <a:t>ÖRNEK:</a:t>
            </a:r>
            <a:r>
              <a:rPr lang="tr-TR">
                <a:solidFill>
                  <a:schemeClr val="bg2"/>
                </a:solidFill>
              </a:rPr>
              <a:t> </a:t>
            </a:r>
            <a:r>
              <a:rPr lang="tr-TR"/>
              <a:t>Bir gün yemek yemeyen insanın acıkması kesindir.</a:t>
            </a:r>
          </a:p>
          <a:p>
            <a:endParaRPr lang="tr-TR">
              <a:solidFill>
                <a:schemeClr val="accent6"/>
              </a:solidFill>
            </a:endParaRPr>
          </a:p>
          <a:p>
            <a:endParaRPr lang="tr-TR">
              <a:solidFill>
                <a:schemeClr val="accent6"/>
              </a:solidFill>
            </a:endParaRPr>
          </a:p>
        </p:txBody>
      </p:sp>
      <p:pic>
        <p:nvPicPr>
          <p:cNvPr id="2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260" y="3473649"/>
            <a:ext cx="5813531" cy="30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20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accent2">
                    <a:lumMod val="50000"/>
                  </a:schemeClr>
                </a:solidFill>
              </a:rPr>
              <a:t>KESİN OLMAYAN OLAY</a:t>
            </a:r>
            <a:r>
              <a:rPr lang="tr-TR"/>
              <a:t>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/>
          </a:p>
          <a:p>
            <a:pPr marL="0" indent="0">
              <a:buNone/>
            </a:pPr>
            <a:r>
              <a:rPr lang="tr-TR"/>
              <a:t>Olması beklenen bir olayın kesin olmamasıdır.</a:t>
            </a:r>
          </a:p>
          <a:p>
            <a:pPr marL="0" indent="0">
              <a:buNone/>
            </a:pPr>
            <a:endParaRPr lang="tr-TR"/>
          </a:p>
          <a:p>
            <a:pPr marL="0" indent="0">
              <a:buNone/>
            </a:pPr>
            <a:r>
              <a:rPr lang="tr-TR"/>
              <a:t>  </a:t>
            </a:r>
            <a:r>
              <a:rPr lang="tr-TR">
                <a:solidFill>
                  <a:srgbClr val="7030A0"/>
                </a:solidFill>
              </a:rPr>
              <a:t>ÖRNEK: </a:t>
            </a:r>
            <a:r>
              <a:rPr lang="tr-TR"/>
              <a:t>Bu Cuma okulların tatil olması kesin değildir.</a:t>
            </a:r>
            <a:endParaRPr lang="tr-TR">
              <a:solidFill>
                <a:srgbClr val="7030A0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94" y="458986"/>
            <a:ext cx="2257425" cy="543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951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accent6">
                    <a:lumMod val="50000"/>
                  </a:schemeClr>
                </a:solidFill>
              </a:rPr>
              <a:t>MUHTEMEL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büyük olasılıkla gerçekleşecek olması durumudur.</a:t>
            </a:r>
          </a:p>
          <a:p>
            <a:endParaRPr lang="tr-TR"/>
          </a:p>
          <a:p>
            <a:r>
              <a:rPr lang="tr-TR">
                <a:solidFill>
                  <a:srgbClr val="7030A0"/>
                </a:solidFill>
              </a:rPr>
              <a:t>Örnek:</a:t>
            </a:r>
            <a:r>
              <a:rPr lang="tr-TR"/>
              <a:t>Beşiktaş bu sezon muhtemelen şampiyon olacak.</a:t>
            </a:r>
            <a:endParaRPr lang="tr-TR">
              <a:solidFill>
                <a:srgbClr val="7030A0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3557587"/>
            <a:ext cx="46196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62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rgbClr val="FF0000"/>
                </a:solidFill>
              </a:rPr>
              <a:t>İMKANSIZ(OLANAKSIZ)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asla gerçekleşemeyecek olmasıdır.</a:t>
            </a:r>
          </a:p>
          <a:p>
            <a:endParaRPr lang="tr-TR"/>
          </a:p>
          <a:p>
            <a:r>
              <a:rPr lang="tr-TR">
                <a:solidFill>
                  <a:schemeClr val="accent5"/>
                </a:solidFill>
              </a:rPr>
              <a:t>Örnek: </a:t>
            </a:r>
            <a:r>
              <a:rPr lang="tr-TR"/>
              <a:t>Yazın İstanbul’a kar yağması imkansızdir.</a:t>
            </a:r>
            <a:endParaRPr lang="tr-TR">
              <a:solidFill>
                <a:schemeClr val="accent5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117" y="3413284"/>
            <a:ext cx="4935141" cy="2763679"/>
          </a:xfrm>
          <a:prstGeom prst="rect">
            <a:avLst/>
          </a:prstGeom>
        </p:spPr>
      </p:pic>
      <p:pic>
        <p:nvPicPr>
          <p:cNvPr id="6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66" y="1455539"/>
            <a:ext cx="3513237" cy="378618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180111" y="251460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1514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accent5">
                    <a:lumMod val="50000"/>
                  </a:schemeClr>
                </a:solidFill>
              </a:rPr>
              <a:t>MÜMKÜN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gerçekleşebilir olması durumudur.</a:t>
            </a:r>
          </a:p>
          <a:p>
            <a:endParaRPr lang="tr-TR"/>
          </a:p>
          <a:p>
            <a:endParaRPr lang="tr-TR"/>
          </a:p>
          <a:p>
            <a:r>
              <a:rPr lang="tr-TR">
                <a:solidFill>
                  <a:srgbClr val="FF0000"/>
                </a:solidFill>
              </a:rPr>
              <a:t>ÖRNEK: </a:t>
            </a:r>
            <a:r>
              <a:rPr lang="tr-TR"/>
              <a:t>Okulda beş kişi denemden aynı puanı alabilir .</a:t>
            </a:r>
            <a:endParaRPr lang="tr-TR">
              <a:solidFill>
                <a:srgbClr val="FF0000"/>
              </a:solidFill>
            </a:endParaRP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227" y="3915369"/>
            <a:ext cx="49053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34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solidFill>
                  <a:schemeClr val="accent2">
                    <a:lumMod val="50000"/>
                  </a:schemeClr>
                </a:solidFill>
              </a:rPr>
              <a:t>BELİRSİZ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Bir olayın gerçekleşip gerçekleşmeyeceğinin kesin olmama durumudur.</a:t>
            </a:r>
          </a:p>
          <a:p>
            <a:endParaRPr lang="tr-TR"/>
          </a:p>
          <a:p>
            <a:r>
              <a:rPr lang="tr-TR">
                <a:solidFill>
                  <a:srgbClr val="00B050"/>
                </a:solidFill>
              </a:rPr>
              <a:t>ÖRNEK: </a:t>
            </a:r>
            <a:r>
              <a:rPr lang="tr-TR"/>
              <a:t>Yarın hangi kıyafeti giyecegim  belirli değil.</a:t>
            </a:r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422" y="3714751"/>
            <a:ext cx="5906690" cy="2462212"/>
          </a:xfrm>
          <a:prstGeom prst="rect">
            <a:avLst/>
          </a:prstGeom>
        </p:spPr>
      </p:pic>
      <p:pic>
        <p:nvPicPr>
          <p:cNvPr id="6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374" y="2658269"/>
            <a:ext cx="2646164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12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340</Words>
  <Application>Microsoft Office PowerPoint</Application>
  <PresentationFormat>Geniş ekran</PresentationFormat>
  <Paragraphs>78</Paragraphs>
  <Slides>14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Teması</vt:lpstr>
      <vt:lpstr>PowerPoint Sunusu</vt:lpstr>
      <vt:lpstr>OLASILIK NEDİR?</vt:lpstr>
      <vt:lpstr>OLASI OLMAYAN OLAY </vt:lpstr>
      <vt:lpstr>KESİN OLAY </vt:lpstr>
      <vt:lpstr>KESİN OLMAYAN OLAY </vt:lpstr>
      <vt:lpstr>MUHTEMEL</vt:lpstr>
      <vt:lpstr>İMKANSIZ(OLANAKSIZ)</vt:lpstr>
      <vt:lpstr>MÜMKÜN</vt:lpstr>
      <vt:lpstr>BELİRSİZ</vt:lpstr>
      <vt:lpstr>ŞANSI EŞİT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doğan</cp:lastModifiedBy>
  <cp:revision>23</cp:revision>
  <dcterms:modified xsi:type="dcterms:W3CDTF">2016-05-22T13:19:29Z</dcterms:modified>
</cp:coreProperties>
</file>