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5" r:id="rId19"/>
    <p:sldId id="277" r:id="rId20"/>
    <p:sldId id="27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D4E1E-17C6-4FED-B258-32A1C6085FF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0C588-B546-4AC0-A493-241907D026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713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0C588-B546-4AC0-A493-241907D02681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774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02790A8-130B-47A4-A837-086DA38D8F2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E4805B-AA35-4664-A5E0-29FCB4A5373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YAPI BİLGİSİ	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KÖK - 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496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4) Fiilden Fiil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  <a:endParaRPr lang="tr-TR" dirty="0" smtClean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dır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yaptır(</a:t>
            </a:r>
            <a:r>
              <a:rPr lang="tr-TR" dirty="0" err="1" smtClean="0"/>
              <a:t>mak</a:t>
            </a:r>
            <a:r>
              <a:rPr lang="tr-TR" dirty="0" smtClean="0"/>
              <a:t>), güldür(</a:t>
            </a:r>
            <a:r>
              <a:rPr lang="tr-TR" dirty="0" err="1" smtClean="0"/>
              <a:t>mek</a:t>
            </a:r>
            <a:r>
              <a:rPr lang="tr-TR" dirty="0" smtClean="0"/>
              <a:t>), yazdır(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-ar:       </a:t>
            </a:r>
            <a:r>
              <a:rPr lang="tr-TR" dirty="0" smtClean="0"/>
              <a:t>gider(</a:t>
            </a:r>
            <a:r>
              <a:rPr lang="tr-TR" dirty="0" err="1" smtClean="0"/>
              <a:t>mek</a:t>
            </a:r>
            <a:r>
              <a:rPr lang="tr-TR" dirty="0" smtClean="0"/>
              <a:t>), çıkar(</a:t>
            </a:r>
            <a:r>
              <a:rPr lang="tr-TR" dirty="0" err="1" smtClean="0"/>
              <a:t>mak</a:t>
            </a:r>
            <a:r>
              <a:rPr lang="tr-TR" dirty="0" smtClean="0"/>
              <a:t>), kızar(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-in:        </a:t>
            </a:r>
            <a:r>
              <a:rPr lang="tr-TR" dirty="0" smtClean="0"/>
              <a:t>sevin(</a:t>
            </a:r>
            <a:r>
              <a:rPr lang="tr-TR" dirty="0" err="1" smtClean="0"/>
              <a:t>mek</a:t>
            </a:r>
            <a:r>
              <a:rPr lang="tr-TR" dirty="0" smtClean="0"/>
              <a:t>), görün(</a:t>
            </a:r>
            <a:r>
              <a:rPr lang="tr-TR" dirty="0" err="1" smtClean="0"/>
              <a:t>mek</a:t>
            </a:r>
            <a:r>
              <a:rPr lang="tr-TR" dirty="0" smtClean="0"/>
              <a:t>), taşın(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t</a:t>
            </a:r>
            <a:r>
              <a:rPr lang="tr-TR" dirty="0" smtClean="0">
                <a:solidFill>
                  <a:srgbClr val="FF0000"/>
                </a:solidFill>
              </a:rPr>
              <a:t>:          </a:t>
            </a:r>
            <a:r>
              <a:rPr lang="tr-TR" dirty="0" smtClean="0"/>
              <a:t>uzat(</a:t>
            </a:r>
            <a:r>
              <a:rPr lang="tr-TR" dirty="0" err="1" smtClean="0"/>
              <a:t>mak</a:t>
            </a:r>
            <a:r>
              <a:rPr lang="tr-TR" dirty="0" smtClean="0"/>
              <a:t>), üşüt(</a:t>
            </a:r>
            <a:r>
              <a:rPr lang="tr-TR" dirty="0" err="1" smtClean="0"/>
              <a:t>mek</a:t>
            </a:r>
            <a:r>
              <a:rPr lang="tr-TR" dirty="0" smtClean="0"/>
              <a:t>), korkut(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-il:         </a:t>
            </a:r>
            <a:r>
              <a:rPr lang="tr-TR" dirty="0" smtClean="0"/>
              <a:t>sevil(</a:t>
            </a:r>
            <a:r>
              <a:rPr lang="tr-TR" dirty="0" err="1" smtClean="0"/>
              <a:t>mek</a:t>
            </a:r>
            <a:r>
              <a:rPr lang="tr-TR" dirty="0" smtClean="0"/>
              <a:t>), satıl(</a:t>
            </a:r>
            <a:r>
              <a:rPr lang="tr-TR" dirty="0" err="1" smtClean="0"/>
              <a:t>mak</a:t>
            </a:r>
            <a:r>
              <a:rPr lang="tr-TR" dirty="0" smtClean="0"/>
              <a:t>), yazıl(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ş</a:t>
            </a:r>
            <a:r>
              <a:rPr lang="tr-TR" dirty="0" smtClean="0">
                <a:solidFill>
                  <a:srgbClr val="FF0000"/>
                </a:solidFill>
              </a:rPr>
              <a:t>:          </a:t>
            </a:r>
            <a:r>
              <a:rPr lang="tr-TR" dirty="0" smtClean="0"/>
              <a:t>gülüş(</a:t>
            </a:r>
            <a:r>
              <a:rPr lang="tr-TR" dirty="0" err="1" smtClean="0"/>
              <a:t>mek</a:t>
            </a:r>
            <a:r>
              <a:rPr lang="tr-TR" dirty="0" smtClean="0"/>
              <a:t>), uçuş(</a:t>
            </a:r>
            <a:r>
              <a:rPr lang="tr-TR" dirty="0" err="1" smtClean="0"/>
              <a:t>mak</a:t>
            </a:r>
            <a:r>
              <a:rPr lang="tr-TR" dirty="0" smtClean="0"/>
              <a:t>), tartış(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ır</a:t>
            </a:r>
            <a:r>
              <a:rPr lang="tr-TR" dirty="0" smtClean="0">
                <a:solidFill>
                  <a:srgbClr val="FF0000"/>
                </a:solidFill>
              </a:rPr>
              <a:t>:         </a:t>
            </a:r>
            <a:r>
              <a:rPr lang="tr-TR" dirty="0" smtClean="0"/>
              <a:t>kaçır(</a:t>
            </a:r>
            <a:r>
              <a:rPr lang="tr-TR" dirty="0" err="1" smtClean="0"/>
              <a:t>mak</a:t>
            </a:r>
            <a:r>
              <a:rPr lang="tr-TR" dirty="0" smtClean="0"/>
              <a:t>), batır(</a:t>
            </a:r>
            <a:r>
              <a:rPr lang="tr-TR" dirty="0" err="1" smtClean="0"/>
              <a:t>mak</a:t>
            </a:r>
            <a:r>
              <a:rPr lang="tr-TR" dirty="0" smtClean="0"/>
              <a:t>), bitir(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mse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gülümse(</a:t>
            </a:r>
            <a:r>
              <a:rPr lang="tr-TR" dirty="0" err="1" smtClean="0"/>
              <a:t>mek</a:t>
            </a:r>
            <a:r>
              <a:rPr lang="tr-TR" dirty="0" smtClean="0"/>
              <a:t>), küçümse(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731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        </a:t>
            </a:r>
            <a:r>
              <a:rPr lang="tr-TR" sz="2000" dirty="0" smtClean="0"/>
              <a:t>      </a:t>
            </a:r>
            <a:r>
              <a:rPr lang="tr-TR" sz="1200" dirty="0" smtClean="0"/>
              <a:t>             </a:t>
            </a:r>
            <a:r>
              <a:rPr lang="tr-TR" sz="1400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A) ÇEKİM EKLERİ</a:t>
            </a:r>
            <a:r>
              <a:rPr lang="tr-TR" sz="1400" dirty="0" smtClean="0">
                <a:solidFill>
                  <a:srgbClr val="FF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sz="1600" dirty="0" smtClean="0"/>
              <a:t>   </a:t>
            </a:r>
            <a:r>
              <a:rPr lang="tr-TR" sz="2900" dirty="0" smtClean="0"/>
              <a:t> </a:t>
            </a:r>
            <a:r>
              <a:rPr lang="tr-TR" sz="1600" dirty="0" smtClean="0"/>
              <a:t>      Eklendiği sözcüğün anlamını değiştirmeyen, diğer sözcüklerle anlam ilişkisi kurmasını sağlayan eklere çekim eki denir. Çekim ekleri, isim çekim ekleri ve fiil çekim ekleri olmak  üzere ikiye ayrılır.</a:t>
            </a:r>
          </a:p>
          <a:p>
            <a:pPr marL="0" indent="0" algn="just">
              <a:buNone/>
            </a:pPr>
            <a:r>
              <a:rPr lang="tr-TR" sz="1600" dirty="0"/>
              <a:t> </a:t>
            </a:r>
            <a:r>
              <a:rPr lang="tr-TR" sz="1600" dirty="0" smtClean="0"/>
              <a:t>          Burada isim çekim eklerini işleyeceğiz. Fiil çekim ekleri ( kip ekleri ve  şahıs ekleri )  7. sınıfta işlenecektir.</a:t>
            </a:r>
          </a:p>
          <a:p>
            <a:pPr marL="0" indent="0">
              <a:buNone/>
            </a:pPr>
            <a:endParaRPr lang="tr-TR" sz="16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tr-TR" sz="1600" dirty="0" smtClean="0">
                <a:solidFill>
                  <a:schemeClr val="accent2"/>
                </a:solidFill>
              </a:rPr>
              <a:t>          </a:t>
            </a:r>
            <a:r>
              <a:rPr lang="tr-TR" sz="1600" dirty="0" smtClean="0">
                <a:solidFill>
                  <a:srgbClr val="FF0000"/>
                </a:solidFill>
              </a:rPr>
              <a:t>1. Hal (Durum) Ekleri</a:t>
            </a:r>
            <a:endParaRPr lang="tr-TR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600" dirty="0" smtClean="0"/>
              <a:t>İsimlere gelerek onların durumunu (belirtme, yönelme, bulunma, ayrılma) gösteren eklerdir.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a. Belirtme (-i) Hali: </a:t>
            </a:r>
            <a:r>
              <a:rPr lang="tr-TR" sz="1600" dirty="0" smtClean="0"/>
              <a:t>‘ -i/ -ı/ -u/ -ü’ ekleri ile yapılır. İsimlere belirtme anlamı     katar.</a:t>
            </a:r>
          </a:p>
          <a:p>
            <a:pPr marL="0" indent="0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Çiçeğ</a:t>
            </a:r>
            <a:r>
              <a:rPr lang="tr-TR" sz="1600" dirty="0" smtClean="0">
                <a:solidFill>
                  <a:srgbClr val="FF0000"/>
                </a:solidFill>
              </a:rPr>
              <a:t>i </a:t>
            </a:r>
            <a:r>
              <a:rPr lang="tr-TR" sz="1600" dirty="0" smtClean="0"/>
              <a:t>güneş gören bir odaya koyun.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Kitab</a:t>
            </a:r>
            <a:r>
              <a:rPr lang="tr-TR" sz="1600" dirty="0" smtClean="0">
                <a:solidFill>
                  <a:srgbClr val="FF0000"/>
                </a:solidFill>
              </a:rPr>
              <a:t>ı</a:t>
            </a:r>
            <a:r>
              <a:rPr lang="tr-TR" sz="1600" dirty="0" smtClean="0">
                <a:solidFill>
                  <a:schemeClr val="accent1"/>
                </a:solidFill>
              </a:rPr>
              <a:t> </a:t>
            </a:r>
            <a:r>
              <a:rPr lang="tr-TR" sz="1600" dirty="0" smtClean="0"/>
              <a:t>yanıma almayı unutmuşum.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b. Yönelme (-e) Hali: </a:t>
            </a:r>
            <a:r>
              <a:rPr lang="tr-TR" sz="1600" dirty="0" smtClean="0"/>
              <a:t>‘ -e/ -a’ ekleri ile yapılır. İsimlere yönelme anlamı katar.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sz="1700" u="sng" dirty="0" smtClean="0">
                <a:solidFill>
                  <a:srgbClr val="0070C0"/>
                </a:solidFill>
              </a:rPr>
              <a:t>Örnek</a:t>
            </a:r>
            <a:r>
              <a:rPr lang="tr-TR" sz="1700" u="sng" dirty="0">
                <a:solidFill>
                  <a:srgbClr val="0070C0"/>
                </a:solidFill>
              </a:rPr>
              <a:t>:</a:t>
            </a:r>
            <a:r>
              <a:rPr lang="tr-TR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700" dirty="0" smtClean="0"/>
              <a:t>Çiçeğ</a:t>
            </a:r>
            <a:r>
              <a:rPr lang="tr-TR" sz="1700" dirty="0" smtClean="0">
                <a:solidFill>
                  <a:srgbClr val="FF0000"/>
                </a:solidFill>
              </a:rPr>
              <a:t>e </a:t>
            </a:r>
            <a:r>
              <a:rPr lang="tr-TR" sz="1700" dirty="0" smtClean="0"/>
              <a:t>su verdiniz mi?</a:t>
            </a:r>
            <a:endParaRPr lang="tr-TR" sz="1700" dirty="0"/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        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Anlamadığınız konularda kitab</a:t>
            </a:r>
            <a:r>
              <a:rPr lang="tr-TR" sz="1700" dirty="0" smtClean="0">
                <a:solidFill>
                  <a:srgbClr val="FF0000"/>
                </a:solidFill>
              </a:rPr>
              <a:t>a </a:t>
            </a:r>
            <a:r>
              <a:rPr lang="tr-TR" sz="1700" dirty="0" smtClean="0"/>
              <a:t>bakabilirsiniz.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endParaRPr lang="tr-TR" sz="1700" dirty="0" smtClean="0"/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35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c . Bulunma (-de) Hali: </a:t>
            </a:r>
            <a:r>
              <a:rPr lang="tr-TR" sz="1600" dirty="0" smtClean="0"/>
              <a:t>‘ -de/ -da ’ ekleri ile yapılır. İsimlere bulunma ve zaman anlamı     katar.</a:t>
            </a:r>
          </a:p>
          <a:p>
            <a:pPr marL="0" indent="0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Bakım yapılmazsa çiçek</a:t>
            </a:r>
            <a:r>
              <a:rPr lang="tr-TR" sz="1600" dirty="0" smtClean="0">
                <a:solidFill>
                  <a:srgbClr val="FF0000"/>
                </a:solidFill>
              </a:rPr>
              <a:t>te </a:t>
            </a:r>
            <a:r>
              <a:rPr lang="tr-TR" sz="1600" dirty="0" smtClean="0"/>
              <a:t>gelişme meydana gelmez.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Kitap</a:t>
            </a:r>
            <a:r>
              <a:rPr lang="tr-TR" sz="1600" dirty="0" smtClean="0">
                <a:solidFill>
                  <a:srgbClr val="FF0000"/>
                </a:solidFill>
              </a:rPr>
              <a:t>ta</a:t>
            </a:r>
            <a:r>
              <a:rPr lang="tr-TR" sz="1600" dirty="0" smtClean="0">
                <a:solidFill>
                  <a:schemeClr val="accent1"/>
                </a:solidFill>
              </a:rPr>
              <a:t> </a:t>
            </a:r>
            <a:r>
              <a:rPr lang="tr-TR" sz="1600" dirty="0" smtClean="0"/>
              <a:t>birkaç değişiklik yaptık.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Burada buğdaylar</a:t>
            </a:r>
            <a:r>
              <a:rPr lang="tr-TR" sz="1600" dirty="0" smtClean="0">
                <a:solidFill>
                  <a:srgbClr val="0070C0"/>
                </a:solidFill>
              </a:rPr>
              <a:t>  </a:t>
            </a:r>
            <a:r>
              <a:rPr lang="tr-TR" sz="1600" dirty="0" smtClean="0"/>
              <a:t>temmuz ayın</a:t>
            </a:r>
            <a:r>
              <a:rPr lang="tr-TR" sz="1600" dirty="0" smtClean="0">
                <a:solidFill>
                  <a:srgbClr val="FF0000"/>
                </a:solidFill>
              </a:rPr>
              <a:t>da </a:t>
            </a:r>
            <a:r>
              <a:rPr lang="tr-TR" sz="1600" dirty="0" smtClean="0"/>
              <a:t>biçilir. </a:t>
            </a:r>
            <a:r>
              <a:rPr lang="tr-TR" sz="1600" dirty="0" smtClean="0">
                <a:solidFill>
                  <a:srgbClr val="FF0000"/>
                </a:solidFill>
              </a:rPr>
              <a:t>(zaman)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Not: </a:t>
            </a:r>
            <a:r>
              <a:rPr lang="tr-TR" sz="1600" dirty="0" smtClean="0"/>
              <a:t>‘  -da/  -de ‘ eki bazen yapım eki görevinde de kullanılabilir.</a:t>
            </a:r>
          </a:p>
          <a:p>
            <a:pPr marL="0" indent="0">
              <a:buNone/>
            </a:pPr>
            <a:endParaRPr lang="tr-TR" sz="16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/>
              <a:t> Söz</a:t>
            </a:r>
            <a:r>
              <a:rPr lang="tr-TR" sz="1600" dirty="0" smtClean="0">
                <a:solidFill>
                  <a:srgbClr val="FF0000"/>
                </a:solidFill>
              </a:rPr>
              <a:t>de</a:t>
            </a:r>
            <a:r>
              <a:rPr lang="tr-TR" sz="1600" dirty="0" smtClean="0"/>
              <a:t> birlikte  alışverişe çıkacaktık.</a:t>
            </a: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d. Ayrılma (-den) Hali: </a:t>
            </a:r>
            <a:r>
              <a:rPr lang="tr-TR" sz="1600" dirty="0" smtClean="0"/>
              <a:t>‘ -den/ -dan’ ekleri ile yapılır. İsimlere ayrılma, sebep, karşılaştırma vb. anlamlar katar.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sz="1700" u="sng" dirty="0" smtClean="0">
                <a:solidFill>
                  <a:srgbClr val="0070C0"/>
                </a:solidFill>
              </a:rPr>
              <a:t>Örnek</a:t>
            </a:r>
            <a:r>
              <a:rPr lang="tr-TR" sz="1700" u="sng" dirty="0">
                <a:solidFill>
                  <a:srgbClr val="0070C0"/>
                </a:solidFill>
              </a:rPr>
              <a:t>:</a:t>
            </a:r>
            <a:r>
              <a:rPr lang="tr-TR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700" dirty="0" smtClean="0"/>
              <a:t>Arılar çiçek</a:t>
            </a:r>
            <a:r>
              <a:rPr lang="tr-TR" sz="1700" dirty="0" smtClean="0">
                <a:solidFill>
                  <a:srgbClr val="FF0000"/>
                </a:solidFill>
              </a:rPr>
              <a:t>ten</a:t>
            </a:r>
            <a:r>
              <a:rPr lang="tr-TR" sz="1700" dirty="0" smtClean="0"/>
              <a:t> bir türlü ayrılmıyor.</a:t>
            </a:r>
            <a:endParaRPr lang="tr-TR" sz="1700" dirty="0"/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        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Bu öyküyü kitap</a:t>
            </a:r>
            <a:r>
              <a:rPr lang="tr-TR" sz="1700" dirty="0" smtClean="0">
                <a:solidFill>
                  <a:srgbClr val="FF0000"/>
                </a:solidFill>
              </a:rPr>
              <a:t>tan</a:t>
            </a:r>
            <a:r>
              <a:rPr lang="tr-TR" sz="1700" dirty="0" smtClean="0"/>
              <a:t> okuyabilirsiniz.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</a:t>
            </a:r>
            <a:r>
              <a:rPr lang="tr-TR" sz="1700" dirty="0" smtClean="0">
                <a:solidFill>
                  <a:srgbClr val="0070C0"/>
                </a:solidFill>
              </a:rPr>
              <a:t>         </a:t>
            </a:r>
            <a:r>
              <a:rPr lang="tr-TR" sz="1700" dirty="0" smtClean="0"/>
              <a:t>Aşırı yemek</a:t>
            </a:r>
            <a:r>
              <a:rPr lang="tr-TR" sz="1700" dirty="0" smtClean="0">
                <a:solidFill>
                  <a:srgbClr val="FF0000"/>
                </a:solidFill>
              </a:rPr>
              <a:t>ten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iyice kilo aldı</a:t>
            </a:r>
            <a:r>
              <a:rPr lang="tr-TR" sz="1700" dirty="0" smtClean="0">
                <a:solidFill>
                  <a:srgbClr val="0070C0"/>
                </a:solidFill>
              </a:rPr>
              <a:t>. </a:t>
            </a:r>
            <a:r>
              <a:rPr lang="tr-TR" sz="1700" dirty="0" smtClean="0">
                <a:solidFill>
                  <a:srgbClr val="FF0000"/>
                </a:solidFill>
              </a:rPr>
              <a:t>(sebep)</a:t>
            </a: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0687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dirty="0" smtClean="0"/>
              <a:t>          </a:t>
            </a:r>
          </a:p>
          <a:p>
            <a:pPr marL="0" indent="0" algn="just">
              <a:buNone/>
            </a:pPr>
            <a:endParaRPr lang="tr-TR" sz="16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tr-TR" sz="16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FF0000"/>
                </a:solidFill>
              </a:rPr>
              <a:t>           2. Çoğul Eki ( -</a:t>
            </a:r>
            <a:r>
              <a:rPr lang="tr-TR" sz="1600" dirty="0" err="1" smtClean="0">
                <a:solidFill>
                  <a:srgbClr val="FF0000"/>
                </a:solidFill>
              </a:rPr>
              <a:t>lar</a:t>
            </a:r>
            <a:r>
              <a:rPr lang="tr-TR" sz="1600" dirty="0" smtClean="0">
                <a:solidFill>
                  <a:srgbClr val="FF0000"/>
                </a:solidFill>
              </a:rPr>
              <a:t>/ -</a:t>
            </a:r>
            <a:r>
              <a:rPr lang="tr-TR" sz="1600" dirty="0" err="1" smtClean="0">
                <a:solidFill>
                  <a:srgbClr val="FF0000"/>
                </a:solidFill>
              </a:rPr>
              <a:t>ler</a:t>
            </a:r>
            <a:r>
              <a:rPr lang="tr-TR" sz="1600" dirty="0" smtClean="0">
                <a:solidFill>
                  <a:srgbClr val="FF0000"/>
                </a:solidFill>
              </a:rPr>
              <a:t> )</a:t>
            </a:r>
            <a:endParaRPr lang="tr-TR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600" dirty="0" smtClean="0"/>
              <a:t>İsim ve isim soylu sözcüklere gelerek çokluk anlamı katar.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Meyve</a:t>
            </a:r>
            <a:r>
              <a:rPr lang="tr-TR" sz="1600" dirty="0" smtClean="0">
                <a:solidFill>
                  <a:srgbClr val="FF0000"/>
                </a:solidFill>
              </a:rPr>
              <a:t>ler</a:t>
            </a:r>
            <a:r>
              <a:rPr lang="tr-TR" sz="1600" dirty="0" smtClean="0"/>
              <a:t> yıkanmadan yenmemelidir.</a:t>
            </a:r>
          </a:p>
          <a:p>
            <a:pPr marL="0" indent="0">
              <a:buNone/>
            </a:pPr>
            <a:r>
              <a:rPr lang="tr-TR" sz="1600" dirty="0" smtClean="0"/>
              <a:t> 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>
                <a:solidFill>
                  <a:srgbClr val="FF0000"/>
                </a:solidFill>
              </a:rPr>
              <a:t>Not: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Çokluk eki ‘ -</a:t>
            </a:r>
            <a:r>
              <a:rPr lang="tr-TR" sz="1600" dirty="0" err="1" smtClean="0"/>
              <a:t>lar</a:t>
            </a:r>
            <a:r>
              <a:rPr lang="tr-TR" sz="1600" dirty="0" smtClean="0"/>
              <a:t>/ -</a:t>
            </a:r>
            <a:r>
              <a:rPr lang="tr-TR" sz="1600" dirty="0" err="1" smtClean="0"/>
              <a:t>ler</a:t>
            </a:r>
            <a:r>
              <a:rPr lang="tr-TR" sz="1600" dirty="0" smtClean="0"/>
              <a:t> ’ eklendiği sözcüğe farklı anlamlar katabilir.</a:t>
            </a:r>
            <a:r>
              <a:rPr lang="tr-TR" sz="1600" dirty="0" smtClean="0">
                <a:solidFill>
                  <a:srgbClr val="0070C0"/>
                </a:solidFill>
              </a:rPr>
              <a:t>   </a:t>
            </a:r>
          </a:p>
          <a:p>
            <a:pPr marL="0" indent="0">
              <a:buNone/>
            </a:pPr>
            <a:endParaRPr lang="tr-TR" sz="1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600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/>
              <a:t>Zeki </a:t>
            </a:r>
            <a:r>
              <a:rPr lang="tr-TR" sz="1600" u="sng" dirty="0" smtClean="0"/>
              <a:t>Bey</a:t>
            </a:r>
            <a:r>
              <a:rPr lang="tr-TR" sz="1600" u="sng" dirty="0" smtClean="0">
                <a:solidFill>
                  <a:srgbClr val="FF0000"/>
                </a:solidFill>
              </a:rPr>
              <a:t>ler</a:t>
            </a:r>
            <a:r>
              <a:rPr lang="tr-TR" sz="1600" dirty="0" smtClean="0"/>
              <a:t>   şu an önemli bir görüşme yapıyor.    </a:t>
            </a:r>
          </a:p>
          <a:p>
            <a:pPr marL="0" indent="0">
              <a:buNone/>
            </a:pPr>
            <a:r>
              <a:rPr lang="tr-TR" sz="1600" dirty="0"/>
              <a:t> </a:t>
            </a:r>
            <a:r>
              <a:rPr lang="tr-TR" sz="1600" dirty="0" smtClean="0"/>
              <a:t>            </a:t>
            </a:r>
            <a:r>
              <a:rPr lang="tr-TR" sz="1600" dirty="0" smtClean="0">
                <a:solidFill>
                  <a:srgbClr val="FF0000"/>
                </a:solidFill>
              </a:rPr>
              <a:t>saygı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Yirmi yaş</a:t>
            </a:r>
            <a:r>
              <a:rPr lang="tr-TR" sz="1600" u="sng" dirty="0" smtClean="0">
                <a:solidFill>
                  <a:srgbClr val="FF0000"/>
                </a:solidFill>
              </a:rPr>
              <a:t>lar</a:t>
            </a:r>
            <a:r>
              <a:rPr lang="tr-TR" sz="1600" dirty="0" smtClean="0"/>
              <a:t>ında bir delikanlı hayvanları otlatıyordu.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        </a:t>
            </a:r>
            <a:r>
              <a:rPr lang="tr-TR" sz="1600" dirty="0" smtClean="0">
                <a:solidFill>
                  <a:srgbClr val="FF0000"/>
                </a:solidFill>
              </a:rPr>
              <a:t>yaklaşık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Babasını dünya</a:t>
            </a:r>
            <a:r>
              <a:rPr lang="tr-TR" sz="1600" u="sng" dirty="0" smtClean="0">
                <a:solidFill>
                  <a:srgbClr val="FF0000"/>
                </a:solidFill>
              </a:rPr>
              <a:t>lar</a:t>
            </a:r>
            <a:r>
              <a:rPr lang="tr-TR" sz="1600" dirty="0" smtClean="0"/>
              <a:t> kadar sevdiğini söylüyor</a:t>
            </a:r>
            <a:r>
              <a:rPr lang="tr-TR" sz="1600" dirty="0"/>
              <a:t>.      </a:t>
            </a:r>
          </a:p>
          <a:p>
            <a:pPr marL="0" indent="0">
              <a:buNone/>
            </a:pPr>
            <a:r>
              <a:rPr lang="tr-TR" sz="1600" dirty="0"/>
              <a:t>                  </a:t>
            </a:r>
            <a:r>
              <a:rPr lang="tr-TR" sz="1600" dirty="0" smtClean="0"/>
              <a:t>     </a:t>
            </a:r>
            <a:r>
              <a:rPr lang="tr-TR" sz="1600" dirty="0" smtClean="0">
                <a:solidFill>
                  <a:srgbClr val="FF0000"/>
                </a:solidFill>
              </a:rPr>
              <a:t>abartma</a:t>
            </a:r>
            <a:endParaRPr lang="tr-TR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 </a:t>
            </a:r>
            <a:r>
              <a:rPr lang="tr-TR" sz="1800" dirty="0">
                <a:solidFill>
                  <a:srgbClr val="FF0000"/>
                </a:solidFill>
              </a:rPr>
              <a:t>3</a:t>
            </a:r>
            <a:r>
              <a:rPr lang="tr-TR" sz="1800" dirty="0" smtClean="0">
                <a:solidFill>
                  <a:srgbClr val="FF0000"/>
                </a:solidFill>
              </a:rPr>
              <a:t>. İyelik  ( aitlik ) ekleri :</a:t>
            </a:r>
            <a:endParaRPr lang="tr-TR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rgbClr val="0070C0"/>
                </a:solidFill>
              </a:rPr>
              <a:t>       </a:t>
            </a:r>
            <a:r>
              <a:rPr lang="tr-TR" sz="1800" dirty="0" smtClean="0"/>
              <a:t>İsimlere gelerek onun kime ya da neye ait olduğunu bildiren eklerdir.</a:t>
            </a:r>
          </a:p>
          <a:p>
            <a:pPr marL="0" indent="0">
              <a:buNone/>
            </a:pPr>
            <a:r>
              <a:rPr lang="tr-TR" sz="1800" dirty="0" smtClean="0"/>
              <a:t>          İyelik eki alan isimler </a:t>
            </a:r>
            <a:r>
              <a:rPr lang="tr-TR" sz="1800" dirty="0" smtClean="0">
                <a:solidFill>
                  <a:srgbClr val="FF0000"/>
                </a:solidFill>
              </a:rPr>
              <a:t>‘ kimin’</a:t>
            </a:r>
            <a:r>
              <a:rPr lang="tr-TR" sz="1800" dirty="0" smtClean="0"/>
              <a:t> veya </a:t>
            </a:r>
            <a:r>
              <a:rPr lang="tr-TR" sz="1800" dirty="0" smtClean="0">
                <a:solidFill>
                  <a:srgbClr val="FF0000"/>
                </a:solidFill>
              </a:rPr>
              <a:t>‘neyin ‘</a:t>
            </a:r>
            <a:r>
              <a:rPr lang="tr-TR" sz="1800" dirty="0" smtClean="0"/>
              <a:t> sorularına cevap verir. </a:t>
            </a:r>
            <a:endParaRPr lang="tr-TR" sz="1800" dirty="0"/>
          </a:p>
          <a:p>
            <a:pPr marL="0" indent="0">
              <a:buNone/>
            </a:pPr>
            <a:r>
              <a:rPr lang="tr-TR" sz="1600" dirty="0" smtClean="0"/>
              <a:t>                               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FF0000"/>
                </a:solidFill>
              </a:rPr>
              <a:t> </a:t>
            </a:r>
            <a:r>
              <a:rPr lang="tr-TR" sz="1600" dirty="0" smtClean="0">
                <a:solidFill>
                  <a:srgbClr val="FF0000"/>
                </a:solidFill>
              </a:rPr>
              <a:t>                                        </a:t>
            </a:r>
            <a:r>
              <a:rPr lang="tr-TR" sz="1900" dirty="0" smtClean="0">
                <a:solidFill>
                  <a:srgbClr val="FF0000"/>
                </a:solidFill>
              </a:rPr>
              <a:t>AİTLİK</a:t>
            </a:r>
            <a:endParaRPr lang="tr-TR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1800" dirty="0" smtClean="0">
                <a:solidFill>
                  <a:srgbClr val="0070C0"/>
                </a:solidFill>
              </a:rPr>
              <a:t>          </a:t>
            </a:r>
            <a:r>
              <a:rPr lang="tr-TR" sz="2000" dirty="0" smtClean="0">
                <a:solidFill>
                  <a:srgbClr val="0070C0"/>
                </a:solidFill>
              </a:rPr>
              <a:t>Örnek: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2000" dirty="0" smtClean="0"/>
              <a:t>Geniş bahçeli bir ev</a:t>
            </a:r>
            <a:r>
              <a:rPr lang="tr-TR" sz="2000" dirty="0" smtClean="0">
                <a:solidFill>
                  <a:srgbClr val="FF0000"/>
                </a:solidFill>
              </a:rPr>
              <a:t>imiz</a:t>
            </a:r>
            <a:r>
              <a:rPr lang="tr-TR" sz="2000" dirty="0" smtClean="0"/>
              <a:t> vardı.    </a:t>
            </a:r>
            <a:r>
              <a:rPr lang="tr-TR" sz="2000" dirty="0" smtClean="0">
                <a:solidFill>
                  <a:srgbClr val="00B050"/>
                </a:solidFill>
              </a:rPr>
              <a:t>( Kimin evi? 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2000" dirty="0" smtClean="0"/>
              <a:t>          Öğretmen</a:t>
            </a:r>
            <a:r>
              <a:rPr lang="tr-TR" sz="2000" dirty="0" smtClean="0">
                <a:solidFill>
                  <a:srgbClr val="FF0000"/>
                </a:solidFill>
              </a:rPr>
              <a:t>iniz</a:t>
            </a:r>
            <a:r>
              <a:rPr lang="tr-TR" sz="2000" dirty="0" smtClean="0"/>
              <a:t> sizi bekliyor.          </a:t>
            </a:r>
            <a:r>
              <a:rPr lang="tr-TR" sz="2000" dirty="0" smtClean="0">
                <a:solidFill>
                  <a:srgbClr val="00B050"/>
                </a:solidFill>
              </a:rPr>
              <a:t>( Kimin öğretmeni? 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2000" dirty="0" smtClean="0">
                <a:solidFill>
                  <a:srgbClr val="0070C0"/>
                </a:solidFill>
              </a:rPr>
              <a:t>          </a:t>
            </a:r>
            <a:r>
              <a:rPr lang="tr-TR" sz="2000" dirty="0" smtClean="0"/>
              <a:t>Gömleğ</a:t>
            </a:r>
            <a:r>
              <a:rPr lang="tr-TR" sz="2000" dirty="0" smtClean="0">
                <a:solidFill>
                  <a:srgbClr val="FF0000"/>
                </a:solidFill>
              </a:rPr>
              <a:t>in</a:t>
            </a:r>
            <a:r>
              <a:rPr lang="tr-TR" sz="2000" dirty="0" smtClean="0"/>
              <a:t> leke olmuş.</a:t>
            </a:r>
            <a:r>
              <a:rPr lang="tr-TR" sz="2000" dirty="0" smtClean="0">
                <a:solidFill>
                  <a:srgbClr val="0070C0"/>
                </a:solidFill>
              </a:rPr>
              <a:t>                   </a:t>
            </a:r>
            <a:r>
              <a:rPr lang="tr-TR" sz="2000" dirty="0" smtClean="0">
                <a:solidFill>
                  <a:srgbClr val="00B050"/>
                </a:solidFill>
              </a:rPr>
              <a:t>( Kimin gömleği? )</a:t>
            </a: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29333"/>
              </p:ext>
            </p:extLst>
          </p:nvPr>
        </p:nvGraphicFramePr>
        <p:xfrm>
          <a:off x="1259632" y="2348880"/>
          <a:ext cx="6096000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390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600" b="0" dirty="0" smtClean="0">
                          <a:solidFill>
                            <a:schemeClr val="tx1"/>
                          </a:solidFill>
                        </a:rPr>
                        <a:t>1.Tekil (Benim)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ev-</a:t>
                      </a:r>
                      <a:r>
                        <a:rPr lang="tr-TR" b="0" dirty="0" smtClean="0">
                          <a:solidFill>
                            <a:srgbClr val="FF0000"/>
                          </a:solidFill>
                        </a:rPr>
                        <a:t>im</a:t>
                      </a:r>
                      <a:endParaRPr lang="tr-TR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masa-</a:t>
                      </a:r>
                      <a:r>
                        <a:rPr lang="tr-TR" b="0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tr-TR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2.Tekil (Senin)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3.Tekil (Onun)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masa-s-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1.Çoğul (Bizim)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imiz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mız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2.Çoğul (Sizin)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iniz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nız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3.Çoğul(Onların)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leri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ları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Aşağı Bükülü Ok 19"/>
          <p:cNvSpPr/>
          <p:nvPr/>
        </p:nvSpPr>
        <p:spPr>
          <a:xfrm rot="10800000" flipV="1">
            <a:off x="2195737" y="1988840"/>
            <a:ext cx="1800200" cy="28803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3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Yukarıdaki örnekler incelendiğinde  iyelik ekini alan sözcüklerin  kendilerinden önce gelen bir sözcüğe  aitlik anlamıyla  bağlandığı  görülür.</a:t>
            </a:r>
          </a:p>
          <a:p>
            <a:pPr marL="0" indent="0" algn="just">
              <a:buNone/>
            </a:pPr>
            <a:r>
              <a:rPr lang="tr-TR" dirty="0" smtClean="0"/>
              <a:t>       </a:t>
            </a:r>
            <a:r>
              <a:rPr lang="tr-TR" dirty="0" smtClean="0">
                <a:solidFill>
                  <a:schemeClr val="accent2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accent2"/>
                </a:solidFill>
              </a:rPr>
              <a:t>              </a:t>
            </a:r>
            <a:r>
              <a:rPr lang="tr-TR" sz="1800" dirty="0" smtClean="0">
                <a:solidFill>
                  <a:srgbClr val="FF0000"/>
                </a:solidFill>
              </a:rPr>
              <a:t>AİTLİK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accent2"/>
                </a:solidFill>
              </a:rPr>
              <a:t>     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/>
              <a:t>       Çocuğun hırka -  s  </a:t>
            </a:r>
            <a:r>
              <a:rPr lang="tr-TR" u="sng" dirty="0" smtClean="0"/>
              <a:t>– </a:t>
            </a:r>
            <a:r>
              <a:rPr lang="tr-TR" u="sng" dirty="0" smtClean="0">
                <a:solidFill>
                  <a:srgbClr val="FF0000"/>
                </a:solidFill>
              </a:rPr>
              <a:t>ı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iyelik eki 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</a:t>
            </a:r>
            <a:r>
              <a:rPr lang="tr-TR" sz="2000" dirty="0" smtClean="0"/>
              <a:t>Hırkanın çocuğa ait olduğunu belirtiyor.</a:t>
            </a:r>
            <a:endParaRPr lang="tr-T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/>
              <a:t> </a:t>
            </a:r>
            <a:r>
              <a:rPr lang="tr-TR" dirty="0" smtClean="0"/>
              <a:t>      Arifin  anahtar </a:t>
            </a:r>
            <a:r>
              <a:rPr lang="tr-TR" u="sng" dirty="0" smtClean="0"/>
              <a:t>– </a:t>
            </a:r>
            <a:r>
              <a:rPr lang="tr-TR" u="sng" dirty="0" smtClean="0">
                <a:solidFill>
                  <a:srgbClr val="FF0000"/>
                </a:solidFill>
              </a:rPr>
              <a:t>ı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iyelik eki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</a:t>
            </a:r>
            <a:r>
              <a:rPr lang="tr-TR" sz="2000" dirty="0" smtClean="0"/>
              <a:t>Anahtarın  Arif’ e  ait  olduğunu belirtiyor.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solidFill>
                  <a:srgbClr val="FF0000"/>
                </a:solidFill>
              </a:rPr>
              <a:t>Not:</a:t>
            </a:r>
          </a:p>
          <a:p>
            <a:pPr marL="0" indent="0" algn="just">
              <a:buNone/>
            </a:pPr>
            <a:r>
              <a:rPr lang="tr-TR" dirty="0">
                <a:solidFill>
                  <a:schemeClr val="accent2"/>
                </a:solidFill>
              </a:rPr>
              <a:t> </a:t>
            </a:r>
            <a:r>
              <a:rPr lang="tr-TR" dirty="0" smtClean="0">
                <a:solidFill>
                  <a:schemeClr val="accent2"/>
                </a:solidFill>
              </a:rPr>
              <a:t>    </a:t>
            </a:r>
            <a:r>
              <a:rPr lang="tr-TR" dirty="0" smtClean="0"/>
              <a:t>  </a:t>
            </a:r>
            <a:r>
              <a:rPr lang="tr-TR" dirty="0" smtClean="0">
                <a:solidFill>
                  <a:schemeClr val="accent2"/>
                </a:solidFill>
              </a:rPr>
              <a:t>Ad tamlamalarında  ‘ </a:t>
            </a:r>
            <a:r>
              <a:rPr lang="tr-TR" dirty="0" err="1" smtClean="0">
                <a:solidFill>
                  <a:schemeClr val="accent2"/>
                </a:solidFill>
              </a:rPr>
              <a:t>tamlanan</a:t>
            </a:r>
            <a:r>
              <a:rPr lang="tr-TR" dirty="0">
                <a:solidFill>
                  <a:schemeClr val="accent2"/>
                </a:solidFill>
              </a:rPr>
              <a:t> </a:t>
            </a:r>
            <a:r>
              <a:rPr lang="tr-TR" dirty="0" smtClean="0">
                <a:solidFill>
                  <a:schemeClr val="accent2"/>
                </a:solidFill>
              </a:rPr>
              <a:t>‘ </a:t>
            </a:r>
            <a:r>
              <a:rPr lang="tr-TR" dirty="0" err="1" smtClean="0">
                <a:solidFill>
                  <a:schemeClr val="accent2"/>
                </a:solidFill>
              </a:rPr>
              <a:t>ın</a:t>
            </a:r>
            <a:r>
              <a:rPr lang="tr-TR" dirty="0" smtClean="0">
                <a:solidFill>
                  <a:schemeClr val="accent2"/>
                </a:solidFill>
              </a:rPr>
              <a:t> aldığı ek, iyelik ekidir. İyelik ekinin diğer adı </a:t>
            </a:r>
            <a:r>
              <a:rPr lang="tr-TR" dirty="0" err="1" smtClean="0">
                <a:solidFill>
                  <a:schemeClr val="accent2"/>
                </a:solidFill>
              </a:rPr>
              <a:t>tamlanan</a:t>
            </a:r>
            <a:r>
              <a:rPr lang="tr-TR" dirty="0" smtClean="0">
                <a:solidFill>
                  <a:schemeClr val="accent2"/>
                </a:solidFill>
              </a:rPr>
              <a:t> ekidir.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13" name="Aşağı Bükülü Ok 12"/>
          <p:cNvSpPr/>
          <p:nvPr/>
        </p:nvSpPr>
        <p:spPr>
          <a:xfrm rot="10800000" flipV="1">
            <a:off x="2411760" y="2276872"/>
            <a:ext cx="1800200" cy="28803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870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859216" cy="6213304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FF0000"/>
                </a:solidFill>
              </a:rPr>
              <a:t>Not: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Belirtme hal eki olan ‘-i’ ile iyelik eki olan ‘-i’ karıştırılmamalıdır.  Kelimenin başına </a:t>
            </a:r>
            <a:r>
              <a:rPr lang="tr-TR" dirty="0" smtClean="0">
                <a:solidFill>
                  <a:srgbClr val="FF0000"/>
                </a:solidFill>
              </a:rPr>
              <a:t>‘onun’</a:t>
            </a:r>
            <a:r>
              <a:rPr lang="tr-TR" dirty="0" smtClean="0"/>
              <a:t> sözcüğünü getirdiğimizde  anlamlı  oluyorsa iyelik eki, değilse belirtme hal ekidir.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chemeClr val="accent2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Kitab</a:t>
            </a:r>
            <a:r>
              <a:rPr lang="tr-TR" dirty="0" smtClean="0">
                <a:solidFill>
                  <a:srgbClr val="FF0000"/>
                </a:solidFill>
              </a:rPr>
              <a:t>ı</a:t>
            </a:r>
            <a:r>
              <a:rPr lang="tr-TR" dirty="0" smtClean="0"/>
              <a:t> masaya bıraktı. 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</a:t>
            </a:r>
            <a:r>
              <a:rPr lang="tr-TR" dirty="0" smtClean="0">
                <a:solidFill>
                  <a:srgbClr val="FF0000"/>
                </a:solidFill>
              </a:rPr>
              <a:t>Belirtme </a:t>
            </a:r>
            <a:r>
              <a:rPr lang="tr-TR" dirty="0">
                <a:solidFill>
                  <a:srgbClr val="FF0000"/>
                </a:solidFill>
              </a:rPr>
              <a:t>H</a:t>
            </a:r>
            <a:r>
              <a:rPr lang="tr-TR" dirty="0" smtClean="0">
                <a:solidFill>
                  <a:srgbClr val="FF0000"/>
                </a:solidFill>
              </a:rPr>
              <a:t>al Eki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</a:t>
            </a:r>
            <a:r>
              <a:rPr lang="tr-TR" dirty="0" smtClean="0"/>
              <a:t>Kitab</a:t>
            </a:r>
            <a:r>
              <a:rPr lang="tr-TR" dirty="0" smtClean="0">
                <a:solidFill>
                  <a:srgbClr val="FF0000"/>
                </a:solidFill>
              </a:rPr>
              <a:t>ı</a:t>
            </a:r>
            <a:r>
              <a:rPr lang="tr-TR" dirty="0" smtClean="0"/>
              <a:t> sınıfta kaybolmuş.</a:t>
            </a:r>
            <a:r>
              <a:rPr lang="tr-TR" dirty="0" smtClean="0">
                <a:solidFill>
                  <a:srgbClr val="00B050"/>
                </a:solidFill>
              </a:rPr>
              <a:t>  ( onun )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B050"/>
                </a:solidFill>
              </a:rPr>
              <a:t>               </a:t>
            </a:r>
            <a:r>
              <a:rPr lang="tr-TR" dirty="0" smtClean="0">
                <a:solidFill>
                  <a:srgbClr val="FF0000"/>
                </a:solidFill>
              </a:rPr>
              <a:t>İyelik Eki</a:t>
            </a:r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076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FF0000"/>
                </a:solidFill>
              </a:rPr>
              <a:t>3)  İlgi ( Tamlayan ) Ekleri: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İsimlere gelerek geldiği ismin başka sözcüklerle ilgi kurmasını sağlayan  eklerdir.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Belirtili isim tamlamalarında  tamlayan görevindeki sözcüğü, </a:t>
            </a:r>
            <a:r>
              <a:rPr lang="tr-TR" dirty="0" err="1" smtClean="0"/>
              <a:t>tamlanana</a:t>
            </a:r>
            <a:r>
              <a:rPr lang="tr-TR" dirty="0" smtClean="0"/>
              <a:t> bağlarlar.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Ben</a:t>
            </a:r>
            <a:r>
              <a:rPr lang="tr-TR" dirty="0" smtClean="0">
                <a:solidFill>
                  <a:srgbClr val="FF0000"/>
                </a:solidFill>
              </a:rPr>
              <a:t>im</a:t>
            </a:r>
            <a:r>
              <a:rPr lang="tr-TR" dirty="0" smtClean="0"/>
              <a:t> arabam daha hızlıdır.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Biz</a:t>
            </a:r>
            <a:r>
              <a:rPr lang="tr-TR" dirty="0" smtClean="0">
                <a:solidFill>
                  <a:srgbClr val="FF0000"/>
                </a:solidFill>
              </a:rPr>
              <a:t>im</a:t>
            </a:r>
            <a:r>
              <a:rPr lang="tr-TR" dirty="0" smtClean="0"/>
              <a:t>  ağacımız  yeşermiş.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Sen- </a:t>
            </a:r>
            <a:r>
              <a:rPr lang="tr-TR" u="sng" dirty="0" smtClean="0">
                <a:solidFill>
                  <a:srgbClr val="FF0000"/>
                </a:solidFill>
              </a:rPr>
              <a:t>in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smtClean="0"/>
              <a:t>kalem- </a:t>
            </a:r>
            <a:r>
              <a:rPr lang="tr-TR" u="sng" dirty="0" smtClean="0">
                <a:solidFill>
                  <a:srgbClr val="FF0000"/>
                </a:solidFill>
              </a:rPr>
              <a:t>in</a:t>
            </a:r>
            <a:r>
              <a:rPr lang="tr-TR" dirty="0" smtClean="0">
                <a:solidFill>
                  <a:srgbClr val="FF0000"/>
                </a:solidFill>
              </a:rPr>
              <a:t>.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İsim tamlaması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</a:t>
            </a:r>
            <a:r>
              <a:rPr lang="tr-TR" sz="2000" dirty="0" smtClean="0">
                <a:solidFill>
                  <a:srgbClr val="FF0000"/>
                </a:solidFill>
              </a:rPr>
              <a:t>ilgi eki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smtClean="0"/>
              <a:t>       </a:t>
            </a:r>
            <a:r>
              <a:rPr lang="tr-TR" sz="2000" dirty="0" smtClean="0">
                <a:solidFill>
                  <a:srgbClr val="FF0000"/>
                </a:solidFill>
              </a:rPr>
              <a:t>iyelik eki</a:t>
            </a:r>
          </a:p>
          <a:p>
            <a:pPr marL="0" indent="0" algn="just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               </a:t>
            </a:r>
            <a:r>
              <a:rPr lang="tr-TR" dirty="0" smtClean="0"/>
              <a:t>Balon- </a:t>
            </a:r>
            <a:r>
              <a:rPr lang="tr-TR" u="sng" dirty="0" smtClean="0">
                <a:solidFill>
                  <a:srgbClr val="FF0000"/>
                </a:solidFill>
              </a:rPr>
              <a:t>un</a:t>
            </a:r>
            <a:r>
              <a:rPr lang="tr-TR" dirty="0" smtClean="0"/>
              <a:t>  </a:t>
            </a:r>
            <a:r>
              <a:rPr lang="tr-TR" dirty="0" err="1" smtClean="0"/>
              <a:t>reng</a:t>
            </a:r>
            <a:r>
              <a:rPr lang="tr-TR" dirty="0" smtClean="0"/>
              <a:t>- </a:t>
            </a:r>
            <a:r>
              <a:rPr lang="tr-TR" u="sng" dirty="0" smtClean="0">
                <a:solidFill>
                  <a:srgbClr val="FF0000"/>
                </a:solidFill>
              </a:rPr>
              <a:t>i</a:t>
            </a:r>
            <a:r>
              <a:rPr lang="tr-TR" dirty="0" smtClean="0"/>
              <a:t>. 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İsim 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tamlaması</a:t>
            </a:r>
            <a:r>
              <a:rPr lang="tr-TR" dirty="0" smtClean="0"/>
              <a:t>  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ilgi </a:t>
            </a:r>
            <a:r>
              <a:rPr lang="tr-TR" sz="2000" dirty="0">
                <a:solidFill>
                  <a:srgbClr val="FF0000"/>
                </a:solidFill>
              </a:rPr>
              <a:t>eki  </a:t>
            </a:r>
            <a:r>
              <a:rPr lang="tr-TR" sz="2000" dirty="0"/>
              <a:t>       </a:t>
            </a:r>
            <a:r>
              <a:rPr lang="tr-TR" sz="2000" dirty="0">
                <a:solidFill>
                  <a:srgbClr val="FF0000"/>
                </a:solidFill>
              </a:rPr>
              <a:t>iyelik eki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486916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788024" y="5733256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613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SÖZCÜK YAPISI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Kelimeler yapılarına göre üçe ayrılır: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Basit kelimeler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Türemiş kelimeler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Birleşik kelimeler</a:t>
            </a:r>
          </a:p>
          <a:p>
            <a:pPr marL="457200" indent="-457200" algn="just">
              <a:buAutoNum type="arabicParenR"/>
            </a:pPr>
            <a:endParaRPr lang="tr-TR" dirty="0" smtClean="0"/>
          </a:p>
          <a:p>
            <a:pPr marL="0" indent="0" algn="just">
              <a:buNone/>
            </a:pPr>
            <a:r>
              <a:rPr lang="tr-TR" dirty="0" smtClean="0">
                <a:solidFill>
                  <a:srgbClr val="FF0000"/>
                </a:solidFill>
              </a:rPr>
              <a:t>1)  Basit Kelimeler: </a:t>
            </a:r>
            <a:r>
              <a:rPr lang="tr-TR" dirty="0" smtClean="0"/>
              <a:t>Herhangi bir yapım eki almamış ve başka bir kelimeyle birleşmemiş, kök halindeki kelimelerdir.</a:t>
            </a:r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Kalem, halı, ev, deniz, ver- , koş-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</a:rPr>
              <a:t>   Not: </a:t>
            </a:r>
            <a:r>
              <a:rPr lang="tr-TR" dirty="0" smtClean="0"/>
              <a:t>Çekim eki almış kök halindeki kelimeler de basit yapılıdır. Çünkü çekim ekleri kelimenin yapısında hiçbir değişiklik meydana getirmez.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Örnek: </a:t>
            </a:r>
          </a:p>
          <a:p>
            <a:pPr marL="0" indent="0" algn="just">
              <a:buNone/>
            </a:pPr>
            <a:r>
              <a:rPr lang="tr-TR" dirty="0" smtClean="0"/>
              <a:t>         Deniz</a:t>
            </a:r>
            <a:r>
              <a:rPr lang="tr-TR" dirty="0" smtClean="0">
                <a:solidFill>
                  <a:srgbClr val="FF0000"/>
                </a:solidFill>
              </a:rPr>
              <a:t>de</a:t>
            </a:r>
            <a:r>
              <a:rPr lang="tr-TR" dirty="0" smtClean="0"/>
              <a:t>, adam</a:t>
            </a:r>
            <a:r>
              <a:rPr lang="tr-TR" dirty="0" smtClean="0">
                <a:solidFill>
                  <a:srgbClr val="FF0000"/>
                </a:solidFill>
              </a:rPr>
              <a:t>ın</a:t>
            </a:r>
            <a:r>
              <a:rPr lang="tr-TR" dirty="0" smtClean="0"/>
              <a:t>, çocuk</a:t>
            </a:r>
            <a:r>
              <a:rPr lang="tr-TR" dirty="0" smtClean="0">
                <a:solidFill>
                  <a:srgbClr val="FF0000"/>
                </a:solidFill>
              </a:rPr>
              <a:t>lar</a:t>
            </a:r>
            <a:r>
              <a:rPr lang="tr-TR" dirty="0" smtClean="0"/>
              <a:t>, kala</a:t>
            </a:r>
            <a:r>
              <a:rPr lang="tr-TR" dirty="0" smtClean="0">
                <a:solidFill>
                  <a:srgbClr val="FF0000"/>
                </a:solidFill>
              </a:rPr>
              <a:t>cakmış</a:t>
            </a:r>
          </a:p>
        </p:txBody>
      </p:sp>
    </p:spTree>
    <p:extLst>
      <p:ext uri="{BB962C8B-B14F-4D97-AF65-F5344CB8AC3E}">
        <p14:creationId xmlns:p14="http://schemas.microsoft.com/office/powerpoint/2010/main" val="2483895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2)  Türemiş Kelimeler: </a:t>
            </a:r>
            <a:r>
              <a:rPr lang="tr-TR" dirty="0" smtClean="0"/>
              <a:t>En az bir tane yapım eki almış sözcüklere, </a:t>
            </a:r>
            <a:r>
              <a:rPr lang="tr-TR" dirty="0" smtClean="0">
                <a:solidFill>
                  <a:srgbClr val="00B050"/>
                </a:solidFill>
              </a:rPr>
              <a:t>türemiş sözcük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denir.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Yaz</a:t>
            </a:r>
            <a:r>
              <a:rPr lang="tr-TR" dirty="0" smtClean="0">
                <a:solidFill>
                  <a:srgbClr val="FF0000"/>
                </a:solidFill>
              </a:rPr>
              <a:t>lık</a:t>
            </a:r>
            <a:r>
              <a:rPr lang="tr-TR" dirty="0" smtClean="0"/>
              <a:t>, pus</a:t>
            </a:r>
            <a:r>
              <a:rPr lang="tr-TR" dirty="0" smtClean="0">
                <a:solidFill>
                  <a:srgbClr val="FF0000"/>
                </a:solidFill>
              </a:rPr>
              <a:t>lu</a:t>
            </a:r>
            <a:r>
              <a:rPr lang="tr-TR" dirty="0" smtClean="0"/>
              <a:t>, can</a:t>
            </a:r>
            <a:r>
              <a:rPr lang="tr-TR" dirty="0" smtClean="0">
                <a:solidFill>
                  <a:srgbClr val="FF0000"/>
                </a:solidFill>
              </a:rPr>
              <a:t>sız</a:t>
            </a:r>
            <a:r>
              <a:rPr lang="tr-TR" dirty="0" smtClean="0"/>
              <a:t>, simit</a:t>
            </a:r>
            <a:r>
              <a:rPr lang="tr-TR" dirty="0" smtClean="0">
                <a:solidFill>
                  <a:srgbClr val="FF0000"/>
                </a:solidFill>
              </a:rPr>
              <a:t>çi</a:t>
            </a:r>
            <a:r>
              <a:rPr lang="tr-TR" dirty="0" smtClean="0"/>
              <a:t>, ben</a:t>
            </a:r>
            <a:r>
              <a:rPr lang="tr-TR" dirty="0" smtClean="0">
                <a:solidFill>
                  <a:srgbClr val="FF0000"/>
                </a:solidFill>
              </a:rPr>
              <a:t>cil</a:t>
            </a:r>
            <a:r>
              <a:rPr lang="tr-TR" dirty="0" smtClean="0"/>
              <a:t>, çalış</a:t>
            </a:r>
            <a:r>
              <a:rPr lang="tr-TR" dirty="0" smtClean="0">
                <a:solidFill>
                  <a:srgbClr val="FF0000"/>
                </a:solidFill>
              </a:rPr>
              <a:t>kan</a:t>
            </a:r>
            <a:r>
              <a:rPr lang="tr-TR" dirty="0" smtClean="0"/>
              <a:t>, dert</a:t>
            </a:r>
            <a:r>
              <a:rPr lang="tr-TR" dirty="0" smtClean="0">
                <a:solidFill>
                  <a:srgbClr val="FF0000"/>
                </a:solidFill>
              </a:rPr>
              <a:t>leş-</a:t>
            </a:r>
          </a:p>
          <a:p>
            <a:pPr marL="0" indent="0" algn="just"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UYARI:    </a:t>
            </a:r>
          </a:p>
          <a:p>
            <a:pPr marL="0" indent="0" algn="just">
              <a:buNone/>
            </a:pPr>
            <a:r>
              <a:rPr lang="tr-TR" dirty="0" smtClean="0"/>
              <a:t>       Bir kelimenin türemiş sözcük olabilmesi için, köküyle doğrudan ya da dolaylı bir anlam ilgili bulunmalıdır. «Kiracı» kelimesi «kira» dan türemiştir;</a:t>
            </a:r>
          </a:p>
          <a:p>
            <a:pPr marL="0" indent="0" algn="just">
              <a:buNone/>
            </a:pPr>
            <a:r>
              <a:rPr lang="tr-TR" dirty="0" smtClean="0"/>
              <a:t>ancak «balık» kelimesi «bal» dan türememiştir.</a:t>
            </a:r>
          </a:p>
        </p:txBody>
      </p:sp>
    </p:spTree>
    <p:extLst>
      <p:ext uri="{BB962C8B-B14F-4D97-AF65-F5344CB8AC3E}">
        <p14:creationId xmlns:p14="http://schemas.microsoft.com/office/powerpoint/2010/main" val="2201131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KÖK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       Bir kelimenin bölünemeyen anlamlı en küçük parçasına </a:t>
            </a:r>
            <a:r>
              <a:rPr lang="tr-TR" dirty="0" smtClean="0">
                <a:solidFill>
                  <a:srgbClr val="FF0000"/>
                </a:solidFill>
              </a:rPr>
              <a:t>kök</a:t>
            </a:r>
            <a:r>
              <a:rPr lang="tr-TR" dirty="0" smtClean="0"/>
              <a:t> denir</a:t>
            </a:r>
            <a:r>
              <a:rPr lang="tr-TR" dirty="0"/>
              <a:t>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       Örnek</a:t>
            </a:r>
            <a:r>
              <a:rPr lang="tr-TR" dirty="0">
                <a:solidFill>
                  <a:srgbClr val="FF0000"/>
                </a:solidFill>
              </a:rPr>
              <a:t>: </a:t>
            </a:r>
            <a:r>
              <a:rPr lang="tr-TR" u="sng" dirty="0"/>
              <a:t>göz</a:t>
            </a:r>
            <a:r>
              <a:rPr lang="tr-TR" dirty="0"/>
              <a:t>-lük-</a:t>
            </a:r>
            <a:r>
              <a:rPr lang="tr-TR" dirty="0" err="1"/>
              <a:t>çü</a:t>
            </a:r>
            <a:r>
              <a:rPr lang="tr-TR" dirty="0"/>
              <a:t>-</a:t>
            </a:r>
            <a:r>
              <a:rPr lang="tr-TR" dirty="0" err="1"/>
              <a:t>ler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</a:t>
            </a:r>
            <a:r>
              <a:rPr lang="tr-TR" dirty="0" smtClean="0">
                <a:solidFill>
                  <a:srgbClr val="FF0000"/>
                </a:solidFill>
              </a:rPr>
              <a:t>kök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       Örnek:  </a:t>
            </a:r>
            <a:r>
              <a:rPr lang="tr-TR" u="sng" dirty="0"/>
              <a:t>yaş</a:t>
            </a:r>
            <a:r>
              <a:rPr lang="tr-TR" dirty="0"/>
              <a:t>-lan-</a:t>
            </a:r>
            <a:r>
              <a:rPr lang="tr-TR" dirty="0" err="1"/>
              <a:t>dı</a:t>
            </a:r>
            <a:r>
              <a:rPr lang="tr-TR" dirty="0"/>
              <a:t>-m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kök</a:t>
            </a: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       Örnek</a:t>
            </a:r>
            <a:r>
              <a:rPr lang="tr-TR" dirty="0">
                <a:solidFill>
                  <a:srgbClr val="FF0000"/>
                </a:solidFill>
              </a:rPr>
              <a:t>:  </a:t>
            </a:r>
            <a:r>
              <a:rPr lang="tr-TR" u="sng" dirty="0" smtClean="0"/>
              <a:t>yaz</a:t>
            </a:r>
            <a:r>
              <a:rPr lang="tr-TR" dirty="0" smtClean="0"/>
              <a:t>-ı-</a:t>
            </a:r>
            <a:r>
              <a:rPr lang="tr-TR" dirty="0" err="1" smtClean="0"/>
              <a:t>cı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</a:t>
            </a:r>
            <a:r>
              <a:rPr lang="tr-TR" dirty="0" smtClean="0">
                <a:solidFill>
                  <a:srgbClr val="FF0000"/>
                </a:solidFill>
              </a:rPr>
              <a:t>              </a:t>
            </a:r>
            <a:r>
              <a:rPr lang="tr-TR" dirty="0">
                <a:solidFill>
                  <a:srgbClr val="FF0000"/>
                </a:solidFill>
              </a:rPr>
              <a:t>kök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R" startAt="3"/>
            </a:pPr>
            <a:r>
              <a:rPr lang="tr-TR" dirty="0" smtClean="0">
                <a:solidFill>
                  <a:srgbClr val="FF0000"/>
                </a:solidFill>
              </a:rPr>
              <a:t>Birleşik Kelimeler: </a:t>
            </a:r>
            <a:r>
              <a:rPr lang="tr-TR" dirty="0" smtClean="0"/>
              <a:t>Yeni bir varlık, kavram ya da anlamı karşılamak üzere en az iki sözcüğün bir araya gelerek oluşturduğu sözcüklerdir. </a:t>
            </a:r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dirty="0" smtClean="0"/>
              <a:t>Birçok, hanımeli, hiçbir, bilgisayar, akciğer, affet-, reddet-, kaybol-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NOT: </a:t>
            </a:r>
            <a:r>
              <a:rPr lang="tr-TR" dirty="0" smtClean="0"/>
              <a:t>Birleşik sözcükler cümlede ad, sıfat, zarf görevinde kullanılabilir.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</a:t>
            </a:r>
            <a:r>
              <a:rPr lang="tr-TR" u="sng" dirty="0" smtClean="0">
                <a:solidFill>
                  <a:srgbClr val="FF0000"/>
                </a:solidFill>
              </a:rPr>
              <a:t>Birçok</a:t>
            </a:r>
            <a:r>
              <a:rPr lang="tr-TR" dirty="0" smtClean="0"/>
              <a:t> öğrenci bahçede toplanmıştı.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 </a:t>
            </a:r>
            <a:r>
              <a:rPr lang="tr-TR" dirty="0" smtClean="0">
                <a:solidFill>
                  <a:srgbClr val="FF0000"/>
                </a:solidFill>
              </a:rPr>
              <a:t>sıfat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Sınav </a:t>
            </a:r>
            <a:r>
              <a:rPr lang="tr-TR" u="sng" dirty="0" smtClean="0">
                <a:solidFill>
                  <a:srgbClr val="00B050"/>
                </a:solidFill>
              </a:rPr>
              <a:t>başvuruları</a:t>
            </a:r>
            <a:r>
              <a:rPr lang="tr-TR" dirty="0" smtClean="0"/>
              <a:t> </a:t>
            </a:r>
            <a:r>
              <a:rPr lang="tr-TR" u="sng" dirty="0" smtClean="0">
                <a:solidFill>
                  <a:srgbClr val="FF0000"/>
                </a:solidFill>
              </a:rPr>
              <a:t>bugün</a:t>
            </a:r>
            <a:r>
              <a:rPr lang="tr-TR" dirty="0" smtClean="0"/>
              <a:t> sona eriyor.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</a:t>
            </a:r>
            <a:r>
              <a:rPr lang="tr-TR" dirty="0" smtClean="0">
                <a:solidFill>
                  <a:srgbClr val="00B050"/>
                </a:solidFill>
              </a:rPr>
              <a:t>ad</a:t>
            </a:r>
            <a:r>
              <a:rPr lang="tr-TR" dirty="0" smtClean="0"/>
              <a:t>              </a:t>
            </a:r>
            <a:r>
              <a:rPr lang="tr-TR" dirty="0" smtClean="0">
                <a:solidFill>
                  <a:srgbClr val="FF0000"/>
                </a:solidFill>
              </a:rPr>
              <a:t>zarf</a:t>
            </a:r>
          </a:p>
        </p:txBody>
      </p:sp>
    </p:spTree>
    <p:extLst>
      <p:ext uri="{BB962C8B-B14F-4D97-AF65-F5344CB8AC3E}">
        <p14:creationId xmlns:p14="http://schemas.microsoft.com/office/powerpoint/2010/main" val="1520350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467600" cy="6069288"/>
          </a:xfrm>
        </p:spPr>
        <p:txBody>
          <a:bodyPr/>
          <a:lstStyle/>
          <a:p>
            <a:r>
              <a:rPr lang="tr-TR" dirty="0" smtClean="0"/>
              <a:t>    Bir sözcüğün kök sayılabilmesi için sözcüğün ek almış haliyle anlam ilişkisi olmalıdır. </a:t>
            </a:r>
          </a:p>
          <a:p>
            <a:endParaRPr lang="tr-TR" dirty="0"/>
          </a:p>
          <a:p>
            <a:r>
              <a:rPr lang="tr-TR" dirty="0" smtClean="0"/>
              <a:t>    </a:t>
            </a: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/>
              <a:t>  göz – lük                bal  -  </a:t>
            </a:r>
            <a:r>
              <a:rPr lang="tr-TR" dirty="0" err="1" smtClean="0"/>
              <a:t>ık</a:t>
            </a:r>
            <a:endParaRPr lang="tr-TR" dirty="0" smtClean="0"/>
          </a:p>
          <a:p>
            <a:pPr marL="0" indent="0">
              <a:buNone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  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canlıların                             arının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görme                                 yaptığı  </a:t>
            </a:r>
          </a:p>
          <a:p>
            <a:pPr marL="0" indent="0">
              <a:buNone/>
            </a:pP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organı</a:t>
            </a: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tatlı yiyecek</a:t>
            </a:r>
          </a:p>
          <a:p>
            <a:pPr marL="0" indent="0"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            </a:t>
            </a:r>
            <a:r>
              <a:rPr lang="tr-TR" sz="2000" dirty="0" smtClean="0"/>
              <a:t>görme bozukluğu                bir deniz canlısı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     nedeniyle göze takılan 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                   eşya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«bal»  kök değildir.</a:t>
            </a:r>
          </a:p>
          <a:p>
            <a:pPr marL="0" indent="0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«göz»  köktür.</a:t>
            </a:r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  <a:p>
            <a:r>
              <a:rPr lang="tr-TR" sz="2000" dirty="0" smtClean="0">
                <a:solidFill>
                  <a:srgbClr val="FF0000"/>
                </a:solidFill>
              </a:rPr>
              <a:t>      </a:t>
            </a: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dirty="0"/>
              <a:t>Göl - ge                            Ter -  </a:t>
            </a:r>
            <a:r>
              <a:rPr lang="tr-TR" dirty="0" err="1"/>
              <a:t>zi</a:t>
            </a:r>
            <a:r>
              <a:rPr lang="tr-TR" dirty="0"/>
              <a:t>  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«göl»  </a:t>
            </a:r>
            <a:r>
              <a:rPr lang="tr-TR" dirty="0" smtClean="0"/>
              <a:t>ve</a:t>
            </a:r>
            <a:r>
              <a:rPr lang="tr-TR" dirty="0" smtClean="0">
                <a:solidFill>
                  <a:srgbClr val="FF0000"/>
                </a:solidFill>
              </a:rPr>
              <a:t> «ter»  </a:t>
            </a:r>
            <a:r>
              <a:rPr lang="tr-TR" dirty="0" smtClean="0"/>
              <a:t>kök değildir.     </a:t>
            </a:r>
            <a:endParaRPr lang="tr-TR" dirty="0"/>
          </a:p>
        </p:txBody>
      </p:sp>
      <p:sp>
        <p:nvSpPr>
          <p:cNvPr id="9" name="Sağ Ayraç 8"/>
          <p:cNvSpPr/>
          <p:nvPr/>
        </p:nvSpPr>
        <p:spPr>
          <a:xfrm rot="5400000">
            <a:off x="2339752" y="2420888"/>
            <a:ext cx="792088" cy="18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Ayraç 9"/>
          <p:cNvSpPr/>
          <p:nvPr/>
        </p:nvSpPr>
        <p:spPr>
          <a:xfrm rot="5400000">
            <a:off x="5220072" y="2420888"/>
            <a:ext cx="792088" cy="18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2260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7467600" cy="850106"/>
          </a:xfrm>
        </p:spPr>
        <p:txBody>
          <a:bodyPr/>
          <a:lstStyle/>
          <a:p>
            <a:r>
              <a:rPr lang="tr-TR" dirty="0" smtClean="0"/>
              <a:t>                    KÖK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1)   İsim Kökü:</a:t>
            </a:r>
          </a:p>
          <a:p>
            <a:pPr marL="0" indent="0">
              <a:buNone/>
            </a:pPr>
            <a:r>
              <a:rPr lang="tr-TR" dirty="0" smtClean="0"/>
              <a:t>           Bir varlığın adı olan içinde eylem adı bulundurmayan sözcük türlerine </a:t>
            </a:r>
            <a:r>
              <a:rPr lang="tr-TR" dirty="0" smtClean="0">
                <a:solidFill>
                  <a:srgbClr val="FF0000"/>
                </a:solidFill>
              </a:rPr>
              <a:t>isim kökü </a:t>
            </a:r>
            <a:r>
              <a:rPr lang="tr-TR" dirty="0" smtClean="0"/>
              <a:t>denir.</a:t>
            </a:r>
          </a:p>
          <a:p>
            <a:pPr marL="0" indent="0">
              <a:buNone/>
            </a:pPr>
            <a:r>
              <a:rPr lang="tr-TR" dirty="0" smtClean="0"/>
              <a:t>           İsim kökleri    ‘-</a:t>
            </a:r>
            <a:r>
              <a:rPr lang="tr-TR" dirty="0" err="1" smtClean="0"/>
              <a:t>mek</a:t>
            </a:r>
            <a:r>
              <a:rPr lang="tr-TR" dirty="0" smtClean="0"/>
              <a:t> / -</a:t>
            </a:r>
            <a:r>
              <a:rPr lang="tr-TR" dirty="0" err="1" smtClean="0"/>
              <a:t>mak</a:t>
            </a:r>
            <a:r>
              <a:rPr lang="tr-TR" dirty="0" smtClean="0"/>
              <a:t>’  ekini almazlar.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Yansıma olan ses taklidi kelimelerin kökü de isim kökü sayılır.  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Örnek : </a:t>
            </a:r>
            <a:r>
              <a:rPr lang="tr-TR" dirty="0" smtClean="0"/>
              <a:t>insan-</a:t>
            </a:r>
            <a:r>
              <a:rPr lang="tr-TR" dirty="0" err="1" smtClean="0"/>
              <a:t>lık</a:t>
            </a:r>
            <a:r>
              <a:rPr lang="tr-TR" dirty="0" smtClean="0"/>
              <a:t>,  göz – lük,  yiğit - çe </a:t>
            </a:r>
          </a:p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2)   Fiil Kökü: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</a:t>
            </a:r>
            <a:r>
              <a:rPr lang="tr-TR" dirty="0" smtClean="0"/>
              <a:t>İş, oluş, hareket bildiren ve  ‘-</a:t>
            </a:r>
            <a:r>
              <a:rPr lang="tr-TR" dirty="0" err="1" smtClean="0"/>
              <a:t>mek</a:t>
            </a:r>
            <a:r>
              <a:rPr lang="tr-TR" dirty="0" smtClean="0"/>
              <a:t> / -</a:t>
            </a:r>
            <a:r>
              <a:rPr lang="tr-TR" dirty="0" err="1" smtClean="0"/>
              <a:t>mak</a:t>
            </a:r>
            <a:r>
              <a:rPr lang="tr-TR" dirty="0" smtClean="0"/>
              <a:t>’</a:t>
            </a:r>
          </a:p>
          <a:p>
            <a:pPr marL="0" indent="0">
              <a:buNone/>
            </a:pPr>
            <a:r>
              <a:rPr lang="tr-TR" dirty="0"/>
              <a:t>m</a:t>
            </a:r>
            <a:r>
              <a:rPr lang="tr-TR" dirty="0" smtClean="0"/>
              <a:t>astar eki alabilen köklerdir.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Fiil köklerinin mastar eki alabildikleri, kökten sonra kısa çizgi (-) konularak gösterilir.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Örnek:</a:t>
            </a:r>
            <a:r>
              <a:rPr lang="tr-TR" dirty="0" smtClean="0"/>
              <a:t>        yaz - </a:t>
            </a:r>
            <a:r>
              <a:rPr lang="tr-TR" dirty="0" err="1" smtClean="0"/>
              <a:t>mak</a:t>
            </a:r>
            <a:r>
              <a:rPr lang="tr-TR" dirty="0" smtClean="0"/>
              <a:t>,    oku - </a:t>
            </a:r>
            <a:r>
              <a:rPr lang="tr-TR" dirty="0" err="1" smtClean="0"/>
              <a:t>mak</a:t>
            </a:r>
            <a:r>
              <a:rPr lang="tr-TR" dirty="0" smtClean="0"/>
              <a:t>,   koş - </a:t>
            </a:r>
            <a:r>
              <a:rPr lang="tr-TR" dirty="0" err="1" smtClean="0"/>
              <a:t>mak</a:t>
            </a: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73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3)   Sesteş Kök:</a:t>
            </a:r>
          </a:p>
          <a:p>
            <a:pPr marL="0" indent="0" algn="just">
              <a:buNone/>
            </a:pPr>
            <a:r>
              <a:rPr lang="tr-TR" dirty="0" smtClean="0"/>
              <a:t>   Okunuşları, yazılışları aynı, anlamları farklı olan</a:t>
            </a:r>
          </a:p>
          <a:p>
            <a:pPr marL="0" indent="0" algn="just">
              <a:buNone/>
            </a:pPr>
            <a:r>
              <a:rPr lang="tr-TR" dirty="0" smtClean="0"/>
              <a:t>köklerdir.  Sesteş kökler arasında uzaktan, yakından herhangi bir anlam bağı yoktur.</a:t>
            </a:r>
          </a:p>
          <a:p>
            <a:pPr marL="0" indent="0">
              <a:buNone/>
            </a:pP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Örnek:</a:t>
            </a:r>
          </a:p>
          <a:p>
            <a:pPr marL="0" indent="0">
              <a:buNone/>
            </a:pPr>
            <a:r>
              <a:rPr lang="tr-TR" sz="2000" dirty="0"/>
              <a:t>y</a:t>
            </a:r>
            <a:r>
              <a:rPr lang="tr-TR" sz="2000" dirty="0" smtClean="0"/>
              <a:t>ol ( isim kökü ) / yol – 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kökü)</a:t>
            </a:r>
          </a:p>
          <a:p>
            <a:pPr marL="0" indent="0">
              <a:buNone/>
            </a:pPr>
            <a:r>
              <a:rPr lang="tr-TR" sz="2000" dirty="0" smtClean="0"/>
              <a:t>ara </a:t>
            </a:r>
            <a:r>
              <a:rPr lang="tr-TR" sz="2000" dirty="0"/>
              <a:t>( isim kökü ) / </a:t>
            </a:r>
            <a:r>
              <a:rPr lang="tr-TR" sz="2000" dirty="0" smtClean="0"/>
              <a:t>ara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</a:t>
            </a:r>
            <a:r>
              <a:rPr lang="tr-TR" sz="2000" dirty="0"/>
              <a:t>kökü</a:t>
            </a:r>
            <a:r>
              <a:rPr lang="tr-TR" sz="2000" dirty="0" smtClean="0"/>
              <a:t>)</a:t>
            </a:r>
          </a:p>
          <a:p>
            <a:pPr marL="0" indent="0">
              <a:buNone/>
            </a:pPr>
            <a:r>
              <a:rPr lang="tr-TR" sz="2000" dirty="0" smtClean="0"/>
              <a:t>kar </a:t>
            </a:r>
            <a:r>
              <a:rPr lang="tr-TR" sz="2000" dirty="0"/>
              <a:t>( isim kökü ) / </a:t>
            </a:r>
            <a:r>
              <a:rPr lang="tr-TR" sz="2000" dirty="0" smtClean="0"/>
              <a:t>kar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</a:t>
            </a:r>
            <a:r>
              <a:rPr lang="tr-TR" sz="2000" dirty="0"/>
              <a:t>kökü</a:t>
            </a:r>
            <a:r>
              <a:rPr lang="tr-TR" sz="2000" dirty="0" smtClean="0"/>
              <a:t>)</a:t>
            </a:r>
          </a:p>
          <a:p>
            <a:r>
              <a:rPr lang="tr-TR" dirty="0">
                <a:solidFill>
                  <a:srgbClr val="FF0000"/>
                </a:solidFill>
              </a:rPr>
              <a:t>4</a:t>
            </a:r>
            <a:r>
              <a:rPr lang="tr-TR" dirty="0" smtClean="0">
                <a:solidFill>
                  <a:srgbClr val="FF0000"/>
                </a:solidFill>
              </a:rPr>
              <a:t>)   Kökteş </a:t>
            </a:r>
            <a:r>
              <a:rPr lang="tr-TR" dirty="0">
                <a:solidFill>
                  <a:srgbClr val="FF0000"/>
                </a:solidFill>
              </a:rPr>
              <a:t>Kök:</a:t>
            </a:r>
          </a:p>
          <a:p>
            <a:pPr marL="0" indent="0" algn="just">
              <a:buNone/>
            </a:pPr>
            <a:r>
              <a:rPr lang="tr-TR" dirty="0"/>
              <a:t>   Okunuşları, yazılışları aynı, anlamları </a:t>
            </a:r>
            <a:r>
              <a:rPr lang="tr-TR" dirty="0" smtClean="0"/>
              <a:t>arasında da kuvvetli bir bağ bulunan köklerdir. Bunlardan biri isim kökü, diğeri ise fiil köküdür.</a:t>
            </a:r>
            <a:endParaRPr lang="tr-TR" dirty="0"/>
          </a:p>
          <a:p>
            <a:pPr marL="0" indent="0">
              <a:buNone/>
            </a:pP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Örnek:</a:t>
            </a:r>
          </a:p>
          <a:p>
            <a:pPr marL="0" indent="0">
              <a:buNone/>
            </a:pPr>
            <a:r>
              <a:rPr lang="tr-TR" sz="2000" dirty="0" smtClean="0"/>
              <a:t>eski </a:t>
            </a:r>
            <a:r>
              <a:rPr lang="tr-TR" sz="2000" dirty="0"/>
              <a:t>( isim kökü ) / </a:t>
            </a:r>
            <a:r>
              <a:rPr lang="tr-TR" sz="2000" dirty="0" smtClean="0"/>
              <a:t>eski </a:t>
            </a:r>
            <a:r>
              <a:rPr lang="tr-TR" sz="2000" dirty="0"/>
              <a:t>–  </a:t>
            </a:r>
            <a:r>
              <a:rPr lang="tr-TR" sz="2000" dirty="0" err="1" smtClean="0"/>
              <a:t>mek</a:t>
            </a:r>
            <a:r>
              <a:rPr lang="tr-TR" sz="2000" dirty="0" smtClean="0"/>
              <a:t> </a:t>
            </a:r>
            <a:r>
              <a:rPr lang="tr-TR" sz="2000" dirty="0"/>
              <a:t>(fiil kökü</a:t>
            </a:r>
            <a:r>
              <a:rPr lang="tr-TR" sz="2000" dirty="0" smtClean="0"/>
              <a:t>)</a:t>
            </a:r>
          </a:p>
          <a:p>
            <a:pPr marL="0" indent="0">
              <a:buNone/>
            </a:pPr>
            <a:r>
              <a:rPr lang="tr-TR" sz="2000" dirty="0"/>
              <a:t>b</a:t>
            </a:r>
            <a:r>
              <a:rPr lang="tr-TR" sz="2000" dirty="0" smtClean="0"/>
              <a:t>oya ( </a:t>
            </a:r>
            <a:r>
              <a:rPr lang="tr-TR" sz="2000" dirty="0"/>
              <a:t>isim kökü ) / </a:t>
            </a:r>
            <a:r>
              <a:rPr lang="tr-TR" sz="2000" dirty="0" smtClean="0"/>
              <a:t>boya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</a:t>
            </a:r>
            <a:r>
              <a:rPr lang="tr-TR" sz="2000" dirty="0"/>
              <a:t>(fiil kökü)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220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        EK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/>
          </a:bodyPr>
          <a:lstStyle/>
          <a:p>
            <a:pPr algn="just"/>
            <a:r>
              <a:rPr lang="tr-TR" dirty="0" smtClean="0"/>
              <a:t>     Tek başına bir anlamı olmayan, eklendiği sözcüklere yeni anlamlar katan, diğer sözcüklerle anlam ilişkisi kurmasını sağlayan ve onların cümledeki görevini belirleyen seslere </a:t>
            </a:r>
            <a:r>
              <a:rPr lang="tr-TR" u="sng" dirty="0" smtClean="0">
                <a:solidFill>
                  <a:srgbClr val="FF0000"/>
                </a:solidFill>
              </a:rPr>
              <a:t>ek </a:t>
            </a:r>
            <a:r>
              <a:rPr lang="tr-TR" dirty="0" smtClean="0"/>
              <a:t>denir.</a:t>
            </a:r>
          </a:p>
          <a:p>
            <a:pPr marL="0" indent="0" algn="just">
              <a:buNone/>
            </a:pPr>
            <a:r>
              <a:rPr lang="tr-TR" dirty="0" smtClean="0"/>
              <a:t>        Türkçe sondan eklemeli bir dildir. </a:t>
            </a: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Türkçede </a:t>
            </a:r>
            <a:r>
              <a:rPr lang="tr-TR" dirty="0" smtClean="0">
                <a:solidFill>
                  <a:srgbClr val="FF0000"/>
                </a:solidFill>
              </a:rPr>
              <a:t>kök – yapım eki – çekim eki </a:t>
            </a:r>
            <a:r>
              <a:rPr lang="tr-TR" dirty="0" smtClean="0"/>
              <a:t>sırası vardır.</a:t>
            </a: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Örnek: </a:t>
            </a:r>
            <a:r>
              <a:rPr lang="tr-TR" dirty="0" smtClean="0"/>
              <a:t> </a:t>
            </a:r>
            <a:r>
              <a:rPr lang="tr-TR" u="sng" dirty="0" smtClean="0"/>
              <a:t>dost</a:t>
            </a:r>
            <a:r>
              <a:rPr lang="tr-TR" dirty="0" smtClean="0"/>
              <a:t> – </a:t>
            </a:r>
            <a:r>
              <a:rPr lang="tr-TR" u="sng" dirty="0" err="1" smtClean="0"/>
              <a:t>luk</a:t>
            </a:r>
            <a:r>
              <a:rPr lang="tr-TR" dirty="0" smtClean="0"/>
              <a:t> – </a:t>
            </a:r>
            <a:r>
              <a:rPr lang="tr-TR" u="sng" dirty="0" err="1" smtClean="0"/>
              <a:t>lar</a:t>
            </a:r>
            <a:r>
              <a:rPr lang="tr-TR" u="sng" dirty="0" smtClean="0"/>
              <a:t> </a:t>
            </a:r>
          </a:p>
          <a:p>
            <a:pPr marL="0" indent="0" algn="just">
              <a:buNone/>
            </a:pPr>
            <a:r>
              <a:rPr lang="tr-TR" dirty="0" smtClean="0"/>
              <a:t>               kök    </a:t>
            </a:r>
            <a:r>
              <a:rPr lang="tr-TR" dirty="0" err="1" smtClean="0"/>
              <a:t>y.e</a:t>
            </a:r>
            <a:r>
              <a:rPr lang="tr-TR" dirty="0" smtClean="0"/>
              <a:t>      </a:t>
            </a:r>
            <a:r>
              <a:rPr lang="tr-TR" dirty="0" err="1" smtClean="0"/>
              <a:t>ç.e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Gövde :</a:t>
            </a:r>
            <a:r>
              <a:rPr lang="tr-TR" dirty="0" smtClean="0"/>
              <a:t> Kelimenin yapım eki almış şekline </a:t>
            </a:r>
            <a:r>
              <a:rPr lang="tr-TR" dirty="0" smtClean="0">
                <a:solidFill>
                  <a:srgbClr val="FF0000"/>
                </a:solidFill>
              </a:rPr>
              <a:t>gövde</a:t>
            </a:r>
            <a:r>
              <a:rPr lang="tr-TR" dirty="0" smtClean="0"/>
              <a:t> denir.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Örnek:  </a:t>
            </a:r>
            <a:r>
              <a:rPr lang="tr-TR" u="sng" dirty="0" smtClean="0"/>
              <a:t>Sil </a:t>
            </a:r>
            <a:r>
              <a:rPr lang="tr-TR" dirty="0" smtClean="0"/>
              <a:t>– </a:t>
            </a:r>
            <a:r>
              <a:rPr lang="tr-TR" u="sng" dirty="0" err="1" smtClean="0"/>
              <a:t>gi</a:t>
            </a:r>
            <a:r>
              <a:rPr lang="tr-TR" u="sng" dirty="0" smtClean="0"/>
              <a:t> </a:t>
            </a:r>
            <a:r>
              <a:rPr lang="tr-TR" dirty="0" smtClean="0"/>
              <a:t>– </a:t>
            </a:r>
            <a:r>
              <a:rPr lang="tr-TR" u="sng" dirty="0" smtClean="0"/>
              <a:t>si</a:t>
            </a:r>
          </a:p>
          <a:p>
            <a:pPr marL="0" indent="0" algn="just">
              <a:buNone/>
            </a:pPr>
            <a:r>
              <a:rPr lang="tr-TR" dirty="0" smtClean="0"/>
              <a:t>                </a:t>
            </a:r>
            <a:r>
              <a:rPr lang="tr-TR" dirty="0" err="1" smtClean="0"/>
              <a:t>f.k</a:t>
            </a:r>
            <a:r>
              <a:rPr lang="tr-TR" dirty="0" smtClean="0"/>
              <a:t>    </a:t>
            </a:r>
            <a:r>
              <a:rPr lang="tr-TR" dirty="0" err="1" smtClean="0"/>
              <a:t>y.e</a:t>
            </a:r>
            <a:r>
              <a:rPr lang="tr-TR" dirty="0" smtClean="0"/>
              <a:t>   </a:t>
            </a:r>
            <a:r>
              <a:rPr lang="tr-TR" dirty="0" err="1" smtClean="0"/>
              <a:t>ç.e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gövde</a:t>
            </a:r>
          </a:p>
          <a:p>
            <a:pPr marL="0" indent="0" algn="just">
              <a:buNone/>
            </a:pPr>
            <a:r>
              <a:rPr lang="tr-TR" dirty="0" smtClean="0"/>
              <a:t>Ekler, yapım ekleri ve çekim ekleri olmak üzere ikiye ayrılır.</a:t>
            </a:r>
            <a:endParaRPr lang="tr-TR" dirty="0"/>
          </a:p>
        </p:txBody>
      </p:sp>
      <p:sp>
        <p:nvSpPr>
          <p:cNvPr id="4" name="Sol Köşeli Ayraç 3"/>
          <p:cNvSpPr/>
          <p:nvPr/>
        </p:nvSpPr>
        <p:spPr>
          <a:xfrm rot="16200000">
            <a:off x="2067512" y="4493329"/>
            <a:ext cx="382274" cy="1277953"/>
          </a:xfrm>
          <a:prstGeom prst="leftBracket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31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                   </a:t>
            </a:r>
            <a:r>
              <a:rPr lang="tr-TR" sz="3600" dirty="0" smtClean="0">
                <a:solidFill>
                  <a:srgbClr val="FF0000"/>
                </a:solidFill>
              </a:rPr>
              <a:t>A) YAPIM EKLERİ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tr-TR" dirty="0" smtClean="0"/>
              <a:t>     Eklendiği sözcüğün anlamını değiştiren, ondan yeni kelime türeten eklerdir. Yapım ekleri dörde ayrılır: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</a:t>
            </a:r>
            <a:r>
              <a:rPr lang="tr-TR" sz="3300" dirty="0" smtClean="0">
                <a:solidFill>
                  <a:srgbClr val="0070C0"/>
                </a:solidFill>
              </a:rPr>
              <a:t>1) İsimden İsim </a:t>
            </a:r>
            <a:r>
              <a:rPr lang="tr-TR" sz="3300" dirty="0">
                <a:solidFill>
                  <a:srgbClr val="0070C0"/>
                </a:solidFill>
              </a:rPr>
              <a:t>Y</a:t>
            </a:r>
            <a:r>
              <a:rPr lang="tr-TR" sz="3300" dirty="0" smtClean="0">
                <a:solidFill>
                  <a:srgbClr val="0070C0"/>
                </a:solidFill>
              </a:rPr>
              <a:t>apım </a:t>
            </a:r>
            <a:r>
              <a:rPr lang="tr-TR" sz="3300" dirty="0">
                <a:solidFill>
                  <a:srgbClr val="0070C0"/>
                </a:solidFill>
              </a:rPr>
              <a:t>E</a:t>
            </a:r>
            <a:r>
              <a:rPr lang="tr-TR" sz="3300" dirty="0" smtClean="0">
                <a:solidFill>
                  <a:srgbClr val="0070C0"/>
                </a:solidFill>
              </a:rPr>
              <a:t>kleri:</a:t>
            </a:r>
            <a:endParaRPr lang="tr-TR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       </a:t>
            </a:r>
            <a:r>
              <a:rPr lang="tr-TR" sz="3300" dirty="0" smtClean="0"/>
              <a:t>İsimlere eklenerek onlardan yeni isimler yapan eklerdir</a:t>
            </a:r>
            <a:r>
              <a:rPr lang="tr-TR" dirty="0" smtClean="0"/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li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/>
              <a:t> </a:t>
            </a:r>
            <a:r>
              <a:rPr lang="tr-TR" dirty="0" smtClean="0"/>
              <a:t> şehirli, evli, Aydınlı, yaşlı….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lık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kömürlük, şekerlik, ormanlık, dostluk…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cı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simitçi, yolcu, izci, gözcü…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-sız:     </a:t>
            </a:r>
            <a:r>
              <a:rPr lang="tr-TR" dirty="0" smtClean="0"/>
              <a:t>susuz, dertsiz, gönülsüz, parasız…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-ce:       </a:t>
            </a:r>
            <a:r>
              <a:rPr lang="tr-TR" dirty="0" smtClean="0"/>
              <a:t>Türkçe, genişçe, dostça…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daş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yoldaş, yurttaş, çağdaş, meslektaş…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cıl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evcil, otçul, balıkçıl, etçil…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ncı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üçüncü, beşinci, sonuncu…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-ar:        </a:t>
            </a:r>
            <a:r>
              <a:rPr lang="tr-TR" dirty="0" smtClean="0"/>
              <a:t>beşer, altışar…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ıt</a:t>
            </a:r>
            <a:r>
              <a:rPr lang="tr-TR" dirty="0" smtClean="0">
                <a:solidFill>
                  <a:srgbClr val="FF0000"/>
                </a:solidFill>
              </a:rPr>
              <a:t>:         </a:t>
            </a:r>
            <a:r>
              <a:rPr lang="tr-TR" dirty="0" smtClean="0"/>
              <a:t>yaşıt, eşit, karşıt…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-cık:</a:t>
            </a:r>
            <a:r>
              <a:rPr lang="tr-TR" dirty="0" smtClean="0"/>
              <a:t>        azıcık, küçücük, tepecik, derecik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850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2) </a:t>
            </a:r>
            <a:r>
              <a:rPr lang="tr-TR" dirty="0">
                <a:solidFill>
                  <a:srgbClr val="0070C0"/>
                </a:solidFill>
              </a:rPr>
              <a:t>İsimden </a:t>
            </a:r>
            <a:r>
              <a:rPr lang="tr-TR" dirty="0" smtClean="0">
                <a:solidFill>
                  <a:srgbClr val="0070C0"/>
                </a:solidFill>
              </a:rPr>
              <a:t>Fiil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>
              <a:buNone/>
            </a:pPr>
            <a:endParaRPr lang="tr-TR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       </a:t>
            </a:r>
            <a:r>
              <a:rPr lang="tr-TR" dirty="0"/>
              <a:t>İsimlere eklenerek onlardan </a:t>
            </a:r>
            <a:r>
              <a:rPr lang="tr-TR" dirty="0" smtClean="0"/>
              <a:t>fiil yapan </a:t>
            </a:r>
            <a:r>
              <a:rPr lang="tr-TR" dirty="0"/>
              <a:t>eklerdir.</a:t>
            </a:r>
          </a:p>
          <a:p>
            <a:pPr marL="0" indent="0" algn="just"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0070C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la:     </a:t>
            </a:r>
            <a:r>
              <a:rPr lang="tr-TR" dirty="0" smtClean="0"/>
              <a:t>  sula(</a:t>
            </a:r>
            <a:r>
              <a:rPr lang="tr-TR" dirty="0" err="1" smtClean="0"/>
              <a:t>mak</a:t>
            </a:r>
            <a:r>
              <a:rPr lang="tr-TR" dirty="0" smtClean="0"/>
              <a:t>), başla(</a:t>
            </a:r>
            <a:r>
              <a:rPr lang="tr-TR" dirty="0" err="1" smtClean="0"/>
              <a:t>mak</a:t>
            </a:r>
            <a:r>
              <a:rPr lang="tr-TR" dirty="0" smtClean="0"/>
              <a:t>), yolla(</a:t>
            </a:r>
            <a:r>
              <a:rPr lang="tr-TR" dirty="0" err="1" smtClean="0"/>
              <a:t>mak</a:t>
            </a:r>
            <a:r>
              <a:rPr lang="tr-TR" dirty="0" smtClean="0"/>
              <a:t>)….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-al:     </a:t>
            </a:r>
            <a:r>
              <a:rPr lang="tr-TR" dirty="0" smtClean="0"/>
              <a:t>düzel(</a:t>
            </a:r>
            <a:r>
              <a:rPr lang="tr-TR" dirty="0" err="1" smtClean="0"/>
              <a:t>mek</a:t>
            </a:r>
            <a:r>
              <a:rPr lang="tr-TR" dirty="0" smtClean="0"/>
              <a:t>), azal(</a:t>
            </a:r>
            <a:r>
              <a:rPr lang="tr-TR" dirty="0" err="1" smtClean="0"/>
              <a:t>mak</a:t>
            </a:r>
            <a:r>
              <a:rPr lang="tr-TR" dirty="0" smtClean="0"/>
              <a:t>), daral(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a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oyna(</a:t>
            </a:r>
            <a:r>
              <a:rPr lang="tr-TR" dirty="0" err="1" smtClean="0"/>
              <a:t>mak</a:t>
            </a:r>
            <a:r>
              <a:rPr lang="tr-TR" dirty="0" smtClean="0"/>
              <a:t>), kana(</a:t>
            </a:r>
            <a:r>
              <a:rPr lang="tr-TR" dirty="0" err="1" smtClean="0"/>
              <a:t>mak</a:t>
            </a:r>
            <a:r>
              <a:rPr lang="tr-TR" dirty="0" smtClean="0"/>
              <a:t>), yaşa(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-ar:     </a:t>
            </a:r>
            <a:r>
              <a:rPr lang="tr-TR" dirty="0" smtClean="0"/>
              <a:t>morar(</a:t>
            </a:r>
            <a:r>
              <a:rPr lang="tr-TR" dirty="0" err="1" smtClean="0"/>
              <a:t>mak</a:t>
            </a:r>
            <a:r>
              <a:rPr lang="tr-TR" dirty="0" smtClean="0"/>
              <a:t>), sarar(</a:t>
            </a:r>
            <a:r>
              <a:rPr lang="tr-TR" dirty="0" err="1" smtClean="0"/>
              <a:t>mak</a:t>
            </a:r>
            <a:r>
              <a:rPr lang="tr-TR" dirty="0" smtClean="0"/>
              <a:t>), karar(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l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doğrul(</a:t>
            </a:r>
            <a:r>
              <a:rPr lang="tr-TR" dirty="0" err="1" smtClean="0"/>
              <a:t>mak</a:t>
            </a:r>
            <a:r>
              <a:rPr lang="tr-TR" dirty="0" smtClean="0"/>
              <a:t>), sivril(</a:t>
            </a:r>
            <a:r>
              <a:rPr lang="tr-TR" dirty="0" err="1" smtClean="0"/>
              <a:t>mek</a:t>
            </a:r>
            <a:r>
              <a:rPr lang="tr-TR" dirty="0" smtClean="0"/>
              <a:t>), incel(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ik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birik(</a:t>
            </a:r>
            <a:r>
              <a:rPr lang="tr-TR" dirty="0" err="1" smtClean="0"/>
              <a:t>mek</a:t>
            </a:r>
            <a:r>
              <a:rPr lang="tr-TR" dirty="0" smtClean="0"/>
              <a:t>), acık(</a:t>
            </a:r>
            <a:r>
              <a:rPr lang="tr-TR" dirty="0" err="1" smtClean="0"/>
              <a:t>mak</a:t>
            </a:r>
            <a:r>
              <a:rPr lang="tr-TR" dirty="0" smtClean="0"/>
              <a:t>), gecik(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-et:       </a:t>
            </a:r>
            <a:r>
              <a:rPr lang="tr-TR" dirty="0" smtClean="0"/>
              <a:t>yönet(</a:t>
            </a:r>
            <a:r>
              <a:rPr lang="tr-TR" dirty="0" err="1" smtClean="0"/>
              <a:t>mek</a:t>
            </a:r>
            <a:r>
              <a:rPr lang="tr-TR" dirty="0" smtClean="0"/>
              <a:t>), gözet(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sa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susa(</a:t>
            </a:r>
            <a:r>
              <a:rPr lang="tr-TR" dirty="0" err="1" smtClean="0"/>
              <a:t>mak</a:t>
            </a:r>
            <a:r>
              <a:rPr lang="tr-TR" dirty="0" smtClean="0"/>
              <a:t>), garipse(</a:t>
            </a:r>
            <a:r>
              <a:rPr lang="tr-TR" dirty="0" err="1" smtClean="0"/>
              <a:t>mek</a:t>
            </a:r>
            <a:r>
              <a:rPr lang="tr-TR" dirty="0" smtClean="0"/>
              <a:t>), önemse(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msa</a:t>
            </a:r>
            <a:r>
              <a:rPr lang="tr-TR" dirty="0" smtClean="0">
                <a:solidFill>
                  <a:srgbClr val="FF0000"/>
                </a:solidFill>
              </a:rPr>
              <a:t>:  </a:t>
            </a:r>
            <a:r>
              <a:rPr lang="tr-TR" dirty="0" smtClean="0"/>
              <a:t>azımsa(</a:t>
            </a:r>
            <a:r>
              <a:rPr lang="tr-TR" dirty="0" err="1" smtClean="0"/>
              <a:t>mak</a:t>
            </a:r>
            <a:r>
              <a:rPr lang="tr-TR" dirty="0" smtClean="0"/>
              <a:t>), benimse(</a:t>
            </a:r>
            <a:r>
              <a:rPr lang="tr-TR" dirty="0" err="1" smtClean="0"/>
              <a:t>mek</a:t>
            </a:r>
            <a:r>
              <a:rPr lang="tr-TR" dirty="0" smtClean="0"/>
              <a:t>), küçümse(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362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3</a:t>
            </a:r>
            <a:r>
              <a:rPr lang="tr-TR" dirty="0" smtClean="0">
                <a:solidFill>
                  <a:srgbClr val="0070C0"/>
                </a:solidFill>
              </a:rPr>
              <a:t>) Fiilden İsim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  <a:endParaRPr lang="tr-TR" dirty="0" smtClean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-ce:     </a:t>
            </a:r>
            <a:r>
              <a:rPr lang="tr-TR" dirty="0" smtClean="0"/>
              <a:t> düşünce, eğlence…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gı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sevgi, çalgı, askı, çizgi…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ı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ölü, yapı, yazı, doğu…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ım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bilim, çizim, ölüm, seçim…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-ak:    </a:t>
            </a:r>
            <a:r>
              <a:rPr lang="tr-TR" dirty="0" smtClean="0"/>
              <a:t>yatak, durak, kaçak…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-ge:     </a:t>
            </a:r>
            <a:r>
              <a:rPr lang="tr-TR" dirty="0"/>
              <a:t>bilge, süpürge, gösterge, bölge</a:t>
            </a:r>
            <a:r>
              <a:rPr lang="tr-TR" dirty="0" smtClean="0"/>
              <a:t>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ıt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geçit, yakıt…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gıç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bilgiç, dalgıç…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30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mba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1858</Words>
  <Application>Microsoft Office PowerPoint</Application>
  <PresentationFormat>Ekran Gösterisi (4:3)</PresentationFormat>
  <Paragraphs>311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5" baseType="lpstr">
      <vt:lpstr>Calibri</vt:lpstr>
      <vt:lpstr>Century Schoolbook</vt:lpstr>
      <vt:lpstr>Wingdings</vt:lpstr>
      <vt:lpstr>Wingdings 2</vt:lpstr>
      <vt:lpstr>Cumba</vt:lpstr>
      <vt:lpstr>YAPI BİLGİSİ </vt:lpstr>
      <vt:lpstr>                             KÖK </vt:lpstr>
      <vt:lpstr>                      </vt:lpstr>
      <vt:lpstr>                    KÖK TÜRLERİ</vt:lpstr>
      <vt:lpstr>PowerPoint Sunusu</vt:lpstr>
      <vt:lpstr>                             EK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FATMA MEHTAP COSKUN</dc:creator>
  <cp:keywords>www.sorubak.com</cp:keywords>
  <cp:lastModifiedBy>doğan</cp:lastModifiedBy>
  <cp:revision>81</cp:revision>
  <dcterms:created xsi:type="dcterms:W3CDTF">2015-10-05T18:55:49Z</dcterms:created>
  <dcterms:modified xsi:type="dcterms:W3CDTF">2015-11-17T21:41:03Z</dcterms:modified>
</cp:coreProperties>
</file>