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0" r:id="rId17"/>
    <p:sldId id="272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F62D1-1C85-4325-BDA2-9605F284A879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8E9C0-626B-46EF-813E-CCA6B72E9B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5699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8E9C0-626B-46EF-813E-CCA6B72E9B65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5731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04.06.2016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132440" cy="2262113"/>
          </a:xfrm>
        </p:spPr>
        <p:txBody>
          <a:bodyPr>
            <a:noAutofit/>
          </a:bodyPr>
          <a:lstStyle/>
          <a:p>
            <a:r>
              <a:rPr lang="tr-TR" sz="4400" b="1" dirty="0" smtClean="0"/>
              <a:t>MEHMET AKİF ERSOY İLKOKULU </a:t>
            </a:r>
            <a:br>
              <a:rPr lang="tr-TR" sz="4400" b="1" dirty="0" smtClean="0"/>
            </a:br>
            <a:r>
              <a:rPr lang="tr-TR" sz="4400" b="1" dirty="0" smtClean="0"/>
              <a:t>Müzik Dersi – 4-E sınıfı</a:t>
            </a:r>
            <a:endParaRPr lang="tr-TR" sz="44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619672" y="3645024"/>
            <a:ext cx="6400800" cy="1752600"/>
          </a:xfrm>
        </p:spPr>
        <p:txBody>
          <a:bodyPr>
            <a:normAutofit fontScale="85000" lnSpcReduction="20000"/>
          </a:bodyPr>
          <a:lstStyle/>
          <a:p>
            <a:endParaRPr lang="tr-TR" sz="36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tr-TR" sz="3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Farklı </a:t>
            </a:r>
            <a:r>
              <a:rPr lang="tr-TR" sz="3600" b="1" dirty="0">
                <a:solidFill>
                  <a:schemeClr val="tx1"/>
                </a:solidFill>
                <a:latin typeface="Comic Sans MS" panose="030F0702030302020204" pitchFamily="66" charset="0"/>
              </a:rPr>
              <a:t>türlerdeki müzikleri dinleyerek müzik beğeni ve kültürünü geliştirir.</a:t>
            </a:r>
          </a:p>
        </p:txBody>
      </p:sp>
    </p:spTree>
    <p:extLst>
      <p:ext uri="{BB962C8B-B14F-4D97-AF65-F5344CB8AC3E}">
        <p14:creationId xmlns:p14="http://schemas.microsoft.com/office/powerpoint/2010/main" val="3964476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İSPANYOL FLAMENKO</a:t>
            </a:r>
            <a:endParaRPr lang="tr-TR" sz="54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162710" cy="536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1657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7620000" cy="2924944"/>
          </a:xfrm>
        </p:spPr>
        <p:txBody>
          <a:bodyPr/>
          <a:lstStyle/>
          <a:p>
            <a:r>
              <a:rPr lang="tr-TR" b="1" dirty="0" smtClean="0">
                <a:latin typeface="Comic Sans MS" panose="030F0702030302020204" pitchFamily="66" charset="0"/>
              </a:rPr>
              <a:t>Flamenko, Güney İspanya'nın Endülüs bölgesine özgü ama bu bölgeyle sınırlı kalmamış bir müzik ve dans türüdür. </a:t>
            </a:r>
          </a:p>
          <a:p>
            <a:r>
              <a:rPr lang="tr-TR" b="1" dirty="0" smtClean="0">
                <a:latin typeface="Comic Sans MS" panose="030F0702030302020204" pitchFamily="66" charset="0"/>
              </a:rPr>
              <a:t>14.yy. sonrasında çingenelerin, Arapların, Yahudilerin ve toplumdışı bırakılmış Hristiyanların toplumun dış çevresinde kaynaşması sonucu meydana gelmiştir. </a:t>
            </a:r>
            <a:endParaRPr lang="tr-TR" b="1" dirty="0">
              <a:latin typeface="Comic Sans MS" panose="030F0702030302020204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784" y="2257726"/>
            <a:ext cx="3233936" cy="46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9035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88640"/>
            <a:ext cx="8460432" cy="616875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tr-TR" sz="2800" b="1" dirty="0"/>
              <a:t>T</a:t>
            </a:r>
            <a:r>
              <a:rPr lang="tr-TR" sz="2800" b="1" dirty="0" smtClean="0"/>
              <a:t>ek </a:t>
            </a:r>
            <a:r>
              <a:rPr lang="tr-TR" sz="2800" b="1" dirty="0"/>
              <a:t>başına bir dans türü olmanın çok daha ötesinde. Flamenko müziği, </a:t>
            </a:r>
            <a:r>
              <a:rPr lang="tr-TR" sz="2800" b="1" dirty="0" err="1"/>
              <a:t>flamenko</a:t>
            </a:r>
            <a:r>
              <a:rPr lang="tr-TR" sz="2800" b="1" dirty="0"/>
              <a:t> gitarı, </a:t>
            </a:r>
            <a:r>
              <a:rPr lang="tr-TR" sz="2800" b="1" dirty="0" err="1"/>
              <a:t>flamenko</a:t>
            </a:r>
            <a:r>
              <a:rPr lang="tr-TR" sz="2800" b="1" dirty="0"/>
              <a:t> vokali ve nihayet </a:t>
            </a:r>
            <a:r>
              <a:rPr lang="tr-TR" sz="2800" b="1" dirty="0" err="1"/>
              <a:t>flamenko</a:t>
            </a:r>
            <a:r>
              <a:rPr lang="tr-TR" sz="2800" b="1" dirty="0"/>
              <a:t> dansı bir bütün olarak düşünülmeli</a:t>
            </a:r>
            <a:r>
              <a:rPr lang="tr-TR" sz="2800" b="1" dirty="0" smtClean="0"/>
              <a:t>.</a:t>
            </a:r>
          </a:p>
          <a:p>
            <a:pPr marL="114300" indent="0">
              <a:buNone/>
            </a:pPr>
            <a:endParaRPr lang="tr-TR" sz="2800" b="1" dirty="0" smtClean="0"/>
          </a:p>
          <a:p>
            <a:pPr marL="114300" indent="0">
              <a:buNone/>
            </a:pPr>
            <a:r>
              <a:rPr lang="tr-TR" sz="2800" b="1" dirty="0" smtClean="0"/>
              <a:t> </a:t>
            </a:r>
            <a:r>
              <a:rPr lang="tr-TR" sz="2800" b="1" dirty="0"/>
              <a:t>Gitar haricinde destekleyici enstrümanlar ve kostümler de bu sahne sanatının olmazsa olmazları arasında yer alıyor.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168" y="3398520"/>
            <a:ext cx="50006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6611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dirty="0" smtClean="0">
                <a:solidFill>
                  <a:srgbClr val="FF0000"/>
                </a:solidFill>
              </a:rPr>
              <a:t>MEKSİKA</a:t>
            </a:r>
            <a:endParaRPr lang="tr-TR" sz="600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111" y="1600200"/>
            <a:ext cx="5668178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997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</a:t>
            </a:r>
            <a:r>
              <a:rPr lang="tr-TR" sz="2400" b="1" dirty="0"/>
              <a:t>Country, ABD'nin güneydoğusunda yaşayan beyazlara özgü müzik tarzıdır.</a:t>
            </a:r>
            <a:endParaRPr lang="tr-TR" sz="2400" b="1" dirty="0" smtClean="0"/>
          </a:p>
          <a:p>
            <a:endParaRPr lang="tr-TR" sz="2400" b="1" dirty="0"/>
          </a:p>
          <a:p>
            <a:endParaRPr lang="tr-TR" sz="2400" b="1" dirty="0" smtClean="0"/>
          </a:p>
          <a:p>
            <a:endParaRPr lang="tr-TR" sz="2400" b="1" dirty="0"/>
          </a:p>
          <a:p>
            <a:r>
              <a:rPr lang="tr-TR" sz="2400" b="1" dirty="0" smtClean="0"/>
              <a:t>Halk </a:t>
            </a:r>
            <a:r>
              <a:rPr lang="tr-TR" sz="2400" b="1" dirty="0"/>
              <a:t>müziği Meksika tarihi boyunca en önemli sanat biçimlerinden biri </a:t>
            </a:r>
            <a:r>
              <a:rPr lang="tr-TR" sz="2400" b="1" dirty="0" err="1"/>
              <a:t>olmuştur.Eski</a:t>
            </a:r>
            <a:r>
              <a:rPr lang="tr-TR" sz="2400" b="1" dirty="0"/>
              <a:t> </a:t>
            </a:r>
            <a:r>
              <a:rPr lang="tr-TR" sz="2400" b="1" dirty="0" err="1"/>
              <a:t>charro'lar</a:t>
            </a:r>
            <a:r>
              <a:rPr lang="tr-TR" sz="2400" b="1" dirty="0"/>
              <a:t> (sığır çobanı) gibi giyinen şarkıcılar, günümüzde de şenliklerde ve özel günlerde gitar ve davul eşliğinde şarkı söyler.</a:t>
            </a:r>
          </a:p>
        </p:txBody>
      </p:sp>
    </p:spTree>
    <p:extLst>
      <p:ext uri="{BB962C8B-B14F-4D97-AF65-F5344CB8AC3E}">
        <p14:creationId xmlns:p14="http://schemas.microsoft.com/office/powerpoint/2010/main" val="1588166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dirty="0" smtClean="0">
                <a:solidFill>
                  <a:srgbClr val="FF0000"/>
                </a:solidFill>
              </a:rPr>
              <a:t>KAFKAS (ÇERKES)</a:t>
            </a:r>
            <a:endParaRPr lang="tr-TR" sz="6600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79104"/>
            <a:ext cx="7392821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894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8077200" cy="6400800"/>
          </a:xfrm>
        </p:spPr>
        <p:txBody>
          <a:bodyPr>
            <a:normAutofit/>
          </a:bodyPr>
          <a:lstStyle/>
          <a:p>
            <a:endParaRPr lang="tr-TR" sz="2800" b="1" dirty="0" smtClean="0"/>
          </a:p>
          <a:p>
            <a:endParaRPr lang="tr-TR" sz="2800" b="1" dirty="0"/>
          </a:p>
          <a:p>
            <a:r>
              <a:rPr lang="tr-TR" sz="2800" b="1" dirty="0" err="1" smtClean="0"/>
              <a:t>Çerkes</a:t>
            </a:r>
            <a:r>
              <a:rPr lang="tr-TR" sz="2800" b="1" dirty="0" smtClean="0"/>
              <a:t> </a:t>
            </a:r>
            <a:r>
              <a:rPr lang="tr-TR" sz="2800" b="1" dirty="0"/>
              <a:t>müzik ve şarkıları bireylerin </a:t>
            </a:r>
            <a:r>
              <a:rPr lang="tr-TR" sz="2800" b="1" dirty="0" smtClean="0"/>
              <a:t>kahramanlığı ,</a:t>
            </a:r>
            <a:r>
              <a:rPr lang="tr-TR" sz="2800" b="1" dirty="0"/>
              <a:t>ahlak ve fazileti ile aşk ve muhabbet hisleri için birer edep örneğidir</a:t>
            </a:r>
            <a:r>
              <a:rPr lang="tr-TR" sz="2800" b="1" dirty="0" smtClean="0"/>
              <a:t>.. </a:t>
            </a:r>
          </a:p>
          <a:p>
            <a:endParaRPr lang="tr-TR" sz="2800" b="1" dirty="0"/>
          </a:p>
          <a:p>
            <a:r>
              <a:rPr lang="tr-TR" sz="2800" b="1" dirty="0" err="1"/>
              <a:t>Çerkes</a:t>
            </a:r>
            <a:r>
              <a:rPr lang="tr-TR" sz="2800" b="1" dirty="0"/>
              <a:t> müziklerinin bazıları insanı heyecanlandıran, coşturan, vatana millete bağlılığı ve saygıyı perçinleyen, insanlara dürüstlüğü, sevgiyi ve işbirliğini işaret eden tarzdadır. </a:t>
            </a:r>
          </a:p>
        </p:txBody>
      </p:sp>
    </p:spTree>
    <p:extLst>
      <p:ext uri="{BB962C8B-B14F-4D97-AF65-F5344CB8AC3E}">
        <p14:creationId xmlns:p14="http://schemas.microsoft.com/office/powerpoint/2010/main" val="3832478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MÜZİK ENSTRÜMANLARI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dirty="0"/>
              <a:t>1) </a:t>
            </a:r>
            <a:r>
              <a:rPr lang="tr-TR" sz="2800" b="1" dirty="0" err="1"/>
              <a:t>Phapşıne</a:t>
            </a:r>
            <a:r>
              <a:rPr lang="tr-TR" sz="2800" b="1" dirty="0"/>
              <a:t> (</a:t>
            </a:r>
            <a:r>
              <a:rPr lang="tr-TR" sz="2800" b="1" dirty="0" err="1"/>
              <a:t>Şık|etspşıne</a:t>
            </a:r>
            <a:r>
              <a:rPr lang="tr-TR" sz="2800" b="1" dirty="0"/>
              <a:t>)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48880"/>
            <a:ext cx="5688632" cy="4266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117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2) </a:t>
            </a:r>
            <a:r>
              <a:rPr lang="tr-TR" dirty="0" err="1"/>
              <a:t>Kamıl</a:t>
            </a:r>
            <a:r>
              <a:rPr lang="tr-TR" dirty="0"/>
              <a:t> veya </a:t>
            </a:r>
            <a:r>
              <a:rPr lang="tr-TR" dirty="0" err="1"/>
              <a:t>Bjami</a:t>
            </a:r>
            <a:r>
              <a:rPr lang="tr-TR" dirty="0"/>
              <a:t> 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57375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868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4)</a:t>
            </a:r>
            <a:r>
              <a:rPr lang="tr-TR" dirty="0" err="1"/>
              <a:t>Pşıne</a:t>
            </a:r>
            <a:r>
              <a:rPr lang="tr-TR" dirty="0"/>
              <a:t> 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6708576" cy="503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4083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2800" dirty="0">
                <a:latin typeface="Comic Sans MS" panose="030F0702030302020204" pitchFamily="66" charset="0"/>
              </a:rPr>
              <a:t>Tarihte, bilinen en eski müzik Çin müziğidir. Araştırmalar, 4000 yıllık geçmişi olan Çin müziğine saray ve tapınaklarda önemli yer verildiğini gösteriyor. </a:t>
            </a:r>
            <a:endParaRPr lang="tr-TR" sz="2800" dirty="0" smtClean="0">
              <a:latin typeface="Comic Sans MS" panose="030F0702030302020204" pitchFamily="66" charset="0"/>
            </a:endParaRPr>
          </a:p>
          <a:p>
            <a:r>
              <a:rPr lang="tr-TR" sz="2800" dirty="0" smtClean="0">
                <a:latin typeface="Comic Sans MS" panose="030F0702030302020204" pitchFamily="66" charset="0"/>
              </a:rPr>
              <a:t>Yer </a:t>
            </a:r>
            <a:r>
              <a:rPr lang="tr-TR" sz="2800" dirty="0">
                <a:latin typeface="Comic Sans MS" panose="030F0702030302020204" pitchFamily="66" charset="0"/>
              </a:rPr>
              <a:t>ve gök arasındaki uyumu yansıtması gerektiğine inanılan Çin müziğinin amacı halkı eğitmek, onlara iyi ve yüce duygular aşılamaktı.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ÇİN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1704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Dünyanın en eski yerleşim bölgelerinden biri olan Anadolu, binlerce yıllık geçmişi ve tarihinde var olan bir çok farklı kültürün etkisiyle ender görülen kültürel zenginliğe sahiptir</a:t>
            </a:r>
            <a:r>
              <a:rPr lang="tr-TR" b="1" dirty="0" smtClean="0"/>
              <a:t>.</a:t>
            </a:r>
          </a:p>
          <a:p>
            <a:endParaRPr lang="tr-TR" b="1" dirty="0"/>
          </a:p>
          <a:p>
            <a:r>
              <a:rPr lang="tr-TR" b="1" dirty="0" smtClean="0"/>
              <a:t>Bu </a:t>
            </a:r>
            <a:r>
              <a:rPr lang="tr-TR" b="1" dirty="0"/>
              <a:t>öylesine bir zenginliktir ki, birbirine çok yakın yerleşim bölgelerinde bile bu zenginliğin yarattığı kültürel farklılıkları görebiliriz.</a:t>
            </a:r>
          </a:p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570156"/>
            <a:ext cx="9144000" cy="105425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TÜRK MÜZİK KÜLTÜRÜ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8754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8077200" cy="6400800"/>
          </a:xfrm>
        </p:spPr>
        <p:txBody>
          <a:bodyPr>
            <a:normAutofit/>
          </a:bodyPr>
          <a:lstStyle/>
          <a:p>
            <a:r>
              <a:rPr lang="tr-TR" sz="2400" b="1" dirty="0"/>
              <a:t>Genel kültürel yapıdaki bu zenginlik doğal olarak müzik kültürümüze de yansımaktadır</a:t>
            </a:r>
            <a:r>
              <a:rPr lang="tr-TR" sz="2400" b="1" dirty="0" smtClean="0"/>
              <a:t>. Türkiye </a:t>
            </a:r>
            <a:r>
              <a:rPr lang="tr-TR" sz="2400" b="1" dirty="0"/>
              <a:t>coğrafyasında oluşmuş ve yaşayan "müzik türlerini" genel bir yaklaşımla üç başlık altında toplayabiliriz:</a:t>
            </a:r>
          </a:p>
          <a:p>
            <a:endParaRPr lang="tr-TR" sz="2400" b="1" dirty="0"/>
          </a:p>
          <a:p>
            <a:r>
              <a:rPr lang="tr-TR" sz="2400" b="1" dirty="0"/>
              <a:t>Geleneksel / Yerel Müzikler</a:t>
            </a:r>
          </a:p>
          <a:p>
            <a:r>
              <a:rPr lang="tr-TR" sz="2400" b="1" dirty="0"/>
              <a:t>Çağdaş Türk Sanat Müziği</a:t>
            </a:r>
          </a:p>
          <a:p>
            <a:r>
              <a:rPr lang="tr-TR" sz="2400" b="1" dirty="0"/>
              <a:t>Popüler Müzikler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2815362"/>
            <a:ext cx="6156176" cy="404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02134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116632"/>
            <a:ext cx="7897688" cy="1642194"/>
          </a:xfrm>
        </p:spPr>
        <p:txBody>
          <a:bodyPr/>
          <a:lstStyle/>
          <a:p>
            <a:r>
              <a:rPr lang="tr-TR" sz="2400" b="1" dirty="0">
                <a:solidFill>
                  <a:srgbClr val="FF0000"/>
                </a:solidFill>
              </a:rPr>
              <a:t>Geleneksel Müzik Kavramı</a:t>
            </a:r>
            <a:r>
              <a:rPr lang="tr-TR" sz="2400" dirty="0"/>
              <a:t/>
            </a:r>
            <a:br>
              <a:rPr lang="tr-TR" sz="2400" dirty="0"/>
            </a:br>
            <a:r>
              <a:rPr lang="tr-TR" sz="2400" dirty="0"/>
              <a:t>Genellikle ortak bir biçim içinde yaratılıp</a:t>
            </a:r>
            <a:r>
              <a:rPr lang="tr-TR" sz="2400" dirty="0" smtClean="0"/>
              <a:t>, üretildiği </a:t>
            </a:r>
            <a:r>
              <a:rPr lang="tr-TR" sz="2400" dirty="0"/>
              <a:t>zamandan bugüne kadar </a:t>
            </a:r>
            <a:r>
              <a:rPr lang="tr-TR" sz="2400" dirty="0" smtClean="0"/>
              <a:t>yaşayan , bulunduğu </a:t>
            </a:r>
            <a:r>
              <a:rPr lang="tr-TR" sz="2400" dirty="0"/>
              <a:t>yöre ve çevrelerde sevilerek sıklıkla çalınan , söylenen ve çoğunlukla anonim müziklerdir. </a:t>
            </a:r>
            <a:r>
              <a:rPr lang="tr-TR" sz="1800" dirty="0"/>
              <a:t/>
            </a:r>
            <a:br>
              <a:rPr lang="tr-TR" sz="1800" dirty="0"/>
            </a:br>
            <a:endParaRPr lang="tr-TR" sz="1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556792"/>
            <a:ext cx="7620000" cy="5088632"/>
          </a:xfrm>
        </p:spPr>
        <p:txBody>
          <a:bodyPr/>
          <a:lstStyle/>
          <a:p>
            <a:r>
              <a:rPr lang="tr-TR" b="1" dirty="0">
                <a:latin typeface="Comic Sans MS" panose="030F0702030302020204" pitchFamily="66" charset="0"/>
              </a:rPr>
              <a:t>Halk Müziği / Yerel Müzik</a:t>
            </a:r>
          </a:p>
          <a:p>
            <a:r>
              <a:rPr lang="tr-TR" b="1" dirty="0">
                <a:latin typeface="Comic Sans MS" panose="030F0702030302020204" pitchFamily="66" charset="0"/>
              </a:rPr>
              <a:t>Osmanlı Müziği</a:t>
            </a:r>
          </a:p>
          <a:p>
            <a:r>
              <a:rPr lang="tr-TR" b="1" dirty="0">
                <a:latin typeface="Comic Sans MS" panose="030F0702030302020204" pitchFamily="66" charset="0"/>
              </a:rPr>
              <a:t>Mehter Müziği</a:t>
            </a:r>
          </a:p>
          <a:p>
            <a:r>
              <a:rPr lang="tr-TR" b="1" dirty="0">
                <a:latin typeface="Comic Sans MS" panose="030F0702030302020204" pitchFamily="66" charset="0"/>
              </a:rPr>
              <a:t>Dini Müzikler</a:t>
            </a:r>
          </a:p>
          <a:p>
            <a:r>
              <a:rPr lang="tr-TR" b="1" dirty="0">
                <a:latin typeface="Comic Sans MS" panose="030F0702030302020204" pitchFamily="66" charset="0"/>
              </a:rPr>
              <a:t>Geleneksel / Yerel Müzik Çalgıları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585" y="3573016"/>
            <a:ext cx="5415455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7488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Çağdaş Türk Sanat Müziği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340768"/>
            <a:ext cx="8077200" cy="5060032"/>
          </a:xfrm>
        </p:spPr>
        <p:txBody>
          <a:bodyPr/>
          <a:lstStyle/>
          <a:p>
            <a:r>
              <a:rPr lang="tr-TR" sz="2400" b="1" dirty="0"/>
              <a:t>Bu grubun ortak amacı, geleneksel Türk Müziği temalarını kullanarak eğitimini aldıkları Batı Sanat Müziği değerleri içinde çağdaş çoksesli yeni yapı ortaya çıkarmaktı.</a:t>
            </a:r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2708920"/>
            <a:ext cx="8277010" cy="395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95316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Popüler Müzikler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96" y="1196752"/>
            <a:ext cx="7969696" cy="5060032"/>
          </a:xfrm>
        </p:spPr>
        <p:txBody>
          <a:bodyPr/>
          <a:lstStyle/>
          <a:p>
            <a:pPr algn="just"/>
            <a:r>
              <a:rPr lang="tr-TR" b="1" dirty="0">
                <a:latin typeface="Comic Sans MS" panose="030F0702030302020204" pitchFamily="66" charset="0"/>
              </a:rPr>
              <a:t>Popüler Müzikler, büyük ölçüde tüketim nesnesi olarak üretilmiş ya da böyle olmamasına karşın bir süre sonra bu tür bir özelliğe bürünmüş, biçimi kendine özgü </a:t>
            </a:r>
            <a:r>
              <a:rPr lang="tr-TR" b="1" dirty="0" err="1">
                <a:latin typeface="Comic Sans MS" panose="030F0702030302020204" pitchFamily="66" charset="0"/>
              </a:rPr>
              <a:t>sektörel</a:t>
            </a:r>
            <a:r>
              <a:rPr lang="tr-TR" b="1" dirty="0">
                <a:latin typeface="Comic Sans MS" panose="030F0702030302020204" pitchFamily="66" charset="0"/>
              </a:rPr>
              <a:t> işleyişin ölçütleri içinde yapılandırılan ki söz konusu ölçütlerin oluşumunda temel alınan değerler, belirli bir toplu kesimin kültürü içindeki beğeniye dayanmayıp, büyük ölçüde bileşik kültüre ait müziklerdir. </a:t>
            </a:r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05064"/>
            <a:ext cx="5715000" cy="266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21252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    HAZIRLAYAN VE SUNAN 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844824"/>
            <a:ext cx="7620000" cy="48006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endParaRPr lang="tr-TR" sz="60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sz="6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NİHAL ÖZOĞUZ</a:t>
            </a:r>
          </a:p>
          <a:p>
            <a:pPr marL="114300" indent="0">
              <a:buNone/>
            </a:pPr>
            <a:endParaRPr lang="tr-TR" sz="6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114300" indent="0">
              <a:buNone/>
            </a:pPr>
            <a:endParaRPr lang="tr-TR" sz="60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114300" indent="0">
              <a:buNone/>
            </a:pPr>
            <a:r>
              <a:rPr lang="tr-TR" sz="5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       </a:t>
            </a:r>
            <a:r>
              <a:rPr lang="tr-TR" sz="17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3 MAYIS </a:t>
            </a:r>
            <a:r>
              <a:rPr lang="tr-TR" sz="1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2016</a:t>
            </a:r>
            <a:endParaRPr lang="tr-TR" sz="48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45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88491" y="570156"/>
            <a:ext cx="5899734" cy="194548"/>
          </a:xfrm>
        </p:spPr>
        <p:txBody>
          <a:bodyPr/>
          <a:lstStyle/>
          <a:p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/>
              <a:t/>
            </a:r>
            <a:br>
              <a:rPr lang="tr-TR" sz="2000" dirty="0"/>
            </a:b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400" dirty="0"/>
              <a:t/>
            </a:r>
            <a:br>
              <a:rPr lang="tr-TR" sz="2400" dirty="0"/>
            </a:br>
            <a:r>
              <a:rPr lang="tr-TR" sz="2400" dirty="0" smtClean="0"/>
              <a:t>Çin </a:t>
            </a:r>
            <a:r>
              <a:rPr lang="tr-TR" sz="2400" dirty="0"/>
              <a:t>müziği oldukça geniş bir çalgı </a:t>
            </a:r>
            <a:r>
              <a:rPr lang="tr-TR" sz="2400" dirty="0" smtClean="0"/>
              <a:t>koleksiyonuna sahiptir</a:t>
            </a:r>
            <a:r>
              <a:rPr lang="tr-TR" sz="2400" dirty="0"/>
              <a:t>. Sekiz gurupta toplanan çalgılar, yapıldıkları malzemeye göre adlandırılırlar</a:t>
            </a:r>
            <a:r>
              <a:rPr lang="tr-TR" sz="2000" dirty="0"/>
              <a:t>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52040" y="1628800"/>
            <a:ext cx="4690864" cy="4800600"/>
          </a:xfrm>
        </p:spPr>
        <p:txBody>
          <a:bodyPr>
            <a:normAutofit/>
          </a:bodyPr>
          <a:lstStyle/>
          <a:p>
            <a:r>
              <a:rPr lang="tr-TR" b="1" dirty="0" smtClean="0"/>
              <a:t>Metal çalgılar</a:t>
            </a:r>
            <a:r>
              <a:rPr lang="tr-TR" dirty="0" smtClean="0"/>
              <a:t>: Çanlar, </a:t>
            </a:r>
            <a:r>
              <a:rPr lang="tr-TR" dirty="0" err="1" smtClean="0"/>
              <a:t>gonglar</a:t>
            </a:r>
            <a:r>
              <a:rPr lang="tr-TR" dirty="0" smtClean="0"/>
              <a:t>, çan ve </a:t>
            </a:r>
            <a:r>
              <a:rPr lang="tr-TR" dirty="0" err="1" smtClean="0"/>
              <a:t>gong</a:t>
            </a:r>
            <a:r>
              <a:rPr lang="tr-TR" dirty="0" smtClean="0"/>
              <a:t> gurupları, sekiz ya da on parçadan oluşan </a:t>
            </a:r>
            <a:r>
              <a:rPr lang="tr-TR" dirty="0" err="1" smtClean="0"/>
              <a:t>kariyonlar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b="1" dirty="0" smtClean="0"/>
              <a:t>Taş çalgılar</a:t>
            </a:r>
            <a:r>
              <a:rPr lang="tr-TR" dirty="0" smtClean="0"/>
              <a:t>: Ses veren taşlar ayaklı bir askıya asılır ve çubukla vurularak ses çıkarırlar. Bunlara yalnızca </a:t>
            </a:r>
            <a:r>
              <a:rPr lang="tr-TR" dirty="0" err="1" smtClean="0"/>
              <a:t>Confucius</a:t>
            </a:r>
            <a:r>
              <a:rPr lang="tr-TR" dirty="0" smtClean="0"/>
              <a:t> tapınağında rastlanır. En eski vurmalı çalgılardandır.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904" y="1556792"/>
            <a:ext cx="4412888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943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0"/>
            <a:ext cx="8077200" cy="521392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İpek telli çalgılar</a:t>
            </a:r>
            <a:r>
              <a:rPr lang="tr-TR" b="1" dirty="0"/>
              <a:t>: Bu gurupta yalnızca Kin vardır. Beş telli olan Kin sonradan yedi telli olmuştur.</a:t>
            </a:r>
          </a:p>
          <a:p>
            <a:r>
              <a:rPr lang="tr-TR" b="1" dirty="0">
                <a:solidFill>
                  <a:srgbClr val="FF0000"/>
                </a:solidFill>
              </a:rPr>
              <a:t>Deriden yapılmış çalgılar</a:t>
            </a:r>
            <a:r>
              <a:rPr lang="tr-TR" b="1" dirty="0"/>
              <a:t>: Çeşitli boylarda yapılmış davullardır.</a:t>
            </a:r>
          </a:p>
          <a:p>
            <a:endParaRPr lang="tr-TR" b="1" dirty="0" smtClean="0">
              <a:solidFill>
                <a:srgbClr val="FF0000"/>
              </a:solidFill>
            </a:endParaRPr>
          </a:p>
          <a:p>
            <a:endParaRPr lang="tr-TR" b="1" dirty="0">
              <a:solidFill>
                <a:srgbClr val="FF0000"/>
              </a:solidFill>
            </a:endParaRPr>
          </a:p>
          <a:p>
            <a:endParaRPr lang="tr-TR" b="1" dirty="0" smtClean="0">
              <a:solidFill>
                <a:srgbClr val="FF0000"/>
              </a:solidFill>
            </a:endParaRPr>
          </a:p>
          <a:p>
            <a:endParaRPr lang="tr-TR" b="1" dirty="0" smtClean="0">
              <a:solidFill>
                <a:srgbClr val="FF0000"/>
              </a:solidFill>
            </a:endParaRPr>
          </a:p>
          <a:p>
            <a:endParaRPr lang="tr-TR" b="1" dirty="0">
              <a:solidFill>
                <a:srgbClr val="FF0000"/>
              </a:solidFill>
            </a:endParaRPr>
          </a:p>
          <a:p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Su </a:t>
            </a:r>
            <a:r>
              <a:rPr lang="tr-TR" b="1" dirty="0">
                <a:solidFill>
                  <a:srgbClr val="FF0000"/>
                </a:solidFill>
              </a:rPr>
              <a:t>kabağından yapılmış çalgılar</a:t>
            </a:r>
            <a:r>
              <a:rPr lang="tr-TR" b="1" dirty="0"/>
              <a:t>: </a:t>
            </a:r>
            <a:endParaRPr lang="tr-TR" b="1" dirty="0" smtClean="0"/>
          </a:p>
          <a:p>
            <a:r>
              <a:rPr lang="tr-TR" b="1" dirty="0" err="1" smtClean="0"/>
              <a:t>Sheng</a:t>
            </a:r>
            <a:r>
              <a:rPr lang="tr-TR" b="1" dirty="0" smtClean="0"/>
              <a:t> </a:t>
            </a:r>
            <a:r>
              <a:rPr lang="tr-TR" b="1" dirty="0"/>
              <a:t>adı verilen çalgı, </a:t>
            </a:r>
            <a:r>
              <a:rPr lang="tr-TR" b="1" dirty="0" smtClean="0"/>
              <a:t>on </a:t>
            </a:r>
            <a:r>
              <a:rPr lang="tr-TR" b="1" dirty="0"/>
              <a:t>yedi borudan </a:t>
            </a:r>
            <a:r>
              <a:rPr lang="tr-TR" b="1" dirty="0" smtClean="0"/>
              <a:t>yapılmış</a:t>
            </a:r>
          </a:p>
          <a:p>
            <a:pPr marL="114300" indent="0">
              <a:buNone/>
            </a:pPr>
            <a:r>
              <a:rPr lang="tr-TR" b="1" dirty="0" smtClean="0"/>
              <a:t>bir </a:t>
            </a:r>
            <a:r>
              <a:rPr lang="tr-TR" b="1" dirty="0"/>
              <a:t>ağız orgudur ve saray </a:t>
            </a:r>
            <a:r>
              <a:rPr lang="tr-TR" b="1" dirty="0" smtClean="0"/>
              <a:t>orkestralarında </a:t>
            </a:r>
            <a:r>
              <a:rPr lang="tr-TR" b="1" dirty="0"/>
              <a:t>kullanılır.</a:t>
            </a:r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832795"/>
            <a:ext cx="1990725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46560"/>
            <a:ext cx="4536504" cy="236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2049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0"/>
            <a:ext cx="8077200" cy="4800600"/>
          </a:xfrm>
        </p:spPr>
        <p:txBody>
          <a:bodyPr/>
          <a:lstStyle/>
          <a:p>
            <a:r>
              <a:rPr lang="tr-TR" b="1" dirty="0"/>
              <a:t>Topraktan yapılmış çalgılar: </a:t>
            </a:r>
            <a:r>
              <a:rPr lang="tr-TR" b="1" dirty="0" err="1"/>
              <a:t>Hiuan</a:t>
            </a:r>
            <a:r>
              <a:rPr lang="tr-TR" b="1" dirty="0"/>
              <a:t> adı verilen çalgı, pişmiş topraktan yapılmış küreli bir düdüktür</a:t>
            </a:r>
            <a:r>
              <a:rPr lang="tr-TR" b="1" dirty="0" smtClean="0"/>
              <a:t>.</a:t>
            </a:r>
          </a:p>
          <a:p>
            <a:endParaRPr lang="tr-TR" b="1" dirty="0"/>
          </a:p>
          <a:p>
            <a:pPr marL="114300" indent="0">
              <a:buNone/>
            </a:pPr>
            <a:endParaRPr lang="tr-TR" b="1" dirty="0" smtClean="0"/>
          </a:p>
          <a:p>
            <a:pPr marL="114300" indent="0">
              <a:buNone/>
            </a:pPr>
            <a:r>
              <a:rPr lang="tr-TR" b="1" dirty="0" smtClean="0"/>
              <a:t>Bambu </a:t>
            </a:r>
            <a:r>
              <a:rPr lang="tr-TR" b="1" dirty="0"/>
              <a:t>kamışından yapılmış çalgılar</a:t>
            </a:r>
            <a:r>
              <a:rPr lang="tr-TR" b="1" dirty="0" smtClean="0"/>
              <a:t>:</a:t>
            </a:r>
          </a:p>
          <a:p>
            <a:pPr marL="114300" indent="0">
              <a:buNone/>
            </a:pPr>
            <a:r>
              <a:rPr lang="tr-TR" b="1" dirty="0" smtClean="0"/>
              <a:t> </a:t>
            </a:r>
            <a:r>
              <a:rPr lang="tr-TR" b="1" dirty="0"/>
              <a:t>Ti adı verilen çapraz flütler, </a:t>
            </a:r>
            <a:endParaRPr lang="tr-TR" b="1" dirty="0" smtClean="0"/>
          </a:p>
          <a:p>
            <a:pPr marL="114300" indent="0">
              <a:buNone/>
            </a:pPr>
            <a:r>
              <a:rPr lang="tr-TR" b="1" dirty="0" err="1" smtClean="0"/>
              <a:t>Pai-Siao</a:t>
            </a:r>
            <a:r>
              <a:rPr lang="tr-TR" b="1" dirty="0" smtClean="0"/>
              <a:t> </a:t>
            </a:r>
            <a:r>
              <a:rPr lang="tr-TR" b="1" dirty="0"/>
              <a:t>adı verilen 12 borulu arkaik flütler, dilli ve obua tipi çalgılar</a:t>
            </a:r>
            <a:r>
              <a:rPr lang="tr-TR" b="1" dirty="0" smtClean="0"/>
              <a:t>.</a:t>
            </a:r>
          </a:p>
          <a:p>
            <a:endParaRPr lang="tr-TR" b="1" dirty="0"/>
          </a:p>
          <a:p>
            <a:endParaRPr lang="tr-TR" b="1" dirty="0"/>
          </a:p>
          <a:p>
            <a:r>
              <a:rPr lang="tr-TR" b="1" dirty="0"/>
              <a:t>Tahtadan yapılmış çalgılar: </a:t>
            </a:r>
            <a:r>
              <a:rPr lang="tr-TR" b="1" dirty="0" err="1"/>
              <a:t>Confucius</a:t>
            </a:r>
            <a:r>
              <a:rPr lang="tr-TR" b="1" dirty="0"/>
              <a:t> tapınağında kullanılan </a:t>
            </a:r>
            <a:r>
              <a:rPr lang="tr-TR" b="1" dirty="0" err="1"/>
              <a:t>Çu</a:t>
            </a:r>
            <a:r>
              <a:rPr lang="tr-TR" b="1" dirty="0"/>
              <a:t> ve </a:t>
            </a:r>
            <a:r>
              <a:rPr lang="tr-TR" b="1" dirty="0" err="1"/>
              <a:t>Yu</a:t>
            </a:r>
            <a:r>
              <a:rPr lang="tr-TR" b="1" dirty="0"/>
              <a:t> adlı çalgılar.</a:t>
            </a:r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9" y="764704"/>
            <a:ext cx="1970896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0811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SALSA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600200"/>
            <a:ext cx="7897688" cy="5257800"/>
          </a:xfrm>
        </p:spPr>
        <p:txBody>
          <a:bodyPr>
            <a:normAutofit/>
          </a:bodyPr>
          <a:lstStyle/>
          <a:p>
            <a:r>
              <a:rPr lang="tr-TR" sz="2800" b="1" dirty="0"/>
              <a:t>Salsa dansı </a:t>
            </a:r>
            <a:r>
              <a:rPr lang="tr-TR" sz="2800" b="1" dirty="0" err="1"/>
              <a:t>Karayipler</a:t>
            </a:r>
            <a:r>
              <a:rPr lang="tr-TR" sz="2800" b="1" dirty="0"/>
              <a:t> kökenli olduğu varsayılan, salsa adıyla belirtilen müzik türleri eşliğinde çiftler halinde veya grupça icra edilen, Latin Amerika’nın ve ABD’nin modern bir dansıdır</a:t>
            </a:r>
            <a:r>
              <a:rPr lang="tr-TR" sz="2800" b="1" dirty="0" smtClean="0"/>
              <a:t>.</a:t>
            </a:r>
          </a:p>
          <a:p>
            <a:endParaRPr lang="tr-TR" sz="2800" b="1" dirty="0" smtClean="0"/>
          </a:p>
          <a:p>
            <a:r>
              <a:rPr lang="tr-TR" sz="2800" b="1" dirty="0" smtClean="0"/>
              <a:t> </a:t>
            </a:r>
            <a:r>
              <a:rPr lang="tr-TR" sz="2800" b="1" dirty="0"/>
              <a:t>Önceleri yalnızca Latin Amerika halkları arasında yaygın olan bu müzik türü, </a:t>
            </a:r>
            <a:r>
              <a:rPr lang="tr-TR" sz="2800" b="1" dirty="0" err="1"/>
              <a:t>Karayipler’den</a:t>
            </a:r>
            <a:r>
              <a:rPr lang="tr-TR" sz="2800" b="1" dirty="0"/>
              <a:t> ABD’ye göçenler sayesinde ABD’de de yaygınlık kazanmış ve salsa dansı özellikle 1980'lerden sonra tüm dünyada tanınır ve uygulanır duruma gelmiştir.</a:t>
            </a:r>
          </a:p>
        </p:txBody>
      </p:sp>
    </p:spTree>
    <p:extLst>
      <p:ext uri="{BB962C8B-B14F-4D97-AF65-F5344CB8AC3E}">
        <p14:creationId xmlns:p14="http://schemas.microsoft.com/office/powerpoint/2010/main" val="3580930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0"/>
            <a:ext cx="8077200" cy="4800600"/>
          </a:xfrm>
        </p:spPr>
        <p:txBody>
          <a:bodyPr>
            <a:normAutofit/>
          </a:bodyPr>
          <a:lstStyle/>
          <a:p>
            <a:r>
              <a:rPr lang="tr-TR" sz="3200" b="1" dirty="0"/>
              <a:t>"Salsa" sözcüğü aslında İspanyolca konuşan Latin Amerika ülkelerinde çeşitli baharatların karıştırılmasıyla hazırlanan “sos” anlamına gelir</a:t>
            </a:r>
            <a:r>
              <a:rPr lang="tr-TR" sz="3200" b="1" dirty="0" smtClean="0"/>
              <a:t>.</a:t>
            </a:r>
          </a:p>
          <a:p>
            <a:r>
              <a:rPr lang="tr-TR" sz="3200" b="1" dirty="0" smtClean="0"/>
              <a:t>Söz </a:t>
            </a:r>
            <a:r>
              <a:rPr lang="tr-TR" sz="3200" b="1" dirty="0"/>
              <a:t>konusu müzik ve dansa da çok farklı kültürel öğelerin karışımını içermelerinden dolayı bu ad verilmiştir</a:t>
            </a:r>
          </a:p>
        </p:txBody>
      </p:sp>
    </p:spTree>
    <p:extLst>
      <p:ext uri="{BB962C8B-B14F-4D97-AF65-F5344CB8AC3E}">
        <p14:creationId xmlns:p14="http://schemas.microsoft.com/office/powerpoint/2010/main" val="2358896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8077200" cy="6400800"/>
          </a:xfrm>
        </p:spPr>
        <p:txBody>
          <a:bodyPr>
            <a:normAutofit/>
          </a:bodyPr>
          <a:lstStyle/>
          <a:p>
            <a:r>
              <a:rPr lang="tr-TR" sz="2800" b="1" dirty="0"/>
              <a:t>Salsa Vurmalı çalgılar:</a:t>
            </a:r>
          </a:p>
          <a:p>
            <a:endParaRPr lang="tr-TR" sz="2800" b="1" dirty="0"/>
          </a:p>
          <a:p>
            <a:r>
              <a:rPr lang="tr-TR" sz="2800" b="1" dirty="0" err="1" smtClean="0">
                <a:solidFill>
                  <a:srgbClr val="FF0000"/>
                </a:solidFill>
              </a:rPr>
              <a:t>Conga</a:t>
            </a:r>
            <a:r>
              <a:rPr lang="tr-TR" sz="2800" b="1" dirty="0"/>
              <a:t>:</a:t>
            </a:r>
            <a:r>
              <a:rPr lang="tr-TR" sz="2800" b="1" dirty="0" smtClean="0"/>
              <a:t> </a:t>
            </a:r>
            <a:r>
              <a:rPr lang="tr-TR" sz="2800" b="1" dirty="0"/>
              <a:t>Temelde bir rumba çalgısıdır. Özellikle </a:t>
            </a:r>
            <a:r>
              <a:rPr lang="tr-TR" sz="2800" b="1" dirty="0" err="1"/>
              <a:t>guaguanco</a:t>
            </a:r>
            <a:r>
              <a:rPr lang="tr-TR" sz="2800" b="1" dirty="0"/>
              <a:t> ritminde çalınmaktadır. Ritmine </a:t>
            </a:r>
            <a:r>
              <a:rPr lang="tr-TR" sz="2800" b="1" dirty="0" err="1"/>
              <a:t>tumbao</a:t>
            </a:r>
            <a:r>
              <a:rPr lang="tr-TR" sz="2800" b="1" dirty="0"/>
              <a:t> da denmektedir</a:t>
            </a:r>
            <a:r>
              <a:rPr lang="tr-TR" sz="2800" b="1" dirty="0" smtClean="0"/>
              <a:t>.</a:t>
            </a:r>
          </a:p>
          <a:p>
            <a:endParaRPr lang="tr-TR" sz="2800" b="1" dirty="0"/>
          </a:p>
          <a:p>
            <a:endParaRPr lang="tr-TR" sz="2800" b="1" dirty="0" smtClean="0">
              <a:solidFill>
                <a:srgbClr val="FF0000"/>
              </a:solidFill>
            </a:endParaRPr>
          </a:p>
          <a:p>
            <a:endParaRPr lang="tr-TR" sz="2800" b="1" dirty="0">
              <a:solidFill>
                <a:srgbClr val="FF0000"/>
              </a:solidFill>
            </a:endParaRPr>
          </a:p>
          <a:p>
            <a:endParaRPr lang="tr-TR" sz="2800" b="1" dirty="0" smtClean="0">
              <a:solidFill>
                <a:srgbClr val="FF0000"/>
              </a:solidFill>
            </a:endParaRPr>
          </a:p>
          <a:p>
            <a:endParaRPr lang="tr-TR" sz="2800" b="1" dirty="0">
              <a:solidFill>
                <a:srgbClr val="FF0000"/>
              </a:solidFill>
            </a:endParaRPr>
          </a:p>
          <a:p>
            <a:r>
              <a:rPr lang="tr-TR" sz="2800" b="1" dirty="0" err="1" smtClean="0">
                <a:solidFill>
                  <a:srgbClr val="FF0000"/>
                </a:solidFill>
              </a:rPr>
              <a:t>Bongos</a:t>
            </a:r>
            <a:r>
              <a:rPr lang="tr-TR" sz="2800" b="1" dirty="0" smtClean="0">
                <a:solidFill>
                  <a:srgbClr val="FF0000"/>
                </a:solidFill>
              </a:rPr>
              <a:t>:</a:t>
            </a:r>
            <a:endParaRPr lang="tr-TR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6500"/>
            <a:ext cx="846043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028" y="4381500"/>
            <a:ext cx="4800600" cy="249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7804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8077200" cy="6858000"/>
          </a:xfrm>
        </p:spPr>
        <p:txBody>
          <a:bodyPr>
            <a:normAutofit/>
          </a:bodyPr>
          <a:lstStyle/>
          <a:p>
            <a:r>
              <a:rPr lang="tr-TR" sz="2800" b="1" dirty="0"/>
              <a:t>Timbal </a:t>
            </a:r>
            <a:r>
              <a:rPr lang="tr-TR" sz="2800" b="1" dirty="0" smtClean="0"/>
              <a:t>; Büyük </a:t>
            </a:r>
            <a:r>
              <a:rPr lang="tr-TR" sz="2800" b="1" dirty="0"/>
              <a:t>davulu olmayan bir bateriyi andırmaktadır</a:t>
            </a:r>
            <a:r>
              <a:rPr lang="tr-TR" sz="2800" b="1" dirty="0" smtClean="0"/>
              <a:t>.</a:t>
            </a:r>
          </a:p>
          <a:p>
            <a:endParaRPr lang="tr-TR" sz="2800" b="1" dirty="0"/>
          </a:p>
          <a:p>
            <a:endParaRPr lang="tr-TR" sz="2800" b="1" dirty="0" smtClean="0"/>
          </a:p>
          <a:p>
            <a:endParaRPr lang="tr-TR" sz="2800" b="1" dirty="0"/>
          </a:p>
          <a:p>
            <a:endParaRPr lang="tr-TR" sz="2800" b="1" dirty="0" smtClean="0"/>
          </a:p>
          <a:p>
            <a:endParaRPr lang="tr-TR" sz="2800" b="1" dirty="0"/>
          </a:p>
          <a:p>
            <a:endParaRPr lang="tr-TR" sz="2800" b="1" dirty="0" smtClean="0"/>
          </a:p>
          <a:p>
            <a:pPr marL="114300" indent="0">
              <a:buNone/>
            </a:pPr>
            <a:r>
              <a:rPr lang="tr-TR" sz="2800" b="1" dirty="0" smtClean="0"/>
              <a:t>                                   </a:t>
            </a:r>
          </a:p>
          <a:p>
            <a:pPr marL="114300" indent="0">
              <a:buNone/>
            </a:pPr>
            <a:endParaRPr lang="tr-TR" sz="2800" b="1" dirty="0"/>
          </a:p>
          <a:p>
            <a:pPr marL="114300" indent="0">
              <a:buNone/>
            </a:pPr>
            <a:endParaRPr lang="tr-TR" sz="2800" b="1" dirty="0" smtClean="0"/>
          </a:p>
          <a:p>
            <a:pPr marL="114300" indent="0">
              <a:buNone/>
            </a:pPr>
            <a:r>
              <a:rPr lang="tr-TR" sz="2800" b="1" dirty="0" smtClean="0"/>
              <a:t>Salsa </a:t>
            </a:r>
            <a:r>
              <a:rPr lang="tr-TR" sz="2800" b="1" dirty="0"/>
              <a:t>üflemeli çalgılar kısmı: </a:t>
            </a:r>
            <a:r>
              <a:rPr lang="tr-TR" sz="2800" b="1" dirty="0" smtClean="0"/>
              <a:t>  Trombon</a:t>
            </a:r>
            <a:r>
              <a:rPr lang="tr-TR" sz="2800" b="1" dirty="0"/>
              <a:t>, trompet ve bazen saksafon kullanılmaktadır.</a:t>
            </a:r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584" y="750248"/>
            <a:ext cx="4464496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88" y="1556792"/>
            <a:ext cx="3048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3301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Cilt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Cilt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lt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itişiklik">
  <a:themeElements>
    <a:clrScheme name="Bitişiklik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i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itişiklik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asır">
    <a:dk1>
      <a:sysClr val="windowText" lastClr="000000"/>
    </a:dk1>
    <a:lt1>
      <a:sysClr val="window" lastClr="FFFFFF"/>
    </a:lt1>
    <a:dk2>
      <a:srgbClr val="1D3641"/>
    </a:dk2>
    <a:lt2>
      <a:srgbClr val="DFE6D0"/>
    </a:lt2>
    <a:accent1>
      <a:srgbClr val="759AA5"/>
    </a:accent1>
    <a:accent2>
      <a:srgbClr val="CFC60D"/>
    </a:accent2>
    <a:accent3>
      <a:srgbClr val="99987F"/>
    </a:accent3>
    <a:accent4>
      <a:srgbClr val="90AC97"/>
    </a:accent4>
    <a:accent5>
      <a:srgbClr val="FFAD1C"/>
    </a:accent5>
    <a:accent6>
      <a:srgbClr val="B9AB6F"/>
    </a:accent6>
    <a:hlink>
      <a:srgbClr val="66AACD"/>
    </a:hlink>
    <a:folHlink>
      <a:srgbClr val="809DB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65</TotalTime>
  <Words>757</Words>
  <Application>Microsoft Office PowerPoint</Application>
  <PresentationFormat>Ekran Gösterisi (4:3)</PresentationFormat>
  <Paragraphs>106</Paragraphs>
  <Slides>25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25</vt:i4>
      </vt:variant>
    </vt:vector>
  </HeadingPairs>
  <TitlesOfParts>
    <vt:vector size="33" baseType="lpstr">
      <vt:lpstr>Arial</vt:lpstr>
      <vt:lpstr>Book Antiqua</vt:lpstr>
      <vt:lpstr>Calibri</vt:lpstr>
      <vt:lpstr>Cambria</vt:lpstr>
      <vt:lpstr>Comic Sans MS</vt:lpstr>
      <vt:lpstr>Wingdings</vt:lpstr>
      <vt:lpstr>Cilt</vt:lpstr>
      <vt:lpstr>Bitişiklik</vt:lpstr>
      <vt:lpstr>MEHMET AKİF ERSOY İLKOKULU  Müzik Dersi – 4-E sınıfı</vt:lpstr>
      <vt:lpstr>ÇİN</vt:lpstr>
      <vt:lpstr>    Çin müziği oldukça geniş bir çalgı koleksiyonuna sahiptir. Sekiz gurupta toplanan çalgılar, yapıldıkları malzemeye göre adlandırılırlar. </vt:lpstr>
      <vt:lpstr>PowerPoint Sunusu</vt:lpstr>
      <vt:lpstr>PowerPoint Sunusu</vt:lpstr>
      <vt:lpstr>SALSA</vt:lpstr>
      <vt:lpstr>PowerPoint Sunusu</vt:lpstr>
      <vt:lpstr>PowerPoint Sunusu</vt:lpstr>
      <vt:lpstr>PowerPoint Sunusu</vt:lpstr>
      <vt:lpstr>İSPANYOL FLAMENKO</vt:lpstr>
      <vt:lpstr>PowerPoint Sunusu</vt:lpstr>
      <vt:lpstr>PowerPoint Sunusu</vt:lpstr>
      <vt:lpstr>MEKSİKA</vt:lpstr>
      <vt:lpstr>PowerPoint Sunusu</vt:lpstr>
      <vt:lpstr>KAFKAS (ÇERKES)</vt:lpstr>
      <vt:lpstr>PowerPoint Sunusu</vt:lpstr>
      <vt:lpstr>MÜZİK ENSTRÜMANLARI</vt:lpstr>
      <vt:lpstr>2) Kamıl veya Bjami </vt:lpstr>
      <vt:lpstr>4)Pşıne </vt:lpstr>
      <vt:lpstr>TÜRK MÜZİK KÜLTÜRÜ</vt:lpstr>
      <vt:lpstr>PowerPoint Sunusu</vt:lpstr>
      <vt:lpstr>Geleneksel Müzik Kavramı Genellikle ortak bir biçim içinde yaratılıp, üretildiği zamandan bugüne kadar yaşayan , bulunduğu yöre ve çevrelerde sevilerek sıklıkla çalınan , söylenen ve çoğunlukla anonim müziklerdir.  </vt:lpstr>
      <vt:lpstr>Çağdaş Türk Sanat Müziği</vt:lpstr>
      <vt:lpstr>Popüler Müzikler</vt:lpstr>
      <vt:lpstr>    HAZIRLAYAN VE SUNAN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Ahmet14</dc:creator>
  <cp:keywords>www.sorubak.com</cp:keywords>
  <dc:description>www.sorubak.com</dc:description>
  <cp:lastModifiedBy>doğan</cp:lastModifiedBy>
  <cp:revision>9</cp:revision>
  <dcterms:created xsi:type="dcterms:W3CDTF">2016-06-02T15:24:21Z</dcterms:created>
  <dcterms:modified xsi:type="dcterms:W3CDTF">2016-06-04T13:46:43Z</dcterms:modified>
</cp:coreProperties>
</file>