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88" r:id="rId2"/>
    <p:sldId id="257" r:id="rId3"/>
    <p:sldId id="289" r:id="rId4"/>
    <p:sldId id="290" r:id="rId5"/>
    <p:sldId id="291" r:id="rId6"/>
    <p:sldId id="259" r:id="rId7"/>
    <p:sldId id="292" r:id="rId8"/>
    <p:sldId id="260" r:id="rId9"/>
    <p:sldId id="293" r:id="rId10"/>
    <p:sldId id="294" r:id="rId11"/>
    <p:sldId id="295" r:id="rId12"/>
    <p:sldId id="298" r:id="rId13"/>
    <p:sldId id="297" r:id="rId14"/>
    <p:sldId id="296" r:id="rId15"/>
    <p:sldId id="300" r:id="rId16"/>
    <p:sldId id="301" r:id="rId17"/>
    <p:sldId id="299" r:id="rId18"/>
    <p:sldId id="283" r:id="rId19"/>
    <p:sldId id="302" r:id="rId20"/>
    <p:sldId id="284" r:id="rId21"/>
    <p:sldId id="303" r:id="rId22"/>
    <p:sldId id="285" r:id="rId23"/>
    <p:sldId id="304" r:id="rId24"/>
    <p:sldId id="286" r:id="rId25"/>
    <p:sldId id="305" r:id="rId26"/>
    <p:sldId id="306" r:id="rId27"/>
    <p:sldId id="307" r:id="rId28"/>
    <p:sldId id="308" r:id="rId29"/>
    <p:sldId id="309" r:id="rId30"/>
    <p:sldId id="310" r:id="rId31"/>
    <p:sldId id="311" r:id="rId32"/>
    <p:sldId id="312" r:id="rId33"/>
    <p:sldId id="313" r:id="rId34"/>
    <p:sldId id="287" r:id="rId35"/>
    <p:sldId id="314" r:id="rId36"/>
    <p:sldId id="262" r:id="rId37"/>
    <p:sldId id="315" r:id="rId38"/>
    <p:sldId id="263" r:id="rId39"/>
    <p:sldId id="316" r:id="rId40"/>
    <p:sldId id="264" r:id="rId41"/>
    <p:sldId id="317" r:id="rId42"/>
    <p:sldId id="318" r:id="rId43"/>
    <p:sldId id="319" r:id="rId44"/>
    <p:sldId id="320" r:id="rId45"/>
    <p:sldId id="321" r:id="rId46"/>
    <p:sldId id="267" r:id="rId47"/>
    <p:sldId id="322" r:id="rId48"/>
    <p:sldId id="268" r:id="rId49"/>
    <p:sldId id="323" r:id="rId50"/>
    <p:sldId id="324" r:id="rId51"/>
    <p:sldId id="325" r:id="rId52"/>
  </p:sldIdLst>
  <p:sldSz cx="9144000" cy="6858000" type="screen4x3"/>
  <p:notesSz cx="6735763" cy="9799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18831" cy="489982"/>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15373" y="0"/>
            <a:ext cx="2918831" cy="489982"/>
          </a:xfrm>
          <a:prstGeom prst="rect">
            <a:avLst/>
          </a:prstGeom>
        </p:spPr>
        <p:txBody>
          <a:bodyPr vert="horz" lIns="91440" tIns="45720" rIns="91440" bIns="45720" rtlCol="0"/>
          <a:lstStyle>
            <a:lvl1pPr algn="r">
              <a:defRPr sz="1200"/>
            </a:lvl1pPr>
          </a:lstStyle>
          <a:p>
            <a:fld id="{5EC2F3B1-010B-431F-8DF8-512B4B405ABF}" type="datetimeFigureOut">
              <a:rPr lang="tr-TR" smtClean="0"/>
              <a:pPr/>
              <a:t>03.05.2016</a:t>
            </a:fld>
            <a:endParaRPr lang="tr-TR"/>
          </a:p>
        </p:txBody>
      </p:sp>
      <p:sp>
        <p:nvSpPr>
          <p:cNvPr id="4" name="3 Altbilgi Yer Tutucusu"/>
          <p:cNvSpPr>
            <a:spLocks noGrp="1"/>
          </p:cNvSpPr>
          <p:nvPr>
            <p:ph type="ftr" sz="quarter" idx="2"/>
          </p:nvPr>
        </p:nvSpPr>
        <p:spPr>
          <a:xfrm>
            <a:off x="0" y="9307955"/>
            <a:ext cx="2918831" cy="489982"/>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15373" y="9307955"/>
            <a:ext cx="2918831" cy="489982"/>
          </a:xfrm>
          <a:prstGeom prst="rect">
            <a:avLst/>
          </a:prstGeom>
        </p:spPr>
        <p:txBody>
          <a:bodyPr vert="horz" lIns="91440" tIns="45720" rIns="91440" bIns="45720" rtlCol="0" anchor="b"/>
          <a:lstStyle>
            <a:lvl1pPr algn="r">
              <a:defRPr sz="1200"/>
            </a:lvl1pPr>
          </a:lstStyle>
          <a:p>
            <a:fld id="{26D9E166-3DB1-4053-89CF-7E44F089F258}" type="slidenum">
              <a:rPr lang="tr-TR" smtClean="0"/>
              <a:pPr/>
              <a:t>‹#›</a:t>
            </a:fld>
            <a:endParaRPr lang="tr-TR"/>
          </a:p>
        </p:txBody>
      </p:sp>
    </p:spTree>
    <p:extLst>
      <p:ext uri="{BB962C8B-B14F-4D97-AF65-F5344CB8AC3E}">
        <p14:creationId xmlns:p14="http://schemas.microsoft.com/office/powerpoint/2010/main" val="1926316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19413" cy="490538"/>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14763" y="0"/>
            <a:ext cx="2919412" cy="490538"/>
          </a:xfrm>
          <a:prstGeom prst="rect">
            <a:avLst/>
          </a:prstGeom>
        </p:spPr>
        <p:txBody>
          <a:bodyPr vert="horz" lIns="91440" tIns="45720" rIns="91440" bIns="45720" rtlCol="0"/>
          <a:lstStyle>
            <a:lvl1pPr algn="r">
              <a:defRPr sz="1200"/>
            </a:lvl1pPr>
          </a:lstStyle>
          <a:p>
            <a:fld id="{9539E6E9-3DB5-40CE-BD97-78681E091DD4}" type="datetimeFigureOut">
              <a:rPr lang="tr-TR" smtClean="0"/>
              <a:pPr/>
              <a:t>03.05.2016</a:t>
            </a:fld>
            <a:endParaRPr lang="tr-TR"/>
          </a:p>
        </p:txBody>
      </p:sp>
      <p:sp>
        <p:nvSpPr>
          <p:cNvPr id="4" name="3 Slayt Görüntüsü Yer Tutucusu"/>
          <p:cNvSpPr>
            <a:spLocks noGrp="1" noRot="1" noChangeAspect="1"/>
          </p:cNvSpPr>
          <p:nvPr>
            <p:ph type="sldImg" idx="2"/>
          </p:nvPr>
        </p:nvSpPr>
        <p:spPr>
          <a:xfrm>
            <a:off x="919163" y="735013"/>
            <a:ext cx="4897437" cy="3675062"/>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73100" y="4654550"/>
            <a:ext cx="5389563" cy="441007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9307513"/>
            <a:ext cx="2919413" cy="490537"/>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14763" y="9307513"/>
            <a:ext cx="2919412" cy="490537"/>
          </a:xfrm>
          <a:prstGeom prst="rect">
            <a:avLst/>
          </a:prstGeom>
        </p:spPr>
        <p:txBody>
          <a:bodyPr vert="horz" lIns="91440" tIns="45720" rIns="91440" bIns="45720" rtlCol="0" anchor="b"/>
          <a:lstStyle>
            <a:lvl1pPr algn="r">
              <a:defRPr sz="1200"/>
            </a:lvl1pPr>
          </a:lstStyle>
          <a:p>
            <a:fld id="{CEBBE641-F858-41D3-B8B5-05BBEEA2FB18}" type="slidenum">
              <a:rPr lang="tr-TR" smtClean="0"/>
              <a:pPr/>
              <a:t>‹#›</a:t>
            </a:fld>
            <a:endParaRPr lang="tr-TR"/>
          </a:p>
        </p:txBody>
      </p:sp>
    </p:spTree>
    <p:extLst>
      <p:ext uri="{BB962C8B-B14F-4D97-AF65-F5344CB8AC3E}">
        <p14:creationId xmlns:p14="http://schemas.microsoft.com/office/powerpoint/2010/main" val="3460310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www.sorubak.com</a:t>
            </a:r>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9</a:t>
            </a:fld>
            <a:endParaRPr lang="tr-TR"/>
          </a:p>
        </p:txBody>
      </p:sp>
    </p:spTree>
    <p:extLst>
      <p:ext uri="{BB962C8B-B14F-4D97-AF65-F5344CB8AC3E}">
        <p14:creationId xmlns:p14="http://schemas.microsoft.com/office/powerpoint/2010/main" val="1856005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www.sorubak.com</a:t>
            </a:r>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22</a:t>
            </a:fld>
            <a:endParaRPr lang="tr-TR"/>
          </a:p>
        </p:txBody>
      </p:sp>
    </p:spTree>
    <p:extLst>
      <p:ext uri="{BB962C8B-B14F-4D97-AF65-F5344CB8AC3E}">
        <p14:creationId xmlns:p14="http://schemas.microsoft.com/office/powerpoint/2010/main" val="374078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www.sorubak.com</a:t>
            </a:r>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29</a:t>
            </a:fld>
            <a:endParaRPr lang="tr-TR"/>
          </a:p>
        </p:txBody>
      </p:sp>
    </p:spTree>
    <p:extLst>
      <p:ext uri="{BB962C8B-B14F-4D97-AF65-F5344CB8AC3E}">
        <p14:creationId xmlns:p14="http://schemas.microsoft.com/office/powerpoint/2010/main" val="2660665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www.sorubak.com</a:t>
            </a:r>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34</a:t>
            </a:fld>
            <a:endParaRPr lang="tr-TR"/>
          </a:p>
        </p:txBody>
      </p:sp>
    </p:spTree>
    <p:extLst>
      <p:ext uri="{BB962C8B-B14F-4D97-AF65-F5344CB8AC3E}">
        <p14:creationId xmlns:p14="http://schemas.microsoft.com/office/powerpoint/2010/main" val="2489826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www.sorubak.com</a:t>
            </a:r>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45</a:t>
            </a:fld>
            <a:endParaRPr lang="tr-TR"/>
          </a:p>
        </p:txBody>
      </p:sp>
    </p:spTree>
    <p:extLst>
      <p:ext uri="{BB962C8B-B14F-4D97-AF65-F5344CB8AC3E}">
        <p14:creationId xmlns:p14="http://schemas.microsoft.com/office/powerpoint/2010/main" val="1916158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EBBE641-F858-41D3-B8B5-05BBEEA2FB18}" type="slidenum">
              <a:rPr lang="tr-TR" smtClean="0"/>
              <a:pPr/>
              <a:t>46</a:t>
            </a:fld>
            <a:endParaRPr lang="tr-TR"/>
          </a:p>
        </p:txBody>
      </p:sp>
    </p:spTree>
    <p:extLst>
      <p:ext uri="{BB962C8B-B14F-4D97-AF65-F5344CB8AC3E}">
        <p14:creationId xmlns:p14="http://schemas.microsoft.com/office/powerpoint/2010/main" val="2898240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7"/>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0"/>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40"/>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2"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1"/>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2B3CFD2-6B7C-4F04-8A96-EF25ED934C3B}" type="datetimeFigureOut">
              <a:rPr lang="tr-TR" smtClean="0"/>
              <a:pPr/>
              <a:t>03.05.2016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98C2B80-3DDD-406D-BBB7-602EECD7874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3CFD2-6B7C-4F04-8A96-EF25ED934C3B}" type="datetimeFigureOut">
              <a:rPr lang="tr-TR" smtClean="0"/>
              <a:pPr/>
              <a:t>03.05.2016</a:t>
            </a:fld>
            <a:endParaRPr lang="tr-TR"/>
          </a:p>
        </p:txBody>
      </p:sp>
      <p:sp>
        <p:nvSpPr>
          <p:cNvPr id="5" name="4 Altbilgi Yer Tutucusu"/>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8C2B80-3DDD-406D-BBB7-602EECD7874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wmf"/><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6858000"/>
          </a:xfrm>
          <a:noFill/>
        </p:spPr>
        <p:txBody>
          <a:bodyPr>
            <a:normAutofit/>
          </a:bodyPr>
          <a:lstStyle/>
          <a:p>
            <a:r>
              <a:rPr lang="tr-TR" sz="6500" dirty="0" smtClean="0"/>
              <a:t>DR. REFİK SAYDAM İLKOKULU</a:t>
            </a:r>
            <a:br>
              <a:rPr lang="tr-TR" sz="6500" dirty="0" smtClean="0"/>
            </a:br>
            <a:r>
              <a:rPr lang="tr-TR" sz="6500" dirty="0" smtClean="0"/>
              <a:t>4. SINIFLAR </a:t>
            </a:r>
            <a:br>
              <a:rPr lang="tr-TR" sz="6500" dirty="0" smtClean="0"/>
            </a:br>
            <a:r>
              <a:rPr lang="tr-TR" sz="6500" dirty="0" smtClean="0"/>
              <a:t>BİLGİ YARIŞMASINA </a:t>
            </a:r>
            <a:br>
              <a:rPr lang="tr-TR" sz="6500" dirty="0" smtClean="0"/>
            </a:br>
            <a:r>
              <a:rPr lang="tr-TR" sz="6500" dirty="0" smtClean="0"/>
              <a:t>HOŞ GELDİNİZ</a:t>
            </a:r>
            <a:endParaRPr lang="tr-TR" sz="6500" dirty="0"/>
          </a:p>
        </p:txBody>
      </p:sp>
      <p:sp>
        <p:nvSpPr>
          <p:cNvPr id="3" name="Yuvarlatılmış Dikdörtgen 2"/>
          <p:cNvSpPr/>
          <p:nvPr/>
        </p:nvSpPr>
        <p:spPr>
          <a:xfrm>
            <a:off x="2786050" y="6215082"/>
            <a:ext cx="4143404" cy="64291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tr-TR" dirty="0" smtClean="0">
                <a:effectLst/>
                <a:latin typeface="Comic Sans MS" pitchFamily="66" charset="0"/>
                <a:ea typeface="Calibri"/>
                <a:cs typeface="Times New Roman"/>
              </a:rPr>
              <a:t> KESTER</a:t>
            </a:r>
            <a:endParaRPr lang="tr-TR" dirty="0">
              <a:effectLst/>
              <a:latin typeface="Comic Sans MS" pitchFamily="66" charset="0"/>
              <a:ea typeface="Calibri"/>
              <a:cs typeface="Times New Roman"/>
            </a:endParaRPr>
          </a:p>
        </p:txBody>
      </p:sp>
      <p:sp>
        <p:nvSpPr>
          <p:cNvPr id="4" name="3 Dikdörtgen"/>
          <p:cNvSpPr/>
          <p:nvPr/>
        </p:nvSpPr>
        <p:spPr>
          <a:xfrm>
            <a:off x="3419872" y="6237312"/>
            <a:ext cx="1934697" cy="369332"/>
          </a:xfrm>
          <a:prstGeom prst="rect">
            <a:avLst/>
          </a:prstGeom>
        </p:spPr>
        <p:txBody>
          <a:bodyPr wrap="none">
            <a:spAutoFit/>
          </a:bodyPr>
          <a:lstStyle/>
          <a:p>
            <a:r>
              <a:rPr lang="tr-TR" u="sng" dirty="0"/>
              <a:t>www.sorubak.com</a:t>
            </a:r>
            <a:endParaRPr lang="tr-TR"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500042"/>
            <a:ext cx="8429684" cy="2677656"/>
          </a:xfrm>
          <a:prstGeom prst="rect">
            <a:avLst/>
          </a:prstGeom>
        </p:spPr>
        <p:txBody>
          <a:bodyPr wrap="square">
            <a:spAutoFit/>
          </a:bodyPr>
          <a:lstStyle/>
          <a:p>
            <a:pPr lvl="0" fontAlgn="base">
              <a:spcBef>
                <a:spcPct val="0"/>
              </a:spcBef>
              <a:spcAft>
                <a:spcPct val="0"/>
              </a:spcAft>
            </a:pPr>
            <a:r>
              <a:rPr lang="tr-TR" sz="3200" b="1" dirty="0" smtClean="0">
                <a:solidFill>
                  <a:srgbClr val="000000"/>
                </a:solidFill>
                <a:latin typeface="Comic Sans MS" pitchFamily="66" charset="0"/>
                <a:ea typeface="Times New Roman" pitchFamily="18" charset="0"/>
                <a:cs typeface="Times New Roman" pitchFamily="18" charset="0"/>
              </a:rPr>
              <a:t>5-</a:t>
            </a:r>
          </a:p>
          <a:p>
            <a:pPr lvl="0" fontAlgn="base">
              <a:spcBef>
                <a:spcPct val="0"/>
              </a:spcBef>
              <a:spcAft>
                <a:spcPct val="0"/>
              </a:spcAft>
            </a:pPr>
            <a:r>
              <a:rPr lang="tr-TR" sz="3200" b="1" dirty="0" smtClean="0">
                <a:solidFill>
                  <a:srgbClr val="000000"/>
                </a:solidFill>
                <a:latin typeface="Comic Sans MS" pitchFamily="66" charset="0"/>
                <a:ea typeface="Times New Roman" pitchFamily="18" charset="0"/>
                <a:cs typeface="Times New Roman" pitchFamily="18" charset="0"/>
              </a:rPr>
              <a:t> Bir bölme işleminde bölünen, bölen ve bölümün toplamı 359’dur.Bölüm 9 olduğuna göre bölünen kaç olur?</a:t>
            </a:r>
          </a:p>
          <a:p>
            <a:pPr lvl="0" fontAlgn="base">
              <a:spcBef>
                <a:spcPct val="0"/>
              </a:spcBef>
              <a:spcAft>
                <a:spcPct val="0"/>
              </a:spcAft>
            </a:pPr>
            <a:endParaRPr lang="tr-TR" sz="4000" dirty="0" smtClean="0">
              <a:latin typeface="Comic Sans MS" pitchFamily="66"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728" y="1214423"/>
            <a:ext cx="5429272"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5.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20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315</a:t>
            </a:r>
            <a:endParaRPr lang="tr-TR" sz="8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95536" y="476672"/>
            <a:ext cx="792088" cy="830997"/>
          </a:xfrm>
          <a:prstGeom prst="rect">
            <a:avLst/>
          </a:prstGeom>
          <a:noFill/>
        </p:spPr>
        <p:txBody>
          <a:bodyPr wrap="square" rtlCol="0">
            <a:spAutoFit/>
          </a:bodyPr>
          <a:lstStyle/>
          <a:p>
            <a:r>
              <a:rPr lang="tr-TR" sz="4800" dirty="0" smtClean="0"/>
              <a:t>6-</a:t>
            </a:r>
            <a:endParaRPr lang="tr-TR" sz="4800" dirty="0"/>
          </a:p>
        </p:txBody>
      </p:sp>
      <p:sp>
        <p:nvSpPr>
          <p:cNvPr id="4" name="3 Başlık"/>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2/5’si dolu bir depoya 12 litre daha su konulduğunda 4/5’üdolmuş oluyor.Buna göre  deponun tamamı kaç litredir?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357290" y="1071547"/>
            <a:ext cx="6429420"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6.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          30</a:t>
            </a:r>
            <a:endParaRPr lang="tr-TR" sz="8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23528" y="332656"/>
            <a:ext cx="1080120" cy="923330"/>
          </a:xfrm>
          <a:prstGeom prst="rect">
            <a:avLst/>
          </a:prstGeom>
          <a:noFill/>
        </p:spPr>
        <p:txBody>
          <a:bodyPr wrap="square" rtlCol="0">
            <a:spAutoFit/>
          </a:bodyPr>
          <a:lstStyle/>
          <a:p>
            <a:r>
              <a:rPr lang="tr-TR" sz="5400" dirty="0" smtClean="0"/>
              <a:t>7-</a:t>
            </a:r>
            <a:endParaRPr lang="tr-TR" sz="5400" dirty="0"/>
          </a:p>
        </p:txBody>
      </p:sp>
      <p:sp>
        <p:nvSpPr>
          <p:cNvPr id="4" name="3 Başlık"/>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İki sayının farkı 5322’dir. Eksilene 185 ekleyip ,çıkan 120 azaltılırsa yeni fark kaç olur?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643042" y="1571612"/>
            <a:ext cx="6072230"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7.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44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5627</a:t>
            </a:r>
            <a:endParaRPr lang="tr-TR" sz="8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42910" y="928670"/>
            <a:ext cx="792961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333333"/>
                </a:solidFill>
                <a:effectLst/>
                <a:latin typeface="Comic Sans MS" pitchFamily="66" charset="0"/>
                <a:ea typeface="Times New Roman" pitchFamily="18" charset="0"/>
                <a:cs typeface="Arial" pitchFamily="34" charset="0"/>
              </a:rPr>
              <a:t>8-</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333333"/>
                </a:solidFill>
                <a:effectLst/>
                <a:latin typeface="Comic Sans MS" pitchFamily="66" charset="0"/>
                <a:ea typeface="Times New Roman" pitchFamily="18" charset="0"/>
                <a:cs typeface="Arial" pitchFamily="34" charset="0"/>
              </a:rPr>
              <a:t>İki kardeş 75 cevizi aralarında paylaşıyorlar.Büyük kardeşin aldığı her 3 cevize karşılık küçük kardeş 2 ceviz alıyor.Yapılan paylaşım sonunda büyük kardeş kaç ceviz alır? </a:t>
            </a:r>
            <a:endParaRPr kumimoji="0" lang="tr-TR" sz="36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928794" y="1643050"/>
            <a:ext cx="5500726"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8.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20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45</a:t>
            </a:r>
            <a:endParaRPr lang="tr-TR" sz="8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0" y="188642"/>
            <a:ext cx="755576" cy="1200329"/>
          </a:xfrm>
          <a:prstGeom prst="rect">
            <a:avLst/>
          </a:prstGeom>
          <a:noFill/>
        </p:spPr>
        <p:txBody>
          <a:bodyPr wrap="square" rtlCol="0">
            <a:spAutoFit/>
          </a:bodyPr>
          <a:lstStyle/>
          <a:p>
            <a:r>
              <a:rPr lang="tr-TR" sz="3200" dirty="0" smtClean="0"/>
              <a:t>       </a:t>
            </a:r>
            <a:r>
              <a:rPr lang="tr-TR" sz="4000" dirty="0" smtClean="0"/>
              <a:t>9-</a:t>
            </a:r>
            <a:endParaRPr lang="tr-TR" sz="4000" dirty="0"/>
          </a:p>
        </p:txBody>
      </p:sp>
      <p:sp>
        <p:nvSpPr>
          <p:cNvPr id="10" name="9 Dikdörtgen"/>
          <p:cNvSpPr/>
          <p:nvPr/>
        </p:nvSpPr>
        <p:spPr>
          <a:xfrm>
            <a:off x="1043608" y="692696"/>
            <a:ext cx="7056784" cy="4093428"/>
          </a:xfrm>
          <a:prstGeom prst="rect">
            <a:avLst/>
          </a:prstGeom>
        </p:spPr>
        <p:txBody>
          <a:bodyPr wrap="square">
            <a:spAutoFit/>
          </a:bodyPr>
          <a:lstStyle/>
          <a:p>
            <a:r>
              <a:rPr lang="tr-TR" sz="3200" dirty="0" smtClean="0">
                <a:latin typeface="Comic Sans MS" pitchFamily="66" charset="0"/>
              </a:rPr>
              <a:t>Vücudumuzdaki yaklaşık kemik sayısı ve vücudumuzdaki en uzun kemik adı hangi seçenekte verilmiştir?</a:t>
            </a:r>
          </a:p>
          <a:p>
            <a:endParaRPr lang="tr-TR" sz="3200" dirty="0" smtClean="0">
              <a:latin typeface="Comic Sans MS" pitchFamily="66" charset="0"/>
            </a:endParaRPr>
          </a:p>
          <a:p>
            <a:pPr marL="514350" indent="-514350">
              <a:buAutoNum type="alphaUcPeriod"/>
            </a:pPr>
            <a:r>
              <a:rPr lang="tr-TR" sz="3200" dirty="0" smtClean="0">
                <a:latin typeface="Comic Sans MS" pitchFamily="66" charset="0"/>
              </a:rPr>
              <a:t>Kaval kemiği  - 206</a:t>
            </a:r>
          </a:p>
          <a:p>
            <a:pPr marL="742950" indent="-742950"/>
            <a:r>
              <a:rPr lang="tr-TR" sz="3200" dirty="0" smtClean="0">
                <a:latin typeface="Comic Sans MS" pitchFamily="66" charset="0"/>
              </a:rPr>
              <a:t>B. Uyluk kemiği  - 206</a:t>
            </a:r>
          </a:p>
          <a:p>
            <a:pPr marL="742950" indent="-742950"/>
            <a:r>
              <a:rPr lang="tr-TR" sz="3200" dirty="0" smtClean="0">
                <a:latin typeface="Comic Sans MS" pitchFamily="66" charset="0"/>
              </a:rPr>
              <a:t>C. Uyluk kemiği  - 306</a:t>
            </a:r>
          </a:p>
          <a:p>
            <a:pPr marL="742950" indent="-742950"/>
            <a:r>
              <a:rPr lang="tr-TR" sz="3200" dirty="0" smtClean="0">
                <a:latin typeface="Comic Sans MS" pitchFamily="66" charset="0"/>
              </a:rPr>
              <a:t>D. Kaval kemiği  - 306</a:t>
            </a:r>
            <a:endParaRPr lang="tr-TR" sz="3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14480" y="1785926"/>
            <a:ext cx="5715040"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9.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105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B</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19672" y="3429000"/>
            <a:ext cx="4464496" cy="1769715"/>
          </a:xfrm>
          <a:prstGeom prst="rect">
            <a:avLst/>
          </a:prstGeom>
          <a:blipFill dpi="0" rotWithShape="1">
            <a:blip r:embed="rId2" cstate="print"/>
            <a:srcRect/>
            <a:tile tx="0" ty="0" sx="100000" sy="100000" flip="none" algn="tl"/>
          </a:blip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tab pos="228600" algn="l"/>
              </a:tabLst>
            </a:pPr>
            <a:endParaRPr lang="tr-TR" sz="3600" b="1" dirty="0" smtClean="0">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tab pos="228600" algn="l"/>
              </a:tabLst>
            </a:pPr>
            <a:endParaRPr kumimoji="0" lang="tr-TR" sz="35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endParaRPr kumimoji="0" lang="tr-TR" sz="38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sp>
        <p:nvSpPr>
          <p:cNvPr id="16386" name="Rectangle 2"/>
          <p:cNvSpPr>
            <a:spLocks noChangeArrowheads="1"/>
          </p:cNvSpPr>
          <p:nvPr/>
        </p:nvSpPr>
        <p:spPr bwMode="auto">
          <a:xfrm>
            <a:off x="251521" y="2755628"/>
            <a:ext cx="858921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Dikdörtgen"/>
          <p:cNvSpPr/>
          <p:nvPr/>
        </p:nvSpPr>
        <p:spPr>
          <a:xfrm>
            <a:off x="611560" y="764704"/>
            <a:ext cx="8064896" cy="1200329"/>
          </a:xfrm>
          <a:prstGeom prst="rect">
            <a:avLst/>
          </a:prstGeom>
        </p:spPr>
        <p:txBody>
          <a:bodyPr wrap="square">
            <a:spAutoFit/>
          </a:bodyPr>
          <a:lstStyle/>
          <a:p>
            <a:r>
              <a:rPr lang="tr-TR" sz="3600" dirty="0" smtClean="0"/>
              <a:t/>
            </a:r>
            <a:br>
              <a:rPr lang="tr-TR" sz="3600" dirty="0" smtClean="0"/>
            </a:br>
            <a:endParaRPr lang="tr-TR" sz="3600" dirty="0"/>
          </a:p>
        </p:txBody>
      </p:sp>
      <p:sp>
        <p:nvSpPr>
          <p:cNvPr id="22529" name="Rectangle 1"/>
          <p:cNvSpPr>
            <a:spLocks noChangeArrowheads="1"/>
          </p:cNvSpPr>
          <p:nvPr/>
        </p:nvSpPr>
        <p:spPr bwMode="auto">
          <a:xfrm>
            <a:off x="179512" y="-30435"/>
            <a:ext cx="896448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a:t>
            </a:r>
            <a:r>
              <a:rPr kumimoji="0" lang="tr-T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Ağaçların yaprakları sararmış, havalar ise soğumaya başlamıştı. Okuldan  geldiğimde köyde yaşayan dedemin hastalandığı haberi geldi. Bir saat içerisinde hazırlanarak annem, babam ve ben yola çıktık.</a:t>
            </a: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tr-TR" sz="2800" dirty="0" smtClean="0">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Yukarıdaki anlatımda hangi sorunun cevabı vardır?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A. Aile hangi taşıt çeşidi ile yola çıkıyor?</a:t>
            </a: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 Çocuğun okuduğu okulun adı nedir?</a:t>
            </a: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C. Çocuğun dedesi hangi mevsimde  hastalanıyor?</a:t>
            </a: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D. Çocuk, dedesinin hastalandığını kimden</a:t>
            </a:r>
            <a:r>
              <a:rPr kumimoji="0" lang="tr-TR" sz="2800" b="0" i="0" u="none" strike="noStrike" cap="none" normalizeH="0" dirty="0" smtClean="0">
                <a:ln>
                  <a:noFill/>
                </a:ln>
                <a:solidFill>
                  <a:schemeClr val="tx1"/>
                </a:solidFill>
                <a:effectLst/>
                <a:latin typeface="Comic Sans MS" pitchFamily="66" charset="0"/>
                <a:ea typeface="Calibri" pitchFamily="34" charset="0"/>
                <a:cs typeface="Times New Roman" pitchFamily="18" charset="0"/>
              </a:rPr>
              <a:t> </a:t>
            </a:r>
            <a:r>
              <a:rPr kumimoji="0" lang="tr-TR" sz="28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öğrendi?</a:t>
            </a:r>
            <a:endParaRPr kumimoji="0" lang="tr-TR" sz="2800" b="0" i="0" u="none" strike="noStrike" cap="none" normalizeH="0" baseline="0" dirty="0" smtClean="0">
              <a:ln>
                <a:noFill/>
              </a:ln>
              <a:solidFill>
                <a:schemeClr val="tx1"/>
              </a:solidFill>
              <a:effectLst/>
              <a:latin typeface="Comic Sans MS" pitchFamily="66"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51520" y="332658"/>
            <a:ext cx="864096" cy="707886"/>
          </a:xfrm>
          <a:prstGeom prst="rect">
            <a:avLst/>
          </a:prstGeom>
          <a:noFill/>
        </p:spPr>
        <p:txBody>
          <a:bodyPr wrap="square" rtlCol="0">
            <a:spAutoFit/>
          </a:bodyPr>
          <a:lstStyle/>
          <a:p>
            <a:r>
              <a:rPr lang="tr-TR" sz="4000" dirty="0" smtClean="0"/>
              <a:t>10-</a:t>
            </a:r>
            <a:endParaRPr lang="tr-TR" sz="4000" dirty="0"/>
          </a:p>
        </p:txBody>
      </p:sp>
      <p:pic>
        <p:nvPicPr>
          <p:cNvPr id="18" name="17 Resim"/>
          <p:cNvPicPr/>
          <p:nvPr/>
        </p:nvPicPr>
        <p:blipFill>
          <a:blip r:embed="rId2" cstate="print"/>
          <a:srcRect/>
          <a:stretch>
            <a:fillRect/>
          </a:stretch>
        </p:blipFill>
        <p:spPr bwMode="auto">
          <a:xfrm>
            <a:off x="1285852" y="642918"/>
            <a:ext cx="7416824" cy="576064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857365"/>
            <a:ext cx="6572296"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   10.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   A</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19 Metin kutusu"/>
          <p:cNvSpPr txBox="1"/>
          <p:nvPr/>
        </p:nvSpPr>
        <p:spPr>
          <a:xfrm>
            <a:off x="0" y="332656"/>
            <a:ext cx="971600" cy="707886"/>
          </a:xfrm>
          <a:prstGeom prst="rect">
            <a:avLst/>
          </a:prstGeom>
          <a:noFill/>
        </p:spPr>
        <p:txBody>
          <a:bodyPr wrap="square" rtlCol="0">
            <a:spAutoFit/>
          </a:bodyPr>
          <a:lstStyle/>
          <a:p>
            <a:r>
              <a:rPr lang="tr-TR" sz="4000" dirty="0" smtClean="0"/>
              <a:t>11-</a:t>
            </a:r>
            <a:endParaRPr lang="tr-TR" sz="4000" dirty="0"/>
          </a:p>
        </p:txBody>
      </p:sp>
      <p:sp>
        <p:nvSpPr>
          <p:cNvPr id="7" name="6 Dikdörtgen"/>
          <p:cNvSpPr/>
          <p:nvPr/>
        </p:nvSpPr>
        <p:spPr>
          <a:xfrm>
            <a:off x="785786" y="0"/>
            <a:ext cx="7858180" cy="6863417"/>
          </a:xfrm>
          <a:prstGeom prst="rect">
            <a:avLst/>
          </a:prstGeom>
        </p:spPr>
        <p:txBody>
          <a:bodyPr wrap="square">
            <a:spAutoFit/>
          </a:bodyPr>
          <a:lstStyle/>
          <a:p>
            <a:r>
              <a:rPr lang="tr-TR" sz="4000" dirty="0" smtClean="0"/>
              <a:t>Atakan,hassas terazi ile önce balonu şişirmeden ,sonra balonu şişirerek tartıyor. Buna göre,Atakan ‘</a:t>
            </a:r>
            <a:r>
              <a:rPr lang="tr-TR" sz="4000" dirty="0" err="1" smtClean="0"/>
              <a:t>ın</a:t>
            </a:r>
            <a:r>
              <a:rPr lang="tr-TR" sz="4000" dirty="0" smtClean="0"/>
              <a:t> bu deneydeki amacı aşağıdakilerden hangisidir?</a:t>
            </a:r>
          </a:p>
          <a:p>
            <a:pPr marL="742950" indent="-742950">
              <a:buAutoNum type="alphaUcParenR"/>
            </a:pPr>
            <a:r>
              <a:rPr lang="tr-TR" sz="4000" dirty="0" smtClean="0"/>
              <a:t>Balonun kütlesini bulmak</a:t>
            </a:r>
          </a:p>
          <a:p>
            <a:pPr marL="742950" indent="-742950">
              <a:buAutoNum type="alphaUcParenR"/>
            </a:pPr>
            <a:r>
              <a:rPr lang="tr-TR" sz="4000" dirty="0" smtClean="0"/>
              <a:t>Balonun hacmini bulmak</a:t>
            </a:r>
          </a:p>
          <a:p>
            <a:pPr marL="742950" indent="-742950">
              <a:buAutoNum type="alphaUcParenR"/>
            </a:pPr>
            <a:r>
              <a:rPr lang="tr-TR" sz="4000" dirty="0" smtClean="0"/>
              <a:t>Balonun içindeki gazın hacmini bulmak</a:t>
            </a:r>
          </a:p>
          <a:p>
            <a:pPr marL="742950" indent="-742950"/>
            <a:r>
              <a:rPr lang="tr-TR" sz="4000" dirty="0" smtClean="0"/>
              <a:t>D)  Balon içindeki gazın kütlesini bulmak.</a:t>
            </a:r>
            <a:endParaRPr lang="tr-TR" sz="40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643050"/>
            <a:ext cx="5929354"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11.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44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D</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14282" y="188642"/>
            <a:ext cx="857256" cy="707886"/>
          </a:xfrm>
          <a:prstGeom prst="rect">
            <a:avLst/>
          </a:prstGeom>
          <a:noFill/>
        </p:spPr>
        <p:txBody>
          <a:bodyPr wrap="square" rtlCol="0">
            <a:spAutoFit/>
          </a:bodyPr>
          <a:lstStyle/>
          <a:p>
            <a:r>
              <a:rPr lang="tr-TR" sz="4000" dirty="0" smtClean="0"/>
              <a:t>12-</a:t>
            </a:r>
            <a:endParaRPr lang="tr-TR" sz="4000" dirty="0"/>
          </a:p>
        </p:txBody>
      </p:sp>
      <p:sp>
        <p:nvSpPr>
          <p:cNvPr id="10" name="9 Dikdörtgen"/>
          <p:cNvSpPr/>
          <p:nvPr/>
        </p:nvSpPr>
        <p:spPr>
          <a:xfrm>
            <a:off x="1187624" y="692696"/>
            <a:ext cx="6779752" cy="646331"/>
          </a:xfrm>
          <a:prstGeom prst="rect">
            <a:avLst/>
          </a:prstGeom>
        </p:spPr>
        <p:txBody>
          <a:bodyPr wrap="square">
            <a:spAutoFit/>
          </a:bodyPr>
          <a:lstStyle/>
          <a:p>
            <a:endParaRPr lang="tr-TR" sz="3600" dirty="0"/>
          </a:p>
        </p:txBody>
      </p:sp>
      <p:sp>
        <p:nvSpPr>
          <p:cNvPr id="11" name="10 Dikdörtgen"/>
          <p:cNvSpPr/>
          <p:nvPr/>
        </p:nvSpPr>
        <p:spPr>
          <a:xfrm>
            <a:off x="0" y="1428736"/>
            <a:ext cx="8640960" cy="646331"/>
          </a:xfrm>
          <a:prstGeom prst="rect">
            <a:avLst/>
          </a:prstGeom>
        </p:spPr>
        <p:txBody>
          <a:bodyPr wrap="square">
            <a:spAutoFit/>
          </a:bodyPr>
          <a:lstStyle/>
          <a:p>
            <a:endParaRPr lang="tr-TR" sz="3600" dirty="0"/>
          </a:p>
        </p:txBody>
      </p:sp>
      <p:sp>
        <p:nvSpPr>
          <p:cNvPr id="8" name="7 Dikdörtgen"/>
          <p:cNvSpPr/>
          <p:nvPr/>
        </p:nvSpPr>
        <p:spPr>
          <a:xfrm>
            <a:off x="785786" y="4071942"/>
            <a:ext cx="7848872" cy="646331"/>
          </a:xfrm>
          <a:prstGeom prst="rect">
            <a:avLst/>
          </a:prstGeom>
        </p:spPr>
        <p:txBody>
          <a:bodyPr wrap="square">
            <a:spAutoFit/>
          </a:bodyPr>
          <a:lstStyle/>
          <a:p>
            <a:endParaRPr lang="tr-TR" sz="3600" dirty="0"/>
          </a:p>
        </p:txBody>
      </p:sp>
      <p:pic>
        <p:nvPicPr>
          <p:cNvPr id="6" name="Picture 2"/>
          <p:cNvPicPr>
            <a:picLocks noChangeAspect="1" noChangeArrowheads="1"/>
          </p:cNvPicPr>
          <p:nvPr/>
        </p:nvPicPr>
        <p:blipFill>
          <a:blip r:embed="rId2" cstate="print"/>
          <a:srcRect/>
          <a:stretch>
            <a:fillRect/>
          </a:stretch>
        </p:blipFill>
        <p:spPr bwMode="auto">
          <a:xfrm>
            <a:off x="1259632" y="188913"/>
            <a:ext cx="6984256" cy="2232025"/>
          </a:xfrm>
          <a:prstGeom prst="rect">
            <a:avLst/>
          </a:prstGeom>
          <a:noFill/>
        </p:spPr>
      </p:pic>
      <p:sp>
        <p:nvSpPr>
          <p:cNvPr id="9" name="8 Dikdörtgen"/>
          <p:cNvSpPr/>
          <p:nvPr/>
        </p:nvSpPr>
        <p:spPr>
          <a:xfrm>
            <a:off x="0" y="2571744"/>
            <a:ext cx="9144000" cy="3083921"/>
          </a:xfrm>
          <a:prstGeom prst="rect">
            <a:avLst/>
          </a:prstGeom>
        </p:spPr>
        <p:txBody>
          <a:bodyPr wrap="square">
            <a:spAutoFit/>
          </a:bodyPr>
          <a:lstStyle/>
          <a:p>
            <a:pPr>
              <a:lnSpc>
                <a:spcPct val="90000"/>
              </a:lnSpc>
            </a:pPr>
            <a:r>
              <a:rPr lang="tr-TR" dirty="0" smtClean="0">
                <a:latin typeface="Comic Sans MS" pitchFamily="66" charset="0"/>
              </a:rPr>
              <a:t>Yukarıdaki deneyde birbirine karışmayan üç sıvının hacimleri ölçülmeye çalışılmıştır.Hangi seçenekte suyun,</a:t>
            </a:r>
          </a:p>
          <a:p>
            <a:pPr>
              <a:lnSpc>
                <a:spcPct val="90000"/>
              </a:lnSpc>
            </a:pPr>
            <a:r>
              <a:rPr lang="tr-TR" dirty="0" smtClean="0">
                <a:latin typeface="Comic Sans MS" pitchFamily="66" charset="0"/>
              </a:rPr>
              <a:t>A maddesinin ve zeytinyağının hacimleri doğru verilmiştir?</a:t>
            </a:r>
          </a:p>
          <a:p>
            <a:pPr>
              <a:lnSpc>
                <a:spcPct val="90000"/>
              </a:lnSpc>
            </a:pPr>
            <a:r>
              <a:rPr lang="tr-TR" dirty="0" smtClean="0">
                <a:latin typeface="Comic Sans MS" pitchFamily="66" charset="0"/>
              </a:rPr>
              <a:t>       </a:t>
            </a:r>
          </a:p>
          <a:p>
            <a:pPr>
              <a:lnSpc>
                <a:spcPct val="90000"/>
              </a:lnSpc>
            </a:pPr>
            <a:r>
              <a:rPr lang="tr-TR" dirty="0" smtClean="0">
                <a:latin typeface="Comic Sans MS" pitchFamily="66" charset="0"/>
              </a:rPr>
              <a:t>    </a:t>
            </a:r>
            <a:r>
              <a:rPr lang="tr-TR" u="sng" dirty="0" smtClean="0">
                <a:solidFill>
                  <a:srgbClr val="CC00CC"/>
                </a:solidFill>
                <a:latin typeface="Comic Sans MS" pitchFamily="66" charset="0"/>
              </a:rPr>
              <a:t>SU               A MADDESİ          ZEYTİNYAĞI</a:t>
            </a:r>
          </a:p>
          <a:p>
            <a:pPr>
              <a:lnSpc>
                <a:spcPct val="90000"/>
              </a:lnSpc>
            </a:pPr>
            <a:r>
              <a:rPr lang="tr-TR" dirty="0" smtClean="0">
                <a:latin typeface="Comic Sans MS" pitchFamily="66" charset="0"/>
              </a:rPr>
              <a:t> </a:t>
            </a:r>
            <a:r>
              <a:rPr lang="tr-TR" dirty="0" smtClean="0">
                <a:solidFill>
                  <a:srgbClr val="FF0066"/>
                </a:solidFill>
                <a:latin typeface="Comic Sans MS" pitchFamily="66" charset="0"/>
              </a:rPr>
              <a:t>A)</a:t>
            </a:r>
            <a:r>
              <a:rPr lang="tr-TR" dirty="0" smtClean="0">
                <a:latin typeface="Comic Sans MS" pitchFamily="66" charset="0"/>
              </a:rPr>
              <a:t>   112 ml                 182 ml                   293 ml </a:t>
            </a:r>
          </a:p>
          <a:p>
            <a:pPr>
              <a:lnSpc>
                <a:spcPct val="90000"/>
              </a:lnSpc>
            </a:pPr>
            <a:endParaRPr lang="tr-TR" dirty="0" smtClean="0">
              <a:latin typeface="Comic Sans MS" pitchFamily="66" charset="0"/>
            </a:endParaRPr>
          </a:p>
          <a:p>
            <a:pPr>
              <a:lnSpc>
                <a:spcPct val="90000"/>
              </a:lnSpc>
            </a:pPr>
            <a:r>
              <a:rPr lang="tr-TR" dirty="0" smtClean="0">
                <a:latin typeface="Comic Sans MS" pitchFamily="66" charset="0"/>
              </a:rPr>
              <a:t> </a:t>
            </a:r>
            <a:r>
              <a:rPr lang="tr-TR" dirty="0" smtClean="0">
                <a:solidFill>
                  <a:srgbClr val="FF0066"/>
                </a:solidFill>
                <a:latin typeface="Comic Sans MS" pitchFamily="66" charset="0"/>
              </a:rPr>
              <a:t>B)</a:t>
            </a:r>
            <a:r>
              <a:rPr lang="tr-TR" dirty="0" smtClean="0">
                <a:latin typeface="Comic Sans MS" pitchFamily="66" charset="0"/>
              </a:rPr>
              <a:t>    20 ml                  80 ml                     93 ml</a:t>
            </a:r>
          </a:p>
          <a:p>
            <a:pPr>
              <a:lnSpc>
                <a:spcPct val="90000"/>
              </a:lnSpc>
            </a:pPr>
            <a:endParaRPr lang="tr-TR" dirty="0" smtClean="0">
              <a:latin typeface="Comic Sans MS" pitchFamily="66" charset="0"/>
            </a:endParaRPr>
          </a:p>
          <a:p>
            <a:pPr>
              <a:lnSpc>
                <a:spcPct val="90000"/>
              </a:lnSpc>
            </a:pPr>
            <a:r>
              <a:rPr lang="tr-TR" dirty="0" smtClean="0">
                <a:latin typeface="Comic Sans MS" pitchFamily="66" charset="0"/>
              </a:rPr>
              <a:t> </a:t>
            </a:r>
            <a:r>
              <a:rPr lang="tr-TR" dirty="0" smtClean="0">
                <a:solidFill>
                  <a:srgbClr val="FF0066"/>
                </a:solidFill>
                <a:latin typeface="Comic Sans MS" pitchFamily="66" charset="0"/>
              </a:rPr>
              <a:t>C)</a:t>
            </a:r>
            <a:r>
              <a:rPr lang="tr-TR" dirty="0" smtClean="0">
                <a:latin typeface="Comic Sans MS" pitchFamily="66" charset="0"/>
              </a:rPr>
              <a:t>   112 ml                  70 ml                     111 ml</a:t>
            </a:r>
          </a:p>
          <a:p>
            <a:pPr>
              <a:lnSpc>
                <a:spcPct val="90000"/>
              </a:lnSpc>
            </a:pPr>
            <a:endParaRPr lang="tr-TR" dirty="0" smtClean="0">
              <a:latin typeface="Comic Sans MS" pitchFamily="66" charset="0"/>
            </a:endParaRPr>
          </a:p>
          <a:p>
            <a:pPr>
              <a:lnSpc>
                <a:spcPct val="90000"/>
              </a:lnSpc>
            </a:pPr>
            <a:r>
              <a:rPr lang="tr-TR" dirty="0" smtClean="0">
                <a:latin typeface="Comic Sans MS" pitchFamily="66" charset="0"/>
              </a:rPr>
              <a:t> </a:t>
            </a:r>
            <a:r>
              <a:rPr lang="tr-TR" dirty="0" smtClean="0">
                <a:solidFill>
                  <a:srgbClr val="FF0066"/>
                </a:solidFill>
                <a:latin typeface="Comic Sans MS" pitchFamily="66" charset="0"/>
              </a:rPr>
              <a:t>D)</a:t>
            </a:r>
            <a:r>
              <a:rPr lang="tr-TR" dirty="0" smtClean="0">
                <a:latin typeface="Comic Sans MS" pitchFamily="66" charset="0"/>
              </a:rPr>
              <a:t>   182 ml                293 ml                    112 ml</a:t>
            </a:r>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85918" y="1428736"/>
            <a:ext cx="5857916"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12.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C</a:t>
            </a:r>
            <a:r>
              <a:rPr lang="tr-TR" sz="2000" b="1" dirty="0" smtClean="0">
                <a:latin typeface="Times New Roman" pitchFamily="18" charset="0"/>
                <a:ea typeface="Calibri" pitchFamily="34" charset="0"/>
                <a:cs typeface="Times New Roman" pitchFamily="18" charset="0"/>
              </a:rPr>
              <a:t>            </a:t>
            </a:r>
            <a:r>
              <a:rPr lang="tr-TR" sz="8000" dirty="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88 Metin kutusu"/>
          <p:cNvSpPr txBox="1"/>
          <p:nvPr/>
        </p:nvSpPr>
        <p:spPr>
          <a:xfrm>
            <a:off x="214282" y="188642"/>
            <a:ext cx="857256" cy="707886"/>
          </a:xfrm>
          <a:prstGeom prst="rect">
            <a:avLst/>
          </a:prstGeom>
          <a:noFill/>
        </p:spPr>
        <p:txBody>
          <a:bodyPr wrap="square" rtlCol="0">
            <a:spAutoFit/>
          </a:bodyPr>
          <a:lstStyle/>
          <a:p>
            <a:r>
              <a:rPr lang="tr-TR" sz="4000" dirty="0" smtClean="0"/>
              <a:t>13-</a:t>
            </a:r>
            <a:endParaRPr lang="tr-TR" sz="4000" dirty="0"/>
          </a:p>
        </p:txBody>
      </p:sp>
      <p:graphicFrame>
        <p:nvGraphicFramePr>
          <p:cNvPr id="31" name="30 Tablo"/>
          <p:cNvGraphicFramePr>
            <a:graphicFrameLocks noGrp="1"/>
          </p:cNvGraphicFramePr>
          <p:nvPr/>
        </p:nvGraphicFramePr>
        <p:xfrm>
          <a:off x="500034" y="928670"/>
          <a:ext cx="7858181" cy="2571769"/>
        </p:xfrm>
        <a:graphic>
          <a:graphicData uri="http://schemas.openxmlformats.org/drawingml/2006/table">
            <a:tbl>
              <a:tblPr/>
              <a:tblGrid>
                <a:gridCol w="1768615"/>
                <a:gridCol w="1576871"/>
                <a:gridCol w="1924492"/>
                <a:gridCol w="2588203"/>
              </a:tblGrid>
              <a:tr h="1328295">
                <a:tc rowSpan="2">
                  <a:txBody>
                    <a:bodyPr/>
                    <a:lstStyle/>
                    <a:p>
                      <a:pPr marL="457200" algn="l">
                        <a:lnSpc>
                          <a:spcPct val="115000"/>
                        </a:lnSpc>
                        <a:spcAft>
                          <a:spcPts val="0"/>
                        </a:spcAft>
                      </a:pPr>
                      <a:endParaRPr lang="tr-TR" sz="2000" dirty="0">
                        <a:latin typeface="Calibri"/>
                        <a:ea typeface="Calibri"/>
                        <a:cs typeface="Times New Roman"/>
                      </a:endParaRPr>
                    </a:p>
                    <a:p>
                      <a:pPr marL="457200" algn="ctr">
                        <a:lnSpc>
                          <a:spcPct val="115000"/>
                        </a:lnSpc>
                        <a:spcAft>
                          <a:spcPts val="0"/>
                        </a:spcAft>
                      </a:pPr>
                      <a:endParaRPr lang="tr-TR" sz="1800" dirty="0" smtClean="0">
                        <a:latin typeface="Calibri"/>
                        <a:ea typeface="Calibri"/>
                        <a:cs typeface="Times New Roman"/>
                      </a:endParaRPr>
                    </a:p>
                    <a:p>
                      <a:pPr marL="457200" algn="ctr">
                        <a:lnSpc>
                          <a:spcPct val="115000"/>
                        </a:lnSpc>
                        <a:spcAft>
                          <a:spcPts val="0"/>
                        </a:spcAft>
                      </a:pPr>
                      <a:endParaRPr lang="tr-TR" sz="1800" dirty="0" smtClean="0">
                        <a:latin typeface="Calibri"/>
                        <a:ea typeface="Calibri"/>
                        <a:cs typeface="Times New Roman"/>
                      </a:endParaRPr>
                    </a:p>
                    <a:p>
                      <a:pPr marL="457200" algn="ctr">
                        <a:lnSpc>
                          <a:spcPct val="115000"/>
                        </a:lnSpc>
                        <a:spcAft>
                          <a:spcPts val="0"/>
                        </a:spcAft>
                      </a:pPr>
                      <a:r>
                        <a:rPr lang="tr-TR" sz="1800" dirty="0" smtClean="0">
                          <a:latin typeface="Calibri"/>
                          <a:ea typeface="Calibri"/>
                          <a:cs typeface="Times New Roman"/>
                        </a:rPr>
                        <a:t>Emre’nin </a:t>
                      </a:r>
                      <a:r>
                        <a:rPr lang="tr-TR" sz="1800" dirty="0">
                          <a:latin typeface="Calibri"/>
                          <a:ea typeface="Calibri"/>
                          <a:cs typeface="Times New Roman"/>
                        </a:rPr>
                        <a:t>Evi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457200" algn="l">
                        <a:lnSpc>
                          <a:spcPct val="115000"/>
                        </a:lnSpc>
                        <a:spcAft>
                          <a:spcPts val="0"/>
                        </a:spcAft>
                      </a:pPr>
                      <a:r>
                        <a:rPr lang="tr-TR" sz="2000" dirty="0">
                          <a:latin typeface="Calibri"/>
                          <a:ea typeface="Calibri"/>
                          <a:cs typeface="Times New Roman"/>
                        </a:rPr>
                        <a:t>       </a:t>
                      </a:r>
                      <a:endParaRPr lang="tr-TR" sz="1800" dirty="0">
                        <a:latin typeface="Calibri"/>
                        <a:ea typeface="Calibri"/>
                        <a:cs typeface="Times New Roman"/>
                      </a:endParaRPr>
                    </a:p>
                    <a:p>
                      <a:pPr marL="457200" algn="l">
                        <a:lnSpc>
                          <a:spcPct val="115000"/>
                        </a:lnSpc>
                        <a:spcAft>
                          <a:spcPts val="0"/>
                        </a:spcAft>
                      </a:pPr>
                      <a:r>
                        <a:rPr lang="tr-TR" sz="2000" dirty="0">
                          <a:latin typeface="Calibri"/>
                          <a:ea typeface="Calibri"/>
                          <a:cs typeface="Times New Roman"/>
                        </a:rPr>
                        <a:t>      </a:t>
                      </a:r>
                      <a:endParaRPr lang="tr-TR" sz="2000" dirty="0" smtClean="0">
                        <a:latin typeface="Calibri"/>
                        <a:ea typeface="Calibri"/>
                        <a:cs typeface="Times New Roman"/>
                      </a:endParaRPr>
                    </a:p>
                    <a:p>
                      <a:pPr marL="457200" algn="l">
                        <a:lnSpc>
                          <a:spcPct val="115000"/>
                        </a:lnSpc>
                        <a:spcAft>
                          <a:spcPts val="0"/>
                        </a:spcAft>
                      </a:pPr>
                      <a:endParaRPr lang="tr-TR" sz="2000" dirty="0" smtClean="0">
                        <a:latin typeface="Calibri"/>
                        <a:ea typeface="Calibri"/>
                        <a:cs typeface="Times New Roman"/>
                      </a:endParaRPr>
                    </a:p>
                    <a:p>
                      <a:pPr marL="457200" algn="l">
                        <a:lnSpc>
                          <a:spcPct val="115000"/>
                        </a:lnSpc>
                        <a:spcAft>
                          <a:spcPts val="0"/>
                        </a:spcAft>
                      </a:pPr>
                      <a:endParaRPr lang="tr-TR" sz="2000" dirty="0" smtClean="0">
                        <a:latin typeface="Calibri"/>
                        <a:ea typeface="Calibri"/>
                        <a:cs typeface="Times New Roman"/>
                      </a:endParaRPr>
                    </a:p>
                    <a:p>
                      <a:pPr marL="457200" algn="l">
                        <a:lnSpc>
                          <a:spcPct val="115000"/>
                        </a:lnSpc>
                        <a:spcAft>
                          <a:spcPts val="0"/>
                        </a:spcAft>
                      </a:pPr>
                      <a:r>
                        <a:rPr lang="tr-TR" sz="2000" dirty="0" smtClean="0">
                          <a:latin typeface="Calibri"/>
                          <a:ea typeface="Calibri"/>
                          <a:cs typeface="Times New Roman"/>
                        </a:rPr>
                        <a:t>Hastane</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457200" algn="l">
                        <a:lnSpc>
                          <a:spcPct val="115000"/>
                        </a:lnSpc>
                        <a:spcAft>
                          <a:spcPts val="0"/>
                        </a:spcAft>
                      </a:pPr>
                      <a:r>
                        <a:rPr lang="tr-TR" sz="2000" dirty="0">
                          <a:latin typeface="Calibri"/>
                          <a:ea typeface="Calibri"/>
                          <a:cs typeface="Times New Roman"/>
                        </a:rPr>
                        <a:t>      </a:t>
                      </a:r>
                      <a:endParaRPr lang="tr-TR" sz="1800" dirty="0">
                        <a:latin typeface="Calibri"/>
                        <a:ea typeface="Calibri"/>
                        <a:cs typeface="Times New Roman"/>
                      </a:endParaRPr>
                    </a:p>
                    <a:p>
                      <a:pPr marL="457200" algn="l">
                        <a:lnSpc>
                          <a:spcPct val="115000"/>
                        </a:lnSpc>
                        <a:spcAft>
                          <a:spcPts val="0"/>
                        </a:spcAft>
                      </a:pPr>
                      <a:r>
                        <a:rPr lang="tr-TR" sz="2000" dirty="0">
                          <a:latin typeface="Calibri"/>
                          <a:ea typeface="Calibri"/>
                          <a:cs typeface="Times New Roman"/>
                        </a:rPr>
                        <a:t>         </a:t>
                      </a:r>
                      <a:endParaRPr lang="tr-TR" sz="2000" dirty="0" smtClean="0">
                        <a:latin typeface="Calibri"/>
                        <a:ea typeface="Calibri"/>
                        <a:cs typeface="Times New Roman"/>
                      </a:endParaRPr>
                    </a:p>
                    <a:p>
                      <a:pPr marL="457200" algn="l">
                        <a:lnSpc>
                          <a:spcPct val="115000"/>
                        </a:lnSpc>
                        <a:spcAft>
                          <a:spcPts val="0"/>
                        </a:spcAft>
                      </a:pPr>
                      <a:endParaRPr lang="tr-TR" sz="2000" dirty="0" smtClean="0">
                        <a:latin typeface="Calibri"/>
                        <a:ea typeface="Calibri"/>
                        <a:cs typeface="Times New Roman"/>
                      </a:endParaRPr>
                    </a:p>
                    <a:p>
                      <a:pPr marL="457200" algn="l">
                        <a:lnSpc>
                          <a:spcPct val="115000"/>
                        </a:lnSpc>
                        <a:spcAft>
                          <a:spcPts val="0"/>
                        </a:spcAft>
                      </a:pPr>
                      <a:endParaRPr lang="tr-TR" sz="2000" dirty="0" smtClean="0">
                        <a:latin typeface="Calibri"/>
                        <a:ea typeface="Calibri"/>
                        <a:cs typeface="Times New Roman"/>
                      </a:endParaRPr>
                    </a:p>
                    <a:p>
                      <a:pPr marL="457200" algn="l">
                        <a:lnSpc>
                          <a:spcPct val="115000"/>
                        </a:lnSpc>
                        <a:spcAft>
                          <a:spcPts val="0"/>
                        </a:spcAft>
                      </a:pPr>
                      <a:r>
                        <a:rPr lang="tr-TR" sz="2000" dirty="0" smtClean="0">
                          <a:latin typeface="Calibri"/>
                          <a:ea typeface="Calibri"/>
                          <a:cs typeface="Times New Roman"/>
                        </a:rPr>
                        <a:t>okul</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15000"/>
                        </a:lnSpc>
                        <a:spcAft>
                          <a:spcPts val="0"/>
                        </a:spcAft>
                      </a:pPr>
                      <a:r>
                        <a:rPr lang="tr-TR" sz="2000" dirty="0">
                          <a:latin typeface="Calibri"/>
                          <a:ea typeface="Calibri"/>
                          <a:cs typeface="Times New Roman"/>
                        </a:rPr>
                        <a:t>park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778">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marL="457200" algn="l">
                        <a:lnSpc>
                          <a:spcPct val="115000"/>
                        </a:lnSpc>
                        <a:spcAft>
                          <a:spcPts val="0"/>
                        </a:spcAft>
                      </a:pPr>
                      <a:r>
                        <a:rPr lang="tr-TR" sz="2000">
                          <a:latin typeface="Calibri"/>
                          <a:ea typeface="Calibri"/>
                          <a:cs typeface="Times New Roman"/>
                        </a:rPr>
                        <a:t>Otobüs durağı</a:t>
                      </a:r>
                      <a:endParaRPr lang="tr-T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848">
                <a:tc gridSpan="4">
                  <a:txBody>
                    <a:bodyPr/>
                    <a:lstStyle/>
                    <a:p>
                      <a:pPr marL="457200" algn="ctr">
                        <a:lnSpc>
                          <a:spcPct val="115000"/>
                        </a:lnSpc>
                        <a:spcAft>
                          <a:spcPts val="0"/>
                        </a:spcAft>
                      </a:pPr>
                      <a:r>
                        <a:rPr lang="tr-TR" sz="2000" dirty="0">
                          <a:latin typeface="Calibri"/>
                          <a:ea typeface="Calibri"/>
                          <a:cs typeface="Times New Roman"/>
                        </a:rPr>
                        <a:t>Abidin Paşa Sokağı</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r>
              <a:tr h="387848">
                <a:tc>
                  <a:txBody>
                    <a:bodyPr/>
                    <a:lstStyle/>
                    <a:p>
                      <a:pPr marL="457200" algn="l">
                        <a:lnSpc>
                          <a:spcPct val="115000"/>
                        </a:lnSpc>
                        <a:spcAft>
                          <a:spcPts val="0"/>
                        </a:spcAft>
                      </a:pPr>
                      <a:r>
                        <a:rPr lang="tr-TR" sz="2000">
                          <a:latin typeface="Calibri"/>
                          <a:ea typeface="Calibri"/>
                          <a:cs typeface="Times New Roman"/>
                        </a:rPr>
                        <a:t>     MARKET</a:t>
                      </a:r>
                      <a:endParaRPr lang="tr-TR"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15000"/>
                        </a:lnSpc>
                        <a:spcAft>
                          <a:spcPts val="0"/>
                        </a:spcAft>
                      </a:pPr>
                      <a:r>
                        <a:rPr lang="tr-TR" sz="2000" dirty="0">
                          <a:latin typeface="Calibri"/>
                          <a:ea typeface="Calibri"/>
                          <a:cs typeface="Times New Roman"/>
                        </a:rPr>
                        <a:t>KASAP</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15000"/>
                        </a:lnSpc>
                        <a:spcAft>
                          <a:spcPts val="0"/>
                        </a:spcAft>
                      </a:pPr>
                      <a:r>
                        <a:rPr lang="tr-TR" sz="2000" dirty="0">
                          <a:latin typeface="Calibri"/>
                          <a:ea typeface="Calibri"/>
                          <a:cs typeface="Times New Roman"/>
                        </a:rPr>
                        <a:t>MANAV</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l">
                        <a:lnSpc>
                          <a:spcPct val="115000"/>
                        </a:lnSpc>
                        <a:spcAft>
                          <a:spcPts val="0"/>
                        </a:spcAft>
                      </a:pPr>
                      <a:r>
                        <a:rPr lang="tr-TR" sz="2000" dirty="0">
                          <a:latin typeface="Calibri"/>
                          <a:ea typeface="Calibri"/>
                          <a:cs typeface="Times New Roman"/>
                        </a:rPr>
                        <a:t>BOŞ ARAZİ</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 name="31 Dikdörtgen"/>
          <p:cNvSpPr/>
          <p:nvPr/>
        </p:nvSpPr>
        <p:spPr>
          <a:xfrm>
            <a:off x="357158" y="3706446"/>
            <a:ext cx="8286808" cy="369332"/>
          </a:xfrm>
          <a:prstGeom prst="rect">
            <a:avLst/>
          </a:prstGeom>
        </p:spPr>
        <p:txBody>
          <a:bodyPr wrap="square">
            <a:spAutoFit/>
          </a:bodyPr>
          <a:lstStyle/>
          <a:p>
            <a:pPr lvl="0" fontAlgn="base">
              <a:spcBef>
                <a:spcPct val="0"/>
              </a:spcBef>
              <a:spcAft>
                <a:spcPct val="0"/>
              </a:spcAft>
            </a:pPr>
            <a:r>
              <a:rPr lang="tr-TR" dirty="0" smtClean="0">
                <a:latin typeface="Calibri" pitchFamily="34" charset="0"/>
                <a:ea typeface="Calibri" pitchFamily="34" charset="0"/>
                <a:cs typeface="Times New Roman" pitchFamily="18" charset="0"/>
              </a:rPr>
              <a:t>Yukarıdaki krokiye göre aşağıdaki ifadelerden hangisi </a:t>
            </a:r>
            <a:r>
              <a:rPr lang="tr-TR" u="sng" dirty="0" smtClean="0">
                <a:latin typeface="Calibri" pitchFamily="34" charset="0"/>
                <a:ea typeface="Calibri" pitchFamily="34" charset="0"/>
                <a:cs typeface="Times New Roman" pitchFamily="18" charset="0"/>
              </a:rPr>
              <a:t>yanlıştır</a:t>
            </a:r>
            <a:r>
              <a:rPr lang="tr-TR" dirty="0" smtClean="0">
                <a:latin typeface="Calibri" pitchFamily="34" charset="0"/>
                <a:ea typeface="Calibri" pitchFamily="34" charset="0"/>
                <a:cs typeface="Times New Roman" pitchFamily="18" charset="0"/>
              </a:rPr>
              <a:t> ? </a:t>
            </a:r>
            <a:endParaRPr lang="tr-TR" sz="2800" dirty="0" smtClean="0">
              <a:latin typeface="Arial" pitchFamily="34" charset="0"/>
              <a:cs typeface="Arial" pitchFamily="34" charset="0"/>
            </a:endParaRPr>
          </a:p>
        </p:txBody>
      </p:sp>
      <p:sp>
        <p:nvSpPr>
          <p:cNvPr id="33" name="32 Dikdörtgen"/>
          <p:cNvSpPr/>
          <p:nvPr/>
        </p:nvSpPr>
        <p:spPr>
          <a:xfrm rot="10800000" flipV="1">
            <a:off x="934924" y="4471607"/>
            <a:ext cx="6375660" cy="1200329"/>
          </a:xfrm>
          <a:prstGeom prst="rect">
            <a:avLst/>
          </a:prstGeom>
        </p:spPr>
        <p:txBody>
          <a:bodyPr wrap="square">
            <a:spAutoFit/>
          </a:bodyPr>
          <a:lstStyle/>
          <a:p>
            <a:pPr lvl="0" fontAlgn="base">
              <a:spcBef>
                <a:spcPct val="0"/>
              </a:spcBef>
              <a:spcAft>
                <a:spcPct val="0"/>
              </a:spcAft>
            </a:pPr>
            <a:r>
              <a:rPr lang="tr-TR" dirty="0" smtClean="0">
                <a:latin typeface="Arial" pitchFamily="34" charset="0"/>
                <a:cs typeface="Arial" pitchFamily="34" charset="0"/>
              </a:rPr>
              <a:t>A)Emre’nin evi marketin kuzeyindedir.</a:t>
            </a:r>
          </a:p>
          <a:p>
            <a:pPr lvl="0" eaLnBrk="0" fontAlgn="base" hangingPunct="0">
              <a:spcBef>
                <a:spcPct val="0"/>
              </a:spcBef>
              <a:spcAft>
                <a:spcPct val="0"/>
              </a:spcAft>
            </a:pPr>
            <a:r>
              <a:rPr lang="tr-TR" dirty="0" smtClean="0">
                <a:latin typeface="Arial" pitchFamily="34" charset="0"/>
                <a:cs typeface="Arial" pitchFamily="34" charset="0"/>
              </a:rPr>
              <a:t>B)Okul boş arazinin kuzey batısındadır.</a:t>
            </a:r>
          </a:p>
          <a:p>
            <a:pPr lvl="0" eaLnBrk="0" fontAlgn="base" hangingPunct="0">
              <a:spcBef>
                <a:spcPct val="0"/>
              </a:spcBef>
              <a:spcAft>
                <a:spcPct val="0"/>
              </a:spcAft>
            </a:pPr>
            <a:r>
              <a:rPr lang="tr-TR" dirty="0" smtClean="0">
                <a:latin typeface="Arial" pitchFamily="34" charset="0"/>
                <a:cs typeface="Arial" pitchFamily="34" charset="0"/>
              </a:rPr>
              <a:t>C)Park hastanenin doğusundadır.</a:t>
            </a:r>
          </a:p>
          <a:p>
            <a:pPr lvl="0" eaLnBrk="0" fontAlgn="base" hangingPunct="0">
              <a:spcBef>
                <a:spcPct val="0"/>
              </a:spcBef>
              <a:spcAft>
                <a:spcPct val="0"/>
              </a:spcAft>
            </a:pPr>
            <a:r>
              <a:rPr lang="tr-TR" dirty="0" smtClean="0">
                <a:latin typeface="Arial" pitchFamily="34" charset="0"/>
                <a:cs typeface="Arial" pitchFamily="34" charset="0"/>
              </a:rPr>
              <a:t>D)Okul marketin güneybatısındadır.</a:t>
            </a:r>
          </a:p>
        </p:txBody>
      </p:sp>
      <p:pic>
        <p:nvPicPr>
          <p:cNvPr id="34" name="33 Resim" descr="C:\Documents and Settings\BİLAL\Local Settings\Temporary Internet Files\Content.IE5\K63LU2Y6\MC900441443[1].png"/>
          <p:cNvPicPr/>
          <p:nvPr/>
        </p:nvPicPr>
        <p:blipFill>
          <a:blip r:embed="rId2" cstate="print"/>
          <a:srcRect/>
          <a:stretch>
            <a:fillRect/>
          </a:stretch>
        </p:blipFill>
        <p:spPr bwMode="auto">
          <a:xfrm>
            <a:off x="500034" y="928670"/>
            <a:ext cx="1714512" cy="714380"/>
          </a:xfrm>
          <a:prstGeom prst="rect">
            <a:avLst/>
          </a:prstGeom>
          <a:noFill/>
          <a:ln w="9525">
            <a:noFill/>
            <a:miter lim="800000"/>
            <a:headEnd/>
            <a:tailEnd/>
          </a:ln>
        </p:spPr>
      </p:pic>
      <p:pic>
        <p:nvPicPr>
          <p:cNvPr id="35" name="34 Resim" descr="C:\Documents and Settings\BİLAL\Local Settings\Temporary Internet Files\Content.IE5\OJ84OCAY\MC900436007[1].wmf"/>
          <p:cNvPicPr/>
          <p:nvPr/>
        </p:nvPicPr>
        <p:blipFill>
          <a:blip r:embed="rId3" cstate="print"/>
          <a:srcRect/>
          <a:stretch>
            <a:fillRect/>
          </a:stretch>
        </p:blipFill>
        <p:spPr bwMode="auto">
          <a:xfrm>
            <a:off x="2500298" y="1000108"/>
            <a:ext cx="1000132" cy="1000132"/>
          </a:xfrm>
          <a:prstGeom prst="rect">
            <a:avLst/>
          </a:prstGeom>
          <a:noFill/>
          <a:ln w="9525">
            <a:noFill/>
            <a:miter lim="800000"/>
            <a:headEnd/>
            <a:tailEnd/>
          </a:ln>
        </p:spPr>
      </p:pic>
      <p:pic>
        <p:nvPicPr>
          <p:cNvPr id="36" name="35 Resim" descr="C:\Documents and Settings\BİLAL\Local Settings\Temporary Internet Files\Content.IE5\AE2CD2AD\MP900431743[1].jpg"/>
          <p:cNvPicPr/>
          <p:nvPr/>
        </p:nvPicPr>
        <p:blipFill>
          <a:blip r:embed="rId4" cstate="print"/>
          <a:srcRect/>
          <a:stretch>
            <a:fillRect/>
          </a:stretch>
        </p:blipFill>
        <p:spPr bwMode="auto">
          <a:xfrm>
            <a:off x="4286248" y="1071546"/>
            <a:ext cx="720080" cy="936104"/>
          </a:xfrm>
          <a:prstGeom prst="rect">
            <a:avLst/>
          </a:prstGeom>
          <a:noFill/>
          <a:ln w="9525">
            <a:noFill/>
            <a:miter lim="800000"/>
            <a:headEnd/>
            <a:tailEnd/>
          </a:ln>
        </p:spPr>
      </p:pic>
      <p:pic>
        <p:nvPicPr>
          <p:cNvPr id="37" name="Resim 9" descr="MC900356437[1]"/>
          <p:cNvPicPr>
            <a:picLocks noChangeAspect="1" noChangeArrowheads="1"/>
          </p:cNvPicPr>
          <p:nvPr/>
        </p:nvPicPr>
        <p:blipFill>
          <a:blip r:embed="rId5" cstate="print"/>
          <a:srcRect/>
          <a:stretch>
            <a:fillRect/>
          </a:stretch>
        </p:blipFill>
        <p:spPr bwMode="auto">
          <a:xfrm>
            <a:off x="6072198" y="1142984"/>
            <a:ext cx="884963" cy="745232"/>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428736"/>
            <a:ext cx="5929354"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13. SORU DOĞRU CEVAP</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D   </a:t>
            </a:r>
            <a:r>
              <a:rPr lang="tr-TR" sz="8000" dirty="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214282" y="188642"/>
            <a:ext cx="857256" cy="707886"/>
          </a:xfrm>
          <a:prstGeom prst="rect">
            <a:avLst/>
          </a:prstGeom>
          <a:noFill/>
        </p:spPr>
        <p:txBody>
          <a:bodyPr wrap="square" rtlCol="0">
            <a:spAutoFit/>
          </a:bodyPr>
          <a:lstStyle/>
          <a:p>
            <a:r>
              <a:rPr lang="tr-TR" sz="4000" dirty="0" smtClean="0"/>
              <a:t>14-</a:t>
            </a:r>
            <a:endParaRPr lang="tr-TR" sz="4000" dirty="0"/>
          </a:p>
        </p:txBody>
      </p:sp>
      <p:sp>
        <p:nvSpPr>
          <p:cNvPr id="7" name="6 Başlık"/>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r>
              <a:rPr lang="tr-TR" dirty="0" smtClean="0"/>
              <a:t>I.Her milletin kültürü farklıdır.</a:t>
            </a:r>
            <a:br>
              <a:rPr lang="tr-TR" dirty="0" smtClean="0"/>
            </a:br>
            <a:r>
              <a:rPr lang="tr-TR" dirty="0" smtClean="0"/>
              <a:t>II. Farklı kültürler zenginlik yaratır.</a:t>
            </a:r>
            <a:br>
              <a:rPr lang="tr-TR" dirty="0" smtClean="0"/>
            </a:br>
            <a:r>
              <a:rPr lang="tr-TR" dirty="0" smtClean="0"/>
              <a:t>III. Kültürün temel unsuru insandır.</a:t>
            </a:r>
            <a:br>
              <a:rPr lang="tr-TR" dirty="0" smtClean="0"/>
            </a:br>
            <a:r>
              <a:rPr lang="tr-TR" dirty="0" smtClean="0"/>
              <a:t>IV. Kültür, geçmişten günümüze aynı kalır.</a:t>
            </a:r>
            <a:br>
              <a:rPr lang="tr-TR" dirty="0" smtClean="0"/>
            </a:br>
            <a:r>
              <a:rPr lang="tr-TR" dirty="0" smtClean="0"/>
              <a:t>Kültür ile ilgili verilen bilgilerden hangileri doğrudur?</a:t>
            </a:r>
            <a:br>
              <a:rPr lang="tr-TR" dirty="0" smtClean="0"/>
            </a:br>
            <a:r>
              <a:rPr lang="tr-TR" dirty="0" smtClean="0"/>
              <a:t>A)I ve II</a:t>
            </a:r>
            <a:br>
              <a:rPr lang="tr-TR" dirty="0" smtClean="0"/>
            </a:br>
            <a:r>
              <a:rPr lang="tr-TR" dirty="0" smtClean="0"/>
              <a:t>B) III ve IV</a:t>
            </a:r>
            <a:br>
              <a:rPr lang="tr-TR" dirty="0" smtClean="0"/>
            </a:br>
            <a:r>
              <a:rPr lang="tr-TR" dirty="0" smtClean="0"/>
              <a:t>C) I,II,III</a:t>
            </a:r>
            <a:br>
              <a:rPr lang="tr-TR" dirty="0" smtClean="0"/>
            </a:br>
            <a:r>
              <a:rPr lang="tr-TR" dirty="0" smtClean="0"/>
              <a:t>D) II,III,IV</a:t>
            </a:r>
            <a:br>
              <a:rPr lang="tr-TR" dirty="0" smtClean="0"/>
            </a:b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728" y="1142984"/>
            <a:ext cx="6072230"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14.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C</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619672" y="3429000"/>
            <a:ext cx="4464496" cy="1769715"/>
          </a:xfrm>
          <a:prstGeom prst="rect">
            <a:avLst/>
          </a:prstGeom>
          <a:blipFill dpi="0" rotWithShape="1">
            <a:blip r:embed="rId2" cstate="print"/>
            <a:srcRect/>
            <a:tile tx="0" ty="0" sx="100000" sy="100000" flip="none" algn="tl"/>
          </a:blip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tab pos="228600" algn="l"/>
              </a:tabLst>
            </a:pPr>
            <a:endParaRPr lang="tr-TR" sz="3600" b="1" dirty="0" smtClean="0">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tab pos="228600" algn="l"/>
              </a:tabLst>
            </a:pPr>
            <a:endParaRPr kumimoji="0" lang="tr-TR" sz="35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endParaRPr kumimoji="0" lang="tr-TR" sz="38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sp>
        <p:nvSpPr>
          <p:cNvPr id="16386" name="Rectangle 2"/>
          <p:cNvSpPr>
            <a:spLocks noChangeArrowheads="1"/>
          </p:cNvSpPr>
          <p:nvPr/>
        </p:nvSpPr>
        <p:spPr bwMode="auto">
          <a:xfrm>
            <a:off x="251521" y="2755628"/>
            <a:ext cx="8589211"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Dikdörtgen"/>
          <p:cNvSpPr/>
          <p:nvPr/>
        </p:nvSpPr>
        <p:spPr>
          <a:xfrm>
            <a:off x="611560" y="764704"/>
            <a:ext cx="8064896" cy="1200329"/>
          </a:xfrm>
          <a:prstGeom prst="rect">
            <a:avLst/>
          </a:prstGeom>
        </p:spPr>
        <p:txBody>
          <a:bodyPr wrap="square">
            <a:spAutoFit/>
          </a:bodyPr>
          <a:lstStyle/>
          <a:p>
            <a:r>
              <a:rPr lang="tr-TR" sz="3600" dirty="0" smtClean="0"/>
              <a:t/>
            </a:r>
            <a:br>
              <a:rPr lang="tr-TR" sz="3600" dirty="0" smtClean="0"/>
            </a:br>
            <a:endParaRPr lang="tr-TR" sz="3600" dirty="0"/>
          </a:p>
        </p:txBody>
      </p:sp>
      <p:sp>
        <p:nvSpPr>
          <p:cNvPr id="22529" name="Rectangle 1"/>
          <p:cNvSpPr>
            <a:spLocks noChangeArrowheads="1"/>
          </p:cNvSpPr>
          <p:nvPr/>
        </p:nvSpPr>
        <p:spPr bwMode="auto">
          <a:xfrm>
            <a:off x="179512" y="1714487"/>
            <a:ext cx="896448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1.</a:t>
            </a:r>
            <a:r>
              <a:rPr kumimoji="0" lang="tr-TR" sz="4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SORU DOĞRU </a:t>
            </a:r>
            <a:r>
              <a:rPr lang="tr-TR" sz="4000" dirty="0" smtClean="0">
                <a:latin typeface="Calibri" pitchFamily="34" charset="0"/>
                <a:ea typeface="Calibri" pitchFamily="34" charset="0"/>
                <a:cs typeface="Times New Roman" pitchFamily="18" charset="0"/>
              </a:rPr>
              <a:t>CEVAP</a:t>
            </a:r>
            <a:endParaRPr kumimoji="0" lang="tr-TR" sz="4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tr-TR" sz="4000" dirty="0" smtClean="0">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8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tr-TR" sz="80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tr-TR" sz="8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ŞIKKI</a:t>
            </a:r>
            <a:endParaRPr kumimoji="0" lang="tr-TR" sz="8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214282" y="188642"/>
            <a:ext cx="857256" cy="707886"/>
          </a:xfrm>
          <a:prstGeom prst="rect">
            <a:avLst/>
          </a:prstGeom>
          <a:noFill/>
        </p:spPr>
        <p:txBody>
          <a:bodyPr wrap="square" rtlCol="0">
            <a:spAutoFit/>
          </a:bodyPr>
          <a:lstStyle/>
          <a:p>
            <a:r>
              <a:rPr lang="tr-TR" sz="4000" dirty="0" smtClean="0"/>
              <a:t>15-</a:t>
            </a:r>
            <a:endParaRPr lang="tr-TR" sz="4000" dirty="0"/>
          </a:p>
        </p:txBody>
      </p:sp>
      <p:sp>
        <p:nvSpPr>
          <p:cNvPr id="4" name="3 Başlık"/>
          <p:cNvSpPr>
            <a:spLocks noGrp="1"/>
          </p:cNvSpPr>
          <p:nvPr>
            <p:ph type="title"/>
          </p:nvPr>
        </p:nvSpPr>
        <p:spPr>
          <a:xfrm>
            <a:off x="500034" y="1928802"/>
            <a:ext cx="8229600" cy="1143000"/>
          </a:xfrm>
        </p:spPr>
        <p:txBody>
          <a:bodyPr>
            <a:normAutofit fontScale="90000"/>
          </a:bodyPr>
          <a:lstStyle/>
          <a:p>
            <a:r>
              <a:rPr lang="tr-TR" dirty="0" smtClean="0"/>
              <a:t/>
            </a:r>
            <a:br>
              <a:rPr lang="tr-TR" dirty="0" smtClean="0"/>
            </a:br>
            <a:r>
              <a:rPr lang="tr-TR" dirty="0" smtClean="0"/>
              <a:t>I.Sivas Kongresi</a:t>
            </a:r>
            <a:br>
              <a:rPr lang="tr-TR" dirty="0" smtClean="0"/>
            </a:br>
            <a:r>
              <a:rPr lang="tr-TR" dirty="0" smtClean="0"/>
              <a:t>II. Amasya Genelgesi</a:t>
            </a:r>
            <a:br>
              <a:rPr lang="tr-TR" dirty="0" smtClean="0"/>
            </a:br>
            <a:r>
              <a:rPr lang="tr-TR" dirty="0" smtClean="0"/>
              <a:t>III. Atatürk’ün Samsun’a çıkışı</a:t>
            </a:r>
            <a:br>
              <a:rPr lang="tr-TR" dirty="0" smtClean="0"/>
            </a:br>
            <a:r>
              <a:rPr lang="tr-TR" dirty="0" smtClean="0"/>
              <a:t>IV. Erzurum Kongresi</a:t>
            </a:r>
            <a:br>
              <a:rPr lang="tr-TR" dirty="0" smtClean="0"/>
            </a:br>
            <a:r>
              <a:rPr lang="tr-TR" dirty="0" smtClean="0"/>
              <a:t>Kurtuluş Savaşı’nın hazırlık döneminde yaşanan gelişmelerin doğru sıralanışı nedir?</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500174"/>
            <a:ext cx="5715040" cy="2246769"/>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15.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2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III_II_IV_I</a:t>
            </a:r>
            <a:endParaRPr lang="tr-TR" sz="8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1357298"/>
            <a:ext cx="8215370" cy="4031873"/>
          </a:xfrm>
          <a:prstGeom prst="rect">
            <a:avLst/>
          </a:prstGeom>
        </p:spPr>
        <p:txBody>
          <a:bodyPr wrap="square">
            <a:spAutoFit/>
          </a:bodyPr>
          <a:lstStyle/>
          <a:p>
            <a:r>
              <a:rPr lang="tr-TR" sz="3200" b="1" dirty="0" smtClean="0"/>
              <a:t>Atatürk, öğrenim gördüğü hangi okulda ‘’Kemal’’ adını almıştır?</a:t>
            </a:r>
          </a:p>
          <a:p>
            <a:endParaRPr lang="tr-TR" sz="3200" b="1" dirty="0" smtClean="0"/>
          </a:p>
          <a:p>
            <a:pPr marL="514350" indent="-514350">
              <a:buAutoNum type="alphaUcParenR"/>
            </a:pPr>
            <a:r>
              <a:rPr lang="tr-TR" sz="3200" b="1" dirty="0" smtClean="0"/>
              <a:t>Manastır Askeri İdadisi</a:t>
            </a:r>
          </a:p>
          <a:p>
            <a:pPr marL="514350" indent="-514350">
              <a:buAutoNum type="alphaUcParenR"/>
            </a:pPr>
            <a:r>
              <a:rPr lang="tr-TR" sz="3200" b="1" dirty="0" smtClean="0"/>
              <a:t> İstanbul Harp Okulu</a:t>
            </a:r>
          </a:p>
          <a:p>
            <a:pPr marL="514350" indent="-514350">
              <a:buAutoNum type="alphaUcParenR"/>
            </a:pPr>
            <a:r>
              <a:rPr lang="tr-TR" sz="3200" b="1" dirty="0" smtClean="0"/>
              <a:t>Selanik Mülkiye Rüştiyesi</a:t>
            </a:r>
          </a:p>
          <a:p>
            <a:pPr marL="514350" indent="-514350">
              <a:buAutoNum type="alphaUcParenR"/>
            </a:pPr>
            <a:r>
              <a:rPr lang="tr-TR" sz="3200" b="1" dirty="0" smtClean="0"/>
              <a:t>Selanik Askeri Rüştiyesi</a:t>
            </a:r>
          </a:p>
          <a:p>
            <a:pPr marL="514350" indent="-514350">
              <a:buAutoNum type="alphaUcParenR"/>
            </a:pPr>
            <a:endParaRPr lang="tr-TR" sz="3200" dirty="0"/>
          </a:p>
        </p:txBody>
      </p:sp>
      <p:sp>
        <p:nvSpPr>
          <p:cNvPr id="3" name="2 Metin kutusu"/>
          <p:cNvSpPr txBox="1"/>
          <p:nvPr/>
        </p:nvSpPr>
        <p:spPr>
          <a:xfrm>
            <a:off x="214282" y="188642"/>
            <a:ext cx="857256" cy="707886"/>
          </a:xfrm>
          <a:prstGeom prst="rect">
            <a:avLst/>
          </a:prstGeom>
          <a:noFill/>
        </p:spPr>
        <p:txBody>
          <a:bodyPr wrap="square" rtlCol="0">
            <a:spAutoFit/>
          </a:bodyPr>
          <a:lstStyle/>
          <a:p>
            <a:r>
              <a:rPr lang="tr-TR" sz="4000" dirty="0" smtClean="0"/>
              <a:t>16-</a:t>
            </a:r>
            <a:endParaRPr lang="tr-TR" sz="4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428736"/>
            <a:ext cx="6215106" cy="2554545"/>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16. SORU DOĞRU YANIT</a:t>
            </a:r>
          </a:p>
          <a:p>
            <a:pPr lvl="0" fontAlgn="base">
              <a:spcBef>
                <a:spcPct val="0"/>
              </a:spcBef>
              <a:spcAft>
                <a:spcPct val="0"/>
              </a:spcAft>
            </a:pPr>
            <a:r>
              <a:rPr lang="tr-TR" sz="4000" b="1" dirty="0" smtClean="0">
                <a:ea typeface="Calibri" pitchFamily="34" charset="0"/>
                <a:cs typeface="Times New Roman" pitchFamily="18" charset="0"/>
              </a:rPr>
              <a:t>     </a:t>
            </a:r>
          </a:p>
          <a:p>
            <a:pPr lvl="0" fontAlgn="base">
              <a:spcBef>
                <a:spcPct val="0"/>
              </a:spcBef>
              <a:spcAft>
                <a:spcPct val="0"/>
              </a:spcAft>
            </a:pPr>
            <a:endParaRPr lang="tr-TR" sz="8000" dirty="0"/>
          </a:p>
        </p:txBody>
      </p:sp>
      <p:sp>
        <p:nvSpPr>
          <p:cNvPr id="3" name="2 Dikdörtgen"/>
          <p:cNvSpPr/>
          <p:nvPr/>
        </p:nvSpPr>
        <p:spPr>
          <a:xfrm>
            <a:off x="1285852" y="2571744"/>
            <a:ext cx="6368153" cy="1323439"/>
          </a:xfrm>
          <a:prstGeom prst="rect">
            <a:avLst/>
          </a:prstGeom>
        </p:spPr>
        <p:txBody>
          <a:bodyPr wrap="square">
            <a:spAutoFit/>
          </a:bodyPr>
          <a:lstStyle/>
          <a:p>
            <a:r>
              <a:rPr lang="tr-TR" sz="8000" b="1" dirty="0" smtClean="0">
                <a:latin typeface="Times New Roman" pitchFamily="18" charset="0"/>
                <a:ea typeface="Calibri" pitchFamily="34" charset="0"/>
                <a:cs typeface="Times New Roman" pitchFamily="18" charset="0"/>
              </a:rPr>
              <a:t>   D </a:t>
            </a:r>
            <a:r>
              <a:rPr lang="tr-TR" sz="8000" dirty="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etin kutusu"/>
          <p:cNvSpPr txBox="1"/>
          <p:nvPr/>
        </p:nvSpPr>
        <p:spPr>
          <a:xfrm>
            <a:off x="0" y="0"/>
            <a:ext cx="1000100" cy="707886"/>
          </a:xfrm>
          <a:prstGeom prst="rect">
            <a:avLst/>
          </a:prstGeom>
          <a:noFill/>
        </p:spPr>
        <p:txBody>
          <a:bodyPr wrap="square" rtlCol="0">
            <a:spAutoFit/>
          </a:bodyPr>
          <a:lstStyle/>
          <a:p>
            <a:r>
              <a:rPr lang="tr-TR" sz="4000" dirty="0" smtClean="0"/>
              <a:t>17-</a:t>
            </a:r>
            <a:endParaRPr lang="tr-TR" sz="4000" dirty="0"/>
          </a:p>
        </p:txBody>
      </p:sp>
      <p:sp>
        <p:nvSpPr>
          <p:cNvPr id="8" name="7 Dikdörtgen"/>
          <p:cNvSpPr/>
          <p:nvPr/>
        </p:nvSpPr>
        <p:spPr>
          <a:xfrm>
            <a:off x="285720" y="1928802"/>
            <a:ext cx="9540552" cy="10433625"/>
          </a:xfrm>
          <a:prstGeom prst="rect">
            <a:avLst/>
          </a:prstGeom>
        </p:spPr>
        <p:txBody>
          <a:bodyPr wrap="square">
            <a:spAutoFit/>
          </a:bodyPr>
          <a:lstStyle/>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a:p>
            <a:endParaRPr lang="tr-TR" sz="2800" dirty="0" smtClean="0"/>
          </a:p>
        </p:txBody>
      </p:sp>
      <p:sp>
        <p:nvSpPr>
          <p:cNvPr id="5" name="4 Dikdörtgen"/>
          <p:cNvSpPr/>
          <p:nvPr/>
        </p:nvSpPr>
        <p:spPr>
          <a:xfrm>
            <a:off x="428596" y="642918"/>
            <a:ext cx="7286676" cy="5016758"/>
          </a:xfrm>
          <a:prstGeom prst="rect">
            <a:avLst/>
          </a:prstGeom>
        </p:spPr>
        <p:txBody>
          <a:bodyPr wrap="square">
            <a:spAutoFit/>
          </a:bodyPr>
          <a:lstStyle/>
          <a:p>
            <a:r>
              <a:rPr lang="tr-TR" sz="4000" dirty="0" smtClean="0">
                <a:latin typeface="Comic Sans MS" pitchFamily="66" charset="0"/>
              </a:rPr>
              <a:t>Bir işe başlarken aşağıdakilerden hangisi söylenir?</a:t>
            </a:r>
          </a:p>
          <a:p>
            <a:endParaRPr lang="tr-TR" sz="4000" dirty="0" smtClean="0">
              <a:latin typeface="Comic Sans MS" pitchFamily="66" charset="0"/>
            </a:endParaRPr>
          </a:p>
          <a:p>
            <a:pPr marL="342900" indent="-342900">
              <a:buAutoNum type="alphaUcParenR"/>
            </a:pPr>
            <a:r>
              <a:rPr lang="tr-TR" sz="4000" dirty="0" smtClean="0">
                <a:latin typeface="Comic Sans MS" pitchFamily="66" charset="0"/>
              </a:rPr>
              <a:t>Allah ‘a şükür</a:t>
            </a:r>
          </a:p>
          <a:p>
            <a:pPr marL="342900" indent="-342900">
              <a:buAutoNum type="alphaUcParenR"/>
            </a:pPr>
            <a:r>
              <a:rPr lang="tr-TR" sz="4000" dirty="0" smtClean="0">
                <a:latin typeface="Comic Sans MS" pitchFamily="66" charset="0"/>
              </a:rPr>
              <a:t>Allah korusun</a:t>
            </a:r>
          </a:p>
          <a:p>
            <a:pPr marL="342900" indent="-342900">
              <a:buAutoNum type="alphaUcParenR"/>
            </a:pPr>
            <a:r>
              <a:rPr lang="tr-TR" sz="4000" dirty="0" smtClean="0">
                <a:latin typeface="Comic Sans MS" pitchFamily="66" charset="0"/>
              </a:rPr>
              <a:t>Allah yardım etsin</a:t>
            </a:r>
          </a:p>
          <a:p>
            <a:pPr marL="342900" indent="-342900">
              <a:buAutoNum type="alphaUcParenR"/>
            </a:pPr>
            <a:r>
              <a:rPr lang="tr-TR" sz="4000" dirty="0" err="1" smtClean="0">
                <a:latin typeface="Comic Sans MS" pitchFamily="66" charset="0"/>
              </a:rPr>
              <a:t>Bismillahirrahmanirrahim</a:t>
            </a:r>
            <a:endParaRPr lang="tr-TR" sz="4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00166" y="642916"/>
            <a:ext cx="6000792" cy="707886"/>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17. SORU DOĞRU YANIT</a:t>
            </a:r>
            <a:endParaRPr lang="tr-TR" sz="8000" dirty="0"/>
          </a:p>
        </p:txBody>
      </p:sp>
      <p:sp>
        <p:nvSpPr>
          <p:cNvPr id="3" name="2 Dikdörtgen"/>
          <p:cNvSpPr/>
          <p:nvPr/>
        </p:nvSpPr>
        <p:spPr>
          <a:xfrm>
            <a:off x="1928794" y="1928802"/>
            <a:ext cx="4172937" cy="1323439"/>
          </a:xfrm>
          <a:prstGeom prst="rect">
            <a:avLst/>
          </a:prstGeom>
        </p:spPr>
        <p:txBody>
          <a:bodyPr wrap="none">
            <a:spAutoFit/>
          </a:bodyPr>
          <a:lstStyle/>
          <a:p>
            <a:r>
              <a:rPr lang="tr-TR" sz="8000" b="1" dirty="0" smtClean="0">
                <a:latin typeface="Times New Roman" pitchFamily="18" charset="0"/>
                <a:ea typeface="Calibri" pitchFamily="34" charset="0"/>
                <a:cs typeface="Times New Roman" pitchFamily="18" charset="0"/>
              </a:rPr>
              <a:t>D</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0" y="0"/>
            <a:ext cx="800219"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3600" b="1" dirty="0" smtClean="0">
                <a:latin typeface="Times New Roman" pitchFamily="18" charset="0"/>
                <a:ea typeface="Calibri" pitchFamily="34" charset="0"/>
                <a:cs typeface="Times New Roman" pitchFamily="18" charset="0"/>
              </a:rPr>
              <a:t>18-</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3313" name="Rectangle 1"/>
          <p:cNvSpPr>
            <a:spLocks noChangeArrowheads="1"/>
          </p:cNvSpPr>
          <p:nvPr/>
        </p:nvSpPr>
        <p:spPr bwMode="auto">
          <a:xfrm>
            <a:off x="357158" y="785794"/>
            <a:ext cx="828680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‘’Temizlik</a:t>
            </a:r>
            <a:r>
              <a:rPr kumimoji="0" lang="tr-TR" sz="4000" b="0" i="0" u="none" strike="noStrike" cap="none" normalizeH="0" dirty="0" smtClean="0">
                <a:ln>
                  <a:noFill/>
                </a:ln>
                <a:solidFill>
                  <a:srgbClr val="000000"/>
                </a:solidFill>
                <a:effectLst/>
                <a:latin typeface="Comic Sans MS" pitchFamily="66" charset="0"/>
                <a:ea typeface="Calibri" pitchFamily="34" charset="0"/>
                <a:cs typeface="Times New Roman" pitchFamily="18" charset="0"/>
              </a:rPr>
              <a:t> imanın yarısıdır.’’sözünü aşağıdakilerden kim söylemiştir?</a:t>
            </a:r>
          </a:p>
          <a:p>
            <a:pPr marL="514350" marR="0" lvl="0" indent="-514350" algn="l" defTabSz="914400" rtl="0" eaLnBrk="1" fontAlgn="base" latinLnBrk="0" hangingPunct="1">
              <a:lnSpc>
                <a:spcPct val="100000"/>
              </a:lnSpc>
              <a:spcBef>
                <a:spcPct val="0"/>
              </a:spcBef>
              <a:spcAft>
                <a:spcPct val="0"/>
              </a:spcAft>
              <a:buClrTx/>
              <a:buSzTx/>
              <a:buFontTx/>
              <a:buAutoNum type="alphaUcParenR"/>
              <a:tabLst/>
            </a:pPr>
            <a:r>
              <a:rPr lang="tr-TR" sz="4000" dirty="0" smtClean="0">
                <a:solidFill>
                  <a:srgbClr val="000000"/>
                </a:solidFill>
                <a:latin typeface="Comic Sans MS" pitchFamily="66" charset="0"/>
                <a:cs typeface="Times New Roman" pitchFamily="18" charset="0"/>
              </a:rPr>
              <a:t>Mevlana</a:t>
            </a:r>
          </a:p>
          <a:p>
            <a:pPr marL="742950" marR="0" lvl="0" indent="-742950" algn="l" defTabSz="914400" rtl="0" eaLnBrk="1" fontAlgn="base" latinLnBrk="0" hangingPunct="1">
              <a:lnSpc>
                <a:spcPct val="100000"/>
              </a:lnSpc>
              <a:spcBef>
                <a:spcPct val="0"/>
              </a:spcBef>
              <a:spcAft>
                <a:spcPct val="0"/>
              </a:spcAft>
              <a:buClrTx/>
              <a:buSzTx/>
              <a:tabLst/>
            </a:pPr>
            <a:r>
              <a:rPr kumimoji="0" lang="tr-TR" sz="4000" b="0" i="0" u="none" strike="noStrike" cap="none" normalizeH="0" baseline="0" dirty="0" smtClean="0">
                <a:ln>
                  <a:noFill/>
                </a:ln>
                <a:solidFill>
                  <a:srgbClr val="000000"/>
                </a:solidFill>
                <a:effectLst/>
                <a:latin typeface="Comic Sans MS" pitchFamily="66" charset="0"/>
                <a:cs typeface="Times New Roman" pitchFamily="18" charset="0"/>
              </a:rPr>
              <a:t>B)</a:t>
            </a:r>
            <a:r>
              <a:rPr kumimoji="0" lang="tr-TR" sz="4000" b="0" i="0" u="none" strike="noStrike" cap="none" normalizeH="0" dirty="0" smtClean="0">
                <a:ln>
                  <a:noFill/>
                </a:ln>
                <a:solidFill>
                  <a:srgbClr val="000000"/>
                </a:solidFill>
                <a:effectLst/>
                <a:latin typeface="Comic Sans MS" pitchFamily="66" charset="0"/>
                <a:cs typeface="Times New Roman" pitchFamily="18" charset="0"/>
              </a:rPr>
              <a:t> Mehmet Akif Ersoy</a:t>
            </a:r>
          </a:p>
          <a:p>
            <a:pPr marL="742950" marR="0" lvl="0" indent="-742950" algn="l" defTabSz="914400" rtl="0" eaLnBrk="1" fontAlgn="base" latinLnBrk="0" hangingPunct="1">
              <a:lnSpc>
                <a:spcPct val="100000"/>
              </a:lnSpc>
              <a:spcBef>
                <a:spcPct val="0"/>
              </a:spcBef>
              <a:spcAft>
                <a:spcPct val="0"/>
              </a:spcAft>
              <a:buClrTx/>
              <a:buSzTx/>
              <a:tabLst/>
            </a:pPr>
            <a:r>
              <a:rPr lang="tr-TR" sz="4000" baseline="0" dirty="0" smtClean="0">
                <a:solidFill>
                  <a:srgbClr val="000000"/>
                </a:solidFill>
                <a:latin typeface="Comic Sans MS" pitchFamily="66" charset="0"/>
                <a:cs typeface="Times New Roman" pitchFamily="18" charset="0"/>
              </a:rPr>
              <a:t>C)</a:t>
            </a:r>
            <a:r>
              <a:rPr lang="tr-TR" sz="4000" dirty="0" smtClean="0">
                <a:solidFill>
                  <a:srgbClr val="000000"/>
                </a:solidFill>
                <a:latin typeface="Comic Sans MS" pitchFamily="66" charset="0"/>
                <a:cs typeface="Times New Roman" pitchFamily="18" charset="0"/>
              </a:rPr>
              <a:t> Hz. Muhammed (s.a.v)</a:t>
            </a:r>
          </a:p>
          <a:p>
            <a:pPr marL="742950" marR="0" lvl="0" indent="-742950" algn="l" defTabSz="914400" rtl="0" eaLnBrk="1" fontAlgn="base" latinLnBrk="0" hangingPunct="1">
              <a:lnSpc>
                <a:spcPct val="100000"/>
              </a:lnSpc>
              <a:spcBef>
                <a:spcPct val="0"/>
              </a:spcBef>
              <a:spcAft>
                <a:spcPct val="0"/>
              </a:spcAft>
              <a:buClrTx/>
              <a:buSzTx/>
              <a:tabLst/>
            </a:pPr>
            <a:r>
              <a:rPr kumimoji="0" lang="tr-TR" sz="4000" b="0" i="0" u="none" strike="noStrike" cap="none" normalizeH="0" baseline="0" dirty="0" smtClean="0">
                <a:ln>
                  <a:noFill/>
                </a:ln>
                <a:solidFill>
                  <a:srgbClr val="000000"/>
                </a:solidFill>
                <a:effectLst/>
                <a:latin typeface="Comic Sans MS" pitchFamily="66" charset="0"/>
                <a:cs typeface="Times New Roman" pitchFamily="18" charset="0"/>
              </a:rPr>
              <a:t>D)</a:t>
            </a:r>
            <a:r>
              <a:rPr kumimoji="0" lang="tr-TR" sz="4000" b="0" i="0" u="none" strike="noStrike" cap="none" normalizeH="0" dirty="0" smtClean="0">
                <a:ln>
                  <a:noFill/>
                </a:ln>
                <a:solidFill>
                  <a:srgbClr val="000000"/>
                </a:solidFill>
                <a:effectLst/>
                <a:latin typeface="Comic Sans MS" pitchFamily="66" charset="0"/>
                <a:cs typeface="Times New Roman" pitchFamily="18" charset="0"/>
              </a:rPr>
              <a:t> Yunus Emre</a:t>
            </a:r>
            <a:endParaRPr kumimoji="0" lang="tr-TR" sz="40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071670" y="1285860"/>
            <a:ext cx="5280035" cy="707886"/>
          </a:xfrm>
          <a:prstGeom prst="rect">
            <a:avLst/>
          </a:prstGeom>
        </p:spPr>
        <p:txBody>
          <a:bodyPr wrap="none">
            <a:spAutoFit/>
          </a:bodyPr>
          <a:lstStyle/>
          <a:p>
            <a:pPr lvl="0" fontAlgn="base">
              <a:spcBef>
                <a:spcPct val="0"/>
              </a:spcBef>
              <a:spcAft>
                <a:spcPct val="0"/>
              </a:spcAft>
            </a:pPr>
            <a:r>
              <a:rPr lang="tr-TR" sz="4000" b="1" dirty="0" smtClean="0">
                <a:ea typeface="Calibri" pitchFamily="34" charset="0"/>
                <a:cs typeface="Times New Roman" pitchFamily="18" charset="0"/>
              </a:rPr>
              <a:t>18. SORU DOĞRU YANIT</a:t>
            </a:r>
            <a:endParaRPr lang="tr-TR" sz="4000" dirty="0"/>
          </a:p>
        </p:txBody>
      </p:sp>
      <p:sp>
        <p:nvSpPr>
          <p:cNvPr id="3" name="2 Dikdörtgen"/>
          <p:cNvSpPr/>
          <p:nvPr/>
        </p:nvSpPr>
        <p:spPr>
          <a:xfrm>
            <a:off x="2571736" y="2643182"/>
            <a:ext cx="4172937" cy="1323439"/>
          </a:xfrm>
          <a:prstGeom prst="rect">
            <a:avLst/>
          </a:prstGeom>
        </p:spPr>
        <p:txBody>
          <a:bodyPr wrap="none">
            <a:spAutoFit/>
          </a:bodyPr>
          <a:lstStyle/>
          <a:p>
            <a:r>
              <a:rPr lang="tr-TR" sz="8000" b="1" dirty="0" smtClean="0">
                <a:latin typeface="Times New Roman" pitchFamily="18" charset="0"/>
                <a:ea typeface="Calibri" pitchFamily="34" charset="0"/>
                <a:cs typeface="Times New Roman" pitchFamily="18" charset="0"/>
              </a:rPr>
              <a:t>C</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7" name="6 Metin kutusu"/>
          <p:cNvSpPr txBox="1"/>
          <p:nvPr/>
        </p:nvSpPr>
        <p:spPr>
          <a:xfrm>
            <a:off x="0" y="0"/>
            <a:ext cx="1115616" cy="923330"/>
          </a:xfrm>
          <a:prstGeom prst="rect">
            <a:avLst/>
          </a:prstGeom>
          <a:noFill/>
        </p:spPr>
        <p:txBody>
          <a:bodyPr wrap="square" rtlCol="0">
            <a:spAutoFit/>
          </a:bodyPr>
          <a:lstStyle/>
          <a:p>
            <a:r>
              <a:rPr lang="tr-TR" sz="4000" dirty="0" smtClean="0"/>
              <a:t>19</a:t>
            </a:r>
            <a:r>
              <a:rPr lang="tr-TR" sz="5400" dirty="0" smtClean="0"/>
              <a:t>-</a:t>
            </a:r>
            <a:endParaRPr lang="tr-TR" sz="5400" dirty="0"/>
          </a:p>
        </p:txBody>
      </p:sp>
      <p:sp>
        <p:nvSpPr>
          <p:cNvPr id="2051" name="Rectangle 3"/>
          <p:cNvSpPr>
            <a:spLocks noChangeArrowheads="1"/>
          </p:cNvSpPr>
          <p:nvPr/>
        </p:nvSpPr>
        <p:spPr bwMode="auto">
          <a:xfrm>
            <a:off x="1331640" y="2114499"/>
            <a:ext cx="781236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9 Dikdörtgen"/>
          <p:cNvSpPr/>
          <p:nvPr/>
        </p:nvSpPr>
        <p:spPr>
          <a:xfrm>
            <a:off x="0" y="857232"/>
            <a:ext cx="9144000" cy="4401205"/>
          </a:xfrm>
          <a:prstGeom prst="rect">
            <a:avLst/>
          </a:prstGeom>
        </p:spPr>
        <p:txBody>
          <a:bodyPr wrap="square">
            <a:spAutoFit/>
          </a:bodyPr>
          <a:lstStyle/>
          <a:p>
            <a:r>
              <a:rPr lang="tr-TR" sz="4000" dirty="0" smtClean="0">
                <a:latin typeface="Comic Sans MS" pitchFamily="66" charset="0"/>
              </a:rPr>
              <a:t>Peygamberimiz (s.a.v.) nerede ve ne zaman doğmuştur?</a:t>
            </a:r>
          </a:p>
          <a:p>
            <a:endParaRPr lang="tr-TR" sz="4000" dirty="0" smtClean="0">
              <a:latin typeface="Comic Sans MS" pitchFamily="66" charset="0"/>
            </a:endParaRPr>
          </a:p>
          <a:p>
            <a:pPr marL="514350" indent="-514350">
              <a:buAutoNum type="alphaUcParenR"/>
            </a:pPr>
            <a:r>
              <a:rPr lang="tr-TR" sz="4000" dirty="0" smtClean="0">
                <a:latin typeface="Comic Sans MS" pitchFamily="66" charset="0"/>
              </a:rPr>
              <a:t>Medine 23 Nisan 1571</a:t>
            </a:r>
          </a:p>
          <a:p>
            <a:pPr marL="514350" indent="-514350">
              <a:buAutoNum type="alphaUcParenR"/>
            </a:pPr>
            <a:r>
              <a:rPr lang="tr-TR" sz="4000" dirty="0" smtClean="0">
                <a:latin typeface="Comic Sans MS" pitchFamily="66" charset="0"/>
              </a:rPr>
              <a:t>Medine 8 Haziran 632</a:t>
            </a:r>
          </a:p>
          <a:p>
            <a:pPr marL="514350" indent="-514350">
              <a:buAutoNum type="alphaUcParenR"/>
            </a:pPr>
            <a:r>
              <a:rPr lang="tr-TR" sz="4000" dirty="0" smtClean="0">
                <a:latin typeface="Comic Sans MS" pitchFamily="66" charset="0"/>
              </a:rPr>
              <a:t>Mekke  20 Nisan 571</a:t>
            </a:r>
          </a:p>
          <a:p>
            <a:pPr marL="514350" indent="-514350">
              <a:buAutoNum type="alphaUcParenR"/>
            </a:pPr>
            <a:r>
              <a:rPr lang="tr-TR" sz="4000" dirty="0" smtClean="0">
                <a:latin typeface="Comic Sans MS" pitchFamily="66" charset="0"/>
              </a:rPr>
              <a:t>Mekke  29 Mayıs 1453</a:t>
            </a:r>
            <a:endParaRPr lang="tr-TR" sz="4000" dirty="0">
              <a:latin typeface="Comic Sans MS" pitchFamily="66"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00166" y="1571612"/>
            <a:ext cx="5643602"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19.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 C </a:t>
            </a:r>
            <a:r>
              <a:rPr lang="tr-TR" sz="8000" dirty="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571612"/>
            <a:ext cx="8643998" cy="2677656"/>
          </a:xfrm>
          <a:prstGeom prst="rect">
            <a:avLst/>
          </a:prstGeom>
        </p:spPr>
        <p:txBody>
          <a:bodyPr wrap="square">
            <a:spAutoFit/>
          </a:bodyPr>
          <a:lstStyle/>
          <a:p>
            <a:pPr lvl="0" fontAlgn="base">
              <a:spcBef>
                <a:spcPct val="0"/>
              </a:spcBef>
              <a:spcAft>
                <a:spcPct val="0"/>
              </a:spcAft>
            </a:pPr>
            <a:r>
              <a:rPr lang="tr-TR" sz="2400" b="1" dirty="0" smtClean="0">
                <a:solidFill>
                  <a:srgbClr val="000000"/>
                </a:solidFill>
                <a:latin typeface="Comic Sans MS" pitchFamily="66" charset="0"/>
                <a:ea typeface="Times New Roman" pitchFamily="18" charset="0"/>
                <a:cs typeface="Times New Roman" pitchFamily="18" charset="0"/>
              </a:rPr>
              <a:t>2- Aşağıdaki cümlelerin hangisinde çoğul eki almış topluluk adı kullanılmıştır?</a:t>
            </a:r>
            <a:endParaRPr lang="tr-TR" sz="2400" dirty="0" smtClean="0">
              <a:latin typeface="Comic Sans MS" pitchFamily="66" charset="0"/>
              <a:cs typeface="Arial" pitchFamily="34" charset="0"/>
            </a:endParaRPr>
          </a:p>
          <a:p>
            <a:pPr lvl="0" eaLnBrk="0" fontAlgn="base" hangingPunct="0">
              <a:spcBef>
                <a:spcPct val="0"/>
              </a:spcBef>
              <a:spcAft>
                <a:spcPct val="0"/>
              </a:spcAft>
            </a:pPr>
            <a:endParaRPr lang="tr-TR" sz="2400" dirty="0" smtClean="0">
              <a:solidFill>
                <a:srgbClr val="000000"/>
              </a:solidFill>
              <a:latin typeface="Comic Sans MS" pitchFamily="66" charset="0"/>
              <a:ea typeface="Times New Roman" pitchFamily="18" charset="0"/>
              <a:cs typeface="Times New Roman" pitchFamily="18" charset="0"/>
            </a:endParaRPr>
          </a:p>
          <a:p>
            <a:pPr lvl="0" eaLnBrk="0" fontAlgn="base" hangingPunct="0">
              <a:spcBef>
                <a:spcPct val="0"/>
              </a:spcBef>
              <a:spcAft>
                <a:spcPct val="0"/>
              </a:spcAft>
            </a:pPr>
            <a:r>
              <a:rPr lang="tr-TR" sz="2400" dirty="0" smtClean="0">
                <a:solidFill>
                  <a:srgbClr val="000000"/>
                </a:solidFill>
                <a:latin typeface="Comic Sans MS" pitchFamily="66" charset="0"/>
                <a:ea typeface="Times New Roman" pitchFamily="18" charset="0"/>
                <a:cs typeface="Times New Roman" pitchFamily="18" charset="0"/>
              </a:rPr>
              <a:t>A- Bütün sınıf,törende ayakta alkışlandı?</a:t>
            </a:r>
            <a:endParaRPr lang="tr-TR" sz="2400" dirty="0" smtClean="0">
              <a:latin typeface="Comic Sans MS" pitchFamily="66" charset="0"/>
              <a:cs typeface="Arial" pitchFamily="34" charset="0"/>
            </a:endParaRPr>
          </a:p>
          <a:p>
            <a:pPr lvl="0" eaLnBrk="0" fontAlgn="base" hangingPunct="0">
              <a:spcBef>
                <a:spcPct val="0"/>
              </a:spcBef>
              <a:spcAft>
                <a:spcPct val="0"/>
              </a:spcAft>
            </a:pPr>
            <a:r>
              <a:rPr lang="tr-TR" sz="2400" dirty="0" smtClean="0">
                <a:solidFill>
                  <a:srgbClr val="000000"/>
                </a:solidFill>
                <a:latin typeface="Comic Sans MS" pitchFamily="66" charset="0"/>
                <a:ea typeface="Times New Roman" pitchFamily="18" charset="0"/>
                <a:cs typeface="Times New Roman" pitchFamily="18" charset="0"/>
              </a:rPr>
              <a:t>B- Toplumdaki her birey eşit haklara sahiptir.</a:t>
            </a:r>
            <a:endParaRPr lang="tr-TR" sz="2400" dirty="0" smtClean="0">
              <a:latin typeface="Comic Sans MS" pitchFamily="66" charset="0"/>
              <a:cs typeface="Arial" pitchFamily="34" charset="0"/>
            </a:endParaRPr>
          </a:p>
          <a:p>
            <a:pPr lvl="0" eaLnBrk="0" fontAlgn="base" hangingPunct="0">
              <a:spcBef>
                <a:spcPct val="0"/>
              </a:spcBef>
              <a:spcAft>
                <a:spcPct val="0"/>
              </a:spcAft>
            </a:pPr>
            <a:r>
              <a:rPr lang="tr-TR" sz="2400" dirty="0" smtClean="0">
                <a:solidFill>
                  <a:srgbClr val="000000"/>
                </a:solidFill>
                <a:latin typeface="Comic Sans MS" pitchFamily="66" charset="0"/>
                <a:ea typeface="Times New Roman" pitchFamily="18" charset="0"/>
                <a:cs typeface="Times New Roman" pitchFamily="18" charset="0"/>
              </a:rPr>
              <a:t>C- Bu ulus,bugünlere kavuşmak için çok çalıştı.</a:t>
            </a:r>
            <a:endParaRPr lang="tr-TR" sz="2400" dirty="0" smtClean="0">
              <a:latin typeface="Comic Sans MS" pitchFamily="66" charset="0"/>
              <a:cs typeface="Arial" pitchFamily="34" charset="0"/>
            </a:endParaRPr>
          </a:p>
          <a:p>
            <a:pPr lvl="0" eaLnBrk="0" fontAlgn="base" hangingPunct="0">
              <a:spcBef>
                <a:spcPct val="0"/>
              </a:spcBef>
              <a:spcAft>
                <a:spcPct val="0"/>
              </a:spcAft>
            </a:pPr>
            <a:r>
              <a:rPr lang="tr-TR" sz="2400" dirty="0" smtClean="0">
                <a:solidFill>
                  <a:srgbClr val="000000"/>
                </a:solidFill>
                <a:latin typeface="Comic Sans MS" pitchFamily="66" charset="0"/>
                <a:ea typeface="Times New Roman" pitchFamily="18" charset="0"/>
                <a:cs typeface="Times New Roman" pitchFamily="18" charset="0"/>
              </a:rPr>
              <a:t>D- Ordular, ilk hedefiniz Akdeniz’dir.İleri.</a:t>
            </a:r>
            <a:endParaRPr lang="tr-TR" sz="2400" dirty="0" smtClean="0">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7" name="6 Metin kutusu"/>
          <p:cNvSpPr txBox="1"/>
          <p:nvPr/>
        </p:nvSpPr>
        <p:spPr>
          <a:xfrm>
            <a:off x="323528" y="476674"/>
            <a:ext cx="1008112" cy="707886"/>
          </a:xfrm>
          <a:prstGeom prst="rect">
            <a:avLst/>
          </a:prstGeom>
          <a:noFill/>
        </p:spPr>
        <p:txBody>
          <a:bodyPr wrap="square" rtlCol="0">
            <a:spAutoFit/>
          </a:bodyPr>
          <a:lstStyle/>
          <a:p>
            <a:r>
              <a:rPr lang="tr-TR" sz="4000" dirty="0" smtClean="0"/>
              <a:t>20-</a:t>
            </a:r>
            <a:endParaRPr lang="tr-TR" sz="4000" dirty="0"/>
          </a:p>
        </p:txBody>
      </p:sp>
      <p:sp>
        <p:nvSpPr>
          <p:cNvPr id="5" name="4 Dikdörtgen"/>
          <p:cNvSpPr/>
          <p:nvPr/>
        </p:nvSpPr>
        <p:spPr>
          <a:xfrm>
            <a:off x="857224" y="357166"/>
            <a:ext cx="8286776" cy="5570756"/>
          </a:xfrm>
          <a:prstGeom prst="rect">
            <a:avLst/>
          </a:prstGeom>
        </p:spPr>
        <p:txBody>
          <a:bodyPr wrap="square">
            <a:spAutoFit/>
          </a:bodyPr>
          <a:lstStyle/>
          <a:p>
            <a:r>
              <a:rPr lang="tr-TR" sz="4000" dirty="0" smtClean="0"/>
              <a:t>  Aşağıdaki seçeneklerin hangisinde </a:t>
            </a:r>
            <a:r>
              <a:rPr lang="tr-TR" sz="4000" dirty="0" err="1" smtClean="0"/>
              <a:t>Kur’an</a:t>
            </a:r>
            <a:r>
              <a:rPr lang="tr-TR" sz="4000" dirty="0" smtClean="0"/>
              <a:t>-ı Kerim’in iç düzeni ile ilgili kavramlar küçükten büyüğe doğru sıralanmıştır?</a:t>
            </a:r>
          </a:p>
          <a:p>
            <a:pPr marL="742950" indent="-742950">
              <a:buAutoNum type="alphaUcParenR"/>
            </a:pPr>
            <a:r>
              <a:rPr lang="tr-TR" sz="4000" dirty="0" smtClean="0"/>
              <a:t>Ayet –Sure – Cüz</a:t>
            </a:r>
          </a:p>
          <a:p>
            <a:pPr marL="742950" indent="-742950">
              <a:buAutoNum type="alphaUcParenR"/>
            </a:pPr>
            <a:r>
              <a:rPr lang="tr-TR" sz="4000" dirty="0" smtClean="0"/>
              <a:t>Sure – Cüz – Ayet</a:t>
            </a:r>
          </a:p>
          <a:p>
            <a:pPr marL="742950" indent="-742950">
              <a:buAutoNum type="alphaUcParenR"/>
            </a:pPr>
            <a:r>
              <a:rPr lang="tr-TR" sz="4000" dirty="0" smtClean="0"/>
              <a:t> Cüz--Ayet--Sure</a:t>
            </a:r>
          </a:p>
          <a:p>
            <a:pPr marL="742950" indent="-742950">
              <a:buAutoNum type="alphaUcParenR"/>
            </a:pPr>
            <a:r>
              <a:rPr lang="tr-TR" sz="4000" dirty="0" smtClean="0"/>
              <a:t>Ayet– Cüz-- Sure</a:t>
            </a:r>
          </a:p>
          <a:p>
            <a:endParaRPr lang="tr-TR" sz="3600"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85852" y="1571613"/>
            <a:ext cx="6500858"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20.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smtClean="0">
                <a:latin typeface="Times New Roman" pitchFamily="18" charset="0"/>
                <a:ea typeface="Calibri" pitchFamily="34" charset="0"/>
                <a:cs typeface="Times New Roman" pitchFamily="18" charset="0"/>
              </a:rPr>
              <a:t>  A </a:t>
            </a:r>
            <a:r>
              <a:rPr lang="tr-TR" sz="800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214290"/>
            <a:ext cx="857256" cy="707886"/>
          </a:xfrm>
          <a:prstGeom prst="rect">
            <a:avLst/>
          </a:prstGeom>
        </p:spPr>
        <p:txBody>
          <a:bodyPr wrap="square">
            <a:spAutoFit/>
          </a:bodyPr>
          <a:lstStyle/>
          <a:p>
            <a:r>
              <a:rPr lang="tr-TR" sz="4000" dirty="0" smtClean="0"/>
              <a:t>21-</a:t>
            </a:r>
            <a:endParaRPr lang="tr-TR" sz="4000" dirty="0"/>
          </a:p>
        </p:txBody>
      </p:sp>
      <p:sp>
        <p:nvSpPr>
          <p:cNvPr id="6" name="5 Başlık"/>
          <p:cNvSpPr>
            <a:spLocks noGrp="1"/>
          </p:cNvSpPr>
          <p:nvPr>
            <p:ph type="title"/>
          </p:nvPr>
        </p:nvSpPr>
        <p:spPr>
          <a:xfrm>
            <a:off x="0" y="1714488"/>
            <a:ext cx="8229600" cy="1285876"/>
          </a:xfrm>
        </p:spPr>
        <p:txBody>
          <a:bodyPr>
            <a:normAutofit fontScale="90000"/>
          </a:bodyPr>
          <a:lstStyle/>
          <a:p>
            <a:r>
              <a:rPr lang="tr-TR" dirty="0" err="1" smtClean="0">
                <a:latin typeface="Comic Sans MS" pitchFamily="66" charset="0"/>
              </a:rPr>
              <a:t>What</a:t>
            </a:r>
            <a:r>
              <a:rPr lang="tr-TR" dirty="0" smtClean="0">
                <a:latin typeface="Comic Sans MS" pitchFamily="66" charset="0"/>
              </a:rPr>
              <a:t> is ‘’deney’’ in </a:t>
            </a:r>
            <a:r>
              <a:rPr lang="tr-TR" dirty="0" err="1" smtClean="0">
                <a:latin typeface="Comic Sans MS" pitchFamily="66" charset="0"/>
              </a:rPr>
              <a:t>English</a:t>
            </a:r>
            <a:r>
              <a:rPr lang="tr-TR" dirty="0" smtClean="0">
                <a:latin typeface="Comic Sans MS" pitchFamily="66" charset="0"/>
              </a:rPr>
              <a:t>?</a:t>
            </a:r>
            <a:br>
              <a:rPr lang="tr-TR" dirty="0" smtClean="0">
                <a:latin typeface="Comic Sans MS" pitchFamily="66" charset="0"/>
              </a:rPr>
            </a:br>
            <a:r>
              <a:rPr lang="tr-TR" dirty="0" smtClean="0">
                <a:latin typeface="Comic Sans MS" pitchFamily="66" charset="0"/>
              </a:rPr>
              <a:t>A) </a:t>
            </a:r>
            <a:r>
              <a:rPr lang="tr-TR" dirty="0" err="1" smtClean="0">
                <a:latin typeface="Comic Sans MS" pitchFamily="66" charset="0"/>
              </a:rPr>
              <a:t>Brush</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B) </a:t>
            </a:r>
            <a:r>
              <a:rPr lang="tr-TR" dirty="0" err="1" smtClean="0">
                <a:latin typeface="Comic Sans MS" pitchFamily="66" charset="0"/>
              </a:rPr>
              <a:t>Experiment</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C) </a:t>
            </a:r>
            <a:r>
              <a:rPr lang="tr-TR" dirty="0" err="1" smtClean="0">
                <a:latin typeface="Comic Sans MS" pitchFamily="66" charset="0"/>
              </a:rPr>
              <a:t>Box</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D) </a:t>
            </a:r>
            <a:r>
              <a:rPr lang="tr-TR" dirty="0" err="1" smtClean="0">
                <a:latin typeface="Comic Sans MS" pitchFamily="66" charset="0"/>
              </a:rPr>
              <a:t>Pencil</a:t>
            </a:r>
            <a:endParaRPr lang="tr-TR" dirty="0">
              <a:latin typeface="Comic Sans MS" pitchFamily="66"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571612"/>
            <a:ext cx="5715040"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21.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44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B</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57158" y="428604"/>
            <a:ext cx="861133" cy="707886"/>
          </a:xfrm>
          <a:prstGeom prst="rect">
            <a:avLst/>
          </a:prstGeom>
        </p:spPr>
        <p:txBody>
          <a:bodyPr wrap="none">
            <a:spAutoFit/>
          </a:bodyPr>
          <a:lstStyle/>
          <a:p>
            <a:r>
              <a:rPr lang="tr-TR" sz="4000" dirty="0" smtClean="0"/>
              <a:t>22-</a:t>
            </a:r>
            <a:endParaRPr lang="tr-TR" sz="4000" dirty="0"/>
          </a:p>
        </p:txBody>
      </p:sp>
      <p:sp>
        <p:nvSpPr>
          <p:cNvPr id="6" name="5 Başlık"/>
          <p:cNvSpPr>
            <a:spLocks noGrp="1"/>
          </p:cNvSpPr>
          <p:nvPr>
            <p:ph type="title"/>
          </p:nvPr>
        </p:nvSpPr>
        <p:spPr>
          <a:xfrm>
            <a:off x="500034" y="2071678"/>
            <a:ext cx="8229600" cy="1143000"/>
          </a:xfrm>
        </p:spPr>
        <p:txBody>
          <a:bodyPr>
            <a:normAutofit fontScale="90000"/>
          </a:bodyPr>
          <a:lstStyle/>
          <a:p>
            <a:r>
              <a:rPr lang="tr-TR" dirty="0" smtClean="0">
                <a:latin typeface="Comic Sans MS" pitchFamily="66" charset="0"/>
              </a:rPr>
              <a:t>A </a:t>
            </a:r>
            <a:r>
              <a:rPr lang="tr-TR" dirty="0" err="1" smtClean="0">
                <a:latin typeface="Comic Sans MS" pitchFamily="66" charset="0"/>
              </a:rPr>
              <a:t>Waiter</a:t>
            </a:r>
            <a:r>
              <a:rPr lang="tr-TR" dirty="0" smtClean="0">
                <a:latin typeface="Comic Sans MS" pitchFamily="66" charset="0"/>
              </a:rPr>
              <a:t> </a:t>
            </a:r>
            <a:r>
              <a:rPr lang="tr-TR" dirty="0" err="1" smtClean="0">
                <a:latin typeface="Comic Sans MS" pitchFamily="66" charset="0"/>
              </a:rPr>
              <a:t>works</a:t>
            </a:r>
            <a:r>
              <a:rPr lang="tr-TR" dirty="0" smtClean="0">
                <a:latin typeface="Comic Sans MS" pitchFamily="66" charset="0"/>
              </a:rPr>
              <a:t> at…….?</a:t>
            </a:r>
            <a:br>
              <a:rPr lang="tr-TR" dirty="0" smtClean="0">
                <a:latin typeface="Comic Sans MS" pitchFamily="66" charset="0"/>
              </a:rPr>
            </a:br>
            <a:r>
              <a:rPr lang="tr-TR" dirty="0" smtClean="0">
                <a:latin typeface="Comic Sans MS" pitchFamily="66" charset="0"/>
              </a:rPr>
              <a:t>A) </a:t>
            </a:r>
            <a:r>
              <a:rPr lang="tr-TR" dirty="0" err="1" smtClean="0">
                <a:latin typeface="Comic Sans MS" pitchFamily="66" charset="0"/>
              </a:rPr>
              <a:t>farm</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B) </a:t>
            </a:r>
            <a:r>
              <a:rPr lang="tr-TR" dirty="0" err="1" smtClean="0">
                <a:latin typeface="Comic Sans MS" pitchFamily="66" charset="0"/>
              </a:rPr>
              <a:t>restaurant</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C) </a:t>
            </a:r>
            <a:r>
              <a:rPr lang="tr-TR" dirty="0" err="1" smtClean="0">
                <a:latin typeface="Comic Sans MS" pitchFamily="66" charset="0"/>
              </a:rPr>
              <a:t>school</a:t>
            </a: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D) </a:t>
            </a:r>
            <a:r>
              <a:rPr lang="tr-TR" dirty="0" err="1" smtClean="0">
                <a:latin typeface="Comic Sans MS" pitchFamily="66" charset="0"/>
              </a:rPr>
              <a:t>office</a:t>
            </a:r>
            <a:endParaRPr lang="tr-TR" dirty="0">
              <a:latin typeface="Comic Sans MS" pitchFamily="66"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71604" y="1714488"/>
            <a:ext cx="5429288"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22.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20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B</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6" name="5 Metin kutusu"/>
          <p:cNvSpPr txBox="1"/>
          <p:nvPr/>
        </p:nvSpPr>
        <p:spPr>
          <a:xfrm>
            <a:off x="0" y="1"/>
            <a:ext cx="1043608" cy="769441"/>
          </a:xfrm>
          <a:prstGeom prst="rect">
            <a:avLst/>
          </a:prstGeom>
          <a:noFill/>
        </p:spPr>
        <p:txBody>
          <a:bodyPr wrap="square" rtlCol="0">
            <a:spAutoFit/>
          </a:bodyPr>
          <a:lstStyle/>
          <a:p>
            <a:r>
              <a:rPr lang="tr-TR" sz="4400" dirty="0" smtClean="0"/>
              <a:t>23-</a:t>
            </a:r>
            <a:endParaRPr lang="tr-TR" sz="4400" dirty="0"/>
          </a:p>
        </p:txBody>
      </p:sp>
      <p:sp>
        <p:nvSpPr>
          <p:cNvPr id="8198" name="AutoShape 6"/>
          <p:cNvSpPr>
            <a:spLocks noChangeShapeType="1"/>
          </p:cNvSpPr>
          <p:nvPr/>
        </p:nvSpPr>
        <p:spPr bwMode="auto">
          <a:xfrm>
            <a:off x="-73025" y="-1588"/>
            <a:ext cx="0" cy="2066926"/>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tr-TR"/>
          </a:p>
        </p:txBody>
      </p:sp>
      <p:sp>
        <p:nvSpPr>
          <p:cNvPr id="12" name="11 Başlık"/>
          <p:cNvSpPr>
            <a:spLocks noGrp="1"/>
          </p:cNvSpPr>
          <p:nvPr>
            <p:ph type="title"/>
          </p:nvPr>
        </p:nvSpPr>
        <p:spPr>
          <a:xfrm>
            <a:off x="436033" y="696090"/>
            <a:ext cx="8057619" cy="5537258"/>
          </a:xfrm>
        </p:spPr>
        <p:txBody>
          <a:bodyPr>
            <a:normAutofit/>
          </a:bodyPr>
          <a:lstStyle/>
          <a:p>
            <a:r>
              <a:rPr lang="tr-TR" dirty="0" smtClean="0"/>
              <a:t>Diyalogda  boş bırakılan yere uygun düşen seçeneği yazınız.</a:t>
            </a:r>
            <a:br>
              <a:rPr lang="tr-TR" dirty="0" smtClean="0"/>
            </a:br>
            <a:r>
              <a:rPr lang="tr-TR" dirty="0" smtClean="0"/>
              <a:t>A:………………………………</a:t>
            </a:r>
            <a:br>
              <a:rPr lang="tr-TR" dirty="0" smtClean="0"/>
            </a:br>
            <a:r>
              <a:rPr lang="tr-TR" dirty="0" smtClean="0"/>
              <a:t>B:No,I </a:t>
            </a:r>
            <a:r>
              <a:rPr lang="tr-TR" dirty="0" err="1" smtClean="0"/>
              <a:t>don’t</a:t>
            </a:r>
            <a:r>
              <a:rPr lang="tr-TR" dirty="0" smtClean="0"/>
              <a:t>.</a:t>
            </a:r>
            <a:br>
              <a:rPr lang="tr-TR" dirty="0" smtClean="0"/>
            </a:br>
            <a:r>
              <a:rPr lang="tr-TR" dirty="0" smtClean="0"/>
              <a:t>A) </a:t>
            </a:r>
            <a:r>
              <a:rPr lang="tr-TR" dirty="0" err="1" smtClean="0"/>
              <a:t>What</a:t>
            </a:r>
            <a:r>
              <a:rPr lang="tr-TR" dirty="0" smtClean="0"/>
              <a:t> do </a:t>
            </a:r>
            <a:r>
              <a:rPr lang="tr-TR" dirty="0" err="1" smtClean="0"/>
              <a:t>you</a:t>
            </a:r>
            <a:r>
              <a:rPr lang="tr-TR" dirty="0" smtClean="0"/>
              <a:t> do at </a:t>
            </a:r>
            <a:r>
              <a:rPr lang="tr-TR" dirty="0" err="1" smtClean="0"/>
              <a:t>night</a:t>
            </a:r>
            <a:r>
              <a:rPr lang="tr-TR" dirty="0" smtClean="0"/>
              <a:t>?</a:t>
            </a:r>
            <a:br>
              <a:rPr lang="tr-TR" dirty="0" smtClean="0"/>
            </a:br>
            <a:r>
              <a:rPr lang="tr-TR" dirty="0" smtClean="0"/>
              <a:t>B) </a:t>
            </a:r>
            <a:r>
              <a:rPr lang="tr-TR" dirty="0" err="1" smtClean="0"/>
              <a:t>What</a:t>
            </a:r>
            <a:r>
              <a:rPr lang="tr-TR" dirty="0" smtClean="0"/>
              <a:t> time do </a:t>
            </a:r>
            <a:r>
              <a:rPr lang="tr-TR" dirty="0" err="1" smtClean="0"/>
              <a:t>you</a:t>
            </a:r>
            <a:r>
              <a:rPr lang="tr-TR" dirty="0" smtClean="0"/>
              <a:t> </a:t>
            </a:r>
            <a:r>
              <a:rPr lang="tr-TR" dirty="0" err="1" smtClean="0"/>
              <a:t>sleep</a:t>
            </a:r>
            <a:r>
              <a:rPr lang="tr-TR" dirty="0" smtClean="0"/>
              <a:t>?</a:t>
            </a:r>
            <a:br>
              <a:rPr lang="tr-TR" dirty="0" smtClean="0"/>
            </a:br>
            <a:r>
              <a:rPr lang="tr-TR" dirty="0" smtClean="0"/>
              <a:t>C) Do </a:t>
            </a:r>
            <a:r>
              <a:rPr lang="tr-TR" dirty="0" err="1" smtClean="0"/>
              <a:t>you</a:t>
            </a:r>
            <a:r>
              <a:rPr lang="tr-TR" dirty="0" smtClean="0"/>
              <a:t> </a:t>
            </a:r>
            <a:r>
              <a:rPr lang="tr-TR" dirty="0" err="1" smtClean="0"/>
              <a:t>like</a:t>
            </a:r>
            <a:r>
              <a:rPr lang="tr-TR" dirty="0" smtClean="0"/>
              <a:t> </a:t>
            </a:r>
            <a:r>
              <a:rPr lang="tr-TR" dirty="0" err="1" smtClean="0"/>
              <a:t>playing</a:t>
            </a:r>
            <a:r>
              <a:rPr lang="tr-TR" dirty="0" smtClean="0"/>
              <a:t> dart?</a:t>
            </a:r>
            <a:br>
              <a:rPr lang="tr-TR" dirty="0" smtClean="0"/>
            </a:br>
            <a:r>
              <a:rPr lang="tr-TR" dirty="0" smtClean="0"/>
              <a:t>D) Can </a:t>
            </a:r>
            <a:r>
              <a:rPr lang="tr-TR" dirty="0" err="1" smtClean="0"/>
              <a:t>hou</a:t>
            </a:r>
            <a:r>
              <a:rPr lang="tr-TR" dirty="0" smtClean="0"/>
              <a:t> </a:t>
            </a:r>
            <a:r>
              <a:rPr lang="tr-TR" dirty="0" err="1" smtClean="0"/>
              <a:t>play</a:t>
            </a:r>
            <a:r>
              <a:rPr lang="tr-TR" dirty="0" smtClean="0"/>
              <a:t> </a:t>
            </a:r>
            <a:r>
              <a:rPr lang="tr-TR" dirty="0" err="1" smtClean="0"/>
              <a:t>the</a:t>
            </a:r>
            <a:r>
              <a:rPr lang="tr-TR" dirty="0" smtClean="0"/>
              <a:t> </a:t>
            </a:r>
            <a:r>
              <a:rPr lang="tr-TR" dirty="0" err="1" smtClean="0"/>
              <a:t>piano</a:t>
            </a:r>
            <a:r>
              <a:rPr lang="tr-TR" dirty="0" smtClean="0"/>
              <a:t>?</a:t>
            </a:r>
            <a:endParaRPr lang="tr-TR"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85918" y="1785926"/>
            <a:ext cx="5786478"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23.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105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C</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2" y="4393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125" name="Rectangle 5"/>
          <p:cNvSpPr>
            <a:spLocks noChangeArrowheads="1"/>
          </p:cNvSpPr>
          <p:nvPr/>
        </p:nvSpPr>
        <p:spPr bwMode="auto">
          <a:xfrm>
            <a:off x="2" y="4393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2" name="11 Metin kutusu"/>
          <p:cNvSpPr txBox="1"/>
          <p:nvPr/>
        </p:nvSpPr>
        <p:spPr>
          <a:xfrm>
            <a:off x="0" y="260650"/>
            <a:ext cx="827584" cy="1261884"/>
          </a:xfrm>
          <a:prstGeom prst="rect">
            <a:avLst/>
          </a:prstGeom>
          <a:noFill/>
        </p:spPr>
        <p:txBody>
          <a:bodyPr wrap="square" rtlCol="0">
            <a:spAutoFit/>
          </a:bodyPr>
          <a:lstStyle/>
          <a:p>
            <a:r>
              <a:rPr lang="tr-TR" sz="4000" dirty="0" smtClean="0"/>
              <a:t>24</a:t>
            </a:r>
            <a:r>
              <a:rPr lang="tr-TR" sz="3600" dirty="0" smtClean="0"/>
              <a:t>-</a:t>
            </a:r>
            <a:endParaRPr lang="tr-TR" sz="3600" dirty="0"/>
          </a:p>
        </p:txBody>
      </p:sp>
      <p:sp>
        <p:nvSpPr>
          <p:cNvPr id="34" name="33 Dikdörtgen"/>
          <p:cNvSpPr/>
          <p:nvPr/>
        </p:nvSpPr>
        <p:spPr>
          <a:xfrm>
            <a:off x="0" y="692696"/>
            <a:ext cx="9144000" cy="6247864"/>
          </a:xfrm>
          <a:prstGeom prst="rect">
            <a:avLst/>
          </a:prstGeom>
        </p:spPr>
        <p:txBody>
          <a:bodyPr wrap="square">
            <a:spAutoFit/>
          </a:bodyPr>
          <a:lstStyle/>
          <a:p>
            <a:r>
              <a:rPr lang="tr-TR" sz="4000" dirty="0" smtClean="0">
                <a:latin typeface="Comic Sans MS" pitchFamily="66" charset="0"/>
              </a:rPr>
              <a:t>Boşluklara uygun düşen seçeneği işaretleyiniz.</a:t>
            </a:r>
          </a:p>
          <a:p>
            <a:r>
              <a:rPr lang="tr-TR" sz="4000" dirty="0" smtClean="0">
                <a:latin typeface="Comic Sans MS" pitchFamily="66" charset="0"/>
              </a:rPr>
              <a:t>    A: Can a </a:t>
            </a:r>
            <a:r>
              <a:rPr lang="tr-TR" sz="4000" dirty="0" err="1" smtClean="0">
                <a:latin typeface="Comic Sans MS" pitchFamily="66" charset="0"/>
              </a:rPr>
              <a:t>dolphin</a:t>
            </a:r>
            <a:r>
              <a:rPr lang="tr-TR" sz="4000" dirty="0" smtClean="0">
                <a:latin typeface="Comic Sans MS" pitchFamily="66" charset="0"/>
              </a:rPr>
              <a:t> </a:t>
            </a:r>
            <a:r>
              <a:rPr lang="tr-TR" sz="4000" dirty="0" err="1" smtClean="0">
                <a:latin typeface="Comic Sans MS" pitchFamily="66" charset="0"/>
              </a:rPr>
              <a:t>run</a:t>
            </a:r>
            <a:r>
              <a:rPr lang="tr-TR" sz="4000" dirty="0" smtClean="0">
                <a:latin typeface="Comic Sans MS" pitchFamily="66" charset="0"/>
              </a:rPr>
              <a:t>?</a:t>
            </a:r>
          </a:p>
          <a:p>
            <a:r>
              <a:rPr lang="tr-TR" sz="4000" dirty="0" smtClean="0">
                <a:latin typeface="Comic Sans MS" pitchFamily="66" charset="0"/>
              </a:rPr>
              <a:t>    B: …………………….,but it …………….can…………………………</a:t>
            </a:r>
          </a:p>
          <a:p>
            <a:endParaRPr lang="tr-TR" sz="4000" dirty="0" smtClean="0">
              <a:latin typeface="Comic Sans MS" pitchFamily="66" charset="0"/>
            </a:endParaRPr>
          </a:p>
          <a:p>
            <a:pPr marL="514350" indent="-514350">
              <a:buAutoNum type="alphaUcParenR"/>
            </a:pPr>
            <a:r>
              <a:rPr lang="tr-TR" sz="4000" dirty="0" smtClean="0">
                <a:latin typeface="Comic Sans MS" pitchFamily="66" charset="0"/>
              </a:rPr>
              <a:t>No, it </a:t>
            </a:r>
            <a:r>
              <a:rPr lang="tr-TR" sz="4000" dirty="0" err="1" smtClean="0">
                <a:latin typeface="Comic Sans MS" pitchFamily="66" charset="0"/>
              </a:rPr>
              <a:t>can’t</a:t>
            </a:r>
            <a:r>
              <a:rPr lang="tr-TR" sz="4000" dirty="0" smtClean="0">
                <a:latin typeface="Comic Sans MS" pitchFamily="66" charset="0"/>
              </a:rPr>
              <a:t> / </a:t>
            </a:r>
            <a:r>
              <a:rPr lang="tr-TR" sz="4000" dirty="0" err="1" smtClean="0">
                <a:latin typeface="Comic Sans MS" pitchFamily="66" charset="0"/>
              </a:rPr>
              <a:t>swim</a:t>
            </a:r>
            <a:r>
              <a:rPr lang="tr-TR" sz="4000" dirty="0" smtClean="0">
                <a:latin typeface="Comic Sans MS" pitchFamily="66" charset="0"/>
              </a:rPr>
              <a:t>.</a:t>
            </a:r>
          </a:p>
          <a:p>
            <a:pPr marL="742950" indent="-742950">
              <a:buAutoNum type="alphaUcParenR" startAt="2"/>
            </a:pPr>
            <a:r>
              <a:rPr lang="tr-TR" sz="4000" dirty="0" err="1" smtClean="0">
                <a:latin typeface="Comic Sans MS" pitchFamily="66" charset="0"/>
              </a:rPr>
              <a:t>Yes</a:t>
            </a:r>
            <a:r>
              <a:rPr lang="tr-TR" sz="4000" dirty="0" smtClean="0">
                <a:latin typeface="Comic Sans MS" pitchFamily="66" charset="0"/>
              </a:rPr>
              <a:t>, it can / </a:t>
            </a:r>
            <a:r>
              <a:rPr lang="tr-TR" sz="4000" dirty="0" err="1" smtClean="0">
                <a:latin typeface="Comic Sans MS" pitchFamily="66" charset="0"/>
              </a:rPr>
              <a:t>dance</a:t>
            </a:r>
            <a:r>
              <a:rPr lang="tr-TR" sz="4000" dirty="0" smtClean="0">
                <a:latin typeface="Comic Sans MS" pitchFamily="66" charset="0"/>
              </a:rPr>
              <a:t>.</a:t>
            </a:r>
          </a:p>
          <a:p>
            <a:pPr marL="742950" indent="-742950">
              <a:buAutoNum type="alphaUcParenR" startAt="2"/>
            </a:pPr>
            <a:r>
              <a:rPr lang="tr-TR" sz="4000" dirty="0" smtClean="0">
                <a:latin typeface="Comic Sans MS" pitchFamily="66" charset="0"/>
              </a:rPr>
              <a:t>No, it </a:t>
            </a:r>
            <a:r>
              <a:rPr lang="tr-TR" sz="4000" dirty="0" err="1" smtClean="0">
                <a:latin typeface="Comic Sans MS" pitchFamily="66" charset="0"/>
              </a:rPr>
              <a:t>can’t</a:t>
            </a:r>
            <a:r>
              <a:rPr lang="tr-TR" sz="4000" dirty="0" smtClean="0">
                <a:latin typeface="Comic Sans MS" pitchFamily="66" charset="0"/>
              </a:rPr>
              <a:t> / </a:t>
            </a:r>
            <a:r>
              <a:rPr lang="tr-TR" sz="4000" dirty="0" err="1" smtClean="0">
                <a:latin typeface="Comic Sans MS" pitchFamily="66" charset="0"/>
              </a:rPr>
              <a:t>clap</a:t>
            </a:r>
            <a:r>
              <a:rPr lang="tr-TR" sz="4000" dirty="0" smtClean="0">
                <a:latin typeface="Comic Sans MS" pitchFamily="66" charset="0"/>
              </a:rPr>
              <a:t>.</a:t>
            </a:r>
          </a:p>
          <a:p>
            <a:pPr marL="742950" indent="-742950">
              <a:buAutoNum type="alphaUcParenR" startAt="2"/>
            </a:pPr>
            <a:r>
              <a:rPr lang="tr-TR" sz="4000" dirty="0" err="1" smtClean="0">
                <a:latin typeface="Comic Sans MS" pitchFamily="66" charset="0"/>
              </a:rPr>
              <a:t>Yes</a:t>
            </a:r>
            <a:r>
              <a:rPr lang="tr-TR" sz="4000" dirty="0" smtClean="0">
                <a:latin typeface="Comic Sans MS" pitchFamily="66" charset="0"/>
              </a:rPr>
              <a:t>, it can / hop.</a:t>
            </a:r>
            <a:endParaRPr lang="tr-TR" sz="4000" dirty="0">
              <a:latin typeface="Comic Sans MS" pitchFamily="66"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00166" y="1571612"/>
            <a:ext cx="5929354"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24.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A </a:t>
            </a:r>
            <a:r>
              <a:rPr lang="tr-TR" sz="8000" dirty="0" smtClean="0">
                <a:latin typeface="Times New Roman" pitchFamily="18" charset="0"/>
                <a:ea typeface="Calibri" pitchFamily="34" charset="0"/>
                <a:cs typeface="Times New Roman" pitchFamily="18" charset="0"/>
              </a:rPr>
              <a:t>ŞIKKI</a:t>
            </a:r>
            <a:endParaRPr lang="tr-TR" sz="8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14480" y="1785926"/>
            <a:ext cx="5143520" cy="2554545"/>
          </a:xfrm>
          <a:prstGeom prst="rect">
            <a:avLst/>
          </a:prstGeom>
        </p:spPr>
        <p:txBody>
          <a:bodyPr wrap="square">
            <a:spAutoFit/>
          </a:bodyPr>
          <a:lstStyle/>
          <a:p>
            <a:pPr lvl="0" fontAlgn="base">
              <a:spcBef>
                <a:spcPct val="0"/>
              </a:spcBef>
              <a:spcAft>
                <a:spcPct val="0"/>
              </a:spcAft>
            </a:pPr>
            <a:r>
              <a:rPr lang="tr-TR" sz="4000" b="1" dirty="0" smtClean="0">
                <a:latin typeface="+mj-lt"/>
                <a:ea typeface="Calibri" pitchFamily="34" charset="0"/>
                <a:cs typeface="Times New Roman" pitchFamily="18" charset="0"/>
              </a:rPr>
              <a:t>2. SORU DOĞRU YANIT</a:t>
            </a:r>
          </a:p>
          <a:p>
            <a:pPr lvl="0" eaLnBrk="0" fontAlgn="base" hangingPunct="0">
              <a:spcBef>
                <a:spcPct val="0"/>
              </a:spcBef>
              <a:spcAft>
                <a:spcPct val="0"/>
              </a:spcAft>
            </a:pPr>
            <a:endParaRPr lang="tr-TR" sz="4000" b="1" dirty="0" smtClean="0">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tr-TR" sz="8000" b="1" dirty="0" smtClean="0">
                <a:latin typeface="Times New Roman" pitchFamily="18" charset="0"/>
                <a:ea typeface="Calibri" pitchFamily="34" charset="0"/>
                <a:cs typeface="Times New Roman" pitchFamily="18" charset="0"/>
              </a:rPr>
              <a:t>D </a:t>
            </a:r>
            <a:r>
              <a:rPr lang="tr-TR" sz="8000" dirty="0" smtClean="0">
                <a:latin typeface="Times New Roman" pitchFamily="18" charset="0"/>
                <a:ea typeface="Calibri" pitchFamily="34" charset="0"/>
                <a:cs typeface="Times New Roman" pitchFamily="18" charset="0"/>
              </a:rPr>
              <a:t>ŞIKKI</a:t>
            </a:r>
            <a:endParaRPr lang="tr-TR" sz="8000" dirty="0" smtClean="0">
              <a:latin typeface="Times New Roman" pitchFamily="18" charset="0"/>
              <a:cs typeface="Times New Roman"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571604" y="1643051"/>
            <a:ext cx="5286396" cy="3785652"/>
          </a:xfrm>
          <a:prstGeom prst="rect">
            <a:avLst/>
          </a:prstGeom>
        </p:spPr>
        <p:txBody>
          <a:bodyPr wrap="square">
            <a:spAutoFit/>
          </a:bodyPr>
          <a:lstStyle/>
          <a:p>
            <a:pPr lvl="0" algn="ctr" fontAlgn="base">
              <a:spcBef>
                <a:spcPct val="0"/>
              </a:spcBef>
              <a:spcAft>
                <a:spcPct val="0"/>
              </a:spcAft>
            </a:pPr>
            <a:r>
              <a:rPr lang="tr-TR" sz="6000" dirty="0" smtClean="0">
                <a:latin typeface="Times New Roman" pitchFamily="18" charset="0"/>
                <a:ea typeface="Calibri" pitchFamily="34" charset="0"/>
                <a:cs typeface="Times New Roman" pitchFamily="18" charset="0"/>
              </a:rPr>
              <a:t>YARIŞMAMIZ </a:t>
            </a:r>
          </a:p>
          <a:p>
            <a:pPr lvl="0" algn="ctr" fontAlgn="base">
              <a:spcBef>
                <a:spcPct val="0"/>
              </a:spcBef>
              <a:spcAft>
                <a:spcPct val="0"/>
              </a:spcAft>
            </a:pPr>
            <a:r>
              <a:rPr lang="tr-TR" sz="6000" dirty="0" smtClean="0">
                <a:latin typeface="Times New Roman" pitchFamily="18" charset="0"/>
                <a:ea typeface="Calibri" pitchFamily="34" charset="0"/>
                <a:cs typeface="Times New Roman" pitchFamily="18" charset="0"/>
              </a:rPr>
              <a:t>BURADA SONA ERMİŞTİR.</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428736"/>
            <a:ext cx="8286808" cy="1285884"/>
          </a:xfrm>
        </p:spPr>
        <p:txBody>
          <a:bodyPr>
            <a:normAutofit fontScale="90000"/>
          </a:bodyPr>
          <a:lstStyle/>
          <a:p>
            <a:r>
              <a:rPr lang="tr-TR" dirty="0" smtClean="0"/>
              <a:t>Hazırlayan ve Sunan</a:t>
            </a:r>
            <a:br>
              <a:rPr lang="tr-TR" dirty="0" smtClean="0"/>
            </a:br>
            <a:r>
              <a:rPr lang="tr-TR" smtClean="0"/>
              <a:t/>
            </a:r>
            <a:br>
              <a:rPr lang="tr-TR" smtClean="0"/>
            </a:br>
            <a:r>
              <a:rPr lang="tr-TR" smtClean="0"/>
              <a:t>Habibe   </a:t>
            </a:r>
            <a:r>
              <a:rPr lang="tr-TR" dirty="0" smtClean="0"/>
              <a:t>Ak </a:t>
            </a:r>
            <a:endParaRPr lang="tr-TR" dirty="0"/>
          </a:p>
        </p:txBody>
      </p:sp>
      <p:sp>
        <p:nvSpPr>
          <p:cNvPr id="3" name="2 Dikdörtgen"/>
          <p:cNvSpPr/>
          <p:nvPr/>
        </p:nvSpPr>
        <p:spPr>
          <a:xfrm>
            <a:off x="3449160" y="3244334"/>
            <a:ext cx="1987595" cy="369332"/>
          </a:xfrm>
          <a:prstGeom prst="rect">
            <a:avLst/>
          </a:prstGeom>
        </p:spPr>
        <p:txBody>
          <a:bodyPr wrap="none">
            <a:spAutoFit/>
          </a:bodyPr>
          <a:lstStyle/>
          <a:p>
            <a:r>
              <a:rPr lang="tr-TR" dirty="0" smtClean="0">
                <a:hlinkClick r:id="rId2"/>
              </a:rPr>
              <a:t>www.sorubak.com</a:t>
            </a:r>
            <a:r>
              <a:rPr lang="tr-TR" dirty="0" smtClean="0"/>
              <a:t> </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Metin kutusu"/>
          <p:cNvSpPr txBox="1"/>
          <p:nvPr/>
        </p:nvSpPr>
        <p:spPr>
          <a:xfrm>
            <a:off x="251520" y="260648"/>
            <a:ext cx="792088" cy="830997"/>
          </a:xfrm>
          <a:prstGeom prst="rect">
            <a:avLst/>
          </a:prstGeom>
          <a:noFill/>
        </p:spPr>
        <p:txBody>
          <a:bodyPr wrap="square" rtlCol="0">
            <a:spAutoFit/>
          </a:bodyPr>
          <a:lstStyle/>
          <a:p>
            <a:r>
              <a:rPr lang="tr-TR" sz="4800" dirty="0" smtClean="0"/>
              <a:t>3-</a:t>
            </a:r>
            <a:endParaRPr lang="tr-TR" sz="4800" dirty="0"/>
          </a:p>
        </p:txBody>
      </p:sp>
      <p:sp>
        <p:nvSpPr>
          <p:cNvPr id="5" name="4 Dikdörtgen"/>
          <p:cNvSpPr/>
          <p:nvPr/>
        </p:nvSpPr>
        <p:spPr>
          <a:xfrm>
            <a:off x="642910" y="117692"/>
            <a:ext cx="8249570" cy="6247864"/>
          </a:xfrm>
          <a:prstGeom prst="rect">
            <a:avLst/>
          </a:prstGeom>
        </p:spPr>
        <p:txBody>
          <a:bodyPr wrap="square">
            <a:spAutoFit/>
          </a:bodyPr>
          <a:lstStyle/>
          <a:p>
            <a:r>
              <a:rPr lang="tr-TR" sz="3600" dirty="0" smtClean="0"/>
              <a:t>         </a:t>
            </a:r>
            <a:r>
              <a:rPr lang="tr-TR" sz="2800" dirty="0" smtClean="0">
                <a:latin typeface="Comic Sans MS" pitchFamily="66" charset="0"/>
              </a:rPr>
              <a:t>Hoş geldin, 23 Nisan!</a:t>
            </a:r>
          </a:p>
          <a:p>
            <a:r>
              <a:rPr lang="tr-TR" sz="2800" dirty="0" smtClean="0">
                <a:latin typeface="Comic Sans MS" pitchFamily="66" charset="0"/>
              </a:rPr>
              <a:t>         Sana gözlerimizden sevinç,</a:t>
            </a:r>
          </a:p>
          <a:p>
            <a:r>
              <a:rPr lang="tr-TR" sz="2800" dirty="0" smtClean="0">
                <a:latin typeface="Comic Sans MS" pitchFamily="66" charset="0"/>
              </a:rPr>
              <a:t>         Bahçelerimizden bahar getirdik.</a:t>
            </a:r>
          </a:p>
          <a:p>
            <a:r>
              <a:rPr lang="tr-TR" sz="2800" dirty="0" smtClean="0">
                <a:latin typeface="Comic Sans MS" pitchFamily="66" charset="0"/>
              </a:rPr>
              <a:t>         Bari hemen bitivermese bu yolculuk.</a:t>
            </a:r>
          </a:p>
          <a:p>
            <a:r>
              <a:rPr lang="tr-TR" sz="2800" dirty="0" smtClean="0">
                <a:latin typeface="Comic Sans MS" pitchFamily="66" charset="0"/>
              </a:rPr>
              <a:t>         …………………………………………</a:t>
            </a:r>
          </a:p>
          <a:p>
            <a:r>
              <a:rPr lang="tr-TR" sz="2800" dirty="0" smtClean="0">
                <a:latin typeface="Comic Sans MS" pitchFamily="66" charset="0"/>
              </a:rPr>
              <a:t>         Köyler, şehirler dolusu çocuk.</a:t>
            </a:r>
          </a:p>
          <a:p>
            <a:endParaRPr lang="tr-TR" sz="2800" dirty="0" smtClean="0">
              <a:latin typeface="Comic Sans MS" pitchFamily="66" charset="0"/>
            </a:endParaRPr>
          </a:p>
          <a:p>
            <a:r>
              <a:rPr lang="tr-TR" sz="2800" dirty="0" smtClean="0">
                <a:latin typeface="Comic Sans MS" pitchFamily="66" charset="0"/>
              </a:rPr>
              <a:t>Şiirde noktalı yeri hangi mısra </a:t>
            </a:r>
            <a:r>
              <a:rPr lang="tr-TR" sz="2800" u="sng" dirty="0" smtClean="0">
                <a:latin typeface="Comic Sans MS" pitchFamily="66" charset="0"/>
              </a:rPr>
              <a:t>ana duyguya</a:t>
            </a:r>
            <a:r>
              <a:rPr lang="tr-TR" sz="2800" dirty="0" smtClean="0">
                <a:latin typeface="Comic Sans MS" pitchFamily="66" charset="0"/>
              </a:rPr>
              <a:t> uygun olarak </a:t>
            </a:r>
            <a:r>
              <a:rPr lang="tr-TR" sz="2800" u="sng" dirty="0" smtClean="0">
                <a:latin typeface="Comic Sans MS" pitchFamily="66" charset="0"/>
              </a:rPr>
              <a:t>tamamlar</a:t>
            </a:r>
            <a:r>
              <a:rPr lang="tr-TR" sz="2800" dirty="0" smtClean="0">
                <a:latin typeface="Comic Sans MS" pitchFamily="66" charset="0"/>
              </a:rPr>
              <a:t>?</a:t>
            </a:r>
          </a:p>
          <a:p>
            <a:endParaRPr lang="tr-TR" sz="2800" dirty="0" smtClean="0">
              <a:latin typeface="Comic Sans MS" pitchFamily="66" charset="0"/>
            </a:endParaRPr>
          </a:p>
          <a:p>
            <a:r>
              <a:rPr lang="tr-TR" sz="2800" dirty="0" smtClean="0">
                <a:latin typeface="Comic Sans MS" pitchFamily="66" charset="0"/>
              </a:rPr>
              <a:t>A. Yoksa, tutsak olurduk sen inan.</a:t>
            </a:r>
          </a:p>
          <a:p>
            <a:r>
              <a:rPr lang="tr-TR" sz="2800" dirty="0" smtClean="0">
                <a:latin typeface="Comic Sans MS" pitchFamily="66" charset="0"/>
              </a:rPr>
              <a:t>B. Bir başka ağaçların, evlerin yüzü.</a:t>
            </a:r>
          </a:p>
          <a:p>
            <a:r>
              <a:rPr lang="tr-TR" sz="2800" dirty="0" smtClean="0">
                <a:latin typeface="Comic Sans MS" pitchFamily="66" charset="0"/>
              </a:rPr>
              <a:t>C. Gökler, denizler kadar mavi.</a:t>
            </a:r>
          </a:p>
          <a:p>
            <a:r>
              <a:rPr lang="tr-TR" sz="2800" dirty="0" smtClean="0">
                <a:latin typeface="Comic Sans MS" pitchFamily="66" charset="0"/>
              </a:rPr>
              <a:t>D. Seni kucaklamaya geliyor bugün,</a:t>
            </a:r>
            <a:endParaRPr lang="tr-TR" sz="2800" dirty="0">
              <a:latin typeface="Comic Sans MS"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marL="0" lvl="0" indent="0" fontAlgn="base">
              <a:spcBef>
                <a:spcPct val="0"/>
              </a:spcBef>
              <a:spcAft>
                <a:spcPct val="0"/>
              </a:spcAft>
              <a:buNone/>
            </a:pPr>
            <a:r>
              <a:rPr lang="tr-TR" dirty="0" smtClean="0">
                <a:latin typeface="Calibri" pitchFamily="34" charset="0"/>
                <a:ea typeface="Calibri" pitchFamily="34" charset="0"/>
                <a:cs typeface="Times New Roman" pitchFamily="18" charset="0"/>
              </a:rPr>
              <a:t>                   </a:t>
            </a:r>
            <a:r>
              <a:rPr lang="tr-TR" sz="4000" b="1" dirty="0" smtClean="0">
                <a:ea typeface="Calibri" pitchFamily="34" charset="0"/>
                <a:cs typeface="Times New Roman" pitchFamily="18" charset="0"/>
              </a:rPr>
              <a:t>3. SORU DOĞRU YANIT</a:t>
            </a:r>
          </a:p>
          <a:p>
            <a:pPr marL="0" lvl="0" indent="0" eaLnBrk="0" fontAlgn="base" hangingPunct="0">
              <a:spcBef>
                <a:spcPct val="0"/>
              </a:spcBef>
              <a:spcAft>
                <a:spcPct val="0"/>
              </a:spcAft>
              <a:buNone/>
            </a:pPr>
            <a:endParaRPr lang="tr-TR" sz="4000" b="1" dirty="0" smtClean="0">
              <a:ea typeface="Calibri" pitchFamily="34" charset="0"/>
              <a:cs typeface="Times New Roman" pitchFamily="18" charset="0"/>
            </a:endParaRPr>
          </a:p>
          <a:p>
            <a:pPr marL="0" lvl="0" indent="0" eaLnBrk="0" fontAlgn="base" hangingPunct="0">
              <a:spcBef>
                <a:spcPct val="0"/>
              </a:spcBef>
              <a:spcAft>
                <a:spcPct val="0"/>
              </a:spcAft>
              <a:buNone/>
            </a:pPr>
            <a:r>
              <a:rPr lang="tr-TR" sz="8000" b="1" dirty="0" smtClean="0">
                <a:latin typeface="Times New Roman" pitchFamily="18" charset="0"/>
                <a:ea typeface="Calibri" pitchFamily="34" charset="0"/>
                <a:cs typeface="Times New Roman" pitchFamily="18" charset="0"/>
              </a:rPr>
              <a:t>        </a:t>
            </a:r>
            <a:r>
              <a:rPr lang="tr-TR" sz="8000" dirty="0" smtClean="0">
                <a:latin typeface="Times New Roman" pitchFamily="18" charset="0"/>
                <a:ea typeface="Calibri" pitchFamily="34" charset="0"/>
                <a:cs typeface="Times New Roman" pitchFamily="18" charset="0"/>
              </a:rPr>
              <a:t>D  ŞIKKI</a:t>
            </a:r>
            <a:endParaRPr lang="tr-TR" sz="8000" dirty="0" smtClean="0">
              <a:latin typeface="Times New Roman" pitchFamily="18" charset="0"/>
              <a:cs typeface="Times New Roman" pitchFamily="18" charset="0"/>
            </a:endParaRP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0" y="332656"/>
            <a:ext cx="899592" cy="923330"/>
          </a:xfrm>
          <a:prstGeom prst="rect">
            <a:avLst/>
          </a:prstGeom>
          <a:noFill/>
        </p:spPr>
        <p:txBody>
          <a:bodyPr wrap="square" rtlCol="0">
            <a:spAutoFit/>
          </a:bodyPr>
          <a:lstStyle/>
          <a:p>
            <a:r>
              <a:rPr lang="tr-TR" sz="5400" dirty="0" smtClean="0"/>
              <a:t>4-</a:t>
            </a:r>
            <a:endParaRPr lang="tr-TR" sz="5400" dirty="0"/>
          </a:p>
        </p:txBody>
      </p:sp>
      <p:sp>
        <p:nvSpPr>
          <p:cNvPr id="11" name="10 Dikdörtgen"/>
          <p:cNvSpPr/>
          <p:nvPr/>
        </p:nvSpPr>
        <p:spPr>
          <a:xfrm>
            <a:off x="683568" y="188641"/>
            <a:ext cx="8280920" cy="6186309"/>
          </a:xfrm>
          <a:prstGeom prst="rect">
            <a:avLst/>
          </a:prstGeom>
        </p:spPr>
        <p:txBody>
          <a:bodyPr wrap="square">
            <a:spAutoFit/>
          </a:bodyPr>
          <a:lstStyle/>
          <a:p>
            <a:r>
              <a:rPr lang="tr-TR" sz="3600" dirty="0" smtClean="0"/>
              <a:t>İnsanlar, dış görünüşüne önem verenleri daha fazla önemsemektedir. Bunun sonucu olarak saygının kişilik özellikleri yerine giyim ve kuşamına verilmesi ne kadar acıdır?</a:t>
            </a:r>
          </a:p>
          <a:p>
            <a:endParaRPr lang="tr-TR" sz="3600" dirty="0" smtClean="0"/>
          </a:p>
          <a:p>
            <a:r>
              <a:rPr lang="tr-TR" sz="3600" dirty="0" smtClean="0"/>
              <a:t>Yukarıdaki anlatım Nasrettin Hoca’nın hangi sözü ile özetlenir?</a:t>
            </a:r>
          </a:p>
          <a:p>
            <a:r>
              <a:rPr lang="tr-TR" sz="3600" dirty="0" smtClean="0"/>
              <a:t>A. Ye kürküm ye!</a:t>
            </a:r>
          </a:p>
          <a:p>
            <a:r>
              <a:rPr lang="tr-TR" sz="3600" dirty="0" smtClean="0"/>
              <a:t>B. Ya tutarsa!</a:t>
            </a:r>
          </a:p>
          <a:p>
            <a:r>
              <a:rPr lang="tr-TR" sz="3600" dirty="0" smtClean="0"/>
              <a:t>C. Parayı veren düdüğü çalar.</a:t>
            </a:r>
          </a:p>
          <a:p>
            <a:r>
              <a:rPr lang="tr-TR" sz="3600" dirty="0" smtClean="0"/>
              <a:t>D. Yorgan gitti kavga bitti.</a:t>
            </a:r>
            <a:endParaRPr lang="tr-TR" sz="3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357290" y="1785927"/>
            <a:ext cx="6143668" cy="2215991"/>
          </a:xfrm>
          <a:prstGeom prst="rect">
            <a:avLst/>
          </a:prstGeom>
        </p:spPr>
        <p:txBody>
          <a:bodyPr wrap="square">
            <a:spAutoFit/>
          </a:bodyPr>
          <a:lstStyle/>
          <a:p>
            <a:pPr lvl="0" fontAlgn="base">
              <a:spcBef>
                <a:spcPct val="0"/>
              </a:spcBef>
              <a:spcAft>
                <a:spcPct val="0"/>
              </a:spcAft>
            </a:pPr>
            <a:r>
              <a:rPr lang="tr-TR" sz="4000" b="1" dirty="0" smtClean="0">
                <a:ea typeface="Calibri" pitchFamily="34" charset="0"/>
                <a:cs typeface="Times New Roman" pitchFamily="18" charset="0"/>
              </a:rPr>
              <a:t>     4. SORU DOĞRU YANIT</a:t>
            </a:r>
          </a:p>
          <a:p>
            <a:pPr lvl="0" eaLnBrk="0" fontAlgn="base" hangingPunct="0">
              <a:spcBef>
                <a:spcPct val="0"/>
              </a:spcBef>
              <a:spcAft>
                <a:spcPct val="0"/>
              </a:spcAft>
            </a:pPr>
            <a:endParaRPr lang="tr-TR" b="1" dirty="0" smtClean="0">
              <a:ea typeface="Calibri" pitchFamily="34" charset="0"/>
              <a:cs typeface="Times New Roman" pitchFamily="18" charset="0"/>
            </a:endParaRPr>
          </a:p>
          <a:p>
            <a:pPr lvl="0" eaLnBrk="0" fontAlgn="base" hangingPunct="0">
              <a:spcBef>
                <a:spcPct val="0"/>
              </a:spcBef>
              <a:spcAft>
                <a:spcPct val="0"/>
              </a:spcAft>
            </a:pPr>
            <a:r>
              <a:rPr lang="tr-TR" sz="4400" b="1" dirty="0" smtClean="0">
                <a:latin typeface="Times New Roman" pitchFamily="18" charset="0"/>
                <a:ea typeface="Calibri" pitchFamily="34" charset="0"/>
                <a:cs typeface="Times New Roman" pitchFamily="18" charset="0"/>
              </a:rPr>
              <a:t>        </a:t>
            </a:r>
            <a:r>
              <a:rPr lang="tr-TR" sz="8000" b="1" dirty="0" smtClean="0">
                <a:latin typeface="Times New Roman" pitchFamily="18" charset="0"/>
                <a:ea typeface="Calibri" pitchFamily="34" charset="0"/>
                <a:cs typeface="Times New Roman" pitchFamily="18" charset="0"/>
              </a:rPr>
              <a:t>A</a:t>
            </a:r>
            <a:r>
              <a:rPr lang="tr-TR" sz="8000" dirty="0" smtClean="0">
                <a:latin typeface="Times New Roman" pitchFamily="18" charset="0"/>
                <a:ea typeface="Calibri" pitchFamily="34" charset="0"/>
                <a:cs typeface="Times New Roman" pitchFamily="18" charset="0"/>
              </a:rPr>
              <a:t>  ŞIKKI</a:t>
            </a:r>
            <a:endParaRPr lang="tr-TR" sz="8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1656</TotalTime>
  <Words>922</Words>
  <Application>Microsoft Office PowerPoint</Application>
  <PresentationFormat>Ekran Gösterisi (4:3)</PresentationFormat>
  <Paragraphs>264</Paragraphs>
  <Slides>51</Slides>
  <Notes>6</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51</vt:i4>
      </vt:variant>
    </vt:vector>
  </HeadingPairs>
  <TitlesOfParts>
    <vt:vector size="56" baseType="lpstr">
      <vt:lpstr>Arial</vt:lpstr>
      <vt:lpstr>Calibri</vt:lpstr>
      <vt:lpstr>Comic Sans MS</vt:lpstr>
      <vt:lpstr>Times New Roman</vt:lpstr>
      <vt:lpstr>Ofis Teması</vt:lpstr>
      <vt:lpstr>DR. REFİK SAYDAM İLKOKULU 4. SINIFLAR  BİLGİ YARIŞMASINA  HOŞ GELDİNİZ</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2/5’si dolu bir depoya 12 litre daha su konulduğunda 4/5’üdolmuş oluyor.Buna göre  deponun tamamı kaç litredir?</vt:lpstr>
      <vt:lpstr>PowerPoint Sunusu</vt:lpstr>
      <vt:lpstr>    İki sayının farkı 5322’dir. Eksilene 185 ekleyip ,çıkan 120 azaltılırsa yeni fark kaç olur?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I.Her milletin kültürü farklıdır. II. Farklı kültürler zenginlik yaratır. III. Kültürün temel unsuru insandır. IV. Kültür, geçmişten günümüze aynı kalır. Kültür ile ilgili verilen bilgilerden hangileri doğrudur? A)I ve II B) III ve IV C) I,II,III D) II,III,IV </vt:lpstr>
      <vt:lpstr>PowerPoint Sunusu</vt:lpstr>
      <vt:lpstr> I.Sivas Kongresi II. Amasya Genelgesi III. Atatürk’ün Samsun’a çıkışı IV. Erzurum Kongresi Kurtuluş Savaşı’nın hazırlık döneminde yaşanan gelişmelerin doğru sıralanışı nedir?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What is ‘’deney’’ in English? A) Brush B) Experiment C) Box D) Pencil</vt:lpstr>
      <vt:lpstr>PowerPoint Sunusu</vt:lpstr>
      <vt:lpstr>A Waiter works at…….? A) farm B) restaurant C) school D) office</vt:lpstr>
      <vt:lpstr>PowerPoint Sunusu</vt:lpstr>
      <vt:lpstr>Diyalogda  boş bırakılan yere uygun düşen seçeneği yazınız. A:……………………………… B:No,I don’t. A) What do you do at night? B) What time do you sleep? C) Do you like playing dart? D) Can hou play the piano?</vt:lpstr>
      <vt:lpstr>PowerPoint Sunusu</vt:lpstr>
      <vt:lpstr>PowerPoint Sunusu</vt:lpstr>
      <vt:lpstr>PowerPoint Sunusu</vt:lpstr>
      <vt:lpstr>PowerPoint Sunusu</vt:lpstr>
      <vt:lpstr>Hazırlayan ve Sunan  Habibe   Ak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Win-xp</dc:creator>
  <cp:keywords>www.sorubak.com</cp:keywords>
  <cp:lastModifiedBy>doğan</cp:lastModifiedBy>
  <cp:revision>203</cp:revision>
  <dcterms:created xsi:type="dcterms:W3CDTF">2013-12-09T11:05:58Z</dcterms:created>
  <dcterms:modified xsi:type="dcterms:W3CDTF">2016-05-03T19:51:56Z</dcterms:modified>
</cp:coreProperties>
</file>