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8"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211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9F358F-1388-4BD0-9634-C60C9EE258FA}" type="datetimeFigureOut">
              <a:rPr lang="tr-TR" smtClean="0"/>
              <a:t>22.02.2016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143C52-69A6-4361-A6D3-CF4E5559134E}" type="slidenum">
              <a:rPr lang="tr-TR" smtClean="0"/>
              <a:t>‹#›</a:t>
            </a:fld>
            <a:endParaRPr lang="tr-TR"/>
          </a:p>
        </p:txBody>
      </p:sp>
    </p:spTree>
    <p:extLst>
      <p:ext uri="{BB962C8B-B14F-4D97-AF65-F5344CB8AC3E}">
        <p14:creationId xmlns:p14="http://schemas.microsoft.com/office/powerpoint/2010/main" val="3663632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t>www.sorubak.com</a:t>
            </a:r>
            <a:endParaRPr lang="tr-TR" dirty="0"/>
          </a:p>
        </p:txBody>
      </p:sp>
      <p:sp>
        <p:nvSpPr>
          <p:cNvPr id="4" name="Slayt Numarası Yer Tutucusu 3"/>
          <p:cNvSpPr>
            <a:spLocks noGrp="1"/>
          </p:cNvSpPr>
          <p:nvPr>
            <p:ph type="sldNum" sz="quarter" idx="10"/>
          </p:nvPr>
        </p:nvSpPr>
        <p:spPr/>
        <p:txBody>
          <a:bodyPr/>
          <a:lstStyle/>
          <a:p>
            <a:fld id="{98143C52-69A6-4361-A6D3-CF4E5559134E}" type="slidenum">
              <a:rPr lang="tr-TR" smtClean="0"/>
              <a:t>8</a:t>
            </a:fld>
            <a:endParaRPr lang="tr-TR"/>
          </a:p>
        </p:txBody>
      </p:sp>
    </p:spTree>
    <p:extLst>
      <p:ext uri="{BB962C8B-B14F-4D97-AF65-F5344CB8AC3E}">
        <p14:creationId xmlns:p14="http://schemas.microsoft.com/office/powerpoint/2010/main" val="410099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F3AE4EF5-F744-4EED-BF99-AB13A924A818}" type="datetimeFigureOut">
              <a:rPr lang="tr-TR" smtClean="0"/>
              <a:pPr/>
              <a:t>22.02.2016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A17E315-435E-4AE5-9990-B4E01646FB6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AE4EF5-F744-4EED-BF99-AB13A924A818}" type="datetimeFigureOut">
              <a:rPr lang="tr-TR" smtClean="0"/>
              <a:pPr/>
              <a:t>22.02.2016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7E315-435E-4AE5-9990-B4E01646FB6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
            <a:ext cx="9144000" cy="1571612"/>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dirty="0" smtClean="0"/>
              <a:t>İNSANHAKLARI YURTTAŞLIK VE DEMOKRASİ</a:t>
            </a:r>
            <a:endParaRPr lang="tr-TR" dirty="0"/>
          </a:p>
        </p:txBody>
      </p:sp>
      <p:sp>
        <p:nvSpPr>
          <p:cNvPr id="3" name="2 Alt Başlık"/>
          <p:cNvSpPr>
            <a:spLocks noGrp="1"/>
          </p:cNvSpPr>
          <p:nvPr>
            <p:ph type="subTitle" idx="1"/>
          </p:nvPr>
        </p:nvSpPr>
        <p:spPr>
          <a:xfrm>
            <a:off x="0" y="1571612"/>
            <a:ext cx="9144000" cy="5286388"/>
          </a:xfrm>
        </p:spPr>
        <p:style>
          <a:lnRef idx="2">
            <a:schemeClr val="accent2">
              <a:shade val="50000"/>
            </a:schemeClr>
          </a:lnRef>
          <a:fillRef idx="1">
            <a:schemeClr val="accent2"/>
          </a:fillRef>
          <a:effectRef idx="0">
            <a:schemeClr val="accent2"/>
          </a:effectRef>
          <a:fontRef idx="minor">
            <a:schemeClr val="lt1"/>
          </a:fontRef>
        </p:style>
        <p:txBody>
          <a:bodyPr/>
          <a:lstStyle/>
          <a:p>
            <a:endParaRPr lang="tr-TR" dirty="0" smtClean="0"/>
          </a:p>
          <a:p>
            <a:r>
              <a:rPr lang="tr-TR" dirty="0" smtClean="0"/>
              <a:t>KONU :  ADALET VE EŞİTLİK </a:t>
            </a:r>
          </a:p>
          <a:p>
            <a:endParaRPr lang="tr-TR" dirty="0"/>
          </a:p>
          <a:p>
            <a:r>
              <a:rPr lang="tr-TR" dirty="0" smtClean="0"/>
              <a:t>2. DÖNEM</a:t>
            </a:r>
          </a:p>
          <a:p>
            <a:endParaRPr lang="tr-TR" dirty="0"/>
          </a:p>
          <a:p>
            <a:endParaRPr lang="tr-TR" dirty="0" smtClean="0"/>
          </a:p>
          <a:p>
            <a:r>
              <a:rPr lang="tr-TR" dirty="0" smtClean="0"/>
              <a:t> </a:t>
            </a:r>
          </a:p>
          <a:p>
            <a:endParaRPr lang="tr-TR" dirty="0" smtClean="0"/>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857364"/>
          </a:xfrm>
        </p:spPr>
        <p:style>
          <a:lnRef idx="0">
            <a:schemeClr val="accent2"/>
          </a:lnRef>
          <a:fillRef idx="3">
            <a:schemeClr val="accent2"/>
          </a:fillRef>
          <a:effectRef idx="3">
            <a:schemeClr val="accent2"/>
          </a:effectRef>
          <a:fontRef idx="minor">
            <a:schemeClr val="lt1"/>
          </a:fontRef>
        </p:style>
        <p:txBody>
          <a:bodyPr/>
          <a:lstStyle/>
          <a:p>
            <a:r>
              <a:rPr lang="tr-TR" dirty="0" smtClean="0"/>
              <a:t>ÇİRKİN ÖRDEK YAVRUSU</a:t>
            </a:r>
            <a:endParaRPr lang="tr-TR" dirty="0"/>
          </a:p>
        </p:txBody>
      </p:sp>
      <p:sp>
        <p:nvSpPr>
          <p:cNvPr id="3" name="2 İçerik Yer Tutucusu"/>
          <p:cNvSpPr>
            <a:spLocks noGrp="1"/>
          </p:cNvSpPr>
          <p:nvPr>
            <p:ph idx="1"/>
          </p:nvPr>
        </p:nvSpPr>
        <p:spPr>
          <a:xfrm>
            <a:off x="0" y="1857364"/>
            <a:ext cx="9144000" cy="5000636"/>
          </a:xfrm>
        </p:spPr>
        <p:style>
          <a:lnRef idx="0">
            <a:schemeClr val="accent2"/>
          </a:lnRef>
          <a:fillRef idx="3">
            <a:schemeClr val="accent2"/>
          </a:fillRef>
          <a:effectRef idx="3">
            <a:schemeClr val="accent2"/>
          </a:effectRef>
          <a:fontRef idx="minor">
            <a:schemeClr val="lt1"/>
          </a:fontRef>
        </p:style>
        <p:txBody>
          <a:bodyPr>
            <a:normAutofit fontScale="92500"/>
          </a:bodyPr>
          <a:lstStyle/>
          <a:p>
            <a:r>
              <a:rPr lang="tr-TR" dirty="0" smtClean="0"/>
              <a:t>Anne ördek yumurtaların kırılmasını bekliyordu.</a:t>
            </a:r>
          </a:p>
          <a:p>
            <a:r>
              <a:rPr lang="tr-TR" dirty="0" smtClean="0"/>
              <a:t>Vakit tamamlanınca ördek </a:t>
            </a:r>
            <a:r>
              <a:rPr lang="tr-TR" dirty="0" err="1" smtClean="0"/>
              <a:t>yavrularıyumurtalarından</a:t>
            </a:r>
            <a:r>
              <a:rPr lang="tr-TR" dirty="0" smtClean="0"/>
              <a:t> çıkmaya başladılar.Fakat en son ve büyük yumurta bir türlü kırılmıyordu. Sonunda yumurtanın beyaz kabuğu çatladı.Diğerlerinden daha gri ve farklı olan ördek yavrusunun küçük kafası göründü.Anne ördek yeni doğan yavruya bakarak ‘’ Umarım değişir’’ dedi.Zaman ilerliyordu ama ördek yavrusunun rengi hala griydi.Kümesin bütün </a:t>
            </a:r>
            <a:r>
              <a:rPr lang="tr-TR" dirty="0" err="1" smtClean="0"/>
              <a:t>hayvanlarıonunla</a:t>
            </a:r>
            <a:r>
              <a:rPr lang="tr-TR" dirty="0" smtClean="0"/>
              <a:t> alay ediyorlar , ona’’Çirkin ördek yavrusu ‘’ diye sesleniyorlardı.</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style>
          <a:lnRef idx="0">
            <a:schemeClr val="accent2"/>
          </a:lnRef>
          <a:fillRef idx="3">
            <a:schemeClr val="accent2"/>
          </a:fillRef>
          <a:effectRef idx="3">
            <a:schemeClr val="accent2"/>
          </a:effectRef>
          <a:fontRef idx="minor">
            <a:schemeClr val="lt1"/>
          </a:fontRef>
        </p:style>
        <p:txBody>
          <a:bodyPr/>
          <a:lstStyle/>
          <a:p>
            <a:r>
              <a:rPr lang="tr-TR" dirty="0" smtClean="0"/>
              <a:t>DEVAM</a:t>
            </a:r>
            <a:br>
              <a:rPr lang="tr-TR" dirty="0" smtClean="0"/>
            </a:br>
            <a:endParaRPr lang="tr-TR" dirty="0"/>
          </a:p>
        </p:txBody>
      </p:sp>
      <p:sp>
        <p:nvSpPr>
          <p:cNvPr id="3" name="2 İçerik Yer Tutucusu"/>
          <p:cNvSpPr>
            <a:spLocks noGrp="1"/>
          </p:cNvSpPr>
          <p:nvPr>
            <p:ph idx="1"/>
          </p:nvPr>
        </p:nvSpPr>
        <p:spPr>
          <a:xfrm>
            <a:off x="0" y="1600200"/>
            <a:ext cx="9144000" cy="5257800"/>
          </a:xfrm>
        </p:spPr>
        <p:style>
          <a:lnRef idx="0">
            <a:schemeClr val="accent2"/>
          </a:lnRef>
          <a:fillRef idx="3">
            <a:schemeClr val="accent2"/>
          </a:fillRef>
          <a:effectRef idx="3">
            <a:schemeClr val="accent2"/>
          </a:effectRef>
          <a:fontRef idx="minor">
            <a:schemeClr val="lt1"/>
          </a:fontRef>
        </p:style>
        <p:txBody>
          <a:bodyPr>
            <a:normAutofit fontScale="92500"/>
          </a:bodyPr>
          <a:lstStyle/>
          <a:p>
            <a:r>
              <a:rPr lang="tr-TR" dirty="0" smtClean="0"/>
              <a:t>Zavallı yavru </a:t>
            </a:r>
            <a:r>
              <a:rPr lang="tr-TR" dirty="0" err="1" smtClean="0"/>
              <a:t>okadar</a:t>
            </a:r>
            <a:r>
              <a:rPr lang="tr-TR" dirty="0" smtClean="0"/>
              <a:t> mutsuzdu ki sonunda uzaklara gitmeye karar verdi.Gün boyunca yürüdü,gece olunca ise yorulmuştu.Mola verdi.Bir yanda açlık,bir yanda korku…ama yapabileceği bir şey olmadığından derin bir uykuya daldı.Ertesi sabah su sesleriyle gözlerini açtı. </a:t>
            </a:r>
            <a:r>
              <a:rPr lang="tr-TR" dirty="0" err="1" smtClean="0"/>
              <a:t>Gceyi</a:t>
            </a:r>
            <a:r>
              <a:rPr lang="tr-TR" dirty="0" smtClean="0"/>
              <a:t> yaban ördeklerinin çılgınca eğlendiği bir göl kıyısında geçirdiğini anladı.Bu gürültücü arkadaşlarına kendini tanıtmaya hazırlanıyordu.Birden bir tüfek sesi ile irkildi.Hiç zaman kaybetmeden oradan uzaklaştı.Çok geçmemişti ki küçük ördek kendini bir çiftlikte buldu.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643050"/>
          </a:xfrm>
        </p:spPr>
        <p:style>
          <a:lnRef idx="0">
            <a:schemeClr val="accent2"/>
          </a:lnRef>
          <a:fillRef idx="3">
            <a:schemeClr val="accent2"/>
          </a:fillRef>
          <a:effectRef idx="3">
            <a:schemeClr val="accent2"/>
          </a:effectRef>
          <a:fontRef idx="minor">
            <a:schemeClr val="lt1"/>
          </a:fontRef>
        </p:style>
        <p:txBody>
          <a:bodyPr/>
          <a:lstStyle/>
          <a:p>
            <a:r>
              <a:rPr lang="tr-TR" dirty="0" smtClean="0"/>
              <a:t>DEVAM</a:t>
            </a:r>
            <a:endParaRPr lang="tr-TR" dirty="0"/>
          </a:p>
        </p:txBody>
      </p:sp>
      <p:sp>
        <p:nvSpPr>
          <p:cNvPr id="3" name="2 İçerik Yer Tutucusu"/>
          <p:cNvSpPr>
            <a:spLocks noGrp="1"/>
          </p:cNvSpPr>
          <p:nvPr>
            <p:ph idx="1"/>
          </p:nvPr>
        </p:nvSpPr>
        <p:spPr>
          <a:xfrm>
            <a:off x="0" y="1643050"/>
            <a:ext cx="9144000" cy="5214950"/>
          </a:xfrm>
        </p:spPr>
        <p:style>
          <a:lnRef idx="0">
            <a:schemeClr val="accent2"/>
          </a:lnRef>
          <a:fillRef idx="3">
            <a:schemeClr val="accent2"/>
          </a:fillRef>
          <a:effectRef idx="3">
            <a:schemeClr val="accent2"/>
          </a:effectRef>
          <a:fontRef idx="minor">
            <a:schemeClr val="lt1"/>
          </a:fontRef>
        </p:style>
        <p:txBody>
          <a:bodyPr>
            <a:normAutofit fontScale="85000" lnSpcReduction="20000"/>
          </a:bodyPr>
          <a:lstStyle/>
          <a:p>
            <a:r>
              <a:rPr lang="tr-TR" dirty="0" smtClean="0"/>
              <a:t>Çiftliğin sahibi yaşlı kadın onu doyurdu. Ateşin </a:t>
            </a:r>
            <a:r>
              <a:rPr lang="tr-TR" dirty="0" err="1" smtClean="0"/>
              <a:t>ynında</a:t>
            </a:r>
            <a:r>
              <a:rPr lang="tr-TR" dirty="0" smtClean="0"/>
              <a:t> uyumasına izin verdi.Fakat yavru ördek bir göl bulma umuduyla oradan uzaklaştı.Günlerce bir göl bulabilmek için rastgele yoluna devam etti.Sonunda bir göl kıyısına ulaştı.Bu arada yalnız başına yaşamayı öğreniyordu. Bu göl kıyısında yavru ördek gün geçtikçe büyüyordu.Kendisi farkında olmadan görüntüsü değişiyordu.Geçen </a:t>
            </a:r>
            <a:r>
              <a:rPr lang="tr-TR" dirty="0" err="1" smtClean="0"/>
              <a:t>kuğları</a:t>
            </a:r>
            <a:r>
              <a:rPr lang="tr-TR" dirty="0" smtClean="0"/>
              <a:t> gördükçe onların asil duruşları ve güzel görünüşlerin den dolayı iç çekiyordu.ilkbaharda bir kuğu sürüsü gölün kıyısına yuva yapmaya geldi. Çirkin ördek yavrusu ile tanışmak için </a:t>
            </a:r>
            <a:r>
              <a:rPr lang="tr-TR" dirty="0" err="1" smtClean="0"/>
              <a:t>yaklaştılarfakat</a:t>
            </a:r>
            <a:r>
              <a:rPr lang="tr-TR" dirty="0" smtClean="0"/>
              <a:t> kendisini bu zarif kuşlarla arkadaşlık etmek için çok çirkin ve kaba buluyordu.Birden bire suda aksini gördü. O DA NE! Kendisinin güzel bir kuğuya döndüğünü fark etti.Kuğu sürüsüne katıldı ve ömür boyu </a:t>
            </a:r>
            <a:r>
              <a:rPr lang="tr-TR" smtClean="0"/>
              <a:t>mutlu oldu.</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style>
          <a:lnRef idx="0">
            <a:schemeClr val="accent2"/>
          </a:lnRef>
          <a:fillRef idx="3">
            <a:schemeClr val="accent2"/>
          </a:fillRef>
          <a:effectRef idx="3">
            <a:schemeClr val="accent2"/>
          </a:effectRef>
          <a:fontRef idx="minor">
            <a:schemeClr val="lt1"/>
          </a:fontRef>
        </p:style>
        <p:txBody>
          <a:bodyPr/>
          <a:lstStyle/>
          <a:p>
            <a:r>
              <a:rPr lang="tr-TR" dirty="0" smtClean="0"/>
              <a:t>NOTLAR</a:t>
            </a:r>
            <a:endParaRPr lang="tr-TR" dirty="0"/>
          </a:p>
        </p:txBody>
      </p:sp>
      <p:sp>
        <p:nvSpPr>
          <p:cNvPr id="3" name="2 İçerik Yer Tutucusu"/>
          <p:cNvSpPr>
            <a:spLocks noGrp="1"/>
          </p:cNvSpPr>
          <p:nvPr>
            <p:ph idx="1"/>
          </p:nvPr>
        </p:nvSpPr>
        <p:spPr>
          <a:xfrm>
            <a:off x="0" y="1571612"/>
            <a:ext cx="9144000" cy="5286388"/>
          </a:xfrm>
        </p:spPr>
        <p:style>
          <a:lnRef idx="0">
            <a:schemeClr val="accent2"/>
          </a:lnRef>
          <a:fillRef idx="3">
            <a:schemeClr val="accent2"/>
          </a:fillRef>
          <a:effectRef idx="3">
            <a:schemeClr val="accent2"/>
          </a:effectRef>
          <a:fontRef idx="minor">
            <a:schemeClr val="lt1"/>
          </a:fontRef>
        </p:style>
        <p:txBody>
          <a:bodyPr/>
          <a:lstStyle/>
          <a:p>
            <a:r>
              <a:rPr lang="tr-TR" dirty="0" smtClean="0"/>
              <a:t>Farklılıklara saygı; insanı belli bir özelliğine göre yargılamamak,herkesin kendi doğruları çerçevesinde yaşadığının farkında olmalıdır.</a:t>
            </a:r>
          </a:p>
          <a:p>
            <a:r>
              <a:rPr lang="tr-TR" dirty="0" smtClean="0"/>
              <a:t>Bir insanı hangi dilden,milletten,renkten,dilden,düşünceden ve anlayıştan olursa olsun öncelikle insan olduğunun bilinmesi gerekir.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style>
          <a:lnRef idx="0">
            <a:schemeClr val="accent2"/>
          </a:lnRef>
          <a:fillRef idx="3">
            <a:schemeClr val="accent2"/>
          </a:fillRef>
          <a:effectRef idx="3">
            <a:schemeClr val="accent2"/>
          </a:effectRef>
          <a:fontRef idx="minor">
            <a:schemeClr val="lt1"/>
          </a:fontRef>
        </p:style>
        <p:txBody>
          <a:bodyPr/>
          <a:lstStyle/>
          <a:p>
            <a:r>
              <a:rPr lang="tr-TR" dirty="0" smtClean="0"/>
              <a:t>UNUTMA!</a:t>
            </a:r>
            <a:endParaRPr lang="tr-TR" dirty="0"/>
          </a:p>
        </p:txBody>
      </p:sp>
      <p:sp>
        <p:nvSpPr>
          <p:cNvPr id="3" name="2 İçerik Yer Tutucusu"/>
          <p:cNvSpPr>
            <a:spLocks noGrp="1"/>
          </p:cNvSpPr>
          <p:nvPr>
            <p:ph idx="1"/>
          </p:nvPr>
        </p:nvSpPr>
        <p:spPr>
          <a:xfrm>
            <a:off x="0" y="1571612"/>
            <a:ext cx="9144000" cy="5286388"/>
          </a:xfrm>
        </p:spPr>
        <p:style>
          <a:lnRef idx="0">
            <a:schemeClr val="accent2"/>
          </a:lnRef>
          <a:fillRef idx="3">
            <a:schemeClr val="accent2"/>
          </a:fillRef>
          <a:effectRef idx="3">
            <a:schemeClr val="accent2"/>
          </a:effectRef>
          <a:fontRef idx="minor">
            <a:schemeClr val="lt1"/>
          </a:fontRef>
        </p:style>
        <p:txBody>
          <a:bodyPr>
            <a:normAutofit/>
          </a:bodyPr>
          <a:lstStyle/>
          <a:p>
            <a:r>
              <a:rPr lang="tr-TR" dirty="0" smtClean="0"/>
              <a:t>İnsanların değerleri,yaşam tarzları,olaylara bakış açısı,inançları,beklentileri,zevkleri,dünyayı </a:t>
            </a:r>
            <a:r>
              <a:rPr lang="tr-TR" dirty="0" err="1" smtClean="0"/>
              <a:t>algılamave</a:t>
            </a:r>
            <a:r>
              <a:rPr lang="tr-TR" dirty="0" smtClean="0"/>
              <a:t> yorumlama şekilleri farklı olabilir.</a:t>
            </a:r>
          </a:p>
          <a:p>
            <a:r>
              <a:rPr lang="tr-TR" dirty="0" smtClean="0"/>
              <a:t>İnsanların farklı özelliklere ve karakterlere sahip olması toplum hayatının devamlılığı için bir zarurettir.İşlerin yürümesi,iş bölümünün sağlıklı yapılabilmesi için farklı nitelikleri olanlara ihtiyacımız vardır.Farklılıklar, bir ayrışma,bölünme,çatışma unsuru olarak değil; bir </a:t>
            </a:r>
            <a:r>
              <a:rPr lang="tr-TR" dirty="0" err="1" smtClean="0"/>
              <a:t>zenginlikve</a:t>
            </a:r>
            <a:r>
              <a:rPr lang="tr-TR" dirty="0" smtClean="0"/>
              <a:t> bir başarı aracı olarak görülmelidir.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857340"/>
          </a:xfrm>
        </p:spPr>
        <p:style>
          <a:lnRef idx="0">
            <a:schemeClr val="accent2"/>
          </a:lnRef>
          <a:fillRef idx="3">
            <a:schemeClr val="accent2"/>
          </a:fillRef>
          <a:effectRef idx="3">
            <a:schemeClr val="accent2"/>
          </a:effectRef>
          <a:fontRef idx="minor">
            <a:schemeClr val="lt1"/>
          </a:fontRef>
        </p:style>
        <p:txBody>
          <a:bodyPr/>
          <a:lstStyle/>
          <a:p>
            <a:r>
              <a:rPr lang="tr-TR" dirty="0" smtClean="0"/>
              <a:t>NOTLAR (EŞİTLİK)</a:t>
            </a:r>
            <a:endParaRPr lang="tr-TR" dirty="0"/>
          </a:p>
        </p:txBody>
      </p:sp>
      <p:sp>
        <p:nvSpPr>
          <p:cNvPr id="3" name="2 İçerik Yer Tutucusu"/>
          <p:cNvSpPr>
            <a:spLocks noGrp="1"/>
          </p:cNvSpPr>
          <p:nvPr>
            <p:ph idx="1"/>
          </p:nvPr>
        </p:nvSpPr>
        <p:spPr>
          <a:xfrm>
            <a:off x="0" y="1857364"/>
            <a:ext cx="9144000" cy="5000636"/>
          </a:xfrm>
        </p:spPr>
        <p:style>
          <a:lnRef idx="0">
            <a:schemeClr val="accent2"/>
          </a:lnRef>
          <a:fillRef idx="3">
            <a:schemeClr val="accent2"/>
          </a:fillRef>
          <a:effectRef idx="3">
            <a:schemeClr val="accent2"/>
          </a:effectRef>
          <a:fontRef idx="minor">
            <a:schemeClr val="lt1"/>
          </a:fontRef>
        </p:style>
        <p:txBody>
          <a:bodyPr/>
          <a:lstStyle/>
          <a:p>
            <a:r>
              <a:rPr lang="tr-TR" dirty="0" smtClean="0"/>
              <a:t>Eşitlik kanunlarla belirlenen emir ve yasakların herkes için aynı olması demektir.</a:t>
            </a:r>
          </a:p>
          <a:p>
            <a:r>
              <a:rPr lang="tr-TR" dirty="0" smtClean="0"/>
              <a:t>Eşitlik hakların kullanılmasında ayım yapılmamasıdır. Demokraside eşitlik,yasalar önünde eşit olmaktır.Yasalar herkese aynı biçimde uygulanır;her   hangi bir kişiye,</a:t>
            </a:r>
            <a:r>
              <a:rPr lang="tr-TR" dirty="0" err="1" smtClean="0"/>
              <a:t>aikeye</a:t>
            </a:r>
            <a:r>
              <a:rPr lang="tr-TR" dirty="0" smtClean="0"/>
              <a:t>,zümreye(gruba) ayrıcalık tanınmaz .Eşitlik,kurallar ve yasalar ile güvence altına alınmıştır.</a:t>
            </a: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style>
          <a:lnRef idx="2">
            <a:schemeClr val="accent1"/>
          </a:lnRef>
          <a:fillRef idx="1002">
            <a:schemeClr val="dk2"/>
          </a:fillRef>
          <a:effectRef idx="0">
            <a:schemeClr val="accent1"/>
          </a:effectRef>
          <a:fontRef idx="minor">
            <a:schemeClr val="dk1"/>
          </a:fontRef>
        </p:style>
        <p:txBody>
          <a:bodyPr/>
          <a:lstStyle/>
          <a:p>
            <a:r>
              <a:rPr lang="tr-TR" dirty="0" smtClean="0"/>
              <a:t>SONNN…</a:t>
            </a:r>
            <a:endParaRPr lang="tr-TR" dirty="0"/>
          </a:p>
        </p:txBody>
      </p:sp>
      <p:sp>
        <p:nvSpPr>
          <p:cNvPr id="3" name="2 İçerik Yer Tutucusu"/>
          <p:cNvSpPr>
            <a:spLocks noGrp="1"/>
          </p:cNvSpPr>
          <p:nvPr>
            <p:ph idx="1"/>
          </p:nvPr>
        </p:nvSpPr>
        <p:spPr>
          <a:xfrm>
            <a:off x="0" y="1571612"/>
            <a:ext cx="9144000" cy="5286388"/>
          </a:xfrm>
        </p:spPr>
        <p:style>
          <a:lnRef idx="0">
            <a:scrgbClr r="0" g="0" b="0"/>
          </a:lnRef>
          <a:fillRef idx="1003">
            <a:schemeClr val="dk2"/>
          </a:fillRef>
          <a:effectRef idx="0">
            <a:scrgbClr r="0" g="0" b="0"/>
          </a:effectRef>
          <a:fontRef idx="major"/>
        </p:style>
        <p:txBody>
          <a:bodyPr/>
          <a:lstStyle/>
          <a:p>
            <a:r>
              <a:rPr lang="tr-TR" dirty="0" smtClean="0"/>
              <a:t>BEN      ATİKE     ASELİN     GÜDÜL   </a:t>
            </a:r>
          </a:p>
          <a:p>
            <a:r>
              <a:rPr lang="tr-TR" dirty="0" smtClean="0"/>
              <a:t>4 / A  SINIFINDA OKUYORUM   BU SLAYTI SİZLERİN </a:t>
            </a:r>
          </a:p>
          <a:p>
            <a:endParaRPr lang="tr-TR" dirty="0"/>
          </a:p>
          <a:p>
            <a:r>
              <a:rPr lang="tr-TR" dirty="0" smtClean="0"/>
              <a:t>     İNSAN HAKLARI YURTTAŞLIK VE DEMOKRASİ DERSİNİN TEKRARINI YAPMANIZ İÇİN HAZIRLAMIŞ BULUNUYORUM…</a:t>
            </a:r>
          </a:p>
          <a:p>
            <a:r>
              <a:rPr lang="tr-TR"/>
              <a:t> </a:t>
            </a:r>
            <a:r>
              <a:rPr lang="tr-TR" smtClean="0"/>
              <a:t>         HOŞÇAKALIN……..</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TotalTime>
  <Words>426</Words>
  <Application>Microsoft Office PowerPoint</Application>
  <PresentationFormat>Ekran Gösterisi (4:3)</PresentationFormat>
  <Paragraphs>32</Paragraphs>
  <Slides>8</Slides>
  <Notes>1</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8</vt:i4>
      </vt:variant>
    </vt:vector>
  </HeadingPairs>
  <TitlesOfParts>
    <vt:vector size="11" baseType="lpstr">
      <vt:lpstr>Arial</vt:lpstr>
      <vt:lpstr>Calibri</vt:lpstr>
      <vt:lpstr>Ofis Teması</vt:lpstr>
      <vt:lpstr>İNSANHAKLARI YURTTAŞLIK VE DEMOKRASİ</vt:lpstr>
      <vt:lpstr>ÇİRKİN ÖRDEK YAVRUSU</vt:lpstr>
      <vt:lpstr>DEVAM </vt:lpstr>
      <vt:lpstr>DEVAM</vt:lpstr>
      <vt:lpstr>NOTLAR</vt:lpstr>
      <vt:lpstr>UNUTMA!</vt:lpstr>
      <vt:lpstr>NOTLAR (EŞİTLİK)</vt:lpstr>
      <vt:lpstr>SONNN…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win7</dc:creator>
  <cp:keywords>www.sorubak.com</cp:keywords>
  <cp:lastModifiedBy>doğan</cp:lastModifiedBy>
  <cp:revision>13</cp:revision>
  <dcterms:created xsi:type="dcterms:W3CDTF">2016-02-20T09:16:57Z</dcterms:created>
  <dcterms:modified xsi:type="dcterms:W3CDTF">2016-02-22T18:47:32Z</dcterms:modified>
</cp:coreProperties>
</file>