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9"/>
  </p:notesMasterIdLst>
  <p:sldIdLst>
    <p:sldId id="256" r:id="rId2"/>
    <p:sldId id="257" r:id="rId3"/>
    <p:sldId id="271"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2" r:id="rId1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1919"/>
    <a:srgbClr val="00FF99"/>
    <a:srgbClr val="FF7C80"/>
    <a:srgbClr val="66CCFF"/>
    <a:srgbClr val="CC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7A09CB9-F736-4FB6-852D-2C3B418102C3}" type="datetimeFigureOut">
              <a:rPr lang="tr-TR" smtClean="0"/>
              <a:t>30.04.2016</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54ABAA2-AB01-4E58-BA3B-21255618DF99}" type="slidenum">
              <a:rPr lang="tr-TR" smtClean="0"/>
              <a:t>‹#›</a:t>
            </a:fld>
            <a:endParaRPr lang="tr-TR"/>
          </a:p>
        </p:txBody>
      </p:sp>
    </p:spTree>
    <p:extLst>
      <p:ext uri="{BB962C8B-B14F-4D97-AF65-F5344CB8AC3E}">
        <p14:creationId xmlns:p14="http://schemas.microsoft.com/office/powerpoint/2010/main" val="12783934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altLang="tr-TR" smtClean="0"/>
              <a:t>www.sorubak.com</a:t>
            </a:r>
            <a:endParaRPr lang="tr-TR" dirty="0"/>
          </a:p>
        </p:txBody>
      </p:sp>
      <p:sp>
        <p:nvSpPr>
          <p:cNvPr id="4" name="Slayt Numarası Yer Tutucusu 3"/>
          <p:cNvSpPr>
            <a:spLocks noGrp="1"/>
          </p:cNvSpPr>
          <p:nvPr>
            <p:ph type="sldNum" sz="quarter" idx="10"/>
          </p:nvPr>
        </p:nvSpPr>
        <p:spPr/>
        <p:txBody>
          <a:bodyPr/>
          <a:lstStyle/>
          <a:p>
            <a:fld id="{B54ABAA2-AB01-4E58-BA3B-21255618DF99}" type="slidenum">
              <a:rPr lang="tr-TR" smtClean="0"/>
              <a:t>17</a:t>
            </a:fld>
            <a:endParaRPr lang="tr-TR"/>
          </a:p>
        </p:txBody>
      </p:sp>
    </p:spTree>
    <p:extLst>
      <p:ext uri="{BB962C8B-B14F-4D97-AF65-F5344CB8AC3E}">
        <p14:creationId xmlns:p14="http://schemas.microsoft.com/office/powerpoint/2010/main" val="18038892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9DEA7BE9-9744-4D90-9D1A-C46ABD3F2109}" type="datetimeFigureOut">
              <a:rPr lang="tr-TR" smtClean="0"/>
              <a:pPr/>
              <a:t>30.04.2016</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55D97BA3-2942-48D0-B670-2C0AA1A2480F}"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9DEA7BE9-9744-4D90-9D1A-C46ABD3F2109}" type="datetimeFigureOut">
              <a:rPr lang="tr-TR" smtClean="0"/>
              <a:pPr/>
              <a:t>30.04.2016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5D97BA3-2942-48D0-B670-2C0AA1A2480F}"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9DEA7BE9-9744-4D90-9D1A-C46ABD3F2109}" type="datetimeFigureOut">
              <a:rPr lang="tr-TR" smtClean="0"/>
              <a:pPr/>
              <a:t>30.04.2016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5D97BA3-2942-48D0-B670-2C0AA1A2480F}"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9DEA7BE9-9744-4D90-9D1A-C46ABD3F2109}" type="datetimeFigureOut">
              <a:rPr lang="tr-TR" smtClean="0"/>
              <a:pPr/>
              <a:t>30.04.2016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5D97BA3-2942-48D0-B670-2C0AA1A2480F}"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9DEA7BE9-9744-4D90-9D1A-C46ABD3F2109}" type="datetimeFigureOut">
              <a:rPr lang="tr-TR" smtClean="0"/>
              <a:pPr/>
              <a:t>30.04.2016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5D97BA3-2942-48D0-B670-2C0AA1A2480F}"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9DEA7BE9-9744-4D90-9D1A-C46ABD3F2109}" type="datetimeFigureOut">
              <a:rPr lang="tr-TR" smtClean="0"/>
              <a:pPr/>
              <a:t>30.04.2016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55D97BA3-2942-48D0-B670-2C0AA1A2480F}"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9DEA7BE9-9744-4D90-9D1A-C46ABD3F2109}" type="datetimeFigureOut">
              <a:rPr lang="tr-TR" smtClean="0"/>
              <a:pPr/>
              <a:t>30.04.2016</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55D97BA3-2942-48D0-B670-2C0AA1A2480F}"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9DEA7BE9-9744-4D90-9D1A-C46ABD3F2109}" type="datetimeFigureOut">
              <a:rPr lang="tr-TR" smtClean="0"/>
              <a:pPr/>
              <a:t>30.04.2016</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55D97BA3-2942-48D0-B670-2C0AA1A2480F}"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9DEA7BE9-9744-4D90-9D1A-C46ABD3F2109}" type="datetimeFigureOut">
              <a:rPr lang="tr-TR" smtClean="0"/>
              <a:pPr/>
              <a:t>30.04.2016</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55D97BA3-2942-48D0-B670-2C0AA1A2480F}"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9DEA7BE9-9744-4D90-9D1A-C46ABD3F2109}" type="datetimeFigureOut">
              <a:rPr lang="tr-TR" smtClean="0"/>
              <a:pPr/>
              <a:t>30.04.2016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55D97BA3-2942-48D0-B670-2C0AA1A2480F}"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9DEA7BE9-9744-4D90-9D1A-C46ABD3F2109}" type="datetimeFigureOut">
              <a:rPr lang="tr-TR" smtClean="0"/>
              <a:pPr/>
              <a:t>30.04.2016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077200" y="6356350"/>
            <a:ext cx="609600" cy="365125"/>
          </a:xfrm>
        </p:spPr>
        <p:txBody>
          <a:bodyPr/>
          <a:lstStyle/>
          <a:p>
            <a:fld id="{55D97BA3-2942-48D0-B670-2C0AA1A2480F}" type="slidenum">
              <a:rPr lang="tr-TR" smtClean="0"/>
              <a:pPr/>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9DEA7BE9-9744-4D90-9D1A-C46ABD3F2109}" type="datetimeFigureOut">
              <a:rPr lang="tr-TR" smtClean="0"/>
              <a:pPr/>
              <a:t>30.04.2016</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55D97BA3-2942-48D0-B670-2C0AA1A2480F}" type="slidenum">
              <a:rPr lang="tr-TR" smtClean="0"/>
              <a:pPr/>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solidFill>
            <a:srgbClr val="FFFF00"/>
          </a:solidFill>
        </p:spPr>
        <p:txBody>
          <a:bodyPr>
            <a:normAutofit/>
          </a:bodyPr>
          <a:lstStyle/>
          <a:p>
            <a:r>
              <a:rPr lang="tr-TR" sz="6000" dirty="0" smtClean="0"/>
              <a:t>ÜLKEMİZİN </a:t>
            </a:r>
            <a:r>
              <a:rPr lang="tr-TR" sz="6000" dirty="0" smtClean="0"/>
              <a:t>KAYNAKLARI</a:t>
            </a:r>
            <a:endParaRPr lang="tr-TR" sz="6000" dirty="0"/>
          </a:p>
        </p:txBody>
      </p:sp>
      <p:sp>
        <p:nvSpPr>
          <p:cNvPr id="3" name="2 Alt Başlık"/>
          <p:cNvSpPr>
            <a:spLocks noGrp="1"/>
          </p:cNvSpPr>
          <p:nvPr>
            <p:ph type="subTitle" idx="1"/>
          </p:nvPr>
        </p:nvSpPr>
        <p:spPr/>
        <p:txBody>
          <a:bodyPr/>
          <a:lstStyle/>
          <a:p>
            <a:endParaRPr lang="tr-TR"/>
          </a:p>
        </p:txBody>
      </p:sp>
    </p:spTree>
  </p:cSld>
  <p:clrMapOvr>
    <a:masterClrMapping/>
  </p:clrMapOvr>
  <p:transition>
    <p:wedg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3" name="2 İçerik Yer Tutucusu"/>
          <p:cNvSpPr>
            <a:spLocks noGrp="1"/>
          </p:cNvSpPr>
          <p:nvPr>
            <p:ph idx="1"/>
          </p:nvPr>
        </p:nvSpPr>
        <p:spPr>
          <a:solidFill>
            <a:schemeClr val="accent2">
              <a:lumMod val="20000"/>
              <a:lumOff val="80000"/>
            </a:schemeClr>
          </a:solidFill>
        </p:spPr>
        <p:txBody>
          <a:bodyPr/>
          <a:lstStyle/>
          <a:p>
            <a:r>
              <a:rPr lang="tr-TR" b="1" dirty="0" smtClean="0"/>
              <a:t>Arıcılık:</a:t>
            </a:r>
            <a:r>
              <a:rPr lang="tr-TR" dirty="0" smtClean="0"/>
              <a:t> Muğla,Ordu,Trabzon,Rize,</a:t>
            </a:r>
            <a:br>
              <a:rPr lang="tr-TR" dirty="0" smtClean="0"/>
            </a:br>
            <a:r>
              <a:rPr lang="tr-TR" dirty="0" smtClean="0"/>
              <a:t>Erzurum,Kars,Bingöl</a:t>
            </a:r>
            <a:br>
              <a:rPr lang="tr-TR" dirty="0" smtClean="0"/>
            </a:br>
            <a:r>
              <a:rPr lang="tr-TR" b="1" dirty="0" smtClean="0"/>
              <a:t>Ipek böcekçiliği:</a:t>
            </a:r>
            <a:r>
              <a:rPr lang="tr-TR" dirty="0" smtClean="0"/>
              <a:t> Bursa,Balıkesir,Bilecik</a:t>
            </a:r>
            <a:br>
              <a:rPr lang="tr-TR" dirty="0" smtClean="0"/>
            </a:br>
            <a:r>
              <a:rPr lang="tr-TR" b="1" dirty="0" smtClean="0"/>
              <a:t>Balıkçılık:</a:t>
            </a:r>
            <a:r>
              <a:rPr lang="tr-TR" dirty="0" smtClean="0"/>
              <a:t> En fazla Karadeniz'de yapılır.Çünkü Karadeniz'e dökülen bir çok akarsu içinde bol miktarda mineral taşır.Karadeniz'de tuz azdır.Oksijen boldur.</a:t>
            </a:r>
            <a:endParaRPr lang="tr-TR"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SULARIMIZ</a:t>
            </a:r>
            <a:endParaRPr lang="tr-TR" dirty="0"/>
          </a:p>
        </p:txBody>
      </p:sp>
      <p:sp>
        <p:nvSpPr>
          <p:cNvPr id="3" name="2 İçerik Yer Tutucusu"/>
          <p:cNvSpPr>
            <a:spLocks noGrp="1"/>
          </p:cNvSpPr>
          <p:nvPr>
            <p:ph idx="1"/>
          </p:nvPr>
        </p:nvSpPr>
        <p:spPr>
          <a:solidFill>
            <a:srgbClr val="FF7C80"/>
          </a:solidFill>
        </p:spPr>
        <p:txBody>
          <a:bodyPr/>
          <a:lstStyle/>
          <a:p>
            <a:r>
              <a:rPr lang="tr-TR" dirty="0" smtClean="0"/>
              <a:t>Sularımız</a:t>
            </a:r>
            <a:br>
              <a:rPr lang="tr-TR" dirty="0" smtClean="0"/>
            </a:br>
            <a:r>
              <a:rPr lang="tr-TR" dirty="0" smtClean="0"/>
              <a:t>Ülkemiz su potansiyeli bakımından zengin bir ülkedir.</a:t>
            </a:r>
            <a:br>
              <a:rPr lang="tr-TR" dirty="0" smtClean="0"/>
            </a:br>
            <a:r>
              <a:rPr lang="tr-TR" dirty="0" smtClean="0"/>
              <a:t>-Üç tarafı denizlerle çevrili olan ülkemiz, deniz ulaşımı bakımından oldukça elverişli şartlara sahiptir. İstanbul ve Çanakkale Boğazları, Karadeniz ve Akdeniz arasındaki ulaşımı sağlamaktadır. Boğazlardan sadece bir yılda çoğunluğu yük taşıyan tankerler olmak üzere 50.000’den fazla ticaret gemisi geçmektedir.</a:t>
            </a:r>
            <a:endParaRPr lang="tr-TR"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solidFill>
            <a:srgbClr val="CC00FF"/>
          </a:solidFill>
        </p:spPr>
        <p:txBody>
          <a:bodyPr/>
          <a:lstStyle/>
          <a:p>
            <a:r>
              <a:rPr lang="tr-TR" dirty="0" smtClean="0"/>
              <a:t>Ülkemizin, deniz, göl ve akarsuları büyük bir su ürünleri potansiyeline sahiptir. Su ürünlerinin yaklaşık %90’ı denizlerden, %10 göl ve akarsulardan elde edilir. Balık avcılığının büyük kısmı Karadeniz’den elde edilir. Son dönemde çiftliklerde kültür balıkçılığı faaliyetleri de artmıştır.</a:t>
            </a:r>
            <a:br>
              <a:rPr lang="tr-TR" dirty="0" smtClean="0"/>
            </a:br>
            <a:r>
              <a:rPr lang="tr-TR" dirty="0" smtClean="0"/>
              <a:t>-Ülkemiz su sporları (rafting, kano ve su kayağı) bakımından önemli bir potansiyele sahiptir. Bu açıdan dünyanın en hızlı akan nehirlerden biri olan Çoruh nehri önemlidir.</a:t>
            </a:r>
            <a:endParaRPr lang="tr-TR"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solidFill>
            <a:srgbClr val="66CCFF"/>
          </a:solidFill>
        </p:spPr>
        <p:txBody>
          <a:bodyPr/>
          <a:lstStyle/>
          <a:p>
            <a:r>
              <a:rPr lang="tr-TR" dirty="0" smtClean="0"/>
              <a:t>-Ülkemiz sıcak su kaynakları bakımından dünyanın 7., Avrupa’nın 1. Ülkesidir. Özellikle Denizli, Balıkesir, İzmir, Afyon, Ağrı, Kütahya, Kırşehir ve Ankara gibi illerin bazı ilçelerinde bu sıcak su kaynakları ısınmadan kullanılmaktadır.</a:t>
            </a:r>
            <a:br>
              <a:rPr lang="tr-TR" dirty="0" smtClean="0"/>
            </a:br>
            <a:r>
              <a:rPr lang="tr-TR" dirty="0" smtClean="0"/>
              <a:t>-Yılda 3000 saat güneşlenme süresine sahip Akdeniz’de denize girme süresi de uzundur. Akdeniz’de deniz turizmi gelişmiştir. Özellikle Antalya, kıyı turizmi sayesinde elde ettiği gelirler ülke ekonomisine önemli katkı sağlamaktadır.</a:t>
            </a:r>
            <a:endParaRPr lang="tr-TR"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solidFill>
            <a:srgbClr val="92D050"/>
          </a:solidFill>
        </p:spPr>
        <p:txBody>
          <a:bodyPr/>
          <a:lstStyle/>
          <a:p>
            <a:r>
              <a:rPr lang="tr-TR" dirty="0" smtClean="0"/>
              <a:t>-Ülkemizde akarsular üzerine kurulan barajlar sayesinde önemli derece hidroelektirik enerji elde edilmektedir. Bu bakımndan Avrupa’da 3. Sıradayız. 2008 yılında elde edilen enerjinin %28’si hidroelektirik enerjiden elde edilmiştir.</a:t>
            </a:r>
            <a:br>
              <a:rPr lang="tr-TR" dirty="0" smtClean="0"/>
            </a:br>
            <a:endParaRPr lang="tr-T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MADENLERİMİZ</a:t>
            </a:r>
            <a:endParaRPr lang="tr-TR" dirty="0"/>
          </a:p>
        </p:txBody>
      </p:sp>
      <p:sp>
        <p:nvSpPr>
          <p:cNvPr id="3" name="2 İçerik Yer Tutucusu"/>
          <p:cNvSpPr>
            <a:spLocks noGrp="1"/>
          </p:cNvSpPr>
          <p:nvPr>
            <p:ph idx="1"/>
          </p:nvPr>
        </p:nvSpPr>
        <p:spPr>
          <a:solidFill>
            <a:srgbClr val="FF7C80"/>
          </a:solidFill>
        </p:spPr>
        <p:txBody>
          <a:bodyPr/>
          <a:lstStyle/>
          <a:p>
            <a:r>
              <a:rPr lang="tr-TR" dirty="0" smtClean="0"/>
              <a:t>Maden Tetkik Arama Enstitüsü’nün (MTA) verilerine göre ülkemizde toprak altında ticareti yapılan 49 ayrı cins 50 milyar ton civarında maden bulunmaktadır. Ülkemiz maden kaynakları bakımından 132 ülke arasında üretimde 28. Maden çeşitliğinde ise 10. Sırada yer almaktadır.</a:t>
            </a:r>
            <a:endParaRPr lang="tr-T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solidFill>
            <a:srgbClr val="00FF99"/>
          </a:solidFill>
        </p:spPr>
        <p:txBody>
          <a:bodyPr/>
          <a:lstStyle/>
          <a:p>
            <a:r>
              <a:rPr lang="tr-TR" dirty="0" smtClean="0"/>
              <a:t>BOR MADENİ: Geleceğin petrolü olarak tanımlanmaktadır. Ülkemizin 300 yıllık potansiyel bor rezervi vardır. Bu rakamla ülkemiz dünya bor rezervinin %63’üne sahip olmasına karşın Pazar payı %31’dir. Amerika ise %13’lük rezervle %41 Pazar payına sahiptir. Bunun nedeni ülkemizin işletme tesisleri ve pazarlama olanaklarının yetersiz olmasıdır. Maden ihracatımızın yarısını bor oluşturur.</a:t>
            </a:r>
            <a:br>
              <a:rPr lang="tr-TR" dirty="0" smtClean="0"/>
            </a:br>
            <a:endParaRPr lang="tr-T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solidFill>
            <a:srgbClr val="FF1919"/>
          </a:solidFill>
        </p:spPr>
        <p:txBody>
          <a:bodyPr/>
          <a:lstStyle/>
          <a:p>
            <a:r>
              <a:rPr lang="tr-TR" dirty="0" smtClean="0"/>
              <a:t>*Yer altı kaynakları sanayide ve enerji üretiminde kullanılırlar. Taşkömürü, linyit, petrol, doğalgaz, uranyum, toryum gibi yer altı kaynakları enerji üretiminde hammadde olarak kullanılırlar.</a:t>
            </a:r>
            <a:br>
              <a:rPr lang="tr-TR" dirty="0" smtClean="0"/>
            </a:br>
            <a:r>
              <a:rPr lang="tr-TR" dirty="0" smtClean="0"/>
              <a:t>*Madenlerin çoğu doğada saf halde bulunmazlar. Kullanıma hazır hale getirilebilmeleri için çeşitli işlemlerden geçirilirler</a:t>
            </a:r>
            <a:endParaRPr lang="tr-T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solidFill>
            <a:srgbClr val="FFC000"/>
          </a:solidFill>
        </p:spPr>
        <p:txBody>
          <a:bodyPr/>
          <a:lstStyle/>
          <a:p>
            <a:r>
              <a:rPr lang="tr-TR" dirty="0" smtClean="0"/>
              <a:t>toprak,su,orman ve madenler başlıca doğal kaynaklardır. Doğal kaynaklar sanayinin ihtiyacı olan ham madde ve enerjiyi sağlar.Bu nedenle doğal kaynaklar,ekonomik gelişmeyi sağlayan önemli bir etkendir. </a:t>
            </a:r>
            <a:endParaRPr lang="tr-TR" dirty="0"/>
          </a:p>
        </p:txBody>
      </p:sp>
    </p:spTree>
  </p:cSld>
  <p:clrMapOvr>
    <a:masterClrMapping/>
  </p:clrMapOvr>
  <p:transition>
    <p:wheel spokes="3"/>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hqdefault.jpg"/>
          <p:cNvPicPr>
            <a:picLocks noGrp="1" noChangeAspect="1"/>
          </p:cNvPicPr>
          <p:nvPr>
            <p:ph idx="1"/>
          </p:nvPr>
        </p:nvPicPr>
        <p:blipFill>
          <a:blip r:embed="rId2" cstate="print"/>
          <a:stretch>
            <a:fillRect/>
          </a:stretch>
        </p:blipFill>
        <p:spPr>
          <a:xfrm>
            <a:off x="251520" y="908720"/>
            <a:ext cx="8352928" cy="5544616"/>
          </a:xfrm>
        </p:spPr>
      </p:pic>
    </p:spTree>
  </p:cSld>
  <p:clrMapOvr>
    <a:masterClrMapping/>
  </p:clrMapOvr>
  <p:transition>
    <p:cover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solidFill>
            <a:srgbClr val="CC00FF"/>
          </a:solidFill>
        </p:spPr>
        <p:txBody>
          <a:bodyPr/>
          <a:lstStyle/>
          <a:p>
            <a:r>
              <a:rPr lang="tr-TR" dirty="0" smtClean="0">
                <a:solidFill>
                  <a:schemeClr val="tx2">
                    <a:lumMod val="40000"/>
                    <a:lumOff val="60000"/>
                  </a:schemeClr>
                </a:solidFill>
              </a:rPr>
              <a:t>TOPRAKLARIMIZ</a:t>
            </a:r>
            <a:endParaRPr lang="tr-TR" dirty="0">
              <a:solidFill>
                <a:schemeClr val="tx2">
                  <a:lumMod val="40000"/>
                  <a:lumOff val="60000"/>
                </a:schemeClr>
              </a:solidFill>
            </a:endParaRPr>
          </a:p>
        </p:txBody>
      </p:sp>
      <p:sp>
        <p:nvSpPr>
          <p:cNvPr id="3" name="2 İçerik Yer Tutucusu"/>
          <p:cNvSpPr>
            <a:spLocks noGrp="1"/>
          </p:cNvSpPr>
          <p:nvPr>
            <p:ph idx="1"/>
          </p:nvPr>
        </p:nvSpPr>
        <p:spPr>
          <a:solidFill>
            <a:srgbClr val="FF7C80"/>
          </a:solidFill>
          <a:ln>
            <a:solidFill>
              <a:srgbClr val="0070C0"/>
            </a:solidFill>
          </a:ln>
        </p:spPr>
        <p:txBody>
          <a:bodyPr/>
          <a:lstStyle/>
          <a:p>
            <a:r>
              <a:rPr lang="tr-TR" dirty="0" smtClean="0"/>
              <a:t>Toprak, sanayide ham madde olmasınnın yanında tarım ve hayvancılık faaliyetlerinin de vazgeçilmez kaynaklarından biridir. Ham madde olarak toprak;seramik,fayans,kiremit,tuğla.çimento üretiminde kullanılır.</a:t>
            </a:r>
            <a:endParaRPr lang="tr-TR" dirty="0"/>
          </a:p>
        </p:txBody>
      </p:sp>
    </p:spTree>
  </p:cSld>
  <p:clrMapOvr>
    <a:masterClrMapping/>
  </p:clrMapOvr>
  <p:transition>
    <p:checke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3" name="2 İçerik Yer Tutucusu"/>
          <p:cNvSpPr>
            <a:spLocks noGrp="1"/>
          </p:cNvSpPr>
          <p:nvPr>
            <p:ph idx="1"/>
          </p:nvPr>
        </p:nvSpPr>
        <p:spPr>
          <a:solidFill>
            <a:srgbClr val="00FF99"/>
          </a:solidFill>
        </p:spPr>
        <p:txBody>
          <a:bodyPr>
            <a:normAutofit/>
          </a:bodyPr>
          <a:lstStyle/>
          <a:p>
            <a:r>
              <a:rPr lang="tr-TR" dirty="0" smtClean="0"/>
              <a:t>Ülkemiz topraklarınnı %33’ü tarım alanıdır.bu alanlarda, iklim ve toprak farklılığından dolayı yetiştirilen ürün çeşidi oldukça fazladır.</a:t>
            </a:r>
          </a:p>
          <a:p>
            <a:r>
              <a:rPr lang="tr-TR" dirty="0"/>
              <a:t> </a:t>
            </a:r>
            <a:r>
              <a:rPr lang="tr-TR" dirty="0" smtClean="0"/>
              <a:t>  Tarım, özellikle verimli toprağın bulunduğu alanlarda yapılır. Sulama,tohum,gübreleme,üretimde kullanılanmakinalar ve hatta üretilen ürünlerin pazarlanması tarımsal faaliyetlerindeki verimi ve kazancı etkiler.</a:t>
            </a:r>
            <a:endParaRPr lang="tr-TR" dirty="0"/>
          </a:p>
        </p:txBody>
      </p:sp>
    </p:spTree>
  </p:cSld>
  <p:clrMapOvr>
    <a:masterClrMapping/>
  </p:clrMapOvr>
  <p:transition>
    <p:cut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114690.png"/>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transition>
    <p:zoom dir="in"/>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solidFill>
            <a:srgbClr val="66CCFF"/>
          </a:solidFill>
        </p:spPr>
        <p:txBody>
          <a:bodyPr>
            <a:normAutofit/>
          </a:bodyPr>
          <a:lstStyle/>
          <a:p>
            <a:r>
              <a:rPr lang="tr-TR" dirty="0" smtClean="0"/>
              <a:t>Tarım ürünleri kimi zaman gıda,kimi zaman sanayide ham madde, kimi zaman da ticari ürün olarak kullanılır.</a:t>
            </a:r>
          </a:p>
          <a:p>
            <a:r>
              <a:rPr lang="tr-TR" dirty="0" smtClean="0"/>
              <a:t>Tarımsal üretimin yanında hayvan yetiştiriciliği de ülkemizde yaygın olarak yapılmaktadır. Makilerin yaygın olduğu yerlerde kıl keçisi,bozkır alanlarında koyun,çayırların yaygın olduğu yerlerde sığır yetiştiriciliği,dut ağaçlarının yaygın olduğu yerlerde ipek böcekçiliği,çiçekli bitkilerin yaygın olduğu yerlerde arıcılık yapılır.</a:t>
            </a:r>
            <a:endParaRPr lang="tr-TR" dirty="0"/>
          </a:p>
        </p:txBody>
      </p:sp>
    </p:spTree>
  </p:cSld>
  <p:clrMapOvr>
    <a:masterClrMapping/>
  </p:clrMapOvr>
  <p:transition>
    <p:pull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solidFill>
            <a:srgbClr val="CC00FF"/>
          </a:solidFill>
        </p:spPr>
        <p:txBody>
          <a:bodyPr/>
          <a:lstStyle/>
          <a:p>
            <a:pPr>
              <a:buNone/>
            </a:pPr>
            <a:r>
              <a:rPr lang="tr-TR" dirty="0" smtClean="0"/>
              <a:t>     </a:t>
            </a:r>
            <a:r>
              <a:rPr lang="tr-TR" dirty="0"/>
              <a:t>B</a:t>
            </a:r>
            <a:r>
              <a:rPr lang="tr-TR" dirty="0" smtClean="0"/>
              <a:t>unlarla birlikte, besicilik ve kümes hayvancılığının da ülke ekonomisine önemli katkıları bulunmaktadır.</a:t>
            </a:r>
          </a:p>
          <a:p>
            <a:pPr>
              <a:buNone/>
            </a:pPr>
            <a:r>
              <a:rPr lang="tr-TR" dirty="0" smtClean="0"/>
              <a:t>      Tarımsal faaliyetlerden elde edilen gelirin ülkemiz ekonomisine katkısı 2008 yılı verilerine göre yaklaşık %9’dur. Buna ek olarak tarım ürünlerinin diğer ekonomik faaliyey bakımından katkısı büyüktür.</a:t>
            </a:r>
            <a:endParaRPr lang="tr-TR" dirty="0"/>
          </a:p>
        </p:txBody>
      </p:sp>
    </p:spTree>
  </p:cSld>
  <p:clrMapOvr>
    <a:masterClrMapping/>
  </p:clrMapOvr>
  <p:transition>
    <p:randomBar dir="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692696"/>
            <a:ext cx="8229600" cy="1143000"/>
          </a:xfrm>
          <a:solidFill>
            <a:srgbClr val="00B050"/>
          </a:solidFill>
        </p:spPr>
        <p:txBody>
          <a:bodyPr>
            <a:normAutofit/>
          </a:bodyPr>
          <a:lstStyle/>
          <a:p>
            <a:r>
              <a:rPr lang="tr-TR" dirty="0" smtClean="0"/>
              <a:t>Hayvancılık </a:t>
            </a:r>
            <a:endParaRPr lang="tr-TR" dirty="0"/>
          </a:p>
        </p:txBody>
      </p:sp>
      <p:sp>
        <p:nvSpPr>
          <p:cNvPr id="3" name="2 İçerik Yer Tutucusu"/>
          <p:cNvSpPr>
            <a:spLocks noGrp="1"/>
          </p:cNvSpPr>
          <p:nvPr>
            <p:ph idx="1"/>
          </p:nvPr>
        </p:nvSpPr>
        <p:spPr>
          <a:xfrm>
            <a:off x="611560" y="1935480"/>
            <a:ext cx="8075240" cy="4389120"/>
          </a:xfrm>
          <a:solidFill>
            <a:srgbClr val="FF1919"/>
          </a:solidFill>
        </p:spPr>
        <p:txBody>
          <a:bodyPr>
            <a:normAutofit lnSpcReduction="10000"/>
          </a:bodyPr>
          <a:lstStyle/>
          <a:p>
            <a:r>
              <a:rPr lang="tr-TR" b="1" dirty="0" smtClean="0"/>
              <a:t>Büyükbaş Hayvancılık:</a:t>
            </a:r>
            <a:r>
              <a:rPr lang="tr-TR" dirty="0" smtClean="0"/>
              <a:t> En fazla bol yağışlar nedeniyle Karadeniz kıyılarında ve yaz yağışları nedeniyla Doğu Anadolu'nun Erzurum-Kars bölümünde yetiştirilir.Doğuda mera batıda ahır hayvancılığı yaygındır.</a:t>
            </a:r>
            <a:br>
              <a:rPr lang="tr-TR" dirty="0" smtClean="0"/>
            </a:br>
            <a:r>
              <a:rPr lang="tr-TR" b="1" dirty="0" smtClean="0"/>
              <a:t>Küçükbaş Hayvancılık:</a:t>
            </a:r>
            <a:r>
              <a:rPr lang="tr-TR" dirty="0" smtClean="0"/>
              <a:t> En çok koyun yetiştirilir.Iç Anadolu birinci sıradadır.Keçi ormana zarar verdiği için sayısı azaltılmaktadır.</a:t>
            </a:r>
            <a:br>
              <a:rPr lang="tr-TR" dirty="0" smtClean="0"/>
            </a:br>
            <a:r>
              <a:rPr lang="tr-TR" b="1" dirty="0" smtClean="0"/>
              <a:t>Kümes Hayvancılığı: </a:t>
            </a:r>
            <a:r>
              <a:rPr lang="tr-TR" dirty="0" smtClean="0"/>
              <a:t>Bütün bölgelerde yapılmakla birlikte en fazla Marmara ve Ege'de büyük şehirlerin çevresinde yapılmaktadır.</a:t>
            </a:r>
            <a:br>
              <a:rPr lang="tr-TR" dirty="0" smtClean="0"/>
            </a:br>
            <a:endParaRPr lang="tr-TR"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46</TotalTime>
  <Words>459</Words>
  <Application>Microsoft Office PowerPoint</Application>
  <PresentationFormat>Ekran Gösterisi (4:3)</PresentationFormat>
  <Paragraphs>24</Paragraphs>
  <Slides>17</Slides>
  <Notes>1</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17</vt:i4>
      </vt:variant>
    </vt:vector>
  </HeadingPairs>
  <TitlesOfParts>
    <vt:vector size="21" baseType="lpstr">
      <vt:lpstr>Calibri</vt:lpstr>
      <vt:lpstr>Constantia</vt:lpstr>
      <vt:lpstr>Wingdings 2</vt:lpstr>
      <vt:lpstr>Akış</vt:lpstr>
      <vt:lpstr>ÜLKEMİZİN KAYNAKLARI</vt:lpstr>
      <vt:lpstr>PowerPoint Sunusu</vt:lpstr>
      <vt:lpstr>PowerPoint Sunusu</vt:lpstr>
      <vt:lpstr>TOPRAKLARIMIZ</vt:lpstr>
      <vt:lpstr>PowerPoint Sunusu</vt:lpstr>
      <vt:lpstr>PowerPoint Sunusu</vt:lpstr>
      <vt:lpstr>PowerPoint Sunusu</vt:lpstr>
      <vt:lpstr>PowerPoint Sunusu</vt:lpstr>
      <vt:lpstr>Hayvancılık </vt:lpstr>
      <vt:lpstr>PowerPoint Sunusu</vt:lpstr>
      <vt:lpstr>SULARIMIZ</vt:lpstr>
      <vt:lpstr>PowerPoint Sunusu</vt:lpstr>
      <vt:lpstr>PowerPoint Sunusu</vt:lpstr>
      <vt:lpstr>PowerPoint Sunusu</vt:lpstr>
      <vt:lpstr>MADENLERİMİZ</vt:lpstr>
      <vt:lpstr>PowerPoint Sunusu</vt:lpstr>
      <vt:lpstr>PowerPoint Sunusu</vt:lpstr>
    </vt:vector>
  </TitlesOfParts>
  <Company>rocco</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User</dc:creator>
  <cp:keywords>www.sorubak.com</cp:keywords>
  <cp:lastModifiedBy>doğan</cp:lastModifiedBy>
  <cp:revision>9</cp:revision>
  <dcterms:created xsi:type="dcterms:W3CDTF">2016-03-31T08:07:55Z</dcterms:created>
  <dcterms:modified xsi:type="dcterms:W3CDTF">2016-04-30T18:29:53Z</dcterms:modified>
</cp:coreProperties>
</file>