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6"/>
  </p:notesMasterIdLst>
  <p:sldIdLst>
    <p:sldId id="256" r:id="rId2"/>
    <p:sldId id="264" r:id="rId3"/>
    <p:sldId id="258" r:id="rId4"/>
    <p:sldId id="259" r:id="rId5"/>
    <p:sldId id="260" r:id="rId6"/>
    <p:sldId id="261" r:id="rId7"/>
    <p:sldId id="262" r:id="rId8"/>
    <p:sldId id="263" r:id="rId9"/>
    <p:sldId id="265" r:id="rId10"/>
    <p:sldId id="266" r:id="rId11"/>
    <p:sldId id="267" r:id="rId12"/>
    <p:sldId id="268" r:id="rId13"/>
    <p:sldId id="269" r:id="rId14"/>
    <p:sldId id="270"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ACCD81-02E7-4669-8694-7650FC27D3D8}" type="datetimeFigureOut">
              <a:rPr lang="tr-TR" smtClean="0"/>
              <a:t>23.05.2016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9580C-9F79-440C-8F23-A421D431855A}" type="slidenum">
              <a:rPr lang="tr-TR" smtClean="0"/>
              <a:t>‹#›</a:t>
            </a:fld>
            <a:endParaRPr lang="tr-TR"/>
          </a:p>
        </p:txBody>
      </p:sp>
    </p:spTree>
    <p:extLst>
      <p:ext uri="{BB962C8B-B14F-4D97-AF65-F5344CB8AC3E}">
        <p14:creationId xmlns:p14="http://schemas.microsoft.com/office/powerpoint/2010/main" val="2087572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t>www.sorubak.com</a:t>
            </a:r>
            <a:endParaRPr lang="tr-TR" dirty="0"/>
          </a:p>
        </p:txBody>
      </p:sp>
      <p:sp>
        <p:nvSpPr>
          <p:cNvPr id="4" name="Slayt Numarası Yer Tutucusu 3"/>
          <p:cNvSpPr>
            <a:spLocks noGrp="1"/>
          </p:cNvSpPr>
          <p:nvPr>
            <p:ph type="sldNum" sz="quarter" idx="10"/>
          </p:nvPr>
        </p:nvSpPr>
        <p:spPr/>
        <p:txBody>
          <a:bodyPr/>
          <a:lstStyle/>
          <a:p>
            <a:fld id="{90E9580C-9F79-440C-8F23-A421D431855A}" type="slidenum">
              <a:rPr lang="tr-TR" smtClean="0"/>
              <a:t>14</a:t>
            </a:fld>
            <a:endParaRPr lang="tr-TR"/>
          </a:p>
        </p:txBody>
      </p:sp>
    </p:spTree>
    <p:extLst>
      <p:ext uri="{BB962C8B-B14F-4D97-AF65-F5344CB8AC3E}">
        <p14:creationId xmlns:p14="http://schemas.microsoft.com/office/powerpoint/2010/main" val="2292876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dissolv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23.05.2016</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med">
    <p:dissolv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23.05.2016</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dissolve/>
    <p:sndAc>
      <p:stSnd>
        <p:snd r:embed="rId13" name="chimes.wav"/>
      </p:stSnd>
    </p:sndAc>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10800000" flipV="1">
            <a:off x="642910" y="5386366"/>
            <a:ext cx="8077200" cy="1471634"/>
          </a:xfrm>
        </p:spPr>
        <p:txBody>
          <a:bodyPr>
            <a:normAutofit fontScale="90000"/>
          </a:bodyPr>
          <a:lstStyle/>
          <a:p>
            <a:r>
              <a:rPr lang="tr-TR" sz="6000" dirty="0" smtClean="0">
                <a:latin typeface="BatangChe" pitchFamily="49" charset="-127"/>
                <a:ea typeface="BatangChe" pitchFamily="49" charset="-127"/>
              </a:rPr>
              <a:t>TEMEL HAKLARIMIZ</a:t>
            </a:r>
            <a:endParaRPr lang="tr-TR" sz="6000" dirty="0">
              <a:latin typeface="BatangChe" pitchFamily="49" charset="-127"/>
              <a:ea typeface="BatangChe" pitchFamily="49" charset="-127"/>
            </a:endParaRPr>
          </a:p>
        </p:txBody>
      </p:sp>
      <p:sp>
        <p:nvSpPr>
          <p:cNvPr id="3" name="2 Alt Başlık"/>
          <p:cNvSpPr>
            <a:spLocks noGrp="1"/>
          </p:cNvSpPr>
          <p:nvPr>
            <p:ph type="subTitle" idx="1"/>
          </p:nvPr>
        </p:nvSpPr>
        <p:spPr/>
        <p:txBody>
          <a:bodyPr>
            <a:noAutofit/>
          </a:bodyPr>
          <a:lstStyle/>
          <a:p>
            <a:pPr algn="r"/>
            <a:r>
              <a:rPr lang="tr-TR" sz="3600" dirty="0" smtClean="0">
                <a:latin typeface="Constantia" pitchFamily="18" charset="0"/>
              </a:rPr>
              <a:t>HAZIRLAYAN : Sevil </a:t>
            </a:r>
            <a:r>
              <a:rPr lang="tr-TR" sz="3600" smtClean="0">
                <a:latin typeface="Constantia" pitchFamily="18" charset="0"/>
              </a:rPr>
              <a:t>ÇINAR  </a:t>
            </a:r>
            <a:endParaRPr lang="tr-TR" sz="2000" dirty="0" smtClean="0">
              <a:latin typeface="Constantia" pitchFamily="18" charset="0"/>
            </a:endParaRPr>
          </a:p>
        </p:txBody>
      </p:sp>
    </p:spTree>
  </p:cSld>
  <p:clrMapOvr>
    <a:masterClrMapping/>
  </p:clrMapOvr>
  <p:transition spd="med">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8)</a:t>
            </a:r>
            <a:r>
              <a:rPr lang="tr-TR" b="1" dirty="0" smtClean="0"/>
              <a:t> Düşünce, Kanaat ve İfade Özgürlüğü</a:t>
            </a:r>
            <a:br>
              <a:rPr lang="tr-TR" b="1" dirty="0" smtClean="0"/>
            </a:br>
            <a:endParaRPr lang="tr-TR" dirty="0"/>
          </a:p>
        </p:txBody>
      </p:sp>
      <p:sp>
        <p:nvSpPr>
          <p:cNvPr id="3" name="2 İçerik Yer Tutucusu"/>
          <p:cNvSpPr>
            <a:spLocks noGrp="1"/>
          </p:cNvSpPr>
          <p:nvPr>
            <p:ph idx="1"/>
          </p:nvPr>
        </p:nvSpPr>
        <p:spPr>
          <a:xfrm>
            <a:off x="4357686" y="1554162"/>
            <a:ext cx="4633914" cy="4525963"/>
          </a:xfrm>
        </p:spPr>
        <p:txBody>
          <a:bodyPr>
            <a:normAutofit fontScale="70000" lnSpcReduction="20000"/>
          </a:bodyPr>
          <a:lstStyle/>
          <a:p>
            <a:r>
              <a:rPr lang="tr-TR" b="1" dirty="0" smtClean="0"/>
              <a:t>* Düşünce ve bir konuda karar verebilme insana özgü özelliklerin başında gelir. İnsanın geliştirilebilmesi ve kişilik kazanabilmesi için özgürce düşünebilmesi gerekir.</a:t>
            </a:r>
            <a:endParaRPr lang="tr-TR" dirty="0" smtClean="0"/>
          </a:p>
          <a:p>
            <a:r>
              <a:rPr lang="tr-TR" b="1" dirty="0" smtClean="0"/>
              <a:t>* Demokrasi ile düşünce ve kanaat özgürlüğü arasında sıkı bir ilişki vardır. Anayasamızın 25. maddesinde,   'Herkes düşünce ve kanaat özgürlüğüne sahiptir." ifadesi yer almaktadır.</a:t>
            </a:r>
            <a:endParaRPr lang="tr-TR" dirty="0" smtClean="0"/>
          </a:p>
          <a:p>
            <a:endParaRPr lang="tr-TR" dirty="0"/>
          </a:p>
        </p:txBody>
      </p:sp>
      <p:pic>
        <p:nvPicPr>
          <p:cNvPr id="28674" name="Picture 2" descr="http://www.bilgizenginleri.org/attachments/4589d1329862136/dusunce-ozgurlugu.jpg"/>
          <p:cNvPicPr>
            <a:picLocks noChangeAspect="1" noChangeArrowheads="1"/>
          </p:cNvPicPr>
          <p:nvPr/>
        </p:nvPicPr>
        <p:blipFill>
          <a:blip r:embed="rId3"/>
          <a:srcRect/>
          <a:stretch>
            <a:fillRect/>
          </a:stretch>
        </p:blipFill>
        <p:spPr bwMode="auto">
          <a:xfrm>
            <a:off x="357158" y="1571612"/>
            <a:ext cx="3929058"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9)</a:t>
            </a:r>
            <a:r>
              <a:rPr lang="tr-TR" b="1" dirty="0" smtClean="0"/>
              <a:t> Din ve Vicdan Özgürlüğü</a:t>
            </a:r>
            <a:br>
              <a:rPr lang="tr-TR" b="1" dirty="0" smtClean="0"/>
            </a:br>
            <a:endParaRPr lang="tr-TR" dirty="0"/>
          </a:p>
        </p:txBody>
      </p:sp>
      <p:sp>
        <p:nvSpPr>
          <p:cNvPr id="3" name="2 İçerik Yer Tutucusu"/>
          <p:cNvSpPr>
            <a:spLocks noGrp="1"/>
          </p:cNvSpPr>
          <p:nvPr>
            <p:ph idx="1"/>
          </p:nvPr>
        </p:nvSpPr>
        <p:spPr>
          <a:xfrm>
            <a:off x="304800" y="1554162"/>
            <a:ext cx="4267200" cy="4525963"/>
          </a:xfrm>
        </p:spPr>
        <p:txBody>
          <a:bodyPr>
            <a:normAutofit fontScale="85000" lnSpcReduction="20000"/>
          </a:bodyPr>
          <a:lstStyle/>
          <a:p>
            <a:r>
              <a:rPr lang="tr-TR" b="1" dirty="0" smtClean="0"/>
              <a:t>* Din ve vicdan özgürlüğü kişinin istediği bir dine inanmasını ve ibadetlerini serbestçe yapabilmesini kapsar. Demokratik devletlerde serbestçe kullanılırken baskıcı yönetimlerde ise bu özgürlüğün kullanılması zor olur.</a:t>
            </a:r>
            <a:endParaRPr lang="tr-TR" dirty="0"/>
          </a:p>
        </p:txBody>
      </p:sp>
      <p:pic>
        <p:nvPicPr>
          <p:cNvPr id="5122" name="Picture 2" descr="http://www.liberal.org.tr/uploads/icerikresim/419.jpg"/>
          <p:cNvPicPr>
            <a:picLocks noChangeAspect="1" noChangeArrowheads="1"/>
          </p:cNvPicPr>
          <p:nvPr/>
        </p:nvPicPr>
        <p:blipFill>
          <a:blip r:embed="rId3"/>
          <a:srcRect/>
          <a:stretch>
            <a:fillRect/>
          </a:stretch>
        </p:blipFill>
        <p:spPr bwMode="auto">
          <a:xfrm>
            <a:off x="4714876" y="1571612"/>
            <a:ext cx="4000528" cy="464347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10)</a:t>
            </a:r>
            <a:r>
              <a:rPr lang="tr-TR" b="1" dirty="0" smtClean="0"/>
              <a:t> Yerleşme ve Seyahat Özgürlüğü</a:t>
            </a:r>
            <a:br>
              <a:rPr lang="tr-TR" b="1" dirty="0" smtClean="0"/>
            </a:br>
            <a:endParaRPr lang="tr-TR" dirty="0"/>
          </a:p>
        </p:txBody>
      </p:sp>
      <p:sp>
        <p:nvSpPr>
          <p:cNvPr id="3" name="2 İçerik Yer Tutucusu"/>
          <p:cNvSpPr>
            <a:spLocks noGrp="1"/>
          </p:cNvSpPr>
          <p:nvPr>
            <p:ph idx="1"/>
          </p:nvPr>
        </p:nvSpPr>
        <p:spPr>
          <a:xfrm>
            <a:off x="4643438" y="1554162"/>
            <a:ext cx="4348162" cy="4525963"/>
          </a:xfrm>
        </p:spPr>
        <p:txBody>
          <a:bodyPr>
            <a:normAutofit fontScale="92500" lnSpcReduction="20000"/>
          </a:bodyPr>
          <a:lstStyle/>
          <a:p>
            <a:r>
              <a:rPr lang="tr-TR" b="1" dirty="0" smtClean="0"/>
              <a:t>* Yerleşme ve seyahat özgürlüğü kişinin istediği yerde oturmasını veya seyahat edebilmesini kapsar. Anayasamızın 23. maddesinde, "Herkes, yerleşme ve seyahat özgürlüğüne sahiptir." ifadesi yer almaktadır.</a:t>
            </a:r>
          </a:p>
          <a:p>
            <a:endParaRPr lang="tr-TR" dirty="0"/>
          </a:p>
        </p:txBody>
      </p:sp>
      <p:pic>
        <p:nvPicPr>
          <p:cNvPr id="26626" name="Picture 2" descr="http://yoldaolmak.com/wp-content/uploads/2011/11/Seyahat%C3%96zg%C3%BCrl%C3%BC%C4%9F%C3%BC-350x234.jpeg"/>
          <p:cNvPicPr>
            <a:picLocks noChangeAspect="1" noChangeArrowheads="1"/>
          </p:cNvPicPr>
          <p:nvPr/>
        </p:nvPicPr>
        <p:blipFill>
          <a:blip r:embed="rId3"/>
          <a:srcRect/>
          <a:stretch>
            <a:fillRect/>
          </a:stretch>
        </p:blipFill>
        <p:spPr bwMode="auto">
          <a:xfrm>
            <a:off x="428596" y="1571612"/>
            <a:ext cx="4191006"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11)</a:t>
            </a:r>
            <a:r>
              <a:rPr lang="tr-TR" b="1" dirty="0" smtClean="0"/>
              <a:t> </a:t>
            </a:r>
            <a:r>
              <a:rPr lang="tr-TR" b="1" dirty="0" err="1" smtClean="0"/>
              <a:t>ToplantI</a:t>
            </a:r>
            <a:r>
              <a:rPr lang="tr-TR" b="1" dirty="0" smtClean="0"/>
              <a:t> Hak ve Özgürlüğü</a:t>
            </a:r>
            <a:br>
              <a:rPr lang="tr-TR" b="1" dirty="0" smtClean="0"/>
            </a:br>
            <a:endParaRPr lang="tr-TR" dirty="0"/>
          </a:p>
        </p:txBody>
      </p:sp>
      <p:sp>
        <p:nvSpPr>
          <p:cNvPr id="3" name="2 İçerik Yer Tutucusu"/>
          <p:cNvSpPr>
            <a:spLocks noGrp="1"/>
          </p:cNvSpPr>
          <p:nvPr>
            <p:ph idx="1"/>
          </p:nvPr>
        </p:nvSpPr>
        <p:spPr>
          <a:xfrm>
            <a:off x="304800" y="1554162"/>
            <a:ext cx="4410076" cy="4525963"/>
          </a:xfrm>
        </p:spPr>
        <p:txBody>
          <a:bodyPr>
            <a:normAutofit fontScale="85000" lnSpcReduction="20000"/>
          </a:bodyPr>
          <a:lstStyle/>
          <a:p>
            <a:r>
              <a:rPr lang="tr-TR" b="1" dirty="0" smtClean="0"/>
              <a:t>* Bu özgürlük kişilerin toplu halde düşüncelerini açıklamasını ifade eder. Düşünce özgürlüğünün devamı olan bu özgürlük dernek kurma özgürlüğünü de kapsar.</a:t>
            </a:r>
            <a:endParaRPr lang="tr-TR" dirty="0" smtClean="0"/>
          </a:p>
          <a:p>
            <a:r>
              <a:rPr lang="tr-TR" b="1" dirty="0" smtClean="0"/>
              <a:t>* Bu demokratik hakkın kullanılmasında diğer kişilerin hak ve özgürlüklerine zarar verilmemesi gerekir.</a:t>
            </a:r>
            <a:endParaRPr lang="tr-TR" dirty="0" smtClean="0"/>
          </a:p>
          <a:p>
            <a:endParaRPr lang="tr-TR" dirty="0"/>
          </a:p>
        </p:txBody>
      </p:sp>
      <p:pic>
        <p:nvPicPr>
          <p:cNvPr id="32770" name="Picture 2" descr="http://ihod.org/wp-content/uploads/2011/07/faaliyetlerimiz1.jpg"/>
          <p:cNvPicPr>
            <a:picLocks noChangeAspect="1" noChangeArrowheads="1"/>
          </p:cNvPicPr>
          <p:nvPr/>
        </p:nvPicPr>
        <p:blipFill>
          <a:blip r:embed="rId3"/>
          <a:srcRect/>
          <a:stretch>
            <a:fillRect/>
          </a:stretch>
        </p:blipFill>
        <p:spPr bwMode="auto">
          <a:xfrm>
            <a:off x="4857752" y="1500174"/>
            <a:ext cx="4143404"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12)</a:t>
            </a:r>
            <a:r>
              <a:rPr lang="tr-TR" b="1" dirty="0" smtClean="0"/>
              <a:t> Bilim ve Sanat Özgürlüğü</a:t>
            </a:r>
            <a:br>
              <a:rPr lang="tr-TR" b="1" dirty="0" smtClean="0"/>
            </a:br>
            <a:endParaRPr lang="tr-TR" dirty="0"/>
          </a:p>
        </p:txBody>
      </p:sp>
      <p:sp>
        <p:nvSpPr>
          <p:cNvPr id="3" name="2 İçerik Yer Tutucusu"/>
          <p:cNvSpPr>
            <a:spLocks noGrp="1"/>
          </p:cNvSpPr>
          <p:nvPr>
            <p:ph idx="1"/>
          </p:nvPr>
        </p:nvSpPr>
        <p:spPr>
          <a:xfrm>
            <a:off x="4643438" y="1554162"/>
            <a:ext cx="4348162" cy="4525963"/>
          </a:xfrm>
        </p:spPr>
        <p:txBody>
          <a:bodyPr>
            <a:normAutofit fontScale="70000" lnSpcReduction="20000"/>
          </a:bodyPr>
          <a:lstStyle/>
          <a:p>
            <a:r>
              <a:rPr lang="tr-TR" b="1" dirty="0" smtClean="0"/>
              <a:t>* Herkes, bilim ve sanatı serbestçe öğrenme ve öğretme hakkına sahiptir. Demokratik devlet, bilim alanında çalışanları teşvik eder. Sanatçıyı korur. Bilimsel çalışmaları teşvik eder.</a:t>
            </a:r>
            <a:endParaRPr lang="tr-TR" dirty="0" smtClean="0"/>
          </a:p>
          <a:p>
            <a:r>
              <a:rPr lang="tr-TR" b="1" dirty="0" smtClean="0"/>
              <a:t>* Atatürk bu konuyla ilgili olarak,’’Efendiler, hepiniz milletvekili olabilirsiniz, hatta cumhurbaşkanı olabilirsiniz, fakat bir sanatçı olamazsınız.’’demiştir.</a:t>
            </a:r>
            <a:endParaRPr lang="tr-TR" dirty="0" smtClean="0"/>
          </a:p>
          <a:p>
            <a:endParaRPr lang="tr-TR" dirty="0"/>
          </a:p>
        </p:txBody>
      </p:sp>
      <p:pic>
        <p:nvPicPr>
          <p:cNvPr id="31746" name="Picture 2" descr="http://media3.ntvmsnbc.com/j/NTVMSNBC/Components/ArtAndPhoto-Fronts/SectionsThumbnails-TSM-Colorbox/_Cover/111224-OZGRBLM-K.hlarge.jpg"/>
          <p:cNvPicPr>
            <a:picLocks noChangeAspect="1" noChangeArrowheads="1"/>
          </p:cNvPicPr>
          <p:nvPr/>
        </p:nvPicPr>
        <p:blipFill>
          <a:blip r:embed="rId4"/>
          <a:srcRect/>
          <a:stretch>
            <a:fillRect/>
          </a:stretch>
        </p:blipFill>
        <p:spPr bwMode="auto">
          <a:xfrm>
            <a:off x="285720" y="1500174"/>
            <a:ext cx="4257678" cy="4572032"/>
          </a:xfrm>
          <a:prstGeom prst="rect">
            <a:avLst/>
          </a:prstGeom>
          <a:noFill/>
        </p:spPr>
      </p:pic>
    </p:spTree>
  </p:cSld>
  <p:clrMapOvr>
    <a:masterClrMapping/>
  </p:clrMapOvr>
  <p:transition spd="med">
    <p:dissolve/>
    <p:sndAc>
      <p:stSnd>
        <p:snd r:embed="rId3"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nenedirvikipedi.com/wp-content/uploads/2014/03/Temel-hak-ve-%C3%B6zg%C3%BCrl%C3%BCkler-nelerdir.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1) YAŞAMA HAKKI</a:t>
            </a:r>
            <a:endParaRPr lang="tr-TR" dirty="0"/>
          </a:p>
        </p:txBody>
      </p:sp>
      <p:sp>
        <p:nvSpPr>
          <p:cNvPr id="3" name="2 İçerik Yer Tutucusu"/>
          <p:cNvSpPr>
            <a:spLocks noGrp="1"/>
          </p:cNvSpPr>
          <p:nvPr>
            <p:ph idx="1"/>
          </p:nvPr>
        </p:nvSpPr>
        <p:spPr>
          <a:xfrm>
            <a:off x="304800" y="1554162"/>
            <a:ext cx="5267332" cy="4525963"/>
          </a:xfrm>
        </p:spPr>
        <p:txBody>
          <a:bodyPr>
            <a:normAutofit fontScale="92500" lnSpcReduction="20000"/>
          </a:bodyPr>
          <a:lstStyle/>
          <a:p>
            <a:r>
              <a:rPr lang="tr-TR" b="1" dirty="0" smtClean="0"/>
              <a:t>* İnsanın en temel hakkı yaşamaktır. Temel hak ve özgürlüklerin uygulanması öncelikle yaşama hakkına bağlıdır. Herkes bir diğerinin yaşama hakkına saygı göstermelidir.</a:t>
            </a:r>
            <a:br>
              <a:rPr lang="tr-TR" b="1" dirty="0" smtClean="0"/>
            </a:br>
            <a:r>
              <a:rPr lang="tr-TR" b="1" dirty="0" smtClean="0"/>
              <a:t>* Yaşama hakkı bütün hakların temelinde olduğu için hiçbir şekilde engellenemez.</a:t>
            </a:r>
            <a:endParaRPr lang="tr-TR" dirty="0"/>
          </a:p>
        </p:txBody>
      </p:sp>
      <p:pic>
        <p:nvPicPr>
          <p:cNvPr id="23554" name="Picture 2" descr="http://www.kamudanhaber.com/images/haberler/bireyin_yasam_hakki_anne_karninda_baslar_h96257.jpg"/>
          <p:cNvPicPr>
            <a:picLocks noChangeAspect="1" noChangeArrowheads="1"/>
          </p:cNvPicPr>
          <p:nvPr/>
        </p:nvPicPr>
        <p:blipFill>
          <a:blip r:embed="rId3"/>
          <a:srcRect/>
          <a:stretch>
            <a:fillRect/>
          </a:stretch>
        </p:blipFill>
        <p:spPr bwMode="auto">
          <a:xfrm>
            <a:off x="5572133" y="1571612"/>
            <a:ext cx="3571868"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2) KİŞİ DOKUNULMAZLIĞI HAKKI</a:t>
            </a:r>
            <a:br>
              <a:rPr lang="tr-TR" b="1" dirty="0" smtClean="0"/>
            </a:br>
            <a:endParaRPr lang="tr-TR" dirty="0"/>
          </a:p>
        </p:txBody>
      </p:sp>
      <p:sp>
        <p:nvSpPr>
          <p:cNvPr id="3" name="2 İçerik Yer Tutucusu"/>
          <p:cNvSpPr>
            <a:spLocks noGrp="1"/>
          </p:cNvSpPr>
          <p:nvPr>
            <p:ph idx="1"/>
          </p:nvPr>
        </p:nvSpPr>
        <p:spPr>
          <a:xfrm>
            <a:off x="4572000" y="1554162"/>
            <a:ext cx="4429156" cy="4525963"/>
          </a:xfrm>
        </p:spPr>
        <p:txBody>
          <a:bodyPr>
            <a:normAutofit fontScale="92500" lnSpcReduction="20000"/>
          </a:bodyPr>
          <a:lstStyle/>
          <a:p>
            <a:r>
              <a:rPr lang="tr-TR" b="1" dirty="0" smtClean="0"/>
              <a:t>* Kişinin hem beden hem ruh bütünlüğüne, dokunulmamasını ve kimseye işkence yapılamayacağını ifade eder. Bu hak, kişinin yaşamasını ve vücut bütünlüğünü güvence altına almaktadır.</a:t>
            </a:r>
            <a:endParaRPr lang="tr-TR" dirty="0"/>
          </a:p>
        </p:txBody>
      </p:sp>
      <p:pic>
        <p:nvPicPr>
          <p:cNvPr id="22530" name="Picture 2" descr="http://www.sinavegitim.com/icerik/ders/buyuk/1338980365_insanhaklari.jpg"/>
          <p:cNvPicPr>
            <a:picLocks noChangeAspect="1" noChangeArrowheads="1"/>
          </p:cNvPicPr>
          <p:nvPr/>
        </p:nvPicPr>
        <p:blipFill>
          <a:blip r:embed="rId3"/>
          <a:srcRect/>
          <a:stretch>
            <a:fillRect/>
          </a:stretch>
        </p:blipFill>
        <p:spPr bwMode="auto">
          <a:xfrm>
            <a:off x="500034" y="1500174"/>
            <a:ext cx="4048128" cy="455296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3)</a:t>
            </a:r>
            <a:r>
              <a:rPr lang="tr-TR" b="1" dirty="0" smtClean="0"/>
              <a:t> Konut </a:t>
            </a:r>
            <a:r>
              <a:rPr lang="tr-TR" b="1" dirty="0" err="1" smtClean="0"/>
              <a:t>DokunulmazlIğI</a:t>
            </a:r>
            <a:r>
              <a:rPr lang="tr-TR" b="1" dirty="0" smtClean="0"/>
              <a:t/>
            </a:r>
            <a:br>
              <a:rPr lang="tr-TR" b="1" dirty="0" smtClean="0"/>
            </a:br>
            <a:endParaRPr lang="tr-TR" dirty="0"/>
          </a:p>
        </p:txBody>
      </p:sp>
      <p:sp>
        <p:nvSpPr>
          <p:cNvPr id="3" name="2 İçerik Yer Tutucusu"/>
          <p:cNvSpPr>
            <a:spLocks noGrp="1"/>
          </p:cNvSpPr>
          <p:nvPr>
            <p:ph idx="1"/>
          </p:nvPr>
        </p:nvSpPr>
        <p:spPr>
          <a:xfrm>
            <a:off x="571472" y="1500174"/>
            <a:ext cx="4786346" cy="4518044"/>
          </a:xfrm>
        </p:spPr>
        <p:txBody>
          <a:bodyPr>
            <a:normAutofit fontScale="70000" lnSpcReduction="20000"/>
          </a:bodyPr>
          <a:lstStyle/>
          <a:p>
            <a:r>
              <a:rPr lang="tr-TR" b="1" dirty="0" smtClean="0"/>
              <a:t>* Herkes evinde ailesi ile birlikte rahatsız edilmeden bir yaşam sürme hakkına sahiptir. Anayasamızın 21. maddesinde, "Kimsenin konutuna dokunulamaz. Kanuna bağlı hâkim kararı olmadıkça; gecikmesinde sakınca bulunan hallerde de kanunla yetkili kılınan merciin emri bulunmadıkça, kimsenin konutuna girilemez, arama yapılamaz ve buradaki eşyaya el konulamaz." ifadesi yer almaktadır.</a:t>
            </a:r>
            <a:endParaRPr lang="tr-TR" dirty="0"/>
          </a:p>
        </p:txBody>
      </p:sp>
      <p:sp>
        <p:nvSpPr>
          <p:cNvPr id="21506" name="AutoShape 2" descr="data:image/jpeg;base64,/9j/4AAQSkZJRgABAQAAAQABAAD/2wCEAAkGBxQTEhUUEhQVFhUWGRwYGBcYGBscGBgaHR4cGhwXGBoYHCggGholHRcXIjEhJSkrLi4uFx8zODMsNygtLisBCgoKDg0OGhAQGiwcHCQsLCwsLCwsLCwsLCwsLCwsLCwsLCwsLCwsLCssLCwsLCwsLCwsKywsLCwrLCwrNzcrK//AABEIALQBGQMBIgACEQEDEQH/xAAcAAACAgMBAQAAAAAAAAAAAAAABgQFAQMHAgj/xABGEAABAwIDBgMEBwUGBQUBAAABAgMRACEEEjEFBiJBUWETMnEjgZGhBxRCUnKxwTNistHwFSRTgpLhFjRUc/FDg6KzwmP/xAAZAQADAQEBAAAAAAAAAAAAAAAAAgMBBAX/xAAlEQACAgICAQMFAQAAAAAAAAAAAQIRAyESMUETMlEEFCJCYXH/2gAMAwEAAhEDEQA/AO4VmiigAooooAKKKKACiiigAooooAK04lyBbU6dupPYVtJpe3g2ohptbjh4EplXUp5IH7y1QPQUAKf0g7Y4Rh0E5nhxdUsi8HopxXyqn3e3YedbCm0iOFMyBpqPnVYlxbzinnbrWpRPQWhKR2Age6un7Mw+TDANymUAmCfNkmfiKn7mN0U2H3PfGoT5ideREV6XuY6UgFTYOUJ15zNUe8O3cUy9gUF0xiH0oUI1RKQfmaZtmqcccSXG0BOZQsVE8Jtqa300ZbFHa+AVhMQAFDMlSVAj05/CnnBPoxuGzaEgpI5pIsfgdO0Urb2sziXf+4n+GoO621zh3khRhtchXQGbK/Q9jSxauhv6edoYAtuqSqSNLiLHp/Mc637HWEKDarJJBBH2SBqD9xUXpu3k2d4zeZBHoRIPb1HIikbEkICbG/Pl6g6ETAix9a55R4SPQg1mhTHfCvWKkEK+8FGBA6Ctuzni8jMImDaNCLe6U0n4TbSm21KgZgZWoJkqAAE9iIE1N/t5tTpS0S3KLkHWSLhPMhR5VVO9nl5IPHKmNjkrWOBOWMuvmjvyFq9/WlFtWZBEC5TzAOifdWjY2IzJAKIQBlSZkWt65rST3rds5Sk58/CdYF0gSYAPpemQpLUtIETpEdZ7/GoWPS0W4e4dFkjzG5g+o1qn2vtBCS60oniBIJnUXgHv8qoWtqIxKghbwQpCUhtAJISvnmM8QNqxsyx0wyFDikBBEpKhEeo6mo+K2i2EZlOZDoekj55astn4NYRlcObKqQSLacu01R71oZWkEGUqKklQ0BAnL6mLVvg0uNlvjiAXmufQRzFScYyFAE/Dr27Vz3djbhkIMhKBOYzJHSPUU/IVESqeZ/rkaE9UCZIS1B4bxoDr1medScK9NvhVS4+5nBQmBEQo2J1B7WmpeHJzWUNdP1pkzbLQVmsCs1QYKxWaKACiiigAooooAKKKKACiiigAoorW84Egk8qAI+PeAEHSJMdOnqTauU797VLzxwwMpa4nCNC7ySOyBb1pv3v259XZKgR4ijlbHV0jX0bTf1rmez2YGYySQCSdSSSST3JJpJujUi0wLEEDlxflXR8CR4CRH2AJ/wAhpEwSLj1V+VPOAjwEWPkTz55D+lLjNZyn6RcQTtnZiAeFBaIHdTgn4wK6XsPGFc+zQkB1YkTyOt+dci31zf27hVEEJzYcJJFjChMH1rqu7W0Q4XAlpCAHlJJTPxvzNVFK7eVP95d/7iPypWxTX5L/ADpt3j/5l38bf5VROtTHq5+dc77KeBj3H2yFo8BZ4kJEE806A+o0PaKhbz7O8NebJwnpe/OU6Hpa9LDT6mVhxFlJAI730PY10gLRjMOFC/5gjke4094ppLnGhsU+Er8CByK0WUgwoTYg2IHQG+tVYaawbnjcS2l+QEw42r7hPIAEkDnamLEtBC16ykHWyo/dPMdjUIIQrM07+yVHLQjRaRyINpFc8JOLpndnwrJHQ2bD2o2ltGVJClg2UbDLMgzz786gKzl3xEFaCVWSFyFSfMtJ0SBaO9LidtqZxSwUpDYbMhQlKhEBSeZJivTW9K2XVP4oJSlUENpuohVwlPSABr1qx49Ml73qxAQtawpDYUeLkkKt8CY+NL26ct4xjhDmcpEqHyT7jMnoK2bXx2JxDaUhQUzlzAGbnNOVX3iLD0ipmwg4BncSEhAmQQRmJ5/yHat6DodN9sc8zlU04tWUlRTHBlBg5yNE8vfXOcLvErxMqQpbQuEKM31gxymQOxp12rvEFo8FtxDrawUHMCFyrUDlwiPWlXaGyW8MlOTxIObMspsTMBHu60WAxbExbbjmcJCQIcWoiBMQEIHQGfhTXh8QAFAEkuWvf4fGubOYogJSSMyU5x+/FiPdY+pNWO728XhqXnKg4EqIB0bEajuTFYYdHzJBKc0riQj7RHX1qzwqZMlMf1NI26W023IfWsrcyZUpiSkc1fip22fiSrpEW6++niOicKzQKKqMFYrNFABRWKKAM0ViaKAM0UUUAFFFFABVXtDE3sRYwJ0K41PZIuamY14pTw+Y2T69T2Ak1zf6Qts5GfAaV7R1JAPNLU8a+xcNh2oYC1tzan1vFZx+yaJQ13GqnPVZv6RXpka+gqPhMPAj+rCp7bdj+EVBu2OiZhzcfiV+VOOycWlTCMusBJzEAAhMTflek9kXH4j+VeFJlJn/AAx/FRGXEGiRtvcd3EYxp9zHspbYWhSGtYykE3zC5imrBYbCMZi2+2Myi4ZXNzqddKVSgZ9B+0H8NRMgyiw/Zq5fvU3qGcS82++hT7i0KCgpTZkaelVQNx6uVhVifVuso1H4nKRjFdiW+H/IPzqw3S2v4DxSryOKA7BREAnsdD7qiuDh/wAn61AxDdz+IVqdMxoe969l5khxHK+kyOh/rlS2nDyFJJhIgg+ZImxHVIpm3R2r47RaX50W9RoD79D3iqvauzi06pYHCfumFA6XBsQenakyx/ZHb9Ll/RlLiGiUFJCC63+zJvnA+xOhm8dzShtXaiHr+EGlAZCPTXXQk06Kgqm0ghQPlPZUGxpb352QErViUg8X7VItlUdHI7mxHWjFK9MT6rD+6NrGJKmRxSpIgoBtceaRodKsXMSEYUtwkyoG3mVNyB2Ea0tbEdQnQSpRgq0CRqLc1TUxLSklQWF+GSAj70EkECOQMe6na2eczD23l+zKG0jIrNcaqMCT1ECtu0sU86v9pJVqPs5dZjrP5VbbawbPgIyuJUptseJl1TzA7GKVPrC3CotyAIt3sbegFagRsexriuM5QtIKR05Cw6861YbEKAIM5lpIKz06d6v/APhZ3Et+O2pACQPcD5ldgNag4ppaCpKUrcIEFQTdI0unrpbvRZtjLuDg1WcaK5CCk5v2YMiE9yQCZrquxsNlTJ58qSPo+2E6lUuSEBItcJUTBMJ5X1rpApoLyakZoooqgwUUUUAYJqG7iOletou5UTVOrGd6nKRSEbLPxq9t4iqY4ytjOJpeQ3EvUOzWwVXNO1JQ7TqQjiSawTWp12BaoOOXwhJNjOYj7vQdzp8a3kIQNtbSSlC3VmEBJPcNjWP3lmAO1ckStzEuuPujiVmsNEpEBKB2A/Wuh7Y2evFPJaKYYSC46ergA8JtPVKBJPeKojsVDKcrjqluGLIslM85+0aSbHhFydIhs4WCPxH+Ga2+Ecuh8n61hzDAD/1J/HzmItrArV9X1kL7cZPOP96jzR0fbzJqGjm0+2f4a1hs5Tb7H/6qN4ab8K7fvHrHWtoZbi6SferrHXkP6FHOIfbzJSxx/wDuD4ZdaiFJyj/tqH/yrCsKjkjqPtHQSB+Zq42Xu4haQtSEhuAZvKuoF/nWxaekLLDKKtlURJOmqOY5a16Sm408yzqOfvqHtJvDHEuJGcJEABAOUQL8uvOvIwWG6P8A+k/ypmiRscaOWJHkjUazUdxoybp1HOt6cJhvuP8A+k/yrP1XD/4T/wDpNBhowWIUy6laSLEyJsUnUV0HFoRimAtMKBE9/wDY/qO9I4wjH+C98DTLsfaTOFwxUsKbazKkqnXp6H86aO9MLadooVLSk5ZKTBGVaZTE3g9okVnEJygHLmSQQq+ZC0qtBTqBpVFvDvu047LKSpsEAmAc0n7uorzh9u4dQGfhI0IUUGOkLA/oVF45Rej0IZ4SVMqt4NnoZcKmnFIBAU3bh6FM/eHT31p2dtFz6sf3HAm2uVXL3XpjebaxLRZUsQbpWoQpCxooHnPPt6VR7D2eoJdYdSQtLqcwF5UBYCNQevQ1VSTjvs4M+Lg9dF6Gklh0ojJ4dybLMT5uqr69hWdzd0HXCnxE5UAagwVg3ueoFSsNiOFIcaCUokFIF1cWiq6LgnEoazoQSNDFoEcu1COdHrY+w2WMwQACdfw8h6VJOHZkmEibE8+1eMHjwtJUoEDS/SJn0Mx7qh45WYcGUA6kXJi8AUzNLbZhSmUhQN5jpN471YiljBWSnUlUa6g9KvcFiMwvrTRZqZKooopxgooooAqt4h7EkciD+n60jKx5nWukYpgLQpJ0IiuS7aQplxSFWKT/AODUMq3Z0YX4LL69fWrbZwcXeDFKGyXs7qEXOYxAp6xuODKOvLMDOUAVOKGySro3ofKTB1qW3iBVC29mEFSUEQok6pRzzDrUdGPKdTe/58u1PdCR/IbA6DateJIQgrWeFN7CT7hS+ztKTrVntDa622C42nMU+bt3jp1oi02LOFbKfHbXUvhbzIRczHmEame5qmLJ6ORblf1P9c6bmdqvKAum6AsW1mflVZgd58S4+lqGxmnlOgJ69q2WPe2Uhn4KlEo04dX3Vk2jhPXy+4UDBuHzNLImwyX1697/AArztX6QcY04pADXCeYP862bG38xby8qg0BlJsOnvpfRXyP92/gjuYBZngVziEnrIJPPpXteCUNUqA6ZTzuY7A3qZvhvljMG3hVp8NX1hzIZTp3EGlDC/S7jnH1M5WhBWJCTPDbrTegvkz7t/B0bZewAkB3FHQA5dBbRRjr0qt3n3gLjawwrw0JE541voB0qn303lcRiC06jOkJSoAKyi4kyOd6MDtJOJwmJKGw34YTqQQZPy0qkYqK0QnNzdsqdj+IXEgPXUctkjnp86eP+FcXH7b5JpIwBUFounzJ09R3p727i30rAYWlJJOYrBUIAEAXteljGxWef+FcV/jfw1hzdfEgEl8wBJ00F684jaeL+pMOtqb8daoWSnhiVCySbaCrXZDuIVhHjiFILsKAKRCY5TemcEZYm/WR/1K/9Nbd5uLZDpS4VnxPMRflWcz3Vj+vfWN6krVs0BRT+3lWXykBJIBvpIE0kOzWcqxOGWhGqSTeSMoUByBA8oPPmaioUvkkx+6sH5Kp2ONcXhChRbV7K5+wf5DSpzKm1pCSy2VQBpafDC7H9aqKKT6FNKw/CMrjSVqVdKxJMnh9KnYvbK0tLCCvMkhPiWkItwk9a97fcHgYYHgythJ55Ygi/2hxa96vNx933MU2+y+MqQE5bWIIzBQ66UsjJMqNzVl50ha1yIKlTM/GwrquzcSW0BtJC0AqzE6pOoA6xNL2L3RRh8O460nibQEov5inVZ+OlLacc80U51R4Zzc7/AHlDrepvvQh0A7SDsFJOWyYHIE2j3jnWU4lTTcSCc0rkfCI0HfnSrsHHkuJC27K4zB8t9T+7mkmp7WIGeEknKQggkyEnNcT7hWANWFTmIXmSQmRwm5J1t6VnZmPOaQnVUdOXel1WI8OMoyQmc94iTaOfWr/Zyw7IUEBA04tD2/KtTBDWk2r1WjCrkelq31coFFFYoAKXd7d3BiUSmziRY/eHQ0x15VWNWam09HJ9nbHVh3C44RCUZgVWv0HRQoxZbecSQ6ieFXhpnKTw5hbzHpV5vRi1HxYQl5KiPDA1EjKTHYg/EUiIfLeJA8JSFL8qJugaW+6TxVCqNlK2OuNaaQlxTgBUCClKZKhM5CfeQSNLVRMFQGVRM99ak4PawdWhtKjmFiFWBItlzc5KReom38blf9oEhZuQkzA6Hqf0pJLRTC6ZZ7Pbk+lMGDdgQecz3pY2bjxlH735D+ZIqwbxUkRWJ0XasZXcOM6CBwhpSf5Ck/dxqMcz7IournP2TenPPZsT5mz8gdKTd2wPrrMeLqrz/hNXfg5BQ30YAxbvsiqIvMe6ve5jXt58PLwLvM8q27+ojGugly8HhFoP61jc0DxrFzyLHFppW+TBg+kUjwdmgoSvM+RfkYNx3pE2QzmxX/LMoClupDiZzkpmSZ610jfpYSjZoLaVk4ggFRIy8J4hHPWqLYboW+E/V2kDM9CklWYRMmDzVzqhhG+k7DTjf2eb2aLz2rO6LMYLHjw4s3adbmpX0lAfXTJc/Zo8umled2QPqeOgueVGuoudKRvZpXbPbGZHs44k8+4ro21lBCySlJufN+EG1c2wJGdMFzzJ19a6Pt15Kc6lIzhIJ1iAEX+VqyBrKzF7USMDhXPAbhbmUIk5U3VcdTb50w4B0Lwr3AkWWMqef/mkvF7cwo2VhXzh1FkucDfiXQqVcRVN9DbvTpgXUqwrxSgoGVRgGTcTI+NO+hRK+rp/6U/Gve30hOzYDWWX/JOvAr860F5P+JiPhXreRQ/s0QpxX945+byK0qUOx5C4ykfU8vgpB8I8E218vSKstlJSqBkCcoBIno2Aflb0FV2HKTgsoQufC+0rjN9CeXrUpkhKUBeZAyN6G+lyo/KqSdIm3RM2RslC0DxAnwwgt5T5SQAQJ6W+Qp23aaQMgQCAlA7TyuDeOg5Uu7BQy+o5iqwBhHlCEj5KnprV9sTFDIpaUlKUqIQCeItgWzTe5zVL/RDO9Lan21NJhCZyEmYAJAPCBc0nbX2C4p5IhTTaEkrWTmSUwMojkIkx3pwwGKlwuRYz3Te/F3Ii9e17NS0h5TswsZcwBWsJmyYNgL/OgDnOJPhrUll6QUJUCRBgySDOsROUaVY4Xa6VSLrCUiSLlWYpKnLaZZEDuaodsY0JxCggFIb4ADdKRljiV9papiO1S/rQCREZTZQTrmAAAMcieKhoKGB/FKQRBVcQLSkza47ATy0q83dxCVQtSBlmAoTBSLBQHMmAapcJhlOhCXklsCCItmkQT1FiB76c9jpbbhtMknyyLAaR2rF2CGPDjhnret1eUCBXqugoFFFYoAKjbRHs1WzdpgmpVRdoHgMf10rH0BzDeLCuLbPhrUjiV4hIhUpFgFc0iPimoZcYaDjjiVKdV7PxCoXtClJBGo+ZVVjtzFv+MhCiJ1SgiywU694J07VR4tkNJWl5AzKJUCU5iieY63A0qIE7YO0sKpJbbkBUKzFJzpUIsD0Fx86rd48G8+8lTbcJKbCLggxxHvWMFsvDJZzuOupUqHAhNglOhQYvmN/SKlbv4xlBBTiSrOcuRclYH2c55QB76yX8BycVaJWC3ecSkZlXt7kDn6m9blNLSu+kSB66fKmXxYHCQIEz1n9O1a04luZM8jAFp1IB99QbEX1E0+yywxMYadS05PwpW3bWDjWYdcV5vMP3T2pvz5kNrSgmEWMxGYxEVDwK20vo9nB8RTQVmmFBOY/KuxK0h7vYgfSEsfXnJdUmybATy9KNzEBT4AcUrgWbiNB6V430cIxroDiU6GFCTf15VM3JWTiBLiVcC7AR9ms8mjfvJgmnG8IXc3s3StMGOIA69qibP2FhG3PEb8XxJWQFKlMuea0VdY5hC0MJXmkqVlyxrBN+0VpZYQACA5EZ7xpMVQwS/pGP99PtCjgTYemulat3lf3PHe1KuFFyPLc9qcd4NlMuPlTiFqVlFgoBMAfGq/aGGS3hMQGm0Nym5mZINpJ5UjRtiRgDmWgByZUAPefSug7X2ep/xEGQlaSnMCLSMpsa500pQ+0ie1bxiHP8Q/6jSRlRr2Nr/wBH6HMA1gPEdCGlZgsZc0yTBm32qaWMAWmHEAEezjMY1Aibek1y1OLdH/qLB/Ga2HHv/wCKuOmc/Om5hxLFGLP/AFKfhRvS4Ts1J8QK/vI4gNOBVV7BV91s1P3hB/swSlCT9YGmnkVc0sOzX0UeAbaOCBU9mKmyP31XMCOVRmgXAgEqggjKQTAEfG1LWJe4D7YlVo8NNuWpHKr7YGMyoTmSVOTwqknKPLB5c6aZKQ97Gbaw4cUyTkyiEgyb3JjkOg6zUzCIQhKpOXPzJkCenP3dTSy1tFDTbrkIKQYmQDp9kc7/AK1oa28lx4WnKQoI8viXFhNh/vUxB3wGDShtKc1pnMD00n3GO9bsbhFPJGVwtpVmT4kwoAqnN68vfS5/aCXV+EkrbPiJBF5VEkpB+N/fRvFkX7RouJSiWyCvKlydYB1AgXFCNKtz6NHFqUphY8ImcpN1Ec1X1rbgtxsWhxWdJiBkIIKSRqFD00pgwGzPrCEkKUlxESpKjxRqLGDpV3sjHKcdU00TkRBU4o9dEJ6mxk0/8K8dFTgdkPhcupkAQmeY1/2imHBY26AEhObUEGRpEz1M1I2ootcYlQt1JB9KgI24HCQ0jxMnnWTlQg6wTqTpYUVRnAZ6zULB49KwLifl7pqYDVEwM1is0VoBVZtpgrSEhQF9Op5aVZGqbeZKvDBbICwZSTMDrp2pZdBdHLt9i42C684gvtrC0KQDm4Rl00yiNOeapOIxI2nhMspDqTKSLcQvkJ+6oXHur1tTALKVl0tu5VeSSkwSDfmdIAFVX1d5tvxWylOVN4GqJJ0nVJNjrE1KGRXQnqK6KbCbKjiUFqueFCr2BBzToQasd22/bIacbWAlfCmwE6pCouqNb9KmrT4pS60Fe0CC6BZKgb5xPO896tkYEtqSbkBQUVxJJKblR6QeXajI60E5Vos3cO66qEZYtJKglIPK/wClQ9qYFxC8gVxCClMzCbcR6SauE7Yw6QEhknLeVRY6A9z3rRiNu4dvxlucS1CSYkkwShNtBoIrFhh5FWOIy7JbIwzYUQSEJk8vNUNufGF0/wDNL/8Ar/Ove5r3i4BhXNSLg6jiMg9KnfUuMKlMB0ue4py/GrrSKpHKt+Un68sgt3Snza86mbkp/vAnw/Kvy6+U1o3kwTruJWstoUAcqSQZyjStWzm38OvO222FQRoeYjlU/Jp1BwXw341fwKrw0OAf9kfxV52U+66zhlltMyrPJjIIIlM6mY+Nbl+Lk/YpnwzooahVkjtF5qphjajcr/y1S7eb/ur/AD4Tb4Vd7UxCEHM44huw8ygP/NUmIxLOIbWy2tSiuxVlKUxzgkX05Vj6NQn7vbtrfM5UoQNVfoOtP+zd2sM0LNhR+8q5rGAUlACECEpED0qW9ij9kE+gqJWj3iNnMqEFtB/yilDb26CQCvDi4uWydfwnr2phcxSxqhQHWK8jFyLVlm8TmKEx9k1bbVazbKMJIjEAwTrwH5Vs3owgS9nEw4M1tJ0NenGc2zHJzZQ9Kj0GQ/EaD300OycjmDy1ZCPEAt5GUz8VGp27x9ikZskmyuqgbA/1rW7DbPWtGVIIBHlQnLA6KJ51u2bsZ0eyynKFgBBBy5laQefOaeXRNk/YOw3MSXUtFJdUDnCxCUCeFUi0HWK6FsHcJDSUl1fiuJBExCQDFgPdVtuzshGEZS0m51Wr7yjz9BoByAq1dxEaUhSMPkV9tbmBxtSWXVNLJzZu/SdQDpVFtLd99brfiBvw2wMiCokJItmAjinvTu9tD0rSshxJSddQehrLRrx+StcfGGwbhChKWzcCBKuEe+9Q9zFLYZl1PtFmTfRI0Me+rPCs54SvKUJVmKfvEeWew1jrU3wgpUmyeXU+vamAjbYxinUBBKm0qVqm6iALA9L173fZbQz4KiALlXee/M96uEJSNIqDjW0nSArrRZtExhlqBCSOgm/rW/CDKTBMHWTPwpdw+14UQuFLGg/SsI3nuUZSpR0HIE9T0rbFockqkVmqXY+1QpRbUoEjn1PMVczTppiGt98J1qh2i4XDF+gHIX1rYp8pWrxBBkwTofSshtJMzxRHxrnnJy0Sk70UGOwqUOSQpxSyLgTcCB6DW9L6tiPqyoUo6+VKbEdJPmm3bWnx9QSZiQnn2jWqJG0UIWVulQSDKeUW1+HLvUuP5UJW6IOD3XUyni0EEJVKo1lMC0aQK34TaDrDSkFAdCfLPRRsn8ImJqVgdvpeVlQtYSCMylxJvoE8vfWzFDDoBOgucxUcoBN5TPWupY4luKIy9pMOKQh1pIW6CExFym5SO4me81If3fSs5RCBIzaSO3rVBj9vYdv2ifCzCUocTdaSbEoKpg1ebnhKWEqBUoue0JWSVcWkz0ApJ44o1Yk2NOBwiG0BKE5UjQVIVUdLiiOFJP5VrdW7zRbtTFl8HjHMgg8j1FLzyVJnOsiOcWNXL+KsZtFLe3B4rYIKhlNwOYP9fOhTp7CUdWR9kuOLWoOOZ0H7JHCL8h1prGxWNMqR2n560r7HbeBGVvKkjmLnvV2/hX1HNwjhyESZ6z2M0erHwc/NeCDtZCFPqCoKkwAogSByE8hXnZwQAtSTJHDPretz2xnFXcXJIvAjTnWs4QMt5U81Zj74j8qT1XLVD4pOUqolNvgFKTz/AEpowrgychSE45L0jkkfPWmMYuGwKyEjpnGy6OIFVm0ckTAB6iq5WOiq/H46YHUj4amtc0EYUTMRhvZglKVEKASFJzTPIRWnaOHbLfhphJJBcbSqUkRrHMWityG3HUpLa8sT8TzqIrdTM4FLUcyUwFCQIOqTBveTTRmkjmyS/Ihu4RDRQF5QhYJzAgQqJSn1Ir1sjHMYh5Km1EnDo4kgQnMq09zIN6ljdRGUDKFBMgakz1ua2YXApZSoJABUeQiwEVjy3qjMb5SonqxHzqxw+zgoStRPYaf70vG62xyBn5UyIxOVI9KyJ0yXwe1bLZ+4Kr8ThUIUMlpOn8q9u7QsTVWMXndHQW/nRJoxJoqyXkL4UElRMqJ5Xj0q9eWUx2rdiXE5Rp0rxiYrE7JYW23ZlpalGBf3xXrEYN0Ak5I9ajbHcjMs8zA9BXnHbTKyEA660XovWyuGxszhckgKMyOXv51vb2ShBKpidb9as8PsJ5UZlhCQbAXMfpVlhtgtJ80rPVRn5aUvpykcUlJsqcFg89mkwPvmwHccyat/7Oc/x1fAVZoSBYCK9VaOJJGqCNTzCVCFAEdDUBWw2pkAp52NutWdZqjin2M0mULmwTmkOH3j38qiO7Ff0JbUPn8+dNFFTeGLF4ITl7Eev7NJBjmLnvUR3YLkEFokEwbg2p8iiKX0F8sz00c5G6yJGfDEC4zWt19LVOLgQlMaSEgdAIFN+0f2avSkDHqJkc0wfnSSjwOnBCrH1h6Ui9CsSBS/g8YfDF6i4jaBmn5jKFstNrYhKso5mQPhVAyrK5B58q0KxJU6jtJPwqI5jcztutTcrKqOqGtO2mQASoCeGPQx7rz8KyNuN340m0xNfPW1savx3YUqPEXAm2unxqMjHuAyFqB7E0/CXycHCR9IL2qhcgLBmwHMzUDayK5L9HD6149oKWogZl3J5Jt+ddgfGYVjTXZfDFrbKjCYfMQfd8KtXGTFQ8OnKo1eoxKCNB8YrEi0mL+IbPwqnxL0BSjyt7z/ALUy491IBkpSPWSewFI+3MWFHIgQkcud+Z6mlaHixi2bvTh2WkoccCVTmIm/UA1KVvthAQS7zm2h71xXemDiXO2UfACqnLVVDXZxTg3JuzvDm/mFyn2mpm3Kb371aurC0JUNFAKHob/lXz9srCeK80399aQfSb/Ka+hXRCQBoBA9NKyUa8lMUKdkGbg96mYp2BURtYmDVz9WQpIvSosxdxD8DXvWzYWz1OlXHkIElVrT61najKUSs6Dyg6qP8qQN49puZktIWpKSMywCRJJOsawKxL8tmy3EcsahpLyUNuLdKDKlk2n7oi3U1MfxfKlLd9ywFNngAiazzoyMVFaJwALcCoexWZxKEyCZzKI5RJAqHiwrvV1uRg7rcP4R77mtW5Gy1FsbxRQKzXWchiis0UAFFFFABRRRQAUUUUARseOBVI2IZhzSxtT5i/Ir0pZxDYNRyLZbEz1hcMCkCYqFjMEEyZnsLmti3imqvaO0XCIClAdqnJoqk7I2OdDKFH7atBzApYwuMiVE6An4XrdtJwnrS9td7Iyvqrh+NKlZrdbFZxeYlR1USfiZrzFZmsV1HMNf0YqjHpP/APNf6V2E9vfXIfozanFz0bV+YrrqTBE86lPsrBaPCEma8utmpvgzpWFIIpKGsWsc0etVJwnELaGnDFtDoJpb26+GWXFn7KT/ACH50rQ6ZyfbD2d91XVZ+Vv0qKBWK9oHaupaOVsvNyW/720fukn9K7oUSmuNbhs+2J6Cuy4Vzh91Sk9lYrRW4pqKirxy0Wk1avqBqoxgE1J6KLZXYp9Th4iffSHtN/O+tXKco9Bb+dOu1MYG21K6JPx5VzxlJ500F5MyfA2bvORTnhMSDXPtmuZaY8JiJFjSPTGStDK8pJ7037HwnhtgHU3PrVDuzsY2dcBHNIP5mmsV0Y4+Wc+SXgzRRRVSQUUUUAYooooAKKzRQAUUUUARdon2S/wn8qT23icvcTRRUcnZbF0yQtMi9QsRh0xpRRUmVQu7UaAFqQ95FWSOUk0UUY+wye0XzRRRXScx0D6MmgFFXMyK6mhAUL0UVF+4uvajW6vLEVoOIUaKKVmo0Ouk6xakv6SXCMPAtmUkH01oooXuB+1nNUitzYooroOccNyRCyecfzrqSTYelFFQl7joXtRHxAvNU2O9aKKSRRClvGTlSJsVGfdVUhsRRRTx6El2T8GeVdH3D2W2pSlqTJTETp6xRRWR9xkvaPwFZoorqOUKKKKACiiig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1508" name="AutoShape 4" descr="data:image/jpeg;base64,/9j/4AAQSkZJRgABAQAAAQABAAD/2wCEAAkGBxQTEhUUEhQVFhUWGRwYGBcYGBscGBgaHR4cGhwXGBoYHCggGholHRcXIjEhJSkrLi4uFx8zODMsNygtLisBCgoKDg0OGhAQGiwcHCQsLCwsLCwsLCwsLCwsLCwsLCwsLCwsLCwsLCssLCwsLCwsLCwsKywsLCwrLCwrNzcrK//AABEIALQBGQMBIgACEQEDEQH/xAAcAAACAgMBAQAAAAAAAAAAAAAABgQFAQMHAgj/xABGEAABAwIDBgMEBwUGBQUBAAABAgMRACEEEjEFBiJBUWETMnEjgZGhBxRCUnKxwTNistHwFSRTgpLhFjRUc/FDg6KzwmP/xAAZAQADAQEBAAAAAAAAAAAAAAAAAgMBBAX/xAAlEQACAgICAQMFAQAAAAAAAAAAAQIRAyESMUETMlEEFCJCYXH/2gAMAwEAAhEDEQA/AO4VmiigAooooAKKKKACiiigAooooAK04lyBbU6dupPYVtJpe3g2ohptbjh4EplXUp5IH7y1QPQUAKf0g7Y4Rh0E5nhxdUsi8HopxXyqn3e3YedbCm0iOFMyBpqPnVYlxbzinnbrWpRPQWhKR2Age6un7Mw+TDANymUAmCfNkmfiKn7mN0U2H3PfGoT5ideREV6XuY6UgFTYOUJ15zNUe8O3cUy9gUF0xiH0oUI1RKQfmaZtmqcccSXG0BOZQsVE8Jtqa300ZbFHa+AVhMQAFDMlSVAj05/CnnBPoxuGzaEgpI5pIsfgdO0Urb2sziXf+4n+GoO621zh3khRhtchXQGbK/Q9jSxauhv6edoYAtuqSqSNLiLHp/Mc637HWEKDarJJBBH2SBqD9xUXpu3k2d4zeZBHoRIPb1HIikbEkICbG/Pl6g6ETAix9a55R4SPQg1mhTHfCvWKkEK+8FGBA6Ctuzni8jMImDaNCLe6U0n4TbSm21KgZgZWoJkqAAE9iIE1N/t5tTpS0S3KLkHWSLhPMhR5VVO9nl5IPHKmNjkrWOBOWMuvmjvyFq9/WlFtWZBEC5TzAOifdWjY2IzJAKIQBlSZkWt65rST3rds5Sk58/CdYF0gSYAPpemQpLUtIETpEdZ7/GoWPS0W4e4dFkjzG5g+o1qn2vtBCS60oniBIJnUXgHv8qoWtqIxKghbwQpCUhtAJISvnmM8QNqxsyx0wyFDikBBEpKhEeo6mo+K2i2EZlOZDoekj55astn4NYRlcObKqQSLacu01R71oZWkEGUqKklQ0BAnL6mLVvg0uNlvjiAXmufQRzFScYyFAE/Dr27Vz3djbhkIMhKBOYzJHSPUU/IVESqeZ/rkaE9UCZIS1B4bxoDr1medScK9NvhVS4+5nBQmBEQo2J1B7WmpeHJzWUNdP1pkzbLQVmsCs1QYKxWaKACiiigAooooAKKKKACiiigAoorW84Egk8qAI+PeAEHSJMdOnqTauU797VLzxwwMpa4nCNC7ySOyBb1pv3v259XZKgR4ijlbHV0jX0bTf1rmez2YGYySQCSdSSSST3JJpJujUi0wLEEDlxflXR8CR4CRH2AJ/wAhpEwSLj1V+VPOAjwEWPkTz55D+lLjNZyn6RcQTtnZiAeFBaIHdTgn4wK6XsPGFc+zQkB1YkTyOt+dci31zf27hVEEJzYcJJFjChMH1rqu7W0Q4XAlpCAHlJJTPxvzNVFK7eVP95d/7iPypWxTX5L/ADpt3j/5l38bf5VROtTHq5+dc77KeBj3H2yFo8BZ4kJEE806A+o0PaKhbz7O8NebJwnpe/OU6Hpa9LDT6mVhxFlJAI730PY10gLRjMOFC/5gjke4094ppLnGhsU+Er8CByK0WUgwoTYg2IHQG+tVYaawbnjcS2l+QEw42r7hPIAEkDnamLEtBC16ykHWyo/dPMdjUIIQrM07+yVHLQjRaRyINpFc8JOLpndnwrJHQ2bD2o2ltGVJClg2UbDLMgzz786gKzl3xEFaCVWSFyFSfMtJ0SBaO9LidtqZxSwUpDYbMhQlKhEBSeZJivTW9K2XVP4oJSlUENpuohVwlPSABr1qx49Ml73qxAQtawpDYUeLkkKt8CY+NL26ct4xjhDmcpEqHyT7jMnoK2bXx2JxDaUhQUzlzAGbnNOVX3iLD0ipmwg4BncSEhAmQQRmJ5/yHat6DodN9sc8zlU04tWUlRTHBlBg5yNE8vfXOcLvErxMqQpbQuEKM31gxymQOxp12rvEFo8FtxDrawUHMCFyrUDlwiPWlXaGyW8MlOTxIObMspsTMBHu60WAxbExbbjmcJCQIcWoiBMQEIHQGfhTXh8QAFAEkuWvf4fGubOYogJSSMyU5x+/FiPdY+pNWO728XhqXnKg4EqIB0bEajuTFYYdHzJBKc0riQj7RHX1qzwqZMlMf1NI26W023IfWsrcyZUpiSkc1fip22fiSrpEW6++niOicKzQKKqMFYrNFABRWKKAM0ViaKAM0UUUAFFFFABVXtDE3sRYwJ0K41PZIuamY14pTw+Y2T69T2Ak1zf6Qts5GfAaV7R1JAPNLU8a+xcNh2oYC1tzan1vFZx+yaJQ13GqnPVZv6RXpka+gqPhMPAj+rCp7bdj+EVBu2OiZhzcfiV+VOOycWlTCMusBJzEAAhMTflek9kXH4j+VeFJlJn/AAx/FRGXEGiRtvcd3EYxp9zHspbYWhSGtYykE3zC5imrBYbCMZi2+2Myi4ZXNzqddKVSgZ9B+0H8NRMgyiw/Zq5fvU3qGcS82++hT7i0KCgpTZkaelVQNx6uVhVifVuso1H4nKRjFdiW+H/IPzqw3S2v4DxSryOKA7BREAnsdD7qiuDh/wAn61AxDdz+IVqdMxoe969l5khxHK+kyOh/rlS2nDyFJJhIgg+ZImxHVIpm3R2r47RaX50W9RoD79D3iqvauzi06pYHCfumFA6XBsQenakyx/ZHb9Ll/RlLiGiUFJCC63+zJvnA+xOhm8dzShtXaiHr+EGlAZCPTXXQk06Kgqm0ghQPlPZUGxpb352QErViUg8X7VItlUdHI7mxHWjFK9MT6rD+6NrGJKmRxSpIgoBtceaRodKsXMSEYUtwkyoG3mVNyB2Ea0tbEdQnQSpRgq0CRqLc1TUxLSklQWF+GSAj70EkECOQMe6na2eczD23l+zKG0jIrNcaqMCT1ECtu0sU86v9pJVqPs5dZjrP5VbbawbPgIyuJUptseJl1TzA7GKVPrC3CotyAIt3sbegFagRsexriuM5QtIKR05Cw6861YbEKAIM5lpIKz06d6v/APhZ3Et+O2pACQPcD5ldgNag4ppaCpKUrcIEFQTdI0unrpbvRZtjLuDg1WcaK5CCk5v2YMiE9yQCZrquxsNlTJ58qSPo+2E6lUuSEBItcJUTBMJ5X1rpApoLyakZoooqgwUUUUAYJqG7iOletou5UTVOrGd6nKRSEbLPxq9t4iqY4ytjOJpeQ3EvUOzWwVXNO1JQ7TqQjiSawTWp12BaoOOXwhJNjOYj7vQdzp8a3kIQNtbSSlC3VmEBJPcNjWP3lmAO1ckStzEuuPujiVmsNEpEBKB2A/Wuh7Y2evFPJaKYYSC46ergA8JtPVKBJPeKojsVDKcrjqluGLIslM85+0aSbHhFydIhs4WCPxH+Ga2+Ecuh8n61hzDAD/1J/HzmItrArV9X1kL7cZPOP96jzR0fbzJqGjm0+2f4a1hs5Tb7H/6qN4ab8K7fvHrHWtoZbi6SferrHXkP6FHOIfbzJSxx/wDuD4ZdaiFJyj/tqH/yrCsKjkjqPtHQSB+Zq42Xu4haQtSEhuAZvKuoF/nWxaekLLDKKtlURJOmqOY5a16Sm408yzqOfvqHtJvDHEuJGcJEABAOUQL8uvOvIwWG6P8A+k/ypmiRscaOWJHkjUazUdxoybp1HOt6cJhvuP8A+k/yrP1XD/4T/wDpNBhowWIUy6laSLEyJsUnUV0HFoRimAtMKBE9/wDY/qO9I4wjH+C98DTLsfaTOFwxUsKbazKkqnXp6H86aO9MLadooVLSk5ZKTBGVaZTE3g9okVnEJygHLmSQQq+ZC0qtBTqBpVFvDvu047LKSpsEAmAc0n7uorzh9u4dQGfhI0IUUGOkLA/oVF45Rej0IZ4SVMqt4NnoZcKmnFIBAU3bh6FM/eHT31p2dtFz6sf3HAm2uVXL3XpjebaxLRZUsQbpWoQpCxooHnPPt6VR7D2eoJdYdSQtLqcwF5UBYCNQevQ1VSTjvs4M+Lg9dF6Gklh0ojJ4dybLMT5uqr69hWdzd0HXCnxE5UAagwVg3ueoFSsNiOFIcaCUokFIF1cWiq6LgnEoazoQSNDFoEcu1COdHrY+w2WMwQACdfw8h6VJOHZkmEibE8+1eMHjwtJUoEDS/SJn0Mx7qh45WYcGUA6kXJi8AUzNLbZhSmUhQN5jpN471YiljBWSnUlUa6g9KvcFiMwvrTRZqZKooopxgooooAqt4h7EkciD+n60jKx5nWukYpgLQpJ0IiuS7aQplxSFWKT/AODUMq3Z0YX4LL69fWrbZwcXeDFKGyXs7qEXOYxAp6xuODKOvLMDOUAVOKGySro3ofKTB1qW3iBVC29mEFSUEQok6pRzzDrUdGPKdTe/58u1PdCR/IbA6DateJIQgrWeFN7CT7hS+ztKTrVntDa622C42nMU+bt3jp1oi02LOFbKfHbXUvhbzIRczHmEame5qmLJ6ORblf1P9c6bmdqvKAum6AsW1mflVZgd58S4+lqGxmnlOgJ69q2WPe2Uhn4KlEo04dX3Vk2jhPXy+4UDBuHzNLImwyX1697/AArztX6QcY04pADXCeYP862bG38xby8qg0BlJsOnvpfRXyP92/gjuYBZngVziEnrIJPPpXteCUNUqA6ZTzuY7A3qZvhvljMG3hVp8NX1hzIZTp3EGlDC/S7jnH1M5WhBWJCTPDbrTegvkz7t/B0bZewAkB3FHQA5dBbRRjr0qt3n3gLjawwrw0JE541voB0qn303lcRiC06jOkJSoAKyi4kyOd6MDtJOJwmJKGw34YTqQQZPy0qkYqK0QnNzdsqdj+IXEgPXUctkjnp86eP+FcXH7b5JpIwBUFounzJ09R3p727i30rAYWlJJOYrBUIAEAXteljGxWef+FcV/jfw1hzdfEgEl8wBJ00F684jaeL+pMOtqb8daoWSnhiVCySbaCrXZDuIVhHjiFILsKAKRCY5TemcEZYm/WR/1K/9Nbd5uLZDpS4VnxPMRflWcz3Vj+vfWN6krVs0BRT+3lWXykBJIBvpIE0kOzWcqxOGWhGqSTeSMoUByBA8oPPmaioUvkkx+6sH5Kp2ONcXhChRbV7K5+wf5DSpzKm1pCSy2VQBpafDC7H9aqKKT6FNKw/CMrjSVqVdKxJMnh9KnYvbK0tLCCvMkhPiWkItwk9a97fcHgYYHgythJ55Ygi/2hxa96vNx933MU2+y+MqQE5bWIIzBQ66UsjJMqNzVl50ha1yIKlTM/GwrquzcSW0BtJC0AqzE6pOoA6xNL2L3RRh8O460nibQEov5inVZ+OlLacc80U51R4Zzc7/AHlDrepvvQh0A7SDsFJOWyYHIE2j3jnWU4lTTcSCc0rkfCI0HfnSrsHHkuJC27K4zB8t9T+7mkmp7WIGeEknKQggkyEnNcT7hWANWFTmIXmSQmRwm5J1t6VnZmPOaQnVUdOXel1WI8OMoyQmc94iTaOfWr/Zyw7IUEBA04tD2/KtTBDWk2r1WjCrkelq31coFFFYoAKXd7d3BiUSmziRY/eHQ0x15VWNWam09HJ9nbHVh3C44RCUZgVWv0HRQoxZbecSQ6ieFXhpnKTw5hbzHpV5vRi1HxYQl5KiPDA1EjKTHYg/EUiIfLeJA8JSFL8qJugaW+6TxVCqNlK2OuNaaQlxTgBUCClKZKhM5CfeQSNLVRMFQGVRM99ak4PawdWhtKjmFiFWBItlzc5KReom38blf9oEhZuQkzA6Hqf0pJLRTC6ZZ7Pbk+lMGDdgQecz3pY2bjxlH735D+ZIqwbxUkRWJ0XasZXcOM6CBwhpSf5Ck/dxqMcz7IournP2TenPPZsT5mz8gdKTd2wPrrMeLqrz/hNXfg5BQ30YAxbvsiqIvMe6ve5jXt58PLwLvM8q27+ojGugly8HhFoP61jc0DxrFzyLHFppW+TBg+kUjwdmgoSvM+RfkYNx3pE2QzmxX/LMoClupDiZzkpmSZ610jfpYSjZoLaVk4ggFRIy8J4hHPWqLYboW+E/V2kDM9CklWYRMmDzVzqhhG+k7DTjf2eb2aLz2rO6LMYLHjw4s3adbmpX0lAfXTJc/Zo8umled2QPqeOgueVGuoudKRvZpXbPbGZHs44k8+4ro21lBCySlJufN+EG1c2wJGdMFzzJ19a6Pt15Kc6lIzhIJ1iAEX+VqyBrKzF7USMDhXPAbhbmUIk5U3VcdTb50w4B0Lwr3AkWWMqef/mkvF7cwo2VhXzh1FkucDfiXQqVcRVN9DbvTpgXUqwrxSgoGVRgGTcTI+NO+hRK+rp/6U/Gve30hOzYDWWX/JOvAr860F5P+JiPhXreRQ/s0QpxX945+byK0qUOx5C4ykfU8vgpB8I8E218vSKstlJSqBkCcoBIno2Aflb0FV2HKTgsoQufC+0rjN9CeXrUpkhKUBeZAyN6G+lyo/KqSdIm3RM2RslC0DxAnwwgt5T5SQAQJ6W+Qp23aaQMgQCAlA7TyuDeOg5Uu7BQy+o5iqwBhHlCEj5KnprV9sTFDIpaUlKUqIQCeItgWzTe5zVL/RDO9Lan21NJhCZyEmYAJAPCBc0nbX2C4p5IhTTaEkrWTmSUwMojkIkx3pwwGKlwuRYz3Te/F3Ii9e17NS0h5TswsZcwBWsJmyYNgL/OgDnOJPhrUll6QUJUCRBgySDOsROUaVY4Xa6VSLrCUiSLlWYpKnLaZZEDuaodsY0JxCggFIb4ADdKRljiV9papiO1S/rQCREZTZQTrmAAAMcieKhoKGB/FKQRBVcQLSkza47ATy0q83dxCVQtSBlmAoTBSLBQHMmAapcJhlOhCXklsCCItmkQT1FiB76c9jpbbhtMknyyLAaR2rF2CGPDjhnret1eUCBXqugoFFFYoAKjbRHs1WzdpgmpVRdoHgMf10rH0BzDeLCuLbPhrUjiV4hIhUpFgFc0iPimoZcYaDjjiVKdV7PxCoXtClJBGo+ZVVjtzFv+MhCiJ1SgiywU694J07VR4tkNJWl5AzKJUCU5iieY63A0qIE7YO0sKpJbbkBUKzFJzpUIsD0Fx86rd48G8+8lTbcJKbCLggxxHvWMFsvDJZzuOupUqHAhNglOhQYvmN/SKlbv4xlBBTiSrOcuRclYH2c55QB76yX8BycVaJWC3ecSkZlXt7kDn6m9blNLSu+kSB66fKmXxYHCQIEz1n9O1a04luZM8jAFp1IB99QbEX1E0+yywxMYadS05PwpW3bWDjWYdcV5vMP3T2pvz5kNrSgmEWMxGYxEVDwK20vo9nB8RTQVmmFBOY/KuxK0h7vYgfSEsfXnJdUmybATy9KNzEBT4AcUrgWbiNB6V430cIxroDiU6GFCTf15VM3JWTiBLiVcC7AR9ms8mjfvJgmnG8IXc3s3StMGOIA69qibP2FhG3PEb8XxJWQFKlMuea0VdY5hC0MJXmkqVlyxrBN+0VpZYQACA5EZ7xpMVQwS/pGP99PtCjgTYemulat3lf3PHe1KuFFyPLc9qcd4NlMuPlTiFqVlFgoBMAfGq/aGGS3hMQGm0Nym5mZINpJ5UjRtiRgDmWgByZUAPefSug7X2ep/xEGQlaSnMCLSMpsa500pQ+0ie1bxiHP8Q/6jSRlRr2Nr/wBH6HMA1gPEdCGlZgsZc0yTBm32qaWMAWmHEAEezjMY1Aibek1y1OLdH/qLB/Ga2HHv/wCKuOmc/Om5hxLFGLP/AFKfhRvS4Ts1J8QK/vI4gNOBVV7BV91s1P3hB/swSlCT9YGmnkVc0sOzX0UeAbaOCBU9mKmyP31XMCOVRmgXAgEqggjKQTAEfG1LWJe4D7YlVo8NNuWpHKr7YGMyoTmSVOTwqknKPLB5c6aZKQ97Gbaw4cUyTkyiEgyb3JjkOg6zUzCIQhKpOXPzJkCenP3dTSy1tFDTbrkIKQYmQDp9kc7/AK1oa28lx4WnKQoI8viXFhNh/vUxB3wGDShtKc1pnMD00n3GO9bsbhFPJGVwtpVmT4kwoAqnN68vfS5/aCXV+EkrbPiJBF5VEkpB+N/fRvFkX7RouJSiWyCvKlydYB1AgXFCNKtz6NHFqUphY8ImcpN1Ec1X1rbgtxsWhxWdJiBkIIKSRqFD00pgwGzPrCEkKUlxESpKjxRqLGDpV3sjHKcdU00TkRBU4o9dEJ6mxk0/8K8dFTgdkPhcupkAQmeY1/2imHBY26AEhObUEGRpEz1M1I2ootcYlQt1JB9KgI24HCQ0jxMnnWTlQg6wTqTpYUVRnAZ6zULB49KwLifl7pqYDVEwM1is0VoBVZtpgrSEhQF9Op5aVZGqbeZKvDBbICwZSTMDrp2pZdBdHLt9i42C684gvtrC0KQDm4Rl00yiNOeapOIxI2nhMspDqTKSLcQvkJ+6oXHur1tTALKVl0tu5VeSSkwSDfmdIAFVX1d5tvxWylOVN4GqJJ0nVJNjrE1KGRXQnqK6KbCbKjiUFqueFCr2BBzToQasd22/bIacbWAlfCmwE6pCouqNb9KmrT4pS60Fe0CC6BZKgb5xPO896tkYEtqSbkBQUVxJJKblR6QeXajI60E5Vos3cO66qEZYtJKglIPK/wClQ9qYFxC8gVxCClMzCbcR6SauE7Yw6QEhknLeVRY6A9z3rRiNu4dvxlucS1CSYkkwShNtBoIrFhh5FWOIy7JbIwzYUQSEJk8vNUNufGF0/wDNL/8Ar/Ove5r3i4BhXNSLg6jiMg9KnfUuMKlMB0ue4py/GrrSKpHKt+Un68sgt3Snza86mbkp/vAnw/Kvy6+U1o3kwTruJWstoUAcqSQZyjStWzm38OvO222FQRoeYjlU/Jp1BwXw341fwKrw0OAf9kfxV52U+66zhlltMyrPJjIIIlM6mY+Nbl+Lk/YpnwzooahVkjtF5qphjajcr/y1S7eb/ur/AD4Tb4Vd7UxCEHM44huw8ygP/NUmIxLOIbWy2tSiuxVlKUxzgkX05Vj6NQn7vbtrfM5UoQNVfoOtP+zd2sM0LNhR+8q5rGAUlACECEpED0qW9ij9kE+gqJWj3iNnMqEFtB/yilDb26CQCvDi4uWydfwnr2phcxSxqhQHWK8jFyLVlm8TmKEx9k1bbVazbKMJIjEAwTrwH5Vs3owgS9nEw4M1tJ0NenGc2zHJzZQ9Kj0GQ/EaD300OycjmDy1ZCPEAt5GUz8VGp27x9ikZskmyuqgbA/1rW7DbPWtGVIIBHlQnLA6KJ51u2bsZ0eyynKFgBBBy5laQefOaeXRNk/YOw3MSXUtFJdUDnCxCUCeFUi0HWK6FsHcJDSUl1fiuJBExCQDFgPdVtuzshGEZS0m51Wr7yjz9BoByAq1dxEaUhSMPkV9tbmBxtSWXVNLJzZu/SdQDpVFtLd99brfiBvw2wMiCokJItmAjinvTu9tD0rSshxJSddQehrLRrx+StcfGGwbhChKWzcCBKuEe+9Q9zFLYZl1PtFmTfRI0Me+rPCs54SvKUJVmKfvEeWew1jrU3wgpUmyeXU+vamAjbYxinUBBKm0qVqm6iALA9L173fZbQz4KiALlXee/M96uEJSNIqDjW0nSArrRZtExhlqBCSOgm/rW/CDKTBMHWTPwpdw+14UQuFLGg/SsI3nuUZSpR0HIE9T0rbFockqkVmqXY+1QpRbUoEjn1PMVczTppiGt98J1qh2i4XDF+gHIX1rYp8pWrxBBkwTofSshtJMzxRHxrnnJy0Sk70UGOwqUOSQpxSyLgTcCB6DW9L6tiPqyoUo6+VKbEdJPmm3bWnx9QSZiQnn2jWqJG0UIWVulQSDKeUW1+HLvUuP5UJW6IOD3XUyni0EEJVKo1lMC0aQK34TaDrDSkFAdCfLPRRsn8ImJqVgdvpeVlQtYSCMylxJvoE8vfWzFDDoBOgucxUcoBN5TPWupY4luKIy9pMOKQh1pIW6CExFym5SO4me81If3fSs5RCBIzaSO3rVBj9vYdv2ifCzCUocTdaSbEoKpg1ebnhKWEqBUoue0JWSVcWkz0ApJ44o1Yk2NOBwiG0BKE5UjQVIVUdLiiOFJP5VrdW7zRbtTFl8HjHMgg8j1FLzyVJnOsiOcWNXL+KsZtFLe3B4rYIKhlNwOYP9fOhTp7CUdWR9kuOLWoOOZ0H7JHCL8h1prGxWNMqR2n560r7HbeBGVvKkjmLnvV2/hX1HNwjhyESZ6z2M0erHwc/NeCDtZCFPqCoKkwAogSByE8hXnZwQAtSTJHDPretz2xnFXcXJIvAjTnWs4QMt5U81Zj74j8qT1XLVD4pOUqolNvgFKTz/AEpowrgychSE45L0jkkfPWmMYuGwKyEjpnGy6OIFVm0ckTAB6iq5WOiq/H46YHUj4amtc0EYUTMRhvZglKVEKASFJzTPIRWnaOHbLfhphJJBcbSqUkRrHMWityG3HUpLa8sT8TzqIrdTM4FLUcyUwFCQIOqTBveTTRmkjmyS/Ihu4RDRQF5QhYJzAgQqJSn1Ir1sjHMYh5Km1EnDo4kgQnMq09zIN6ljdRGUDKFBMgakz1ua2YXApZSoJABUeQiwEVjy3qjMb5SonqxHzqxw+zgoStRPYaf70vG62xyBn5UyIxOVI9KyJ0yXwe1bLZ+4Kr8ThUIUMlpOn8q9u7QsTVWMXndHQW/nRJoxJoqyXkL4UElRMqJ5Xj0q9eWUx2rdiXE5Rp0rxiYrE7JYW23ZlpalGBf3xXrEYN0Ak5I9ajbHcjMs8zA9BXnHbTKyEA660XovWyuGxszhckgKMyOXv51vb2ShBKpidb9as8PsJ5UZlhCQbAXMfpVlhtgtJ80rPVRn5aUvpykcUlJsqcFg89mkwPvmwHccyat/7Oc/x1fAVZoSBYCK9VaOJJGqCNTzCVCFAEdDUBWw2pkAp52NutWdZqjin2M0mULmwTmkOH3j38qiO7Ff0JbUPn8+dNFFTeGLF4ITl7Eev7NJBjmLnvUR3YLkEFokEwbg2p8iiKX0F8sz00c5G6yJGfDEC4zWt19LVOLgQlMaSEgdAIFN+0f2avSkDHqJkc0wfnSSjwOnBCrH1h6Ui9CsSBS/g8YfDF6i4jaBmn5jKFstNrYhKso5mQPhVAyrK5B58q0KxJU6jtJPwqI5jcztutTcrKqOqGtO2mQASoCeGPQx7rz8KyNuN340m0xNfPW1savx3YUqPEXAm2unxqMjHuAyFqB7E0/CXycHCR9IL2qhcgLBmwHMzUDayK5L9HD6149oKWogZl3J5Jt+ddgfGYVjTXZfDFrbKjCYfMQfd8KtXGTFQ8OnKo1eoxKCNB8YrEi0mL+IbPwqnxL0BSjyt7z/ALUy491IBkpSPWSewFI+3MWFHIgQkcud+Z6mlaHixi2bvTh2WkoccCVTmIm/UA1KVvthAQS7zm2h71xXemDiXO2UfACqnLVVDXZxTg3JuzvDm/mFyn2mpm3Kb371aurC0JUNFAKHob/lXz9srCeK80399aQfSb/Ka+hXRCQBoBA9NKyUa8lMUKdkGbg96mYp2BURtYmDVz9WQpIvSosxdxD8DXvWzYWz1OlXHkIElVrT61najKUSs6Dyg6qP8qQN49puZktIWpKSMywCRJJOsawKxL8tmy3EcsahpLyUNuLdKDKlk2n7oi3U1MfxfKlLd9ywFNngAiazzoyMVFaJwALcCoexWZxKEyCZzKI5RJAqHiwrvV1uRg7rcP4R77mtW5Gy1FsbxRQKzXWchiis0UAFFFFABRRRQAUUUUARseOBVI2IZhzSxtT5i/Ir0pZxDYNRyLZbEz1hcMCkCYqFjMEEyZnsLmti3imqvaO0XCIClAdqnJoqk7I2OdDKFH7atBzApYwuMiVE6An4XrdtJwnrS9td7Iyvqrh+NKlZrdbFZxeYlR1USfiZrzFZmsV1HMNf0YqjHpP/APNf6V2E9vfXIfozanFz0bV+YrrqTBE86lPsrBaPCEma8utmpvgzpWFIIpKGsWsc0etVJwnELaGnDFtDoJpb26+GWXFn7KT/ACH50rQ6ZyfbD2d91XVZ+Vv0qKBWK9oHaupaOVsvNyW/720fukn9K7oUSmuNbhs+2J6Cuy4Vzh91Sk9lYrRW4pqKirxy0Wk1avqBqoxgE1J6KLZXYp9Th4iffSHtN/O+tXKco9Bb+dOu1MYG21K6JPx5VzxlJ500F5MyfA2bvORTnhMSDXPtmuZaY8JiJFjSPTGStDK8pJ7037HwnhtgHU3PrVDuzsY2dcBHNIP5mmsV0Y4+Wc+SXgzRRRVSQUUUUAYooooAKKzRQAUUUUARdon2S/wn8qT23icvcTRRUcnZbF0yQtMi9QsRh0xpRRUmVQu7UaAFqQ95FWSOUk0UUY+wye0XzRRRXScx0D6MmgFFXMyK6mhAUL0UVF+4uvajW6vLEVoOIUaKKVmo0Ouk6xakv6SXCMPAtmUkH01oooXuB+1nNUitzYooroOccNyRCyecfzrqSTYelFFQl7joXtRHxAvNU2O9aKKSRRClvGTlSJsVGfdVUhsRRRTx6El2T8GeVdH3D2W2pSlqTJTETp6xRRWR9xkvaPwFZoorqOUKKKKACiiig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10" name="Picture 6" descr="http://www.imarkulis.com/images/2013_10_07/1381162730-MzE4NDA0OD-100-bin-tlnin-altinda-7-konut-projesi.jpg"/>
          <p:cNvPicPr>
            <a:picLocks noChangeAspect="1" noChangeArrowheads="1"/>
          </p:cNvPicPr>
          <p:nvPr/>
        </p:nvPicPr>
        <p:blipFill>
          <a:blip r:embed="rId3"/>
          <a:srcRect/>
          <a:stretch>
            <a:fillRect/>
          </a:stretch>
        </p:blipFill>
        <p:spPr bwMode="auto">
          <a:xfrm>
            <a:off x="5214942" y="1500174"/>
            <a:ext cx="3743320"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4)Eğitim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4000496" y="1554162"/>
            <a:ext cx="4991104" cy="4525963"/>
          </a:xfrm>
        </p:spPr>
        <p:txBody>
          <a:bodyPr>
            <a:normAutofit fontScale="62500" lnSpcReduction="20000"/>
          </a:bodyPr>
          <a:lstStyle/>
          <a:p>
            <a:r>
              <a:rPr lang="tr-TR" b="1" dirty="0" smtClean="0"/>
              <a:t>* İnsanların en önemli özelliklerinden birisi de eğitilebilen bir varlık olmasıdır. İnsanın bu özelliğinin geliştirilmesi eğitim hakkının olmasına bağlıdır. Hiç kimse eğitim hakkından yoksun bırakılamaz.</a:t>
            </a:r>
          </a:p>
          <a:p>
            <a:endParaRPr lang="tr-TR" dirty="0" smtClean="0"/>
          </a:p>
          <a:p>
            <a:r>
              <a:rPr lang="tr-TR" b="1" dirty="0" smtClean="0"/>
              <a:t>* Anayasamızın 42. maddesinde, "Kimse, eğitim ve öğrenim hakkından yoksun bırakılamaz.’’ifadesi yer almaktadır. Eğitim ve öğretim ülkemizde Atatürk İlke ve İnkılaplarına göre düzenlenir. Bu esaslara aykırı eğitim ve öğretim yerleri açılamaz.</a:t>
            </a:r>
            <a:endParaRPr lang="tr-TR" dirty="0" smtClean="0"/>
          </a:p>
          <a:p>
            <a:endParaRPr lang="tr-TR" dirty="0"/>
          </a:p>
        </p:txBody>
      </p:sp>
      <p:pic>
        <p:nvPicPr>
          <p:cNvPr id="20482" name="Picture 2" descr="http://iblog.milliyet.com.tr/imgroot/blogv7/Blog333/2012/11/18/32/388337-3-4-1eba9.jpg"/>
          <p:cNvPicPr>
            <a:picLocks noChangeAspect="1" noChangeArrowheads="1"/>
          </p:cNvPicPr>
          <p:nvPr/>
        </p:nvPicPr>
        <p:blipFill>
          <a:blip r:embed="rId3"/>
          <a:srcRect/>
          <a:stretch>
            <a:fillRect/>
          </a:stretch>
        </p:blipFill>
        <p:spPr bwMode="auto">
          <a:xfrm>
            <a:off x="357158" y="1500174"/>
            <a:ext cx="3500462" cy="4572017"/>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5)</a:t>
            </a:r>
            <a:r>
              <a:rPr lang="tr-TR" b="1" dirty="0" smtClean="0"/>
              <a:t> </a:t>
            </a:r>
            <a:r>
              <a:rPr lang="tr-TR" b="1" dirty="0" err="1" smtClean="0"/>
              <a:t>SağlIk</a:t>
            </a:r>
            <a:r>
              <a:rPr lang="tr-TR" b="1" dirty="0" smtClean="0"/>
              <a:t>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304800" y="1554162"/>
            <a:ext cx="4338638" cy="4525963"/>
          </a:xfrm>
        </p:spPr>
        <p:txBody>
          <a:bodyPr/>
          <a:lstStyle/>
          <a:p>
            <a:r>
              <a:rPr lang="tr-TR" b="1" dirty="0" smtClean="0"/>
              <a:t>* Sağlık hakkı, insanların temel haklarından biridir. İnsanların sağlıklı yaşayabilmeleri için, öncelikle koruyucu önlemlerin alınması gerekir.</a:t>
            </a:r>
            <a:endParaRPr lang="tr-TR" dirty="0"/>
          </a:p>
        </p:txBody>
      </p:sp>
      <p:sp>
        <p:nvSpPr>
          <p:cNvPr id="19458" name="AutoShape 2" descr="steteskop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9460" name="Picture 4" descr="http://us.cdn2.123rf.com/168nwm/newromashka/newromashka1212/newromashka121200003/16643516-heart-shape-stethoscope-cardiology-concept.jpg"/>
          <p:cNvPicPr>
            <a:picLocks noChangeAspect="1" noChangeArrowheads="1"/>
          </p:cNvPicPr>
          <p:nvPr/>
        </p:nvPicPr>
        <p:blipFill>
          <a:blip r:embed="rId3"/>
          <a:srcRect/>
          <a:stretch>
            <a:fillRect/>
          </a:stretch>
        </p:blipFill>
        <p:spPr bwMode="auto">
          <a:xfrm>
            <a:off x="4714876" y="1500174"/>
            <a:ext cx="3929090" cy="464347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6)</a:t>
            </a:r>
            <a:r>
              <a:rPr lang="tr-TR" b="1" dirty="0" smtClean="0"/>
              <a:t> Dilekçe Hakkı</a:t>
            </a:r>
            <a:br>
              <a:rPr lang="tr-TR" b="1" dirty="0" smtClean="0"/>
            </a:br>
            <a:endParaRPr lang="tr-TR" dirty="0"/>
          </a:p>
        </p:txBody>
      </p:sp>
      <p:sp>
        <p:nvSpPr>
          <p:cNvPr id="3" name="2 İçerik Yer Tutucusu"/>
          <p:cNvSpPr>
            <a:spLocks noGrp="1"/>
          </p:cNvSpPr>
          <p:nvPr>
            <p:ph idx="1"/>
          </p:nvPr>
        </p:nvSpPr>
        <p:spPr>
          <a:xfrm>
            <a:off x="4857752" y="1554162"/>
            <a:ext cx="4133848" cy="4525963"/>
          </a:xfrm>
        </p:spPr>
        <p:txBody>
          <a:bodyPr>
            <a:normAutofit fontScale="77500" lnSpcReduction="20000"/>
          </a:bodyPr>
          <a:lstStyle/>
          <a:p>
            <a:r>
              <a:rPr lang="tr-TR" b="1" dirty="0" smtClean="0"/>
              <a:t>* Demokratik bir devletin vatandaşlarına tanıdığı haklardan birisi de dilekçe hakkıdır. Dilekçe hakkı diğer temel haklar gibi anayasa ile güvence altına alınmıştır. Vatandaşlar herhangi bir şekilde hakları ihlal edildiğinde devletin ilgili kurumlarına dilekçe ile başvurabilir.</a:t>
            </a:r>
            <a:endParaRPr lang="tr-TR" dirty="0"/>
          </a:p>
        </p:txBody>
      </p:sp>
      <p:pic>
        <p:nvPicPr>
          <p:cNvPr id="18434" name="Picture 2" descr="http://sgksigorta.com/wp-content/uploads/2014/10/gss-itiraz.jpg"/>
          <p:cNvPicPr>
            <a:picLocks noChangeAspect="1" noChangeArrowheads="1"/>
          </p:cNvPicPr>
          <p:nvPr/>
        </p:nvPicPr>
        <p:blipFill>
          <a:blip r:embed="rId3"/>
          <a:srcRect/>
          <a:stretch>
            <a:fillRect/>
          </a:stretch>
        </p:blipFill>
        <p:spPr bwMode="auto">
          <a:xfrm>
            <a:off x="357158" y="1500174"/>
            <a:ext cx="4457700"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7)</a:t>
            </a:r>
            <a:r>
              <a:rPr lang="tr-TR" b="1" dirty="0" smtClean="0"/>
              <a:t> Seçme ve Seçilme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428596" y="1554162"/>
            <a:ext cx="4143404" cy="4525963"/>
          </a:xfrm>
        </p:spPr>
        <p:txBody>
          <a:bodyPr>
            <a:normAutofit fontScale="92500" lnSpcReduction="10000"/>
          </a:bodyPr>
          <a:lstStyle/>
          <a:p>
            <a:r>
              <a:rPr lang="tr-TR" b="1" dirty="0" smtClean="0"/>
              <a:t>* Seçme, seçilme ve siyasi parti faaliyetlerinde bulunmak demokrasinin en önemli hak ve hürriyetlerindendir. Bu hak ve hürriyetler kanunla düzenlenmiştir.</a:t>
            </a:r>
            <a:endParaRPr lang="tr-TR" dirty="0"/>
          </a:p>
        </p:txBody>
      </p:sp>
      <p:pic>
        <p:nvPicPr>
          <p:cNvPr id="29698" name="Picture 2" descr="http://akademikperspektif.com/wp-content/uploads/2013/03/secim-sandigi.jpg"/>
          <p:cNvPicPr>
            <a:picLocks noChangeAspect="1" noChangeArrowheads="1"/>
          </p:cNvPicPr>
          <p:nvPr/>
        </p:nvPicPr>
        <p:blipFill>
          <a:blip r:embed="rId3"/>
          <a:srcRect/>
          <a:stretch>
            <a:fillRect/>
          </a:stretch>
        </p:blipFill>
        <p:spPr bwMode="auto">
          <a:xfrm>
            <a:off x="4643438" y="1500174"/>
            <a:ext cx="4143404"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Özel 8">
      <a:dk1>
        <a:srgbClr val="811717"/>
      </a:dk1>
      <a:lt1>
        <a:sysClr val="window" lastClr="FFFFFF"/>
      </a:lt1>
      <a:dk2>
        <a:srgbClr val="D537B3"/>
      </a:dk2>
      <a:lt2>
        <a:srgbClr val="D5C5E7"/>
      </a:lt2>
      <a:accent1>
        <a:srgbClr val="CC90C5"/>
      </a:accent1>
      <a:accent2>
        <a:srgbClr val="976FC3"/>
      </a:accent2>
      <a:accent3>
        <a:srgbClr val="D61818"/>
      </a:accent3>
      <a:accent4>
        <a:srgbClr val="6863C5"/>
      </a:accent4>
      <a:accent5>
        <a:srgbClr val="559DAB"/>
      </a:accent5>
      <a:accent6>
        <a:srgbClr val="91C19A"/>
      </a:accent6>
      <a:hlink>
        <a:srgbClr val="D537B3"/>
      </a:hlink>
      <a:folHlink>
        <a:srgbClr val="FD83EC"/>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2">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3">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52</TotalTime>
  <Words>92</Words>
  <Application>Microsoft Office PowerPoint</Application>
  <PresentationFormat>Ekran Gösterisi (4:3)</PresentationFormat>
  <Paragraphs>33</Paragraphs>
  <Slides>14</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14</vt:i4>
      </vt:variant>
    </vt:vector>
  </HeadingPairs>
  <TitlesOfParts>
    <vt:vector size="20" baseType="lpstr">
      <vt:lpstr>BatangChe</vt:lpstr>
      <vt:lpstr>Calibri</vt:lpstr>
      <vt:lpstr>Constantia</vt:lpstr>
      <vt:lpstr>Trebuchet MS</vt:lpstr>
      <vt:lpstr>Wingdings 2</vt:lpstr>
      <vt:lpstr>Gezinti</vt:lpstr>
      <vt:lpstr>TEMEL HAKLARIMIZ</vt:lpstr>
      <vt:lpstr>PowerPoint Sunusu</vt:lpstr>
      <vt:lpstr>                 1) YAŞAMA HAKKI</vt:lpstr>
      <vt:lpstr>         2) KİŞİ DOKUNULMAZLIĞI HAKKI </vt:lpstr>
      <vt:lpstr>           3) Konut DokunulmazlIğI </vt:lpstr>
      <vt:lpstr>                  4)Eğitim HakkI </vt:lpstr>
      <vt:lpstr>                   5) SağlIk HakkI </vt:lpstr>
      <vt:lpstr>                 6) Dilekçe Hakkı </vt:lpstr>
      <vt:lpstr>             7) Seçme ve Seçilme HakkI </vt:lpstr>
      <vt:lpstr>8) Düşünce, Kanaat ve İfade Özgürlüğü </vt:lpstr>
      <vt:lpstr>          9) Din ve Vicdan Özgürlüğü </vt:lpstr>
      <vt:lpstr>   10) Yerleşme ve Seyahat Özgürlüğü </vt:lpstr>
      <vt:lpstr>      11) ToplantI Hak ve Özgürlüğü </vt:lpstr>
      <vt:lpstr>        12) Bilim ve Sanat Özgürlüğü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sevil</dc:creator>
  <cp:keywords>www.sorubak.com</cp:keywords>
  <dc:description>www.sorubak.com</dc:description>
  <cp:lastModifiedBy>doğan</cp:lastModifiedBy>
  <cp:revision>12</cp:revision>
  <dcterms:created xsi:type="dcterms:W3CDTF">2015-05-30T17:18:59Z</dcterms:created>
  <dcterms:modified xsi:type="dcterms:W3CDTF">2016-05-23T19:45:16Z</dcterms:modified>
</cp:coreProperties>
</file>