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8" r:id="rId2"/>
    <p:sldId id="388" r:id="rId3"/>
    <p:sldId id="437" r:id="rId4"/>
    <p:sldId id="439" r:id="rId5"/>
    <p:sldId id="341" r:id="rId6"/>
    <p:sldId id="392" r:id="rId7"/>
    <p:sldId id="438" r:id="rId8"/>
    <p:sldId id="447" r:id="rId9"/>
    <p:sldId id="454" r:id="rId10"/>
    <p:sldId id="440" r:id="rId11"/>
    <p:sldId id="455" r:id="rId12"/>
    <p:sldId id="278" r:id="rId13"/>
    <p:sldId id="456" r:id="rId14"/>
    <p:sldId id="457" r:id="rId15"/>
    <p:sldId id="452" r:id="rId16"/>
    <p:sldId id="470" r:id="rId17"/>
    <p:sldId id="471" r:id="rId18"/>
    <p:sldId id="463" r:id="rId19"/>
    <p:sldId id="464" r:id="rId20"/>
    <p:sldId id="279" r:id="rId21"/>
    <p:sldId id="466" r:id="rId22"/>
    <p:sldId id="467" r:id="rId23"/>
    <p:sldId id="476" r:id="rId24"/>
    <p:sldId id="477" r:id="rId25"/>
    <p:sldId id="468" r:id="rId26"/>
    <p:sldId id="469" r:id="rId27"/>
    <p:sldId id="478" r:id="rId28"/>
    <p:sldId id="479" r:id="rId29"/>
    <p:sldId id="280" r:id="rId30"/>
    <p:sldId id="404" r:id="rId31"/>
    <p:sldId id="459" r:id="rId32"/>
    <p:sldId id="480" r:id="rId33"/>
    <p:sldId id="481" r:id="rId34"/>
    <p:sldId id="461" r:id="rId35"/>
    <p:sldId id="482" r:id="rId36"/>
    <p:sldId id="483" r:id="rId37"/>
    <p:sldId id="484" r:id="rId38"/>
    <p:sldId id="485" r:id="rId39"/>
    <p:sldId id="462" r:id="rId40"/>
    <p:sldId id="448" r:id="rId41"/>
    <p:sldId id="449" r:id="rId42"/>
    <p:sldId id="379" r:id="rId4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2DB1"/>
    <a:srgbClr val="233DA9"/>
    <a:srgbClr val="5D4CD8"/>
    <a:srgbClr val="483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624" autoAdjust="0"/>
  </p:normalViewPr>
  <p:slideViewPr>
    <p:cSldViewPr>
      <p:cViewPr varScale="1">
        <p:scale>
          <a:sx n="70" d="100"/>
          <a:sy n="70" d="100"/>
        </p:scale>
        <p:origin x="1392" y="72"/>
      </p:cViewPr>
      <p:guideLst>
        <p:guide orient="horz" pos="2160"/>
        <p:guide pos="2880"/>
      </p:guideLst>
    </p:cSldViewPr>
  </p:slideViewPr>
  <p:outlineViewPr>
    <p:cViewPr>
      <p:scale>
        <a:sx n="33" d="100"/>
        <a:sy n="33" d="100"/>
      </p:scale>
      <p:origin x="0" y="273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A17832-4942-486E-8746-F173B294DA66}" type="datetimeFigureOut">
              <a:rPr lang="tr-TR" smtClean="0"/>
              <a:pPr/>
              <a:t>04.01.2016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2FE27A-9B5D-4810-9F53-964DEB3173FF}" type="slidenum">
              <a:rPr lang="tr-TR" smtClean="0"/>
              <a:pPr/>
              <a:t>‹#›</a:t>
            </a:fld>
            <a:endParaRPr lang="tr-TR"/>
          </a:p>
        </p:txBody>
      </p:sp>
    </p:spTree>
    <p:extLst>
      <p:ext uri="{BB962C8B-B14F-4D97-AF65-F5344CB8AC3E}">
        <p14:creationId xmlns:p14="http://schemas.microsoft.com/office/powerpoint/2010/main" val="2023205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E2FE27A-9B5D-4810-9F53-964DEB3173FF}" type="slidenum">
              <a:rPr lang="tr-TR" smtClean="0"/>
              <a:pPr/>
              <a:t>18</a:t>
            </a:fld>
            <a:endParaRPr lang="tr-TR"/>
          </a:p>
        </p:txBody>
      </p:sp>
    </p:spTree>
    <p:extLst>
      <p:ext uri="{BB962C8B-B14F-4D97-AF65-F5344CB8AC3E}">
        <p14:creationId xmlns:p14="http://schemas.microsoft.com/office/powerpoint/2010/main" val="87815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E2FE27A-9B5D-4810-9F53-964DEB3173FF}" type="slidenum">
              <a:rPr lang="tr-TR" smtClean="0"/>
              <a:pPr/>
              <a:t>25</a:t>
            </a:fld>
            <a:endParaRPr lang="tr-TR"/>
          </a:p>
        </p:txBody>
      </p:sp>
    </p:spTree>
    <p:extLst>
      <p:ext uri="{BB962C8B-B14F-4D97-AF65-F5344CB8AC3E}">
        <p14:creationId xmlns:p14="http://schemas.microsoft.com/office/powerpoint/2010/main" val="3590620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EE2FE27A-9B5D-4810-9F53-964DEB3173FF}" type="slidenum">
              <a:rPr lang="tr-TR" smtClean="0"/>
              <a:pPr/>
              <a:t>42</a:t>
            </a:fld>
            <a:endParaRPr lang="tr-TR"/>
          </a:p>
        </p:txBody>
      </p:sp>
    </p:spTree>
    <p:extLst>
      <p:ext uri="{BB962C8B-B14F-4D97-AF65-F5344CB8AC3E}">
        <p14:creationId xmlns:p14="http://schemas.microsoft.com/office/powerpoint/2010/main" val="99484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04.01.2016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1.gif"/><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image" Target="../media/image16.gif"/></Relationships>
</file>

<file path=ppt/slides/_rels/slide1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img.kitarjetas.com/animales/87.gif" TargetMode="External"/><Relationship Id="rId7" Type="http://schemas.openxmlformats.org/officeDocument/2006/relationships/hyperlink" Target="http://www.sorubak.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turkcebilgi.com/samanyolu" TargetMode="External"/><Relationship Id="rId5" Type="http://schemas.openxmlformats.org/officeDocument/2006/relationships/hyperlink" Target="http://www.komikler.com/" TargetMode="External"/><Relationship Id="rId4" Type="http://schemas.openxmlformats.org/officeDocument/2006/relationships/hyperlink" Target="https://www.google.com.tr/url?sa=i&amp;rct=j&amp;q=&amp;esrc=s&amp;source=images&amp;cd=&amp;ved=&amp;url=https://toerrichtesweib.wordpress.com/?app-download=ios&amp;psig=AFQjCNFCngodRG0E0ZFWN6YscIXPXzG09Q&amp;ust=1451914643033585"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sp>
        <p:nvSpPr>
          <p:cNvPr id="5" name="4 Metin kutusu"/>
          <p:cNvSpPr txBox="1"/>
          <p:nvPr/>
        </p:nvSpPr>
        <p:spPr>
          <a:xfrm>
            <a:off x="13832" y="1052736"/>
            <a:ext cx="3024336"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rPr>
              <a:t>KEDİ</a:t>
            </a:r>
            <a:endParaRPr lang="tr-TR" sz="5400" b="1" dirty="0">
              <a:ln w="11430"/>
              <a:solidFill>
                <a:srgbClr val="C00000"/>
              </a:solidFill>
              <a:effectLst>
                <a:outerShdw blurRad="50800" dist="39000" dir="5460000" algn="tl">
                  <a:srgbClr val="000000">
                    <a:alpha val="38000"/>
                  </a:srgbClr>
                </a:outerShdw>
              </a:effectLst>
            </a:endParaRPr>
          </a:p>
        </p:txBody>
      </p:sp>
      <p:sp>
        <p:nvSpPr>
          <p:cNvPr id="7" name="2 Alt Başlık"/>
          <p:cNvSpPr txBox="1">
            <a:spLocks/>
          </p:cNvSpPr>
          <p:nvPr/>
        </p:nvSpPr>
        <p:spPr>
          <a:xfrm>
            <a:off x="6516216" y="1052736"/>
            <a:ext cx="2627784" cy="1296144"/>
          </a:xfrm>
          <a:prstGeom prst="rect">
            <a:avLst/>
          </a:prstGeom>
        </p:spPr>
        <p:txBody>
          <a:bodyPr vert="horz" lIns="91440" tIns="45720" rIns="91440" bIns="45720" rtlCol="0">
            <a:noAutofit/>
          </a:bodyPr>
          <a:lstStyle/>
          <a:p>
            <a:pPr marL="342900" indent="-342900" algn="ctr">
              <a:spcBef>
                <a:spcPct val="20000"/>
              </a:spcBef>
              <a:defRPr/>
            </a:pPr>
            <a:r>
              <a:rPr kumimoji="0" lang="tr-TR" sz="2400" b="0" i="0" u="none" strike="noStrike" kern="1200" cap="none" spc="0" normalizeH="0" baseline="0" noProof="0" dirty="0" err="1" smtClean="0">
                <a:ln>
                  <a:noFill/>
                </a:ln>
                <a:solidFill>
                  <a:schemeClr val="tx1"/>
                </a:solidFill>
                <a:effectLst/>
                <a:uLnTx/>
                <a:uFillTx/>
                <a:latin typeface="+mn-lt"/>
                <a:ea typeface="+mn-ea"/>
                <a:cs typeface="+mn-cs"/>
              </a:rPr>
              <a:t>H.Vildan</a:t>
            </a:r>
            <a:r>
              <a:rPr kumimoji="0" lang="tr-TR" sz="2400" b="0" i="0" u="none" strike="noStrike" kern="1200" cap="none" spc="0" normalizeH="0" baseline="0" noProof="0" dirty="0" smtClean="0">
                <a:ln>
                  <a:noFill/>
                </a:ln>
                <a:solidFill>
                  <a:schemeClr val="tx1"/>
                </a:solidFill>
                <a:effectLst/>
                <a:uLnTx/>
                <a:uFillTx/>
                <a:latin typeface="+mn-lt"/>
                <a:ea typeface="+mn-ea"/>
                <a:cs typeface="+mn-cs"/>
              </a:rPr>
              <a:t> </a:t>
            </a:r>
            <a:r>
              <a:rPr lang="tr-TR" sz="2400" dirty="0" smtClean="0"/>
              <a:t>ÖZBAY</a:t>
            </a:r>
          </a:p>
          <a:p>
            <a:pPr marL="342900" indent="-342900" algn="ctr">
              <a:spcBef>
                <a:spcPct val="20000"/>
              </a:spcBef>
              <a:defRPr/>
            </a:pPr>
            <a:r>
              <a:rPr lang="tr-TR" sz="2400" dirty="0" err="1" smtClean="0"/>
              <a:t>Nenehatun</a:t>
            </a:r>
            <a:r>
              <a:rPr lang="tr-TR" sz="2400" dirty="0" smtClean="0"/>
              <a:t> İlkokulu</a:t>
            </a:r>
          </a:p>
          <a:p>
            <a:pPr marL="342900" indent="-342900" algn="ctr">
              <a:spcBef>
                <a:spcPct val="20000"/>
              </a:spcBef>
              <a:defRPr/>
            </a:pPr>
            <a:r>
              <a:rPr lang="tr-TR" sz="2400" dirty="0" smtClean="0"/>
              <a:t>Ocak - 2016</a:t>
            </a:r>
          </a:p>
          <a:p>
            <a:pPr marL="342900" marR="0" lvl="0" indent="-342900" algn="ctr" defTabSz="914400" rtl="0" eaLnBrk="1" fontAlgn="auto" latinLnBrk="0" hangingPunct="1">
              <a:lnSpc>
                <a:spcPct val="100000"/>
              </a:lnSpc>
              <a:spcBef>
                <a:spcPct val="20000"/>
              </a:spcBef>
              <a:spcAft>
                <a:spcPts val="0"/>
              </a:spcAft>
              <a:buClrTx/>
              <a:buSzTx/>
              <a:tabLst/>
              <a:defRPr/>
            </a:pPr>
            <a:r>
              <a:rPr kumimoji="0" lang="tr-TR" sz="2400" b="0" i="0" u="none" strike="noStrike" kern="1200" cap="none" spc="0" normalizeH="0" baseline="0" noProof="0" dirty="0" smtClean="0">
                <a:ln>
                  <a:noFill/>
                </a:ln>
                <a:solidFill>
                  <a:schemeClr val="tx1"/>
                </a:solidFill>
                <a:effectLst/>
                <a:uLnTx/>
                <a:uFillTx/>
                <a:latin typeface="+mn-lt"/>
                <a:ea typeface="+mn-ea"/>
                <a:cs typeface="+mn-cs"/>
              </a:rPr>
              <a:t>          </a:t>
            </a:r>
            <a:endParaRPr kumimoji="0" lang="tr-TR"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340768"/>
            <a:ext cx="8767262" cy="3978556"/>
          </a:xfrm>
          <a:prstGeom prst="rect">
            <a:avLst/>
          </a:prstGeom>
        </p:spPr>
      </p:pic>
      <p:sp>
        <p:nvSpPr>
          <p:cNvPr id="8" name="Dikdörtgen 7"/>
          <p:cNvSpPr/>
          <p:nvPr/>
        </p:nvSpPr>
        <p:spPr>
          <a:xfrm>
            <a:off x="4572000" y="1196752"/>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74</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85720" y="2000240"/>
            <a:ext cx="8572560" cy="280076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Tekrar okuyacağım. Bu sefer kelimeleri söyleyişime ve ses tonuma dikkat ederek dinleyiniz.</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Kayra Aydin" pitchFamily="34" charset="0"/>
              </a:rPr>
              <a:t>Okuma</a:t>
            </a:r>
            <a:endParaRPr lang="tr-TR" sz="5400" b="1" dirty="0">
              <a:ln w="11430"/>
              <a:solidFill>
                <a:srgbClr val="C00000"/>
              </a:solidFill>
              <a:effectLst>
                <a:outerShdw blurRad="50800" dist="39000" dir="5460000" algn="tl">
                  <a:srgbClr val="000000">
                    <a:alpha val="38000"/>
                  </a:srgbClr>
                </a:outerShdw>
              </a:effectLst>
              <a:latin typeface="Kayra Aydin" pitchFamily="34" charset="0"/>
            </a:endParaRPr>
          </a:p>
        </p:txBody>
      </p:sp>
      <p:pic>
        <p:nvPicPr>
          <p:cNvPr id="5" name="4 Resim" descr="cc10.gif"/>
          <p:cNvPicPr>
            <a:picLocks noChangeAspect="1"/>
          </p:cNvPicPr>
          <p:nvPr/>
        </p:nvPicPr>
        <p:blipFill>
          <a:blip r:embed="rId2"/>
          <a:stretch>
            <a:fillRect/>
          </a:stretch>
        </p:blipFill>
        <p:spPr>
          <a:xfrm>
            <a:off x="2928926" y="3786190"/>
            <a:ext cx="3214710" cy="2965570"/>
          </a:xfrm>
          <a:prstGeom prst="rect">
            <a:avLst/>
          </a:prstGeom>
        </p:spPr>
      </p:pic>
      <p:sp>
        <p:nvSpPr>
          <p:cNvPr id="6" name="5 Metin kutusu"/>
          <p:cNvSpPr txBox="1"/>
          <p:nvPr/>
        </p:nvSpPr>
        <p:spPr>
          <a:xfrm>
            <a:off x="285720" y="1500174"/>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Sıra sizin okumanızda. Ancak okuma kurallarını hatırlayalım mı?</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214546" y="714356"/>
            <a:ext cx="464347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         Okuma Kuralları</a:t>
            </a:r>
            <a:endParaRPr lang="tr-TR" sz="28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571472" y="1214422"/>
            <a:ext cx="535785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1- Okuma için hazırlık yapmalısın.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571472" y="1714488"/>
            <a:ext cx="7286676"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2- Okumanın amacını belirlemelisin.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7" name="6 Metin kutusu"/>
          <p:cNvSpPr txBox="1"/>
          <p:nvPr/>
        </p:nvSpPr>
        <p:spPr>
          <a:xfrm>
            <a:off x="571472" y="2214554"/>
            <a:ext cx="8001056"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3- Okuduğun kelimeleri doğru söylemelisin.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8" name="7 Metin kutusu"/>
          <p:cNvSpPr txBox="1"/>
          <p:nvPr/>
        </p:nvSpPr>
        <p:spPr>
          <a:xfrm>
            <a:off x="571472" y="2714620"/>
            <a:ext cx="8143932"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4- Noktalama işaretlerine dikkat ederek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9" name="8 Metin kutusu"/>
          <p:cNvSpPr txBox="1"/>
          <p:nvPr/>
        </p:nvSpPr>
        <p:spPr>
          <a:xfrm>
            <a:off x="571472" y="3181649"/>
            <a:ext cx="750099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5- İşitilebilir bir ses tonuyla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0" name="9 Metin kutusu"/>
          <p:cNvSpPr txBox="1"/>
          <p:nvPr/>
        </p:nvSpPr>
        <p:spPr>
          <a:xfrm>
            <a:off x="571472" y="3643314"/>
            <a:ext cx="8072494"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6- Sesli okurken vurgu ve tonlamaya dikkat etmelisin.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1" name="10 Metin kutusu"/>
          <p:cNvSpPr txBox="1"/>
          <p:nvPr/>
        </p:nvSpPr>
        <p:spPr>
          <a:xfrm>
            <a:off x="571472" y="4110343"/>
            <a:ext cx="3643338"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7- Akıcı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2" name="11 Metin kutusu"/>
          <p:cNvSpPr txBox="1"/>
          <p:nvPr/>
        </p:nvSpPr>
        <p:spPr>
          <a:xfrm>
            <a:off x="571472" y="4538971"/>
            <a:ext cx="785818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8- Dikkatini okuduğuna yoğunlaştırmalısın.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3" name="12 Metin kutusu"/>
          <p:cNvSpPr txBox="1"/>
          <p:nvPr/>
        </p:nvSpPr>
        <p:spPr>
          <a:xfrm>
            <a:off x="571472" y="4967599"/>
            <a:ext cx="7072362"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9- Sessiz okurken kurallara uygun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Kayra Aydin" pitchFamily="34" charset="0"/>
              </a:rPr>
              <a:t>Okuma</a:t>
            </a:r>
            <a:endParaRPr lang="tr-TR" sz="54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285720" y="1214422"/>
            <a:ext cx="8572560" cy="2185214"/>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00B050"/>
                </a:solidFill>
                <a:effectLst>
                  <a:outerShdw blurRad="50800" dist="39000" dir="5460000" algn="tl">
                    <a:srgbClr val="000000">
                      <a:alpha val="38000"/>
                    </a:srgbClr>
                  </a:outerShdw>
                </a:effectLst>
                <a:latin typeface="Kayra Aydin" pitchFamily="34" charset="0"/>
              </a:rPr>
              <a:t>Önce sessiz okuma yapalım.</a:t>
            </a:r>
          </a:p>
          <a:p>
            <a:pPr algn="ctr"/>
            <a:r>
              <a:rPr lang="tr-TR" sz="4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Okurken anlamını bilmediğiniz sözcükleri işaretleyiniz.</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pic>
        <p:nvPicPr>
          <p:cNvPr id="5" name="4 Resim" descr="cc10.gif"/>
          <p:cNvPicPr>
            <a:picLocks noChangeAspect="1"/>
          </p:cNvPicPr>
          <p:nvPr/>
        </p:nvPicPr>
        <p:blipFill>
          <a:blip r:embed="rId2"/>
          <a:stretch>
            <a:fillRect/>
          </a:stretch>
        </p:blipFill>
        <p:spPr>
          <a:xfrm>
            <a:off x="2928926" y="3786190"/>
            <a:ext cx="3214710" cy="2965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857224" y="1844824"/>
            <a:ext cx="38576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400" dirty="0">
                <a:latin typeface="Calibri" pitchFamily="34" charset="0"/>
              </a:rPr>
              <a:t>Bir kedim olsaydı, tüyleri </a:t>
            </a:r>
            <a:r>
              <a:rPr lang="tr-TR" sz="2400" dirty="0" smtClean="0">
                <a:latin typeface="Calibri" pitchFamily="34" charset="0"/>
              </a:rPr>
              <a:t>sarı</a:t>
            </a:r>
            <a:endParaRPr lang="tr-TR" sz="2400" dirty="0">
              <a:latin typeface="Calibri" pitchFamily="34" charset="0"/>
            </a:endParaRPr>
          </a:p>
        </p:txBody>
      </p:sp>
      <p:sp>
        <p:nvSpPr>
          <p:cNvPr id="5" name="4 Metin kutusu"/>
          <p:cNvSpPr txBox="1"/>
          <p:nvPr/>
        </p:nvSpPr>
        <p:spPr>
          <a:xfrm>
            <a:off x="2905552" y="692696"/>
            <a:ext cx="250033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smtClean="0">
                <a:ln w="11430"/>
                <a:solidFill>
                  <a:srgbClr val="C00000"/>
                </a:solidFill>
                <a:effectLst>
                  <a:outerShdw blurRad="50800" dist="39000" dir="5460000" algn="tl">
                    <a:srgbClr val="000000">
                      <a:alpha val="38000"/>
                    </a:srgbClr>
                  </a:outerShdw>
                </a:effectLst>
              </a:rPr>
              <a:t>KEDİ</a:t>
            </a:r>
            <a:endParaRPr lang="tr-TR" sz="2800" b="1" dirty="0">
              <a:ln w="11430"/>
              <a:solidFill>
                <a:srgbClr val="C00000"/>
              </a:solidFill>
              <a:effectLst>
                <a:outerShdw blurRad="50800" dist="39000" dir="5460000" algn="tl">
                  <a:srgbClr val="000000">
                    <a:alpha val="38000"/>
                  </a:srgbClr>
                </a:outerShdw>
              </a:effectLst>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1215916"/>
            <a:ext cx="3218994" cy="3229724"/>
          </a:xfrm>
          <a:prstGeom prst="rect">
            <a:avLst/>
          </a:prstGeom>
        </p:spPr>
      </p:pic>
      <p:sp>
        <p:nvSpPr>
          <p:cNvPr id="12" name="Rectangle 1"/>
          <p:cNvSpPr>
            <a:spLocks noChangeArrowheads="1"/>
          </p:cNvSpPr>
          <p:nvPr/>
        </p:nvSpPr>
        <p:spPr bwMode="auto">
          <a:xfrm>
            <a:off x="857224" y="1865313"/>
            <a:ext cx="38576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400" dirty="0" smtClean="0">
                <a:latin typeface="Calibri" pitchFamily="34" charset="0"/>
              </a:rPr>
              <a:t>Ya </a:t>
            </a:r>
            <a:r>
              <a:rPr lang="tr-TR" sz="2400" dirty="0">
                <a:latin typeface="Calibri" pitchFamily="34" charset="0"/>
              </a:rPr>
              <a:t>da apak bir yumak</a:t>
            </a:r>
            <a:r>
              <a:rPr lang="tr-TR" sz="2400" dirty="0" smtClean="0">
                <a:latin typeface="Calibri" pitchFamily="34" charset="0"/>
              </a:rPr>
              <a:t>.</a:t>
            </a:r>
            <a:endParaRPr lang="tr-TR" sz="2400" dirty="0">
              <a:latin typeface="Calibri"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789" y="1121104"/>
            <a:ext cx="4305691" cy="3324536"/>
          </a:xfrm>
          <a:prstGeom prst="rect">
            <a:avLst/>
          </a:prstGeom>
        </p:spPr>
      </p:pic>
      <p:sp>
        <p:nvSpPr>
          <p:cNvPr id="14" name="Rectangle 1"/>
          <p:cNvSpPr>
            <a:spLocks noChangeArrowheads="1"/>
          </p:cNvSpPr>
          <p:nvPr/>
        </p:nvSpPr>
        <p:spPr bwMode="auto">
          <a:xfrm>
            <a:off x="729938" y="2281680"/>
            <a:ext cx="38576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400" dirty="0" smtClean="0">
                <a:latin typeface="Calibri" pitchFamily="34" charset="0"/>
              </a:rPr>
              <a:t>Tekir de olsa olur</a:t>
            </a:r>
            <a:endParaRPr lang="tr-TR" sz="2400" dirty="0">
              <a:latin typeface="Calibri" pitchFamily="34" charset="0"/>
            </a:endParaRPr>
          </a:p>
        </p:txBody>
      </p:sp>
      <p:pic>
        <p:nvPicPr>
          <p:cNvPr id="10" name="Resim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8082" y="829181"/>
            <a:ext cx="3209925" cy="4286250"/>
          </a:xfrm>
          <a:prstGeom prst="rect">
            <a:avLst/>
          </a:prstGeom>
        </p:spPr>
      </p:pic>
      <p:sp>
        <p:nvSpPr>
          <p:cNvPr id="16" name="Rectangle 1"/>
          <p:cNvSpPr>
            <a:spLocks noChangeArrowheads="1"/>
          </p:cNvSpPr>
          <p:nvPr/>
        </p:nvSpPr>
        <p:spPr bwMode="auto">
          <a:xfrm>
            <a:off x="741843" y="2741474"/>
            <a:ext cx="38576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400" dirty="0" smtClean="0">
                <a:latin typeface="Calibri" pitchFamily="34" charset="0"/>
              </a:rPr>
              <a:t>Veya güzel bir Arap.</a:t>
            </a:r>
            <a:endParaRPr lang="tr-TR" sz="2400" dirty="0">
              <a:latin typeface="Calibri" pitchFamily="34" charset="0"/>
            </a:endParaRPr>
          </a:p>
        </p:txBody>
      </p:sp>
      <p:pic>
        <p:nvPicPr>
          <p:cNvPr id="13" name="Resim 12"/>
          <p:cNvPicPr>
            <a:picLocks noChangeAspect="1"/>
          </p:cNvPicPr>
          <p:nvPr/>
        </p:nvPicPr>
        <p:blipFill rotWithShape="1">
          <a:blip r:embed="rId5">
            <a:extLst>
              <a:ext uri="{28A0092B-C50C-407E-A947-70E740481C1C}">
                <a14:useLocalDpi xmlns:a14="http://schemas.microsoft.com/office/drawing/2010/main" val="0"/>
              </a:ext>
            </a:extLst>
          </a:blip>
          <a:srcRect l="1387" t="1623" r="69404" b="42466"/>
          <a:stretch/>
        </p:blipFill>
        <p:spPr>
          <a:xfrm>
            <a:off x="4836614" y="666269"/>
            <a:ext cx="2800238" cy="43290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blinds(horizontal)">
                                      <p:cBhvr>
                                        <p:cTn id="7" dur="500"/>
                                        <p:tgtEl>
                                          <p:spTgt spid="17409"/>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17409"/>
                                        </p:tgtEl>
                                      </p:cBhvr>
                                    </p:animEffect>
                                    <p:set>
                                      <p:cBhvr>
                                        <p:cTn id="15" dur="1" fill="hold">
                                          <p:stCondLst>
                                            <p:cond delay="499"/>
                                          </p:stCondLst>
                                        </p:cTn>
                                        <p:tgtEl>
                                          <p:spTgt spid="1740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1" nodeType="clickEffect">
                                  <p:stCondLst>
                                    <p:cond delay="0"/>
                                  </p:stCondLst>
                                  <p:childTnLst>
                                    <p:animEffect transition="out" filter="blinds(horizontal)">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par>
                                <p:cTn id="44" presetID="3" presetClass="entr" presetSubtype="1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grpId="1" nodeType="clickEffect">
                                  <p:stCondLst>
                                    <p:cond delay="0"/>
                                  </p:stCondLst>
                                  <p:childTnLst>
                                    <p:animEffect transition="out" filter="blinds(horizontal)">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nodeType="clickEffect">
                                  <p:stCondLst>
                                    <p:cond delay="0"/>
                                  </p:stCondLst>
                                  <p:childTnLst>
                                    <p:animEffect transition="out" filter="blinds(horizontal)">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blinds(horizontal)">
                                      <p:cBhvr>
                                        <p:cTn id="61" dur="500"/>
                                        <p:tgtEl>
                                          <p:spTgt spid="16"/>
                                        </p:tgtEl>
                                      </p:cBhvr>
                                    </p:animEffect>
                                  </p:childTnLst>
                                </p:cTn>
                              </p:par>
                              <p:par>
                                <p:cTn id="62" presetID="3" presetClass="entr" presetSubtype="1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linds(horizontal)">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xit" presetSubtype="10" fill="hold" grpId="1" nodeType="clickEffect">
                                  <p:stCondLst>
                                    <p:cond delay="0"/>
                                  </p:stCondLst>
                                  <p:childTnLst>
                                    <p:animEffect transition="out" filter="blinds(horizontal)">
                                      <p:cBhvr>
                                        <p:cTn id="68" dur="500"/>
                                        <p:tgtEl>
                                          <p:spTgt spid="16"/>
                                        </p:tgtEl>
                                      </p:cBhvr>
                                    </p:animEffect>
                                    <p:set>
                                      <p:cBhvr>
                                        <p:cTn id="69" dur="1" fill="hold">
                                          <p:stCondLst>
                                            <p:cond delay="499"/>
                                          </p:stCondLst>
                                        </p:cTn>
                                        <p:tgtEl>
                                          <p:spTgt spid="16"/>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3" presetClass="exit" presetSubtype="10" fill="hold" nodeType="clickEffect">
                                  <p:stCondLst>
                                    <p:cond delay="0"/>
                                  </p:stCondLst>
                                  <p:childTnLst>
                                    <p:animEffect transition="out" filter="blinds(horizontal)">
                                      <p:cBhvr>
                                        <p:cTn id="73" dur="500"/>
                                        <p:tgtEl>
                                          <p:spTgt spid="13"/>
                                        </p:tgtEl>
                                      </p:cBhvr>
                                    </p:animEffect>
                                    <p:set>
                                      <p:cBhvr>
                                        <p:cTn id="74"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09" grpId="1"/>
      <p:bldP spid="12" grpId="0"/>
      <p:bldP spid="12" grpId="1"/>
      <p:bldP spid="14" grpId="0"/>
      <p:bldP spid="14" grpId="1"/>
      <p:bldP spid="16" grpId="0"/>
      <p:bldP spid="1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786356" y="1477341"/>
            <a:ext cx="3857652" cy="16118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14000"/>
              </a:lnSpc>
              <a:spcAft>
                <a:spcPts val="1000"/>
              </a:spcAft>
            </a:pPr>
            <a:r>
              <a:rPr lang="tr-TR" sz="2400" dirty="0" smtClean="0">
                <a:latin typeface="Calibri" pitchFamily="34" charset="0"/>
              </a:rPr>
              <a:t>Ya </a:t>
            </a:r>
            <a:r>
              <a:rPr lang="tr-TR" sz="2400" dirty="0">
                <a:latin typeface="Calibri" pitchFamily="34" charset="0"/>
              </a:rPr>
              <a:t>da işte sokaktaki</a:t>
            </a:r>
          </a:p>
          <a:p>
            <a:pPr>
              <a:lnSpc>
                <a:spcPct val="114000"/>
              </a:lnSpc>
              <a:spcAft>
                <a:spcPts val="1000"/>
              </a:spcAft>
            </a:pPr>
            <a:r>
              <a:rPr lang="tr-TR" sz="2400" dirty="0">
                <a:latin typeface="Calibri" pitchFamily="34" charset="0"/>
              </a:rPr>
              <a:t>Sahipsiz kedilerden biri</a:t>
            </a:r>
          </a:p>
          <a:p>
            <a:pPr>
              <a:lnSpc>
                <a:spcPct val="114000"/>
              </a:lnSpc>
              <a:spcAft>
                <a:spcPts val="1000"/>
              </a:spcAft>
            </a:pPr>
            <a:r>
              <a:rPr lang="tr-TR" sz="2400" dirty="0">
                <a:latin typeface="Calibri" pitchFamily="34" charset="0"/>
              </a:rPr>
              <a:t>Benim olsaydı </a:t>
            </a:r>
            <a:r>
              <a:rPr lang="tr-TR" sz="2400" dirty="0" smtClean="0">
                <a:latin typeface="Calibri" pitchFamily="34" charset="0"/>
              </a:rPr>
              <a:t>eğer</a:t>
            </a:r>
            <a:endParaRPr lang="tr-TR" sz="2400" dirty="0">
              <a:latin typeface="Calibri"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196752"/>
            <a:ext cx="3456384" cy="279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1"/>
          <p:cNvSpPr>
            <a:spLocks noChangeArrowheads="1"/>
          </p:cNvSpPr>
          <p:nvPr/>
        </p:nvSpPr>
        <p:spPr bwMode="auto">
          <a:xfrm>
            <a:off x="395536" y="1340768"/>
            <a:ext cx="3857652" cy="2161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14000"/>
              </a:lnSpc>
              <a:spcAft>
                <a:spcPts val="1000"/>
              </a:spcAft>
            </a:pPr>
            <a:r>
              <a:rPr lang="tr-TR" sz="2400" dirty="0" smtClean="0">
                <a:latin typeface="Calibri" pitchFamily="34" charset="0"/>
              </a:rPr>
              <a:t>Kuşkusuz </a:t>
            </a:r>
            <a:r>
              <a:rPr lang="tr-TR" sz="2400" dirty="0">
                <a:latin typeface="Calibri" pitchFamily="34" charset="0"/>
              </a:rPr>
              <a:t>mutlu olurdu.</a:t>
            </a:r>
          </a:p>
          <a:p>
            <a:pPr>
              <a:lnSpc>
                <a:spcPct val="114000"/>
              </a:lnSpc>
              <a:spcAft>
                <a:spcPts val="1000"/>
              </a:spcAft>
            </a:pPr>
            <a:r>
              <a:rPr lang="tr-TR" sz="2400" dirty="0">
                <a:latin typeface="Calibri" pitchFamily="34" charset="0"/>
              </a:rPr>
              <a:t>Gün boyu oynar dururdu.</a:t>
            </a:r>
          </a:p>
          <a:p>
            <a:pPr>
              <a:lnSpc>
                <a:spcPct val="114000"/>
              </a:lnSpc>
              <a:spcAft>
                <a:spcPts val="1000"/>
              </a:spcAft>
            </a:pPr>
            <a:r>
              <a:rPr lang="tr-TR" sz="2400" dirty="0">
                <a:latin typeface="Calibri" pitchFamily="34" charset="0"/>
              </a:rPr>
              <a:t>Süt içerdi, uyurdu</a:t>
            </a:r>
          </a:p>
          <a:p>
            <a:pPr>
              <a:lnSpc>
                <a:spcPct val="114000"/>
              </a:lnSpc>
              <a:spcAft>
                <a:spcPts val="1000"/>
              </a:spcAft>
            </a:pPr>
            <a:r>
              <a:rPr lang="tr-TR" sz="2400" dirty="0">
                <a:latin typeface="Calibri" pitchFamily="34" charset="0"/>
              </a:rPr>
              <a:t>Benimle dost olurdu.</a:t>
            </a:r>
            <a:endParaRPr kumimoji="0" lang="tr-TR" sz="2400" b="0" i="0" u="none" strike="noStrike" cap="none" normalizeH="0" baseline="0" dirty="0" smtClean="0">
              <a:ln>
                <a:noFill/>
              </a:ln>
              <a:solidFill>
                <a:schemeClr val="tx1"/>
              </a:solidFill>
              <a:effectLst/>
              <a:latin typeface="Calibri" pitchFamily="34" charset="0"/>
            </a:endParaRPr>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4082" y="774696"/>
            <a:ext cx="3636235" cy="2727176"/>
          </a:xfrm>
          <a:prstGeom prst="rect">
            <a:avLst/>
          </a:prstGeom>
        </p:spPr>
      </p:pic>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3188" y="3356991"/>
            <a:ext cx="3920108" cy="3266757"/>
          </a:xfrm>
          <a:prstGeom prst="rect">
            <a:avLst/>
          </a:prstGeom>
        </p:spPr>
      </p:pic>
      <p:pic>
        <p:nvPicPr>
          <p:cNvPr id="9" name="Resim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9632" y="3989733"/>
            <a:ext cx="2674620" cy="2316480"/>
          </a:xfrm>
          <a:prstGeom prst="rect">
            <a:avLst/>
          </a:prstGeom>
        </p:spPr>
      </p:pic>
    </p:spTree>
    <p:extLst>
      <p:ext uri="{BB962C8B-B14F-4D97-AF65-F5344CB8AC3E}">
        <p14:creationId xmlns:p14="http://schemas.microsoft.com/office/powerpoint/2010/main" val="290690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blinds(horizontal)">
                                      <p:cBhvr>
                                        <p:cTn id="7" dur="500"/>
                                        <p:tgtEl>
                                          <p:spTgt spid="17409"/>
                                        </p:tgtEl>
                                      </p:cBhvr>
                                    </p:animEffect>
                                  </p:childTnLst>
                                </p:cTn>
                              </p:par>
                              <p:par>
                                <p:cTn id="8" presetID="3"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linds(horizontal)">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17409"/>
                                        </p:tgtEl>
                                      </p:cBhvr>
                                    </p:animEffect>
                                    <p:set>
                                      <p:cBhvr>
                                        <p:cTn id="15" dur="1" fill="hold">
                                          <p:stCondLst>
                                            <p:cond delay="499"/>
                                          </p:stCondLst>
                                        </p:cTn>
                                        <p:tgtEl>
                                          <p:spTgt spid="1740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1026"/>
                                        </p:tgtEl>
                                      </p:cBhvr>
                                    </p:animEffect>
                                    <p:set>
                                      <p:cBhvr>
                                        <p:cTn id="20" dur="1" fill="hold">
                                          <p:stCondLst>
                                            <p:cond delay="499"/>
                                          </p:stCondLst>
                                        </p:cTn>
                                        <p:tgtEl>
                                          <p:spTgt spid="10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09" grpId="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569976" y="1700808"/>
            <a:ext cx="3786182" cy="18004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ts val="600"/>
              </a:spcAft>
            </a:pPr>
            <a:r>
              <a:rPr lang="tr-TR" sz="2400" dirty="0">
                <a:latin typeface="Calibri" pitchFamily="34" charset="0"/>
                <a:ea typeface="Times New Roman" pitchFamily="18" charset="0"/>
                <a:cs typeface="Times New Roman" pitchFamily="18" charset="0"/>
              </a:rPr>
              <a:t>Ah, ne olurdu, keşke</a:t>
            </a:r>
          </a:p>
          <a:p>
            <a:pPr lvl="0" fontAlgn="base">
              <a:spcBef>
                <a:spcPct val="0"/>
              </a:spcBef>
              <a:spcAft>
                <a:spcPts val="600"/>
              </a:spcAft>
            </a:pPr>
            <a:r>
              <a:rPr lang="tr-TR" sz="2400" dirty="0">
                <a:latin typeface="Calibri" pitchFamily="34" charset="0"/>
                <a:ea typeface="Times New Roman" pitchFamily="18" charset="0"/>
                <a:cs typeface="Times New Roman" pitchFamily="18" charset="0"/>
              </a:rPr>
              <a:t>Evde bir fare olsaydı.</a:t>
            </a:r>
          </a:p>
          <a:p>
            <a:pPr lvl="0" fontAlgn="base">
              <a:spcBef>
                <a:spcPct val="0"/>
              </a:spcBef>
              <a:spcAft>
                <a:spcPts val="600"/>
              </a:spcAft>
            </a:pPr>
            <a:r>
              <a:rPr lang="tr-TR" sz="2400" dirty="0">
                <a:latin typeface="Calibri" pitchFamily="34" charset="0"/>
                <a:ea typeface="Times New Roman" pitchFamily="18" charset="0"/>
                <a:cs typeface="Times New Roman" pitchFamily="18" charset="0"/>
              </a:rPr>
              <a:t>Annem fareden korksaydı.</a:t>
            </a:r>
          </a:p>
          <a:p>
            <a:pPr lvl="0" fontAlgn="base">
              <a:spcBef>
                <a:spcPct val="0"/>
              </a:spcBef>
              <a:spcAft>
                <a:spcPts val="600"/>
              </a:spcAft>
            </a:pPr>
            <a:r>
              <a:rPr lang="tr-TR" sz="2400" dirty="0">
                <a:latin typeface="Calibri" pitchFamily="34" charset="0"/>
                <a:ea typeface="Times New Roman" pitchFamily="18" charset="0"/>
                <a:cs typeface="Times New Roman" pitchFamily="18" charset="0"/>
              </a:rPr>
              <a:t>Bana bir kedi alsaydı</a:t>
            </a:r>
            <a:r>
              <a:rPr lang="tr-TR" sz="2400" dirty="0" smtClean="0">
                <a:latin typeface="Calibri" pitchFamily="34" charset="0"/>
                <a:ea typeface="Times New Roman" pitchFamily="18" charset="0"/>
                <a:cs typeface="Times New Roman" pitchFamily="18" charset="0"/>
              </a:rPr>
              <a:t>.</a:t>
            </a:r>
            <a:endParaRPr kumimoji="0" lang="tr-TR" sz="1800" b="0" i="0" u="none" strike="noStrike" cap="none" normalizeH="0" baseline="0" dirty="0" smtClean="0">
              <a:ln>
                <a:noFill/>
              </a:ln>
              <a:solidFill>
                <a:schemeClr val="tx1"/>
              </a:solidFill>
              <a:effectLst/>
              <a:latin typeface="Arial" pitchFamily="34" charset="0"/>
            </a:endParaRPr>
          </a:p>
        </p:txBody>
      </p:sp>
      <p:sp>
        <p:nvSpPr>
          <p:cNvPr id="5" name="4 Metin kutusu"/>
          <p:cNvSpPr txBox="1"/>
          <p:nvPr/>
        </p:nvSpPr>
        <p:spPr>
          <a:xfrm>
            <a:off x="1655387" y="836712"/>
            <a:ext cx="250033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dirty="0" smtClean="0">
                <a:ln w="11430"/>
                <a:solidFill>
                  <a:srgbClr val="C00000"/>
                </a:solidFill>
                <a:effectLst>
                  <a:outerShdw blurRad="50800" dist="39000" dir="5460000" algn="tl">
                    <a:srgbClr val="000000">
                      <a:alpha val="38000"/>
                    </a:srgbClr>
                  </a:outerShdw>
                </a:effectLst>
              </a:rPr>
              <a:t>KEDİ</a:t>
            </a:r>
            <a:endParaRPr lang="tr-TR" sz="2800" b="1" dirty="0">
              <a:ln w="11430"/>
              <a:solidFill>
                <a:srgbClr val="C00000"/>
              </a:solidFill>
              <a:effectLst>
                <a:outerShdw blurRad="50800" dist="39000" dir="5460000" algn="tl">
                  <a:srgbClr val="000000">
                    <a:alpha val="38000"/>
                  </a:srgbClr>
                </a:outerShdw>
              </a:effectLst>
            </a:endParaRP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976" y="72301"/>
            <a:ext cx="4604141" cy="6858000"/>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3807788"/>
            <a:ext cx="2571663" cy="2712791"/>
          </a:xfrm>
          <a:prstGeom prst="rect">
            <a:avLst/>
          </a:prstGeom>
        </p:spPr>
      </p:pic>
      <p:sp>
        <p:nvSpPr>
          <p:cNvPr id="8" name="Rectangle 3"/>
          <p:cNvSpPr>
            <a:spLocks noChangeArrowheads="1"/>
          </p:cNvSpPr>
          <p:nvPr/>
        </p:nvSpPr>
        <p:spPr bwMode="auto">
          <a:xfrm>
            <a:off x="2155453" y="3515401"/>
            <a:ext cx="20002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tr-TR" sz="1600" dirty="0"/>
              <a:t>Ayla ÇINAROĞLU</a:t>
            </a:r>
          </a:p>
          <a:p>
            <a:pPr algn="ctr"/>
            <a:r>
              <a:rPr lang="tr-TR" sz="1600" dirty="0"/>
              <a:t>Şiir </a:t>
            </a:r>
            <a:r>
              <a:rPr lang="tr-TR" sz="1600" dirty="0" smtClean="0"/>
              <a:t>Gemisi</a:t>
            </a:r>
            <a:endParaRPr kumimoji="0" lang="tr-TR" sz="16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906903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85786" y="2285992"/>
            <a:ext cx="7429552" cy="1692771"/>
          </a:xfrm>
          <a:prstGeom prst="rect">
            <a:avLst/>
          </a:prstGeom>
        </p:spPr>
        <p:txBody>
          <a:bodyPr wrap="square">
            <a:spAutoFit/>
          </a:bodyPr>
          <a:lstStyle/>
          <a:p>
            <a:pPr>
              <a:spcBef>
                <a:spcPts val="600"/>
              </a:spcBef>
              <a:spcAft>
                <a:spcPts val="600"/>
              </a:spcAft>
            </a:pPr>
            <a:r>
              <a:rPr lang="tr-TR" sz="2800" b="1" dirty="0" smtClean="0">
                <a:solidFill>
                  <a:srgbClr val="C00000"/>
                </a:solidFill>
                <a:latin typeface="Calibri" pitchFamily="34" charset="0"/>
              </a:rPr>
              <a:t>			ANA DUYGU</a:t>
            </a:r>
          </a:p>
          <a:p>
            <a:pPr>
              <a:spcBef>
                <a:spcPts val="600"/>
              </a:spcBef>
              <a:spcAft>
                <a:spcPts val="600"/>
              </a:spcAft>
            </a:pPr>
            <a:r>
              <a:rPr lang="tr-TR" sz="2800" dirty="0" smtClean="0">
                <a:latin typeface="Calibri" pitchFamily="34" charset="0"/>
              </a:rPr>
              <a:t>        Şiiri okuyunca içimizde uyanan duygudur. Ana</a:t>
            </a:r>
          </a:p>
          <a:p>
            <a:pPr>
              <a:spcBef>
                <a:spcPts val="600"/>
              </a:spcBef>
              <a:spcAft>
                <a:spcPts val="600"/>
              </a:spcAft>
            </a:pPr>
            <a:r>
              <a:rPr lang="tr-TR" sz="2800" dirty="0" smtClean="0">
                <a:latin typeface="Calibri" pitchFamily="34" charset="0"/>
              </a:rPr>
              <a:t> duygu, şiirin bütününe yayılır.</a:t>
            </a:r>
            <a:endParaRPr lang="tr-TR" sz="2800" dirty="0">
              <a:latin typeface="Calibri" pitchFamily="34" charset="0"/>
            </a:endParaRPr>
          </a:p>
        </p:txBody>
      </p:sp>
      <p:sp>
        <p:nvSpPr>
          <p:cNvPr id="5" name="4 Dikdörtgen"/>
          <p:cNvSpPr/>
          <p:nvPr/>
        </p:nvSpPr>
        <p:spPr>
          <a:xfrm>
            <a:off x="2643174" y="1785926"/>
            <a:ext cx="4357718" cy="523220"/>
          </a:xfrm>
          <a:prstGeom prst="rect">
            <a:avLst/>
          </a:prstGeom>
        </p:spPr>
        <p:txBody>
          <a:bodyPr wrap="square">
            <a:spAutoFit/>
          </a:bodyPr>
          <a:lstStyle/>
          <a:p>
            <a:pPr>
              <a:spcBef>
                <a:spcPts val="600"/>
              </a:spcBef>
              <a:spcAft>
                <a:spcPts val="600"/>
              </a:spcAft>
            </a:pPr>
            <a:r>
              <a:rPr lang="tr-TR" sz="2800" dirty="0" smtClean="0">
                <a:latin typeface="Calibri" pitchFamily="34" charset="0"/>
              </a:rPr>
              <a:t>Ana duygu ne demektir?</a:t>
            </a:r>
            <a:endParaRPr lang="tr-TR" sz="28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000100" y="928670"/>
            <a:ext cx="7429552" cy="523220"/>
          </a:xfrm>
          <a:prstGeom prst="rect">
            <a:avLst/>
          </a:prstGeom>
        </p:spPr>
        <p:txBody>
          <a:bodyPr wrap="square">
            <a:spAutoFit/>
          </a:bodyPr>
          <a:lstStyle/>
          <a:p>
            <a:pPr>
              <a:spcBef>
                <a:spcPts val="600"/>
              </a:spcBef>
              <a:spcAft>
                <a:spcPts val="600"/>
              </a:spcAft>
            </a:pPr>
            <a:r>
              <a:rPr lang="tr-TR" sz="2800" dirty="0" smtClean="0">
                <a:latin typeface="Calibri" pitchFamily="34" charset="0"/>
              </a:rPr>
              <a:t>      Okuduğumuz şiirin ana duygusu nedir?</a:t>
            </a:r>
            <a:endParaRPr lang="tr-TR" sz="2800" dirty="0">
              <a:latin typeface="Calibri" pitchFamily="34" charset="0"/>
            </a:endParaRPr>
          </a:p>
        </p:txBody>
      </p:sp>
      <p:sp>
        <p:nvSpPr>
          <p:cNvPr id="6" name="5 Dikdörtgen"/>
          <p:cNvSpPr/>
          <p:nvPr/>
        </p:nvSpPr>
        <p:spPr>
          <a:xfrm>
            <a:off x="500034" y="2071678"/>
            <a:ext cx="7429552" cy="1538883"/>
          </a:xfrm>
          <a:prstGeom prst="rect">
            <a:avLst/>
          </a:prstGeom>
        </p:spPr>
        <p:txBody>
          <a:bodyPr wrap="square">
            <a:spAutoFit/>
          </a:bodyPr>
          <a:lstStyle/>
          <a:p>
            <a:pPr>
              <a:spcAft>
                <a:spcPts val="600"/>
              </a:spcAft>
            </a:pPr>
            <a:r>
              <a:rPr lang="tr-TR" sz="2800" dirty="0" smtClean="0"/>
              <a:t>	a)  Anne sevgisi            </a:t>
            </a:r>
          </a:p>
          <a:p>
            <a:pPr>
              <a:spcAft>
                <a:spcPts val="600"/>
              </a:spcAft>
            </a:pPr>
            <a:r>
              <a:rPr lang="tr-TR" sz="2800" dirty="0" smtClean="0"/>
              <a:t>	b)  Hayvan sevgisi              </a:t>
            </a:r>
          </a:p>
          <a:p>
            <a:r>
              <a:rPr lang="tr-TR" sz="2800" dirty="0" smtClean="0"/>
              <a:t>	c)  Kedi sevgisi</a:t>
            </a:r>
            <a:endParaRPr lang="tr-TR" sz="2800" dirty="0">
              <a:latin typeface="Calibri" pitchFamily="34" charset="0"/>
            </a:endParaRPr>
          </a:p>
        </p:txBody>
      </p:sp>
      <p:sp>
        <p:nvSpPr>
          <p:cNvPr id="7" name="6 Oval"/>
          <p:cNvSpPr/>
          <p:nvPr/>
        </p:nvSpPr>
        <p:spPr>
          <a:xfrm>
            <a:off x="1428728" y="3105437"/>
            <a:ext cx="428628" cy="50512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67544" y="3335945"/>
            <a:ext cx="8532439" cy="2337819"/>
          </a:xfrm>
          <a:prstGeom prst="rect">
            <a:avLst/>
          </a:prstGeom>
          <a:noFill/>
        </p:spPr>
        <p:txBody>
          <a:bodyPr wrap="square" rtlCol="0">
            <a:spAutoFit/>
          </a:bodyPr>
          <a:lstStyle/>
          <a:p>
            <a:pPr>
              <a:lnSpc>
                <a:spcPct val="114000"/>
              </a:lnSpc>
            </a:pPr>
            <a:r>
              <a:rPr lang="tr-TR" sz="3200" dirty="0" smtClean="0">
                <a:latin typeface="Calibri" pitchFamily="34" charset="0"/>
              </a:rPr>
              <a:t>	İzleyeceğimiz kedileri betimlemenizi (</a:t>
            </a:r>
            <a:r>
              <a:rPr lang="tr-TR" sz="3200" dirty="0"/>
              <a:t>Betimleme, varlıkları en belirgin özellikleriyle tanıtma, göz önünde canlandırma işidir. </a:t>
            </a:r>
            <a:r>
              <a:rPr lang="tr-TR" sz="3200" dirty="0" smtClean="0"/>
              <a:t>Yani, varlıkların</a:t>
            </a:r>
            <a:r>
              <a:rPr lang="tr-TR" sz="3200" dirty="0"/>
              <a:t>, sözcüklerle resmini </a:t>
            </a:r>
            <a:r>
              <a:rPr lang="tr-TR" sz="3200" dirty="0" smtClean="0"/>
              <a:t>yapmaktır.)</a:t>
            </a:r>
            <a:endParaRPr lang="tr-TR" sz="3200" dirty="0" smtClean="0">
              <a:latin typeface="Calibri" pitchFamily="34" charset="0"/>
            </a:endParaRPr>
          </a:p>
        </p:txBody>
      </p:sp>
      <p:sp>
        <p:nvSpPr>
          <p:cNvPr id="3" name="2 Metin kutusu"/>
          <p:cNvSpPr txBox="1"/>
          <p:nvPr/>
        </p:nvSpPr>
        <p:spPr>
          <a:xfrm>
            <a:off x="3500430" y="1052736"/>
            <a:ext cx="1714512" cy="583558"/>
          </a:xfrm>
          <a:prstGeom prst="rect">
            <a:avLst/>
          </a:prstGeom>
          <a:noFill/>
        </p:spPr>
        <p:txBody>
          <a:bodyPr wrap="square" rtlCol="0">
            <a:spAutoFit/>
          </a:bodyPr>
          <a:lstStyle/>
          <a:p>
            <a:pPr>
              <a:lnSpc>
                <a:spcPct val="114000"/>
              </a:lnSpc>
              <a:spcAft>
                <a:spcPts val="1000"/>
              </a:spcAft>
            </a:pPr>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Hazırlık</a:t>
            </a:r>
            <a:endParaRPr lang="tr-TR" sz="2800" dirty="0" smtClean="0">
              <a:latin typeface="ALFABET98" pitchFamily="2" charset="0"/>
            </a:endParaRPr>
          </a:p>
        </p:txBody>
      </p:sp>
      <p:sp>
        <p:nvSpPr>
          <p:cNvPr id="5" name="4 Metin kutusu"/>
          <p:cNvSpPr txBox="1"/>
          <p:nvPr/>
        </p:nvSpPr>
        <p:spPr>
          <a:xfrm>
            <a:off x="908809" y="1792499"/>
            <a:ext cx="7215238" cy="1215076"/>
          </a:xfrm>
          <a:prstGeom prst="rect">
            <a:avLst/>
          </a:prstGeom>
          <a:noFill/>
        </p:spPr>
        <p:txBody>
          <a:bodyPr wrap="square" rtlCol="0">
            <a:spAutoFit/>
          </a:bodyPr>
          <a:lstStyle/>
          <a:p>
            <a:pPr>
              <a:lnSpc>
                <a:spcPct val="114000"/>
              </a:lnSpc>
            </a:pPr>
            <a:r>
              <a:rPr lang="tr-TR" sz="3200" dirty="0" smtClean="0">
                <a:latin typeface="Calibri" pitchFamily="34" charset="0"/>
              </a:rPr>
              <a:t>     Çevrenizde gördüğünüz kedilerin renkleri hakkında neler söyleyebilirsiniz?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Anlamını bilemediğimiz sözcükleri deftere yazalım.</a:t>
            </a:r>
            <a:endParaRPr lang="tr-TR" sz="48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285720" y="2643182"/>
            <a:ext cx="6858048" cy="304698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800" b="1" dirty="0" smtClean="0">
                <a:ln w="11430"/>
                <a:solidFill>
                  <a:srgbClr val="002060"/>
                </a:solidFill>
                <a:effectLst>
                  <a:outerShdw blurRad="50800" dist="39000" dir="5460000" algn="tl">
                    <a:srgbClr val="000000">
                      <a:alpha val="38000"/>
                    </a:srgbClr>
                  </a:outerShdw>
                </a:effectLst>
                <a:latin typeface="Kayra Aydin" pitchFamily="34" charset="0"/>
              </a:rPr>
              <a:t>	Türkçe Sözlükten anlamını bulup yaz-</a:t>
            </a:r>
            <a:r>
              <a:rPr lang="tr-TR" sz="4800" b="1" dirty="0" err="1" smtClean="0">
                <a:ln w="11430"/>
                <a:solidFill>
                  <a:srgbClr val="002060"/>
                </a:solidFill>
                <a:effectLst>
                  <a:outerShdw blurRad="50800" dist="39000" dir="5460000" algn="tl">
                    <a:srgbClr val="000000">
                      <a:alpha val="38000"/>
                    </a:srgbClr>
                  </a:outerShdw>
                </a:effectLst>
                <a:latin typeface="Kayra Aydin" pitchFamily="34" charset="0"/>
              </a:rPr>
              <a:t>dıktan</a:t>
            </a:r>
            <a:r>
              <a:rPr lang="tr-TR" sz="4800" b="1" dirty="0" smtClean="0">
                <a:ln w="11430"/>
                <a:solidFill>
                  <a:srgbClr val="002060"/>
                </a:solidFill>
                <a:effectLst>
                  <a:outerShdw blurRad="50800" dist="39000" dir="5460000" algn="tl">
                    <a:srgbClr val="000000">
                      <a:alpha val="38000"/>
                    </a:srgbClr>
                  </a:outerShdw>
                </a:effectLst>
                <a:latin typeface="Kayra Aydin" pitchFamily="34" charset="0"/>
              </a:rPr>
              <a:t> sonra cümle-  de kullanalım.</a:t>
            </a:r>
            <a:endParaRPr lang="tr-TR" sz="4800" b="1" dirty="0">
              <a:ln w="11430"/>
              <a:solidFill>
                <a:srgbClr val="002060"/>
              </a:solidFill>
              <a:effectLst>
                <a:outerShdw blurRad="50800" dist="39000" dir="5460000" algn="tl">
                  <a:srgbClr val="000000">
                    <a:alpha val="38000"/>
                  </a:srgbClr>
                </a:outerShdw>
              </a:effectLst>
              <a:latin typeface="Kayra Aydin" pitchFamily="34" charset="0"/>
            </a:endParaRPr>
          </a:p>
        </p:txBody>
      </p:sp>
      <p:pic>
        <p:nvPicPr>
          <p:cNvPr id="5" name="4 Resim" descr="söz.png"/>
          <p:cNvPicPr>
            <a:picLocks noChangeAspect="1"/>
          </p:cNvPicPr>
          <p:nvPr/>
        </p:nvPicPr>
        <p:blipFill>
          <a:blip r:embed="rId2"/>
          <a:stretch>
            <a:fillRect/>
          </a:stretch>
        </p:blipFill>
        <p:spPr>
          <a:xfrm>
            <a:off x="6462351" y="2504606"/>
            <a:ext cx="1967301" cy="3924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709557" y="1772816"/>
            <a:ext cx="2214578" cy="83099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Apak:</a:t>
            </a:r>
            <a:endParaRPr lang="tr-TR" sz="48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5" name="4 Metin kutusu"/>
          <p:cNvSpPr txBox="1"/>
          <p:nvPr/>
        </p:nvSpPr>
        <p:spPr>
          <a:xfrm>
            <a:off x="2897386" y="1771337"/>
            <a:ext cx="5786478" cy="1323439"/>
          </a:xfrm>
          <a:prstGeom prst="rect">
            <a:avLst/>
          </a:prstGeom>
          <a:noFill/>
        </p:spPr>
        <p:txBody>
          <a:bodyPr wrap="square" rtlCol="0">
            <a:spAutoFit/>
          </a:bodyPr>
          <a:lstStyle/>
          <a:p>
            <a:r>
              <a:rPr lang="tr-TR" sz="4000" dirty="0" smtClean="0"/>
              <a:t>Çok beyaz olan. Her yanı beyaz olan.</a:t>
            </a:r>
            <a:endParaRPr lang="tr-TR" sz="4000" b="1" dirty="0">
              <a:latin typeface="ALFABET98"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3674386" y="1052736"/>
            <a:ext cx="187220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Apak</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9" name="4 Metin kutusu"/>
          <p:cNvSpPr txBox="1"/>
          <p:nvPr/>
        </p:nvSpPr>
        <p:spPr>
          <a:xfrm>
            <a:off x="1033175" y="1700808"/>
            <a:ext cx="7154630" cy="1077218"/>
          </a:xfrm>
          <a:prstGeom prst="rect">
            <a:avLst/>
          </a:prstGeom>
          <a:noFill/>
        </p:spPr>
        <p:txBody>
          <a:bodyPr wrap="square" rtlCol="0">
            <a:spAutoFit/>
          </a:bodyPr>
          <a:lstStyle/>
          <a:p>
            <a:r>
              <a:rPr lang="tr-TR" sz="3200" dirty="0">
                <a:latin typeface="Calibri" pitchFamily="34" charset="0"/>
              </a:rPr>
              <a:t> </a:t>
            </a:r>
            <a:r>
              <a:rPr lang="tr-TR" sz="3200" dirty="0" smtClean="0">
                <a:latin typeface="Calibri" pitchFamily="34" charset="0"/>
              </a:rPr>
              <a:t>    Kelimesinin yerine başka hangi kelimeyi söyleyebiliriz?</a:t>
            </a:r>
            <a:endParaRPr lang="tr-TR" sz="3200" b="1" dirty="0">
              <a:latin typeface="Calibri" pitchFamily="34" charset="0"/>
            </a:endParaRPr>
          </a:p>
        </p:txBody>
      </p:sp>
      <p:sp>
        <p:nvSpPr>
          <p:cNvPr id="10" name="3 Metin kutusu"/>
          <p:cNvSpPr txBox="1"/>
          <p:nvPr/>
        </p:nvSpPr>
        <p:spPr>
          <a:xfrm>
            <a:off x="2915816" y="2636912"/>
            <a:ext cx="338934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Bembeyaz</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1" name="4 Metin kutusu"/>
          <p:cNvSpPr txBox="1"/>
          <p:nvPr/>
        </p:nvSpPr>
        <p:spPr>
          <a:xfrm>
            <a:off x="899592" y="3215878"/>
            <a:ext cx="7154630" cy="1077218"/>
          </a:xfrm>
          <a:prstGeom prst="rect">
            <a:avLst/>
          </a:prstGeom>
          <a:noFill/>
        </p:spPr>
        <p:txBody>
          <a:bodyPr wrap="square" rtlCol="0">
            <a:spAutoFit/>
          </a:bodyPr>
          <a:lstStyle/>
          <a:p>
            <a:r>
              <a:rPr lang="tr-TR" sz="3200" dirty="0">
                <a:latin typeface="Calibri" pitchFamily="34" charset="0"/>
              </a:rPr>
              <a:t> </a:t>
            </a:r>
            <a:r>
              <a:rPr lang="tr-TR" sz="3200" dirty="0" smtClean="0">
                <a:latin typeface="Calibri" pitchFamily="34" charset="0"/>
              </a:rPr>
              <a:t>    Apak ve bembeyaz kelimeleri için ne diyebiliriz?</a:t>
            </a:r>
            <a:endParaRPr lang="tr-TR" sz="3200" b="1" dirty="0">
              <a:latin typeface="Calibri" pitchFamily="34" charset="0"/>
            </a:endParaRPr>
          </a:p>
        </p:txBody>
      </p:sp>
      <p:sp>
        <p:nvSpPr>
          <p:cNvPr id="12" name="3 Metin kutusu"/>
          <p:cNvSpPr txBox="1"/>
          <p:nvPr/>
        </p:nvSpPr>
        <p:spPr>
          <a:xfrm>
            <a:off x="2339751" y="4293096"/>
            <a:ext cx="4176465"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Eş anlamlı kelimeler</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txBox="1">
            <a:spLocks/>
          </p:cNvSpPr>
          <p:nvPr/>
        </p:nvSpPr>
        <p:spPr>
          <a:xfrm>
            <a:off x="708186" y="1052736"/>
            <a:ext cx="8782334" cy="9845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sz="3200" dirty="0" smtClean="0">
                <a:latin typeface="Calibri" pitchFamily="34" charset="0"/>
              </a:rPr>
              <a:t>                 Bir olayla </a:t>
            </a:r>
            <a:r>
              <a:rPr lang="tr-TR" sz="3200" dirty="0">
                <a:latin typeface="Calibri" pitchFamily="34" charset="0"/>
              </a:rPr>
              <a:t>ilgili gerçeğin ne olduğunu </a:t>
            </a:r>
            <a:r>
              <a:rPr lang="tr-TR" sz="3200" dirty="0" smtClean="0">
                <a:latin typeface="Calibri" pitchFamily="34" charset="0"/>
              </a:rPr>
              <a:t>bilememekten </a:t>
            </a:r>
            <a:r>
              <a:rPr lang="tr-TR" sz="3200" dirty="0">
                <a:latin typeface="Calibri" pitchFamily="34" charset="0"/>
              </a:rPr>
              <a:t>doğan kararsızlık, kuruntu, </a:t>
            </a:r>
            <a:r>
              <a:rPr lang="tr-TR" sz="3200" dirty="0" smtClean="0">
                <a:latin typeface="Calibri" pitchFamily="34" charset="0"/>
              </a:rPr>
              <a:t>şüphe.</a:t>
            </a:r>
          </a:p>
        </p:txBody>
      </p:sp>
      <p:sp>
        <p:nvSpPr>
          <p:cNvPr id="6" name="İçerik Yer Tutucusu 2"/>
          <p:cNvSpPr txBox="1">
            <a:spLocks/>
          </p:cNvSpPr>
          <p:nvPr/>
        </p:nvSpPr>
        <p:spPr>
          <a:xfrm>
            <a:off x="694357" y="4067035"/>
            <a:ext cx="7762108" cy="15382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tr-TR" b="1" dirty="0">
              <a:solidFill>
                <a:srgbClr val="FF0000"/>
              </a:solidFill>
            </a:endParaRPr>
          </a:p>
        </p:txBody>
      </p:sp>
      <p:sp>
        <p:nvSpPr>
          <p:cNvPr id="7" name="3 Metin kutusu"/>
          <p:cNvSpPr txBox="1"/>
          <p:nvPr/>
        </p:nvSpPr>
        <p:spPr>
          <a:xfrm>
            <a:off x="696208" y="972017"/>
            <a:ext cx="1730759"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8" name="İçerik Yer Tutucusu 2"/>
          <p:cNvSpPr txBox="1">
            <a:spLocks/>
          </p:cNvSpPr>
          <p:nvPr/>
        </p:nvSpPr>
        <p:spPr>
          <a:xfrm>
            <a:off x="378786" y="2469369"/>
            <a:ext cx="6209438" cy="8156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dirty="0" smtClean="0">
                <a:solidFill>
                  <a:srgbClr val="FF0000"/>
                </a:solidFill>
              </a:rPr>
              <a:t>                                </a:t>
            </a:r>
            <a:r>
              <a:rPr lang="tr-TR" sz="3200" dirty="0">
                <a:latin typeface="Calibri" pitchFamily="34" charset="0"/>
              </a:rPr>
              <a:t>Kuşkusu </a:t>
            </a:r>
            <a:r>
              <a:rPr lang="tr-TR" sz="3200" dirty="0" smtClean="0">
                <a:latin typeface="Calibri" pitchFamily="34" charset="0"/>
              </a:rPr>
              <a:t>olmayan</a:t>
            </a:r>
            <a:endParaRPr lang="tr-TR" dirty="0" smtClean="0"/>
          </a:p>
        </p:txBody>
      </p:sp>
      <p:sp>
        <p:nvSpPr>
          <p:cNvPr id="9" name="3 Metin kutusu"/>
          <p:cNvSpPr txBox="1"/>
          <p:nvPr/>
        </p:nvSpPr>
        <p:spPr>
          <a:xfrm>
            <a:off x="688860" y="2348880"/>
            <a:ext cx="2520280"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Kuşkusuz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0" name="İçerik Yer Tutucusu 2"/>
          <p:cNvSpPr txBox="1">
            <a:spLocks/>
          </p:cNvSpPr>
          <p:nvPr/>
        </p:nvSpPr>
        <p:spPr>
          <a:xfrm>
            <a:off x="669169" y="3621497"/>
            <a:ext cx="7787296" cy="16797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sz="3200" dirty="0" smtClean="0">
                <a:latin typeface="Calibri" pitchFamily="34" charset="0"/>
              </a:rPr>
              <a:t>                  Dilek </a:t>
            </a:r>
            <a:r>
              <a:rPr lang="tr-TR" sz="3200" dirty="0">
                <a:latin typeface="Calibri" pitchFamily="34" charset="0"/>
              </a:rPr>
              <a:t>anlatan cümlelerin başına getirilerek "ne olurdu" anlamında özlem veya pişmanlık bildiren bir söz, bari </a:t>
            </a:r>
          </a:p>
          <a:p>
            <a:pPr marL="0" indent="0">
              <a:buNone/>
            </a:pPr>
            <a:endParaRPr lang="tr-TR" dirty="0" smtClean="0"/>
          </a:p>
        </p:txBody>
      </p:sp>
      <p:sp>
        <p:nvSpPr>
          <p:cNvPr id="11" name="3 Metin kutusu"/>
          <p:cNvSpPr txBox="1"/>
          <p:nvPr/>
        </p:nvSpPr>
        <p:spPr>
          <a:xfrm>
            <a:off x="727585" y="3466389"/>
            <a:ext cx="1933427"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Keşke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Tree>
    <p:extLst>
      <p:ext uri="{BB962C8B-B14F-4D97-AF65-F5344CB8AC3E}">
        <p14:creationId xmlns:p14="http://schemas.microsoft.com/office/powerpoint/2010/main" val="1345938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2"/>
          <p:cNvSpPr txBox="1">
            <a:spLocks/>
          </p:cNvSpPr>
          <p:nvPr/>
        </p:nvSpPr>
        <p:spPr>
          <a:xfrm>
            <a:off x="827584" y="2996952"/>
            <a:ext cx="7762108" cy="5861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3200" b="1" dirty="0" smtClean="0">
                <a:latin typeface="Calibri" pitchFamily="34" charset="0"/>
              </a:rPr>
              <a:t>Kelimelerini sözlük sırasına koyarak, yazınız.</a:t>
            </a:r>
          </a:p>
        </p:txBody>
      </p:sp>
      <p:sp>
        <p:nvSpPr>
          <p:cNvPr id="7" name="3 Metin kutusu"/>
          <p:cNvSpPr txBox="1"/>
          <p:nvPr/>
        </p:nvSpPr>
        <p:spPr>
          <a:xfrm>
            <a:off x="2051720" y="1268760"/>
            <a:ext cx="151216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Apak</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8" name="3 Metin kutusu"/>
          <p:cNvSpPr txBox="1"/>
          <p:nvPr/>
        </p:nvSpPr>
        <p:spPr>
          <a:xfrm>
            <a:off x="4965268" y="1198475"/>
            <a:ext cx="155094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9" name="3 Metin kutusu"/>
          <p:cNvSpPr txBox="1"/>
          <p:nvPr/>
        </p:nvSpPr>
        <p:spPr>
          <a:xfrm>
            <a:off x="2065368" y="2084203"/>
            <a:ext cx="2520280"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Kuşkusuz</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0" name="3 Metin kutusu"/>
          <p:cNvSpPr txBox="1"/>
          <p:nvPr/>
        </p:nvSpPr>
        <p:spPr>
          <a:xfrm>
            <a:off x="4942829" y="2084202"/>
            <a:ext cx="1933427"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Keşke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1" name="3 Metin kutusu"/>
          <p:cNvSpPr txBox="1"/>
          <p:nvPr/>
        </p:nvSpPr>
        <p:spPr>
          <a:xfrm>
            <a:off x="1516015" y="3789040"/>
            <a:ext cx="151216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Apak -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2" name="3 Metin kutusu"/>
          <p:cNvSpPr txBox="1"/>
          <p:nvPr/>
        </p:nvSpPr>
        <p:spPr>
          <a:xfrm>
            <a:off x="2915816" y="3789040"/>
            <a:ext cx="1669832"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Keşke -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3" name="3 Metin kutusu"/>
          <p:cNvSpPr txBox="1"/>
          <p:nvPr/>
        </p:nvSpPr>
        <p:spPr>
          <a:xfrm>
            <a:off x="4572000" y="3791526"/>
            <a:ext cx="1807578"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 - </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14" name="3 Metin kutusu"/>
          <p:cNvSpPr txBox="1"/>
          <p:nvPr/>
        </p:nvSpPr>
        <p:spPr>
          <a:xfrm>
            <a:off x="6228184" y="3789039"/>
            <a:ext cx="2304256"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Kuşkusuz</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Tree>
    <p:extLst>
      <p:ext uri="{BB962C8B-B14F-4D97-AF65-F5344CB8AC3E}">
        <p14:creationId xmlns:p14="http://schemas.microsoft.com/office/powerpoint/2010/main" val="1494168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476194"/>
            <a:ext cx="3229020" cy="4809718"/>
          </a:xfrm>
          <a:prstGeom prst="rect">
            <a:avLst/>
          </a:prstGeom>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348880"/>
            <a:ext cx="4720274" cy="208823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182" y="2132856"/>
            <a:ext cx="8361635" cy="3704425"/>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3180" y="371315"/>
            <a:ext cx="4063076" cy="1797490"/>
          </a:xfrm>
          <a:prstGeom prst="rect">
            <a:avLst/>
          </a:prstGeom>
        </p:spPr>
      </p:pic>
      <p:sp>
        <p:nvSpPr>
          <p:cNvPr id="6" name="Dikdörtgen 5"/>
          <p:cNvSpPr/>
          <p:nvPr/>
        </p:nvSpPr>
        <p:spPr>
          <a:xfrm>
            <a:off x="4788024" y="2031231"/>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74</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1990" y="4797152"/>
            <a:ext cx="3528392" cy="1560948"/>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718" y="1891863"/>
            <a:ext cx="2095504" cy="3121313"/>
          </a:xfrm>
          <a:prstGeom prst="rect">
            <a:avLst/>
          </a:prstGeom>
        </p:spPr>
      </p:pic>
      <p:pic>
        <p:nvPicPr>
          <p:cNvPr id="4" name="Resim 3"/>
          <p:cNvPicPr>
            <a:picLocks noChangeAspect="1"/>
          </p:cNvPicPr>
          <p:nvPr/>
        </p:nvPicPr>
        <p:blipFill rotWithShape="1">
          <a:blip r:embed="rId4">
            <a:extLst>
              <a:ext uri="{28A0092B-C50C-407E-A947-70E740481C1C}">
                <a14:useLocalDpi xmlns:a14="http://schemas.microsoft.com/office/drawing/2010/main" val="0"/>
              </a:ext>
            </a:extLst>
          </a:blip>
          <a:srcRect l="7340" t="11186" b="51624"/>
          <a:stretch/>
        </p:blipFill>
        <p:spPr>
          <a:xfrm>
            <a:off x="2175593" y="1346398"/>
            <a:ext cx="6929491" cy="2969629"/>
          </a:xfrm>
          <a:prstGeom prst="rect">
            <a:avLst/>
          </a:prstGeom>
        </p:spPr>
      </p:pic>
      <p:pic>
        <p:nvPicPr>
          <p:cNvPr id="10" name="Resim 9"/>
          <p:cNvPicPr>
            <a:picLocks noChangeAspect="1"/>
          </p:cNvPicPr>
          <p:nvPr/>
        </p:nvPicPr>
        <p:blipFill rotWithShape="1">
          <a:blip r:embed="rId4">
            <a:extLst>
              <a:ext uri="{28A0092B-C50C-407E-A947-70E740481C1C}">
                <a14:useLocalDpi xmlns:a14="http://schemas.microsoft.com/office/drawing/2010/main" val="0"/>
              </a:ext>
            </a:extLst>
          </a:blip>
          <a:srcRect r="10246" b="89880"/>
          <a:stretch/>
        </p:blipFill>
        <p:spPr>
          <a:xfrm>
            <a:off x="2329222" y="499357"/>
            <a:ext cx="6554325" cy="679938"/>
          </a:xfrm>
          <a:prstGeom prst="rect">
            <a:avLst/>
          </a:prstGeom>
        </p:spPr>
      </p:pic>
      <p:sp>
        <p:nvSpPr>
          <p:cNvPr id="6" name="Dikdörtgen 5"/>
          <p:cNvSpPr/>
          <p:nvPr/>
        </p:nvSpPr>
        <p:spPr>
          <a:xfrm>
            <a:off x="5392706" y="447055"/>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75</a:t>
            </a:r>
            <a:endParaRPr lang="tr-TR" sz="2400" b="1" dirty="0">
              <a:solidFill>
                <a:srgbClr val="C00000"/>
              </a:solidFill>
              <a:latin typeface="Calibri" pitchFamily="34" charset="0"/>
            </a:endParaRPr>
          </a:p>
        </p:txBody>
      </p:sp>
      <p:sp>
        <p:nvSpPr>
          <p:cNvPr id="7" name="4 Metin kutusu"/>
          <p:cNvSpPr txBox="1"/>
          <p:nvPr/>
        </p:nvSpPr>
        <p:spPr>
          <a:xfrm>
            <a:off x="2195736" y="1815207"/>
            <a:ext cx="6552728" cy="461665"/>
          </a:xfrm>
          <a:prstGeom prst="rect">
            <a:avLst/>
          </a:prstGeom>
          <a:noFill/>
        </p:spPr>
        <p:txBody>
          <a:bodyPr wrap="square" rtlCol="0">
            <a:spAutoFit/>
          </a:bodyPr>
          <a:lstStyle/>
          <a:p>
            <a:r>
              <a:rPr lang="tr-TR" sz="2400" dirty="0">
                <a:latin typeface="Calibri" pitchFamily="34" charset="0"/>
              </a:rPr>
              <a:t> </a:t>
            </a:r>
            <a:r>
              <a:rPr lang="tr-TR" sz="2400" dirty="0" smtClean="0">
                <a:latin typeface="Calibri" pitchFamily="34" charset="0"/>
              </a:rPr>
              <a:t>    Resimdeki kedi, </a:t>
            </a:r>
            <a:r>
              <a:rPr lang="tr-TR" sz="2400" i="1" dirty="0" smtClean="0">
                <a:solidFill>
                  <a:srgbClr val="FF0000"/>
                </a:solidFill>
                <a:latin typeface="Calibri" pitchFamily="34" charset="0"/>
              </a:rPr>
              <a:t>sarı</a:t>
            </a:r>
            <a:r>
              <a:rPr lang="tr-TR" sz="2400" dirty="0" smtClean="0">
                <a:latin typeface="Calibri" pitchFamily="34" charset="0"/>
              </a:rPr>
              <a:t> renktedir.</a:t>
            </a:r>
            <a:endParaRPr lang="tr-TR" sz="2400" b="1" dirty="0">
              <a:latin typeface="Calibri" pitchFamily="34" charset="0"/>
            </a:endParaRPr>
          </a:p>
        </p:txBody>
      </p:sp>
      <p:sp>
        <p:nvSpPr>
          <p:cNvPr id="8" name="4 Metin kutusu"/>
          <p:cNvSpPr txBox="1"/>
          <p:nvPr/>
        </p:nvSpPr>
        <p:spPr>
          <a:xfrm>
            <a:off x="2195736" y="2636912"/>
            <a:ext cx="6192688" cy="461665"/>
          </a:xfrm>
          <a:prstGeom prst="rect">
            <a:avLst/>
          </a:prstGeom>
          <a:noFill/>
        </p:spPr>
        <p:txBody>
          <a:bodyPr wrap="square" rtlCol="0">
            <a:spAutoFit/>
          </a:bodyPr>
          <a:lstStyle/>
          <a:p>
            <a:r>
              <a:rPr lang="tr-TR" sz="2400" dirty="0">
                <a:latin typeface="Calibri" pitchFamily="34" charset="0"/>
              </a:rPr>
              <a:t> </a:t>
            </a:r>
            <a:r>
              <a:rPr lang="tr-TR" sz="2400" dirty="0" smtClean="0">
                <a:latin typeface="Calibri" pitchFamily="34" charset="0"/>
              </a:rPr>
              <a:t>    Daha önce bu renkte kediyi </a:t>
            </a:r>
            <a:r>
              <a:rPr lang="tr-TR" sz="2400" b="1" dirty="0" smtClean="0">
                <a:solidFill>
                  <a:srgbClr val="FF0000"/>
                </a:solidFill>
                <a:latin typeface="Calibri" pitchFamily="34" charset="0"/>
              </a:rPr>
              <a:t>……………........…</a:t>
            </a:r>
            <a:endParaRPr lang="tr-TR" sz="2400" b="1" dirty="0">
              <a:solidFill>
                <a:srgbClr val="FF0000"/>
              </a:solidFill>
              <a:latin typeface="Calibri" pitchFamily="34" charset="0"/>
            </a:endParaRPr>
          </a:p>
        </p:txBody>
      </p:sp>
      <p:sp>
        <p:nvSpPr>
          <p:cNvPr id="9" name="4 Metin kutusu"/>
          <p:cNvSpPr txBox="1"/>
          <p:nvPr/>
        </p:nvSpPr>
        <p:spPr>
          <a:xfrm>
            <a:off x="2520698" y="3822139"/>
            <a:ext cx="6480720" cy="830997"/>
          </a:xfrm>
          <a:prstGeom prst="rect">
            <a:avLst/>
          </a:prstGeom>
          <a:noFill/>
        </p:spPr>
        <p:txBody>
          <a:bodyPr wrap="square" rtlCol="0">
            <a:spAutoFit/>
          </a:bodyPr>
          <a:lstStyle/>
          <a:p>
            <a:r>
              <a:rPr lang="tr-TR" sz="2400" dirty="0" smtClean="0">
                <a:latin typeface="Calibri" pitchFamily="34" charset="0"/>
              </a:rPr>
              <a:t>Kedinin rengine benzer rengi, </a:t>
            </a:r>
            <a:r>
              <a:rPr lang="tr-TR" sz="2400" b="1" dirty="0" smtClean="0">
                <a:solidFill>
                  <a:srgbClr val="FF0000"/>
                </a:solidFill>
                <a:latin typeface="Calibri" pitchFamily="34" charset="0"/>
              </a:rPr>
              <a:t>annesinin önlü-</a:t>
            </a:r>
            <a:r>
              <a:rPr lang="tr-TR" sz="2400" b="1" dirty="0" err="1" smtClean="0">
                <a:solidFill>
                  <a:srgbClr val="FF0000"/>
                </a:solidFill>
                <a:latin typeface="Calibri" pitchFamily="34" charset="0"/>
              </a:rPr>
              <a:t>ğünde</a:t>
            </a:r>
            <a:r>
              <a:rPr lang="tr-TR" sz="2400" b="1" dirty="0" smtClean="0">
                <a:solidFill>
                  <a:srgbClr val="FF0000"/>
                </a:solidFill>
                <a:latin typeface="Calibri" pitchFamily="34" charset="0"/>
              </a:rPr>
              <a:t>, vazodaki çiçekte</a:t>
            </a:r>
            <a:r>
              <a:rPr lang="tr-TR" sz="2400" dirty="0" smtClean="0">
                <a:latin typeface="Calibri" pitchFamily="34" charset="0"/>
              </a:rPr>
              <a:t> görüyorum.</a:t>
            </a:r>
            <a:endParaRPr lang="tr-TR" sz="2400" b="1" dirty="0">
              <a:solidFill>
                <a:srgbClr val="FF0000"/>
              </a:solidFill>
              <a:latin typeface="Calibri" pitchFamily="34" charset="0"/>
            </a:endParaRPr>
          </a:p>
        </p:txBody>
      </p:sp>
    </p:spTree>
    <p:extLst>
      <p:ext uri="{BB962C8B-B14F-4D97-AF65-F5344CB8AC3E}">
        <p14:creationId xmlns:p14="http://schemas.microsoft.com/office/powerpoint/2010/main" val="332997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a:extLst>
              <a:ext uri="{28A0092B-C50C-407E-A947-70E740481C1C}">
                <a14:useLocalDpi xmlns:a14="http://schemas.microsoft.com/office/drawing/2010/main" val="0"/>
              </a:ext>
            </a:extLst>
          </a:blip>
          <a:srcRect l="5854" t="48205" b="9589"/>
          <a:stretch/>
        </p:blipFill>
        <p:spPr>
          <a:xfrm>
            <a:off x="1854242" y="1361910"/>
            <a:ext cx="7325422" cy="343524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00" y="140151"/>
            <a:ext cx="2095504" cy="3121313"/>
          </a:xfrm>
          <a:prstGeom prst="rect">
            <a:avLst/>
          </a:prstGeom>
        </p:spPr>
      </p:pic>
      <p:pic>
        <p:nvPicPr>
          <p:cNvPr id="3" name="Resi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1990" y="4797152"/>
            <a:ext cx="3528392" cy="1560948"/>
          </a:xfrm>
          <a:prstGeom prst="rect">
            <a:avLst/>
          </a:prstGeom>
        </p:spPr>
      </p:pic>
      <p:pic>
        <p:nvPicPr>
          <p:cNvPr id="10" name="Resim 9"/>
          <p:cNvPicPr>
            <a:picLocks noChangeAspect="1"/>
          </p:cNvPicPr>
          <p:nvPr/>
        </p:nvPicPr>
        <p:blipFill rotWithShape="1">
          <a:blip r:embed="rId2">
            <a:extLst>
              <a:ext uri="{28A0092B-C50C-407E-A947-70E740481C1C}">
                <a14:useLocalDpi xmlns:a14="http://schemas.microsoft.com/office/drawing/2010/main" val="0"/>
              </a:ext>
            </a:extLst>
          </a:blip>
          <a:srcRect r="10246" b="89880"/>
          <a:stretch/>
        </p:blipFill>
        <p:spPr>
          <a:xfrm>
            <a:off x="2329222" y="499357"/>
            <a:ext cx="6554325" cy="679938"/>
          </a:xfrm>
          <a:prstGeom prst="rect">
            <a:avLst/>
          </a:prstGeom>
        </p:spPr>
      </p:pic>
      <p:sp>
        <p:nvSpPr>
          <p:cNvPr id="6" name="Dikdörtgen 5"/>
          <p:cNvSpPr/>
          <p:nvPr/>
        </p:nvSpPr>
        <p:spPr>
          <a:xfrm>
            <a:off x="5392706" y="447055"/>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75</a:t>
            </a:r>
            <a:endParaRPr lang="tr-TR" sz="2400" b="1" dirty="0">
              <a:solidFill>
                <a:srgbClr val="C00000"/>
              </a:solidFill>
              <a:latin typeface="Calibri" pitchFamily="34" charset="0"/>
            </a:endParaRPr>
          </a:p>
        </p:txBody>
      </p:sp>
      <p:sp>
        <p:nvSpPr>
          <p:cNvPr id="7" name="4 Metin kutusu"/>
          <p:cNvSpPr txBox="1"/>
          <p:nvPr/>
        </p:nvSpPr>
        <p:spPr>
          <a:xfrm>
            <a:off x="2252754" y="1700808"/>
            <a:ext cx="6227766" cy="461665"/>
          </a:xfrm>
          <a:prstGeom prst="rect">
            <a:avLst/>
          </a:prstGeom>
          <a:noFill/>
        </p:spPr>
        <p:txBody>
          <a:bodyPr wrap="square" rtlCol="0">
            <a:spAutoFit/>
          </a:bodyPr>
          <a:lstStyle/>
          <a:p>
            <a:r>
              <a:rPr lang="tr-TR" sz="2400" dirty="0" smtClean="0">
                <a:latin typeface="Calibri" pitchFamily="34" charset="0"/>
              </a:rPr>
              <a:t>Kadının üzerindeki giysiler, </a:t>
            </a:r>
            <a:r>
              <a:rPr lang="tr-TR" sz="2400" i="1" dirty="0" smtClean="0">
                <a:solidFill>
                  <a:srgbClr val="FF0000"/>
                </a:solidFill>
                <a:latin typeface="Calibri" pitchFamily="34" charset="0"/>
              </a:rPr>
              <a:t>pembedir.</a:t>
            </a:r>
            <a:endParaRPr lang="tr-TR" sz="2400" b="1" dirty="0">
              <a:latin typeface="Calibri" pitchFamily="34" charset="0"/>
            </a:endParaRPr>
          </a:p>
        </p:txBody>
      </p:sp>
      <p:sp>
        <p:nvSpPr>
          <p:cNvPr id="8" name="4 Metin kutusu"/>
          <p:cNvSpPr txBox="1"/>
          <p:nvPr/>
        </p:nvSpPr>
        <p:spPr>
          <a:xfrm>
            <a:off x="1979712" y="2577098"/>
            <a:ext cx="6960228" cy="400110"/>
          </a:xfrm>
          <a:prstGeom prst="rect">
            <a:avLst/>
          </a:prstGeom>
          <a:noFill/>
        </p:spPr>
        <p:txBody>
          <a:bodyPr wrap="square" rtlCol="0">
            <a:spAutoFit/>
          </a:bodyPr>
          <a:lstStyle/>
          <a:p>
            <a:r>
              <a:rPr lang="tr-TR" sz="2000" dirty="0">
                <a:latin typeface="Calibri" pitchFamily="34" charset="0"/>
              </a:rPr>
              <a:t>Kadın, </a:t>
            </a:r>
            <a:r>
              <a:rPr lang="tr-TR" sz="2000" b="1" dirty="0">
                <a:solidFill>
                  <a:srgbClr val="FF0000"/>
                </a:solidFill>
                <a:latin typeface="Calibri" pitchFamily="34" charset="0"/>
              </a:rPr>
              <a:t>fareden korktuğu için</a:t>
            </a:r>
            <a:r>
              <a:rPr lang="tr-TR" sz="2000" dirty="0">
                <a:latin typeface="Calibri" pitchFamily="34" charset="0"/>
              </a:rPr>
              <a:t> sandalyenin üzerine çıkmış </a:t>
            </a:r>
            <a:r>
              <a:rPr lang="tr-TR" dirty="0" smtClean="0">
                <a:latin typeface="Calibri" pitchFamily="34" charset="0"/>
              </a:rPr>
              <a:t>olabilir..</a:t>
            </a:r>
            <a:endParaRPr lang="tr-TR" b="1" dirty="0">
              <a:solidFill>
                <a:srgbClr val="FF0000"/>
              </a:solidFill>
              <a:latin typeface="Calibri" pitchFamily="34" charset="0"/>
            </a:endParaRPr>
          </a:p>
        </p:txBody>
      </p:sp>
      <p:sp>
        <p:nvSpPr>
          <p:cNvPr id="9" name="4 Metin kutusu"/>
          <p:cNvSpPr txBox="1"/>
          <p:nvPr/>
        </p:nvSpPr>
        <p:spPr>
          <a:xfrm>
            <a:off x="1979712" y="3717032"/>
            <a:ext cx="6840760" cy="830997"/>
          </a:xfrm>
          <a:prstGeom prst="rect">
            <a:avLst/>
          </a:prstGeom>
          <a:noFill/>
        </p:spPr>
        <p:txBody>
          <a:bodyPr wrap="square" rtlCol="0">
            <a:spAutoFit/>
          </a:bodyPr>
          <a:lstStyle/>
          <a:p>
            <a:r>
              <a:rPr lang="tr-TR" sz="2400" dirty="0" smtClean="0">
                <a:latin typeface="Calibri" pitchFamily="34" charset="0"/>
              </a:rPr>
              <a:t>     Kadın, </a:t>
            </a:r>
            <a:r>
              <a:rPr lang="tr-TR" sz="2400" b="1" dirty="0" smtClean="0">
                <a:solidFill>
                  <a:srgbClr val="FF0000"/>
                </a:solidFill>
                <a:latin typeface="Calibri" pitchFamily="34" charset="0"/>
              </a:rPr>
              <a:t>……………. </a:t>
            </a:r>
            <a:r>
              <a:rPr lang="tr-TR" sz="2400" b="1" dirty="0" smtClean="0">
                <a:latin typeface="Calibri" pitchFamily="34" charset="0"/>
              </a:rPr>
              <a:t>,  </a:t>
            </a:r>
            <a:r>
              <a:rPr lang="tr-TR" sz="2400" b="1" dirty="0" smtClean="0">
                <a:solidFill>
                  <a:srgbClr val="FF0000"/>
                </a:solidFill>
                <a:latin typeface="Calibri" pitchFamily="34" charset="0"/>
              </a:rPr>
              <a:t> ……………….</a:t>
            </a:r>
            <a:r>
              <a:rPr lang="tr-TR" sz="2400" b="1" dirty="0" smtClean="0">
                <a:latin typeface="Calibri" pitchFamily="34" charset="0"/>
              </a:rPr>
              <a:t>,</a:t>
            </a:r>
            <a:r>
              <a:rPr lang="tr-TR" sz="2400" b="1" dirty="0" smtClean="0">
                <a:solidFill>
                  <a:srgbClr val="FF0000"/>
                </a:solidFill>
                <a:latin typeface="Calibri" pitchFamily="34" charset="0"/>
              </a:rPr>
              <a:t>   ……………………  </a:t>
            </a:r>
            <a:r>
              <a:rPr lang="tr-TR" sz="2400" b="1" dirty="0" smtClean="0">
                <a:latin typeface="Calibri" pitchFamily="34" charset="0"/>
              </a:rPr>
              <a:t>,</a:t>
            </a:r>
            <a:r>
              <a:rPr lang="tr-TR" sz="2400" b="1" dirty="0" smtClean="0">
                <a:solidFill>
                  <a:srgbClr val="FF0000"/>
                </a:solidFill>
                <a:latin typeface="Calibri" pitchFamily="34" charset="0"/>
              </a:rPr>
              <a:t>  ………………………..  </a:t>
            </a:r>
            <a:r>
              <a:rPr lang="tr-TR" sz="2400" dirty="0" smtClean="0">
                <a:latin typeface="Calibri" pitchFamily="34" charset="0"/>
              </a:rPr>
              <a:t>hissetmiş olabilir.</a:t>
            </a:r>
            <a:endParaRPr lang="tr-TR" sz="2400" b="1" dirty="0">
              <a:solidFill>
                <a:srgbClr val="FF0000"/>
              </a:solidFill>
              <a:latin typeface="Calibri" pitchFamily="34" charset="0"/>
            </a:endParaRPr>
          </a:p>
        </p:txBody>
      </p:sp>
    </p:spTree>
    <p:extLst>
      <p:ext uri="{BB962C8B-B14F-4D97-AF65-F5344CB8AC3E}">
        <p14:creationId xmlns:p14="http://schemas.microsoft.com/office/powerpoint/2010/main" val="1140371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071538" y="1616949"/>
            <a:ext cx="7429552" cy="1077218"/>
          </a:xfrm>
          <a:prstGeom prst="rect">
            <a:avLst/>
          </a:prstGeom>
          <a:noFill/>
        </p:spPr>
        <p:txBody>
          <a:bodyPr wrap="square" rtlCol="0">
            <a:spAutoFit/>
          </a:bodyPr>
          <a:lstStyle/>
          <a:p>
            <a:r>
              <a:rPr lang="tr-TR" sz="3200" b="1" dirty="0" smtClean="0">
                <a:solidFill>
                  <a:srgbClr val="FF0000"/>
                </a:solidFill>
                <a:latin typeface="Calibri" pitchFamily="34" charset="0"/>
              </a:rPr>
              <a:t>1-</a:t>
            </a:r>
            <a:r>
              <a:rPr lang="tr-TR" sz="3200" dirty="0" smtClean="0">
                <a:latin typeface="Calibri" pitchFamily="34" charset="0"/>
              </a:rPr>
              <a:t> </a:t>
            </a:r>
            <a:r>
              <a:rPr lang="tr-TR" sz="3200" dirty="0">
                <a:latin typeface="Calibri" pitchFamily="34" charset="0"/>
              </a:rPr>
              <a:t>Şiirde çocuk hangi hayvana sahip olmak </a:t>
            </a:r>
            <a:r>
              <a:rPr lang="tr-TR" sz="3200" dirty="0" smtClean="0">
                <a:latin typeface="Calibri" pitchFamily="34" charset="0"/>
              </a:rPr>
              <a:t>istiyor?</a:t>
            </a:r>
            <a:endParaRPr lang="tr-TR" sz="3200" dirty="0">
              <a:latin typeface="Calibri" pitchFamily="34" charset="0"/>
            </a:endParaRPr>
          </a:p>
        </p:txBody>
      </p:sp>
      <p:sp>
        <p:nvSpPr>
          <p:cNvPr id="6" name="5 Metin kutusu"/>
          <p:cNvSpPr txBox="1"/>
          <p:nvPr/>
        </p:nvSpPr>
        <p:spPr>
          <a:xfrm>
            <a:off x="1056585" y="1648563"/>
            <a:ext cx="7143800" cy="1077218"/>
          </a:xfrm>
          <a:prstGeom prst="rect">
            <a:avLst/>
          </a:prstGeom>
          <a:noFill/>
        </p:spPr>
        <p:txBody>
          <a:bodyPr wrap="square" rtlCol="0">
            <a:spAutoFit/>
          </a:bodyPr>
          <a:lstStyle/>
          <a:p>
            <a:r>
              <a:rPr lang="tr-TR" sz="3200" b="1" dirty="0" smtClean="0">
                <a:solidFill>
                  <a:srgbClr val="FF0000"/>
                </a:solidFill>
                <a:latin typeface="Calibri" pitchFamily="34" charset="0"/>
              </a:rPr>
              <a:t>2-</a:t>
            </a:r>
            <a:r>
              <a:rPr lang="tr-TR" sz="3200" dirty="0" smtClean="0">
                <a:latin typeface="ALFABET98" pitchFamily="2" charset="0"/>
              </a:rPr>
              <a:t> </a:t>
            </a:r>
            <a:r>
              <a:rPr lang="tr-TR" sz="3200" dirty="0">
                <a:latin typeface="Calibri" pitchFamily="34" charset="0"/>
              </a:rPr>
              <a:t> Siz hangi hayvana sahip olmak istersiniz? Neden? </a:t>
            </a:r>
            <a:endParaRPr lang="tr-TR" sz="3200" dirty="0">
              <a:latin typeface="ALFABET98" pitchFamily="2" charset="0"/>
            </a:endParaRPr>
          </a:p>
        </p:txBody>
      </p:sp>
      <p:sp>
        <p:nvSpPr>
          <p:cNvPr id="12" name="11 Metin kutusu"/>
          <p:cNvSpPr txBox="1"/>
          <p:nvPr/>
        </p:nvSpPr>
        <p:spPr>
          <a:xfrm>
            <a:off x="2339752" y="748380"/>
            <a:ext cx="4357718" cy="646331"/>
          </a:xfrm>
          <a:prstGeom prst="rect">
            <a:avLst/>
          </a:prstGeom>
          <a:noFill/>
        </p:spPr>
        <p:txBody>
          <a:bodyPr wrap="square" rtlCol="0">
            <a:spAutoFit/>
          </a:bodyPr>
          <a:lstStyle/>
          <a:p>
            <a:r>
              <a:rPr lang="tr-TR" sz="3600" b="1" dirty="0" smtClean="0">
                <a:solidFill>
                  <a:srgbClr val="C00000"/>
                </a:solidFill>
                <a:latin typeface="Calibri" pitchFamily="34" charset="0"/>
              </a:rPr>
              <a:t>Şiirimizi İnceleyelim</a:t>
            </a:r>
            <a:endParaRPr lang="tr-TR" sz="3600" dirty="0">
              <a:solidFill>
                <a:srgbClr val="C00000"/>
              </a:solidFill>
              <a:latin typeface="Calibri" pitchFamily="34" charset="0"/>
            </a:endParaRPr>
          </a:p>
        </p:txBody>
      </p:sp>
      <p:sp>
        <p:nvSpPr>
          <p:cNvPr id="15" name="14 Metin kutusu"/>
          <p:cNvSpPr txBox="1"/>
          <p:nvPr/>
        </p:nvSpPr>
        <p:spPr>
          <a:xfrm>
            <a:off x="1000100" y="3068960"/>
            <a:ext cx="7500990" cy="584775"/>
          </a:xfrm>
          <a:prstGeom prst="rect">
            <a:avLst/>
          </a:prstGeom>
          <a:noFill/>
        </p:spPr>
        <p:txBody>
          <a:bodyPr wrap="square" rtlCol="0">
            <a:spAutoFit/>
          </a:bodyPr>
          <a:lstStyle/>
          <a:p>
            <a:r>
              <a:rPr lang="tr-TR" sz="3200" dirty="0" smtClean="0">
                <a:latin typeface="Calibri" pitchFamily="34" charset="0"/>
              </a:rPr>
              <a:t> </a:t>
            </a:r>
            <a:r>
              <a:rPr lang="tr-TR" sz="3200" dirty="0">
                <a:latin typeface="Calibri" pitchFamily="34" charset="0"/>
              </a:rPr>
              <a:t>Şiirde </a:t>
            </a:r>
            <a:r>
              <a:rPr lang="tr-TR" sz="3200" dirty="0" smtClean="0">
                <a:latin typeface="Calibri" pitchFamily="34" charset="0"/>
              </a:rPr>
              <a:t>çocuk </a:t>
            </a:r>
            <a:r>
              <a:rPr lang="tr-TR" sz="3200" b="1" dirty="0" smtClean="0">
                <a:solidFill>
                  <a:srgbClr val="C00000"/>
                </a:solidFill>
                <a:latin typeface="Calibri" pitchFamily="34" charset="0"/>
              </a:rPr>
              <a:t>kediye</a:t>
            </a:r>
            <a:r>
              <a:rPr lang="tr-TR" sz="3200" dirty="0" smtClean="0">
                <a:latin typeface="Calibri" pitchFamily="34" charset="0"/>
              </a:rPr>
              <a:t>  </a:t>
            </a:r>
            <a:r>
              <a:rPr lang="tr-TR" sz="3200" dirty="0">
                <a:latin typeface="Calibri" pitchFamily="34" charset="0"/>
              </a:rPr>
              <a:t>sahip olmak </a:t>
            </a:r>
            <a:r>
              <a:rPr lang="tr-TR" sz="3200" dirty="0" smtClean="0">
                <a:latin typeface="Calibri" pitchFamily="34" charset="0"/>
              </a:rPr>
              <a:t>istiyor.</a:t>
            </a:r>
            <a:endParaRPr lang="tr-TR" sz="32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2"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1" nodeType="clickEffect">
                                  <p:stCondLst>
                                    <p:cond delay="0"/>
                                  </p:stCondLst>
                                  <p:childTnLst>
                                    <p:animEffect transition="out" filter="diamond(in)">
                                      <p:cBhvr>
                                        <p:cTn id="21" dur="2000"/>
                                        <p:tgtEl>
                                          <p:spTgt spid="15"/>
                                        </p:tgtEl>
                                      </p:cBhvr>
                                    </p:animEffect>
                                    <p:set>
                                      <p:cBhvr>
                                        <p:cTn id="22" dur="1" fill="hold">
                                          <p:stCondLst>
                                            <p:cond delay="19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5" grpId="2"/>
      <p:bldP spid="6" grpId="0"/>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44"/>
            <a:ext cx="9144000" cy="6843712"/>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199543"/>
            <a:ext cx="7223546" cy="3818160"/>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9024" y="629876"/>
            <a:ext cx="7003369" cy="4972392"/>
          </a:xfrm>
          <a:prstGeom prst="rect">
            <a:avLst/>
          </a:prstGeom>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770" y="537210"/>
            <a:ext cx="7490460" cy="5783580"/>
          </a:xfrm>
          <a:prstGeom prst="rect">
            <a:avLst/>
          </a:prstGeom>
        </p:spPr>
      </p:pic>
      <p:pic>
        <p:nvPicPr>
          <p:cNvPr id="8" name="Resim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9024" y="537210"/>
            <a:ext cx="6845368" cy="5767222"/>
          </a:xfrm>
          <a:prstGeom prst="rect">
            <a:avLst/>
          </a:prstGeom>
        </p:spPr>
      </p:pic>
      <p:pic>
        <p:nvPicPr>
          <p:cNvPr id="9" name="Resim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39669" y="1391252"/>
            <a:ext cx="6484078" cy="40591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nodeType="clickEffect">
                                  <p:stCondLst>
                                    <p:cond delay="0"/>
                                  </p:stCondLst>
                                  <p:childTnLst>
                                    <p:animEffect transition="out" filter="blinds(horizontal)">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16" y="1196753"/>
            <a:ext cx="8338768" cy="4460988"/>
          </a:xfrm>
          <a:prstGeom prst="rect">
            <a:avLst/>
          </a:prstGeom>
        </p:spPr>
      </p:pic>
      <p:sp>
        <p:nvSpPr>
          <p:cNvPr id="27" name="26 Metin kutusu"/>
          <p:cNvSpPr txBox="1"/>
          <p:nvPr/>
        </p:nvSpPr>
        <p:spPr>
          <a:xfrm>
            <a:off x="1115616" y="2780928"/>
            <a:ext cx="7143800" cy="954107"/>
          </a:xfrm>
          <a:prstGeom prst="rect">
            <a:avLst/>
          </a:prstGeom>
          <a:noFill/>
        </p:spPr>
        <p:txBody>
          <a:bodyPr wrap="square" rtlCol="0">
            <a:spAutoFit/>
          </a:bodyPr>
          <a:lstStyle/>
          <a:p>
            <a:r>
              <a:rPr lang="tr-TR" sz="2800" b="1" dirty="0" smtClean="0">
                <a:solidFill>
                  <a:srgbClr val="FF0000"/>
                </a:solidFill>
              </a:rPr>
              <a:t>                                                            Tekir, Arap veya sokak kedisi cinsinden olabilirmiş.</a:t>
            </a:r>
            <a:endParaRPr lang="tr-TR" sz="2800" b="1" dirty="0">
              <a:solidFill>
                <a:srgbClr val="FF0000"/>
              </a:solidFill>
              <a:latin typeface="ALFABET98" pitchFamily="2" charset="0"/>
            </a:endParaRPr>
          </a:p>
        </p:txBody>
      </p:sp>
      <p:sp>
        <p:nvSpPr>
          <p:cNvPr id="11" name="Dikdörtgen 10"/>
          <p:cNvSpPr/>
          <p:nvPr/>
        </p:nvSpPr>
        <p:spPr>
          <a:xfrm>
            <a:off x="5088921" y="1052736"/>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75</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22" y="1285860"/>
            <a:ext cx="8821674" cy="4090631"/>
          </a:xfrm>
          <a:prstGeom prst="rect">
            <a:avLst/>
          </a:prstGeom>
        </p:spPr>
      </p:pic>
      <p:sp>
        <p:nvSpPr>
          <p:cNvPr id="27" name="26 Metin kutusu"/>
          <p:cNvSpPr txBox="1"/>
          <p:nvPr/>
        </p:nvSpPr>
        <p:spPr>
          <a:xfrm>
            <a:off x="5292080" y="2473732"/>
            <a:ext cx="1152128" cy="523220"/>
          </a:xfrm>
          <a:prstGeom prst="rect">
            <a:avLst/>
          </a:prstGeom>
          <a:noFill/>
        </p:spPr>
        <p:txBody>
          <a:bodyPr wrap="square" rtlCol="0">
            <a:spAutoFit/>
          </a:bodyPr>
          <a:lstStyle/>
          <a:p>
            <a:r>
              <a:rPr lang="tr-TR" sz="2800" b="1" dirty="0" smtClean="0">
                <a:solidFill>
                  <a:srgbClr val="FF0000"/>
                </a:solidFill>
              </a:rPr>
              <a:t> Sütçü</a:t>
            </a:r>
            <a:endParaRPr lang="tr-TR" sz="2800" b="1" dirty="0">
              <a:solidFill>
                <a:srgbClr val="FF0000"/>
              </a:solidFill>
              <a:latin typeface="ALFABET98" pitchFamily="2" charset="0"/>
            </a:endParaRPr>
          </a:p>
        </p:txBody>
      </p:sp>
      <p:sp>
        <p:nvSpPr>
          <p:cNvPr id="8" name="26 Metin kutusu"/>
          <p:cNvSpPr txBox="1"/>
          <p:nvPr/>
        </p:nvSpPr>
        <p:spPr>
          <a:xfrm>
            <a:off x="5292080" y="3265820"/>
            <a:ext cx="1152128" cy="523220"/>
          </a:xfrm>
          <a:prstGeom prst="rect">
            <a:avLst/>
          </a:prstGeom>
          <a:noFill/>
        </p:spPr>
        <p:txBody>
          <a:bodyPr wrap="square" rtlCol="0">
            <a:spAutoFit/>
          </a:bodyPr>
          <a:lstStyle/>
          <a:p>
            <a:r>
              <a:rPr lang="tr-TR" sz="2800" b="1" dirty="0" smtClean="0">
                <a:solidFill>
                  <a:srgbClr val="FF0000"/>
                </a:solidFill>
              </a:rPr>
              <a:t>Balıkçı</a:t>
            </a:r>
            <a:endParaRPr lang="tr-TR" sz="2800" b="1" dirty="0">
              <a:solidFill>
                <a:srgbClr val="FF0000"/>
              </a:solidFill>
              <a:latin typeface="ALFABET98" pitchFamily="2" charset="0"/>
            </a:endParaRPr>
          </a:p>
        </p:txBody>
      </p:sp>
      <p:sp>
        <p:nvSpPr>
          <p:cNvPr id="9" name="26 Metin kutusu"/>
          <p:cNvSpPr txBox="1"/>
          <p:nvPr/>
        </p:nvSpPr>
        <p:spPr>
          <a:xfrm>
            <a:off x="5292080" y="4057908"/>
            <a:ext cx="1584176" cy="523220"/>
          </a:xfrm>
          <a:prstGeom prst="rect">
            <a:avLst/>
          </a:prstGeom>
          <a:noFill/>
        </p:spPr>
        <p:txBody>
          <a:bodyPr wrap="square" rtlCol="0">
            <a:spAutoFit/>
          </a:bodyPr>
          <a:lstStyle/>
          <a:p>
            <a:r>
              <a:rPr lang="tr-TR" sz="2800" b="1" dirty="0" smtClean="0">
                <a:solidFill>
                  <a:srgbClr val="FF0000"/>
                </a:solidFill>
              </a:rPr>
              <a:t>Gözlemci</a:t>
            </a:r>
            <a:endParaRPr lang="tr-TR" sz="2800" b="1" dirty="0">
              <a:solidFill>
                <a:srgbClr val="FF0000"/>
              </a:solidFill>
              <a:latin typeface="ALFABET98" pitchFamily="2" charset="0"/>
            </a:endParaRPr>
          </a:p>
        </p:txBody>
      </p:sp>
      <p:sp>
        <p:nvSpPr>
          <p:cNvPr id="10" name="26 Metin kutusu"/>
          <p:cNvSpPr txBox="1"/>
          <p:nvPr/>
        </p:nvSpPr>
        <p:spPr>
          <a:xfrm>
            <a:off x="5292080" y="4849996"/>
            <a:ext cx="1584176" cy="523220"/>
          </a:xfrm>
          <a:prstGeom prst="rect">
            <a:avLst/>
          </a:prstGeom>
          <a:noFill/>
        </p:spPr>
        <p:txBody>
          <a:bodyPr wrap="square" rtlCol="0">
            <a:spAutoFit/>
          </a:bodyPr>
          <a:lstStyle/>
          <a:p>
            <a:r>
              <a:rPr lang="tr-TR" sz="2800" b="1" dirty="0" smtClean="0">
                <a:solidFill>
                  <a:srgbClr val="FF0000"/>
                </a:solidFill>
              </a:rPr>
              <a:t> Oduncu</a:t>
            </a:r>
            <a:endParaRPr lang="tr-TR" sz="2800" b="1" dirty="0">
              <a:solidFill>
                <a:srgbClr val="FF0000"/>
              </a:solidFill>
              <a:latin typeface="ALFABET98" pitchFamily="2" charset="0"/>
            </a:endParaRPr>
          </a:p>
        </p:txBody>
      </p:sp>
      <p:sp>
        <p:nvSpPr>
          <p:cNvPr id="11" name="Dikdörtgen 10"/>
          <p:cNvSpPr/>
          <p:nvPr/>
        </p:nvSpPr>
        <p:spPr>
          <a:xfrm>
            <a:off x="5251721" y="1196752"/>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76</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1386" y="764704"/>
            <a:ext cx="7416824" cy="648072"/>
          </a:xfrm>
        </p:spPr>
        <p:txBody>
          <a:bodyPr>
            <a:noAutofit/>
          </a:bodyPr>
          <a:lstStyle/>
          <a:p>
            <a:pPr marL="0" indent="0" algn="ctr">
              <a:buNone/>
            </a:pPr>
            <a:r>
              <a:rPr lang="tr-TR" b="1" dirty="0" smtClean="0">
                <a:solidFill>
                  <a:srgbClr val="FF0000"/>
                </a:solidFill>
              </a:rPr>
              <a:t>GÜNLÜK HAYAT İLE İLİŞKİLENDİRELİM Mi?</a:t>
            </a:r>
            <a:endParaRPr lang="tr-TR" b="1" dirty="0">
              <a:solidFill>
                <a:srgbClr val="FF0000"/>
              </a:solidFill>
            </a:endParaRPr>
          </a:p>
        </p:txBody>
      </p:sp>
      <p:sp>
        <p:nvSpPr>
          <p:cNvPr id="4" name="İçerik Yer Tutucusu 2"/>
          <p:cNvSpPr txBox="1">
            <a:spLocks/>
          </p:cNvSpPr>
          <p:nvPr/>
        </p:nvSpPr>
        <p:spPr>
          <a:xfrm>
            <a:off x="217805" y="1628800"/>
            <a:ext cx="8483986" cy="8640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0000"/>
              </a:buClr>
            </a:pPr>
            <a:r>
              <a:rPr lang="tr-TR" dirty="0" smtClean="0">
                <a:latin typeface="Calibri" pitchFamily="34" charset="0"/>
              </a:rPr>
              <a:t>Sahip olmayı hayal ettiğiniz nesneler (çanta, ayakkabı, bilgisayar, kuş </a:t>
            </a:r>
            <a:r>
              <a:rPr lang="tr-TR" dirty="0" err="1" smtClean="0">
                <a:latin typeface="Calibri" pitchFamily="34" charset="0"/>
              </a:rPr>
              <a:t>vb</a:t>
            </a:r>
            <a:r>
              <a:rPr lang="tr-TR" dirty="0" smtClean="0">
                <a:latin typeface="Calibri" pitchFamily="34" charset="0"/>
              </a:rPr>
              <a:t>) nelerdir? </a:t>
            </a:r>
            <a:endParaRPr lang="tr-TR" dirty="0">
              <a:latin typeface="Calibri" pitchFamily="34" charset="0"/>
            </a:endParaRPr>
          </a:p>
        </p:txBody>
      </p:sp>
      <p:sp>
        <p:nvSpPr>
          <p:cNvPr id="6" name="İçerik Yer Tutucusu 2"/>
          <p:cNvSpPr txBox="1">
            <a:spLocks/>
          </p:cNvSpPr>
          <p:nvPr/>
        </p:nvSpPr>
        <p:spPr>
          <a:xfrm>
            <a:off x="383961" y="1772816"/>
            <a:ext cx="8483986" cy="26642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0000"/>
              </a:buClr>
            </a:pPr>
            <a:r>
              <a:rPr lang="tr-TR" dirty="0" smtClean="0">
                <a:latin typeface="Calibri" pitchFamily="34" charset="0"/>
              </a:rPr>
              <a:t>İstediğiniz </a:t>
            </a:r>
            <a:r>
              <a:rPr lang="tr-TR" dirty="0">
                <a:latin typeface="Calibri" pitchFamily="34" charset="0"/>
              </a:rPr>
              <a:t>bir eşyaya sahip olduğunuzda neler hissettiniz</a:t>
            </a:r>
            <a:r>
              <a:rPr lang="tr-TR" dirty="0" smtClean="0">
                <a:latin typeface="Calibri" pitchFamily="34" charset="0"/>
              </a:rPr>
              <a:t>?</a:t>
            </a:r>
            <a:r>
              <a:rPr lang="tr-TR" dirty="0">
                <a:solidFill>
                  <a:srgbClr val="0070C0"/>
                </a:solidFill>
                <a:latin typeface="Calibri" pitchFamily="34" charset="0"/>
              </a:rPr>
              <a:t> </a:t>
            </a:r>
            <a:endParaRPr lang="tr-TR" dirty="0" smtClean="0">
              <a:solidFill>
                <a:srgbClr val="0070C0"/>
              </a:solidFill>
              <a:latin typeface="Calibri" pitchFamily="34" charset="0"/>
            </a:endParaRPr>
          </a:p>
          <a:p>
            <a:pPr marL="0" indent="0">
              <a:buClr>
                <a:srgbClr val="FF0000"/>
              </a:buClr>
              <a:buNone/>
            </a:pPr>
            <a:r>
              <a:rPr lang="tr-TR" dirty="0" smtClean="0">
                <a:latin typeface="Calibri" pitchFamily="34" charset="0"/>
              </a:rPr>
              <a:t>Anlatırken </a:t>
            </a:r>
            <a:r>
              <a:rPr lang="tr-TR" u="sng" dirty="0">
                <a:uFill>
                  <a:solidFill>
                    <a:srgbClr val="FF0000"/>
                  </a:solidFill>
                </a:uFill>
                <a:latin typeface="Calibri" pitchFamily="34" charset="0"/>
              </a:rPr>
              <a:t>destekleyici ve açıklayıcı ifadeler </a:t>
            </a:r>
            <a:r>
              <a:rPr lang="tr-TR" u="sng" dirty="0" smtClean="0">
                <a:uFill>
                  <a:solidFill>
                    <a:srgbClr val="FF0000"/>
                  </a:solidFill>
                </a:uFill>
                <a:latin typeface="Calibri" pitchFamily="34" charset="0"/>
              </a:rPr>
              <a:t>:</a:t>
            </a:r>
          </a:p>
          <a:p>
            <a:pPr marL="0" indent="0">
              <a:buClr>
                <a:srgbClr val="FF0000"/>
              </a:buClr>
              <a:buNone/>
            </a:pPr>
            <a:r>
              <a:rPr lang="tr-TR" b="1" dirty="0" smtClean="0">
                <a:solidFill>
                  <a:srgbClr val="FF0000"/>
                </a:solidFill>
                <a:latin typeface="Calibri" pitchFamily="34" charset="0"/>
              </a:rPr>
              <a:t>Örneğin</a:t>
            </a:r>
            <a:r>
              <a:rPr lang="tr-TR" b="1" dirty="0">
                <a:solidFill>
                  <a:srgbClr val="FF0000"/>
                </a:solidFill>
                <a:latin typeface="Calibri" pitchFamily="34" charset="0"/>
              </a:rPr>
              <a:t>, örnek olarak, özellikle, gibi, açıkçası, açıklamak gerekirse, yani, başka bir </a:t>
            </a:r>
            <a:r>
              <a:rPr lang="tr-TR" b="1" dirty="0" smtClean="0">
                <a:solidFill>
                  <a:srgbClr val="FF0000"/>
                </a:solidFill>
                <a:latin typeface="Calibri" pitchFamily="34" charset="0"/>
              </a:rPr>
              <a:t>deyişle, vs</a:t>
            </a:r>
            <a:r>
              <a:rPr lang="tr-TR" dirty="0" smtClean="0">
                <a:latin typeface="Calibri" pitchFamily="34" charset="0"/>
              </a:rPr>
              <a:t>. kullanmanızı istiyorum.</a:t>
            </a:r>
            <a:endParaRPr lang="tr-TR" dirty="0">
              <a:latin typeface="Calibri" pitchFamily="34" charset="0"/>
            </a:endParaRPr>
          </a:p>
        </p:txBody>
      </p:sp>
    </p:spTree>
    <p:extLst>
      <p:ext uri="{BB962C8B-B14F-4D97-AF65-F5344CB8AC3E}">
        <p14:creationId xmlns:p14="http://schemas.microsoft.com/office/powerpoint/2010/main" val="3885156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1"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txBox="1">
            <a:spLocks/>
          </p:cNvSpPr>
          <p:nvPr/>
        </p:nvSpPr>
        <p:spPr>
          <a:xfrm>
            <a:off x="546777" y="2348880"/>
            <a:ext cx="6120680" cy="6480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0000"/>
              </a:buClr>
            </a:pPr>
            <a:r>
              <a:rPr lang="tr-TR" dirty="0">
                <a:latin typeface="Calibri" pitchFamily="34" charset="0"/>
              </a:rPr>
              <a:t>Evinizde beslediğiniz hayvan var mı?</a:t>
            </a:r>
          </a:p>
        </p:txBody>
      </p:sp>
      <p:sp>
        <p:nvSpPr>
          <p:cNvPr id="6" name="İçerik Yer Tutucusu 2"/>
          <p:cNvSpPr txBox="1">
            <a:spLocks/>
          </p:cNvSpPr>
          <p:nvPr/>
        </p:nvSpPr>
        <p:spPr>
          <a:xfrm>
            <a:off x="546776" y="2544851"/>
            <a:ext cx="8292495" cy="6480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0000"/>
              </a:buClr>
            </a:pPr>
            <a:r>
              <a:rPr lang="tr-TR" dirty="0">
                <a:latin typeface="Calibri" pitchFamily="34" charset="0"/>
              </a:rPr>
              <a:t>Bu hayvanlarla sizin aranızda nasıl bir etkileşim var? </a:t>
            </a:r>
          </a:p>
        </p:txBody>
      </p:sp>
      <p:sp>
        <p:nvSpPr>
          <p:cNvPr id="7" name="İçerik Yer Tutucusu 2"/>
          <p:cNvSpPr txBox="1">
            <a:spLocks/>
          </p:cNvSpPr>
          <p:nvPr/>
        </p:nvSpPr>
        <p:spPr>
          <a:xfrm>
            <a:off x="683568" y="2325398"/>
            <a:ext cx="6761527" cy="6480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0000"/>
              </a:buClr>
            </a:pPr>
            <a:r>
              <a:rPr lang="tr-TR" dirty="0">
                <a:latin typeface="Calibri" pitchFamily="34" charset="0"/>
              </a:rPr>
              <a:t>Bu hayvanları hangi amaçla </a:t>
            </a:r>
            <a:r>
              <a:rPr lang="tr-TR" dirty="0" smtClean="0">
                <a:latin typeface="Calibri" pitchFamily="34" charset="0"/>
              </a:rPr>
              <a:t>besliyorsunuz?</a:t>
            </a:r>
            <a:endParaRPr lang="tr-TR" dirty="0">
              <a:latin typeface="Calibri" pitchFamily="34" charset="0"/>
            </a:endParaRPr>
          </a:p>
        </p:txBody>
      </p:sp>
    </p:spTree>
    <p:extLst>
      <p:ext uri="{BB962C8B-B14F-4D97-AF65-F5344CB8AC3E}">
        <p14:creationId xmlns:p14="http://schemas.microsoft.com/office/powerpoint/2010/main" val="24033651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1"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1" nodeType="clickEffect">
                                  <p:stCondLst>
                                    <p:cond delay="0"/>
                                  </p:stCondLst>
                                  <p:childTnLst>
                                    <p:animEffect transition="out" filter="randombar(horizontal)">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 Başlık"/>
          <p:cNvSpPr txBox="1">
            <a:spLocks/>
          </p:cNvSpPr>
          <p:nvPr/>
        </p:nvSpPr>
        <p:spPr>
          <a:xfrm>
            <a:off x="1071538" y="1928802"/>
            <a:ext cx="7286676" cy="2004254"/>
          </a:xfrm>
          <a:prstGeom prst="rect">
            <a:avLst/>
          </a:prstGeom>
        </p:spPr>
        <p:txBody>
          <a:bodyPr vert="horz" lIns="91440" tIns="45720" rIns="91440" bIns="45720" rtlCol="0" anchor="ctr">
            <a:noAutofit/>
          </a:bodyPr>
          <a:lstStyle/>
          <a:p>
            <a:pPr>
              <a:lnSpc>
                <a:spcPct val="114000"/>
              </a:lnSpc>
              <a:spcAft>
                <a:spcPts val="1000"/>
              </a:spcAft>
              <a:buClr>
                <a:srgbClr val="C00000"/>
              </a:buClr>
            </a:pPr>
            <a:r>
              <a:rPr lang="tr-TR" sz="2800" dirty="0" smtClean="0">
                <a:latin typeface="Calibri" pitchFamily="34" charset="0"/>
              </a:rPr>
              <a:t>    Hayvanlarla ilgili bir şiir araştırıp, bulunuz. Bir kağıda yazarak, etrafına hayvan resimleri yapıştırarak süsleyiniz.</a:t>
            </a:r>
          </a:p>
        </p:txBody>
      </p:sp>
      <p:sp>
        <p:nvSpPr>
          <p:cNvPr id="16" name="3 Başlık"/>
          <p:cNvSpPr txBox="1">
            <a:spLocks/>
          </p:cNvSpPr>
          <p:nvPr/>
        </p:nvSpPr>
        <p:spPr>
          <a:xfrm>
            <a:off x="1979712" y="1148830"/>
            <a:ext cx="4896544" cy="830997"/>
          </a:xfrm>
          <a:prstGeom prst="rect">
            <a:avLst/>
          </a:prstGeom>
          <a:noFill/>
        </p:spPr>
        <p:txBody>
          <a:bodyPr vert="horz" wrap="square" lIns="91440" tIns="45720" rIns="91440" bIns="45720" rtlCol="0" anchor="ct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800" b="1" i="0" u="none" strike="noStrike" kern="1200" cap="none" spc="0" normalizeH="0" baseline="0" noProof="0" dirty="0" smtClean="0">
                <a:ln w="11430"/>
                <a:solidFill>
                  <a:srgbClr val="00B050"/>
                </a:solidFill>
                <a:effectLst>
                  <a:outerShdw blurRad="50800" dist="39000" dir="5460000" algn="tl">
                    <a:srgbClr val="000000">
                      <a:alpha val="38000"/>
                    </a:srgbClr>
                  </a:outerShdw>
                </a:effectLst>
                <a:uLnTx/>
                <a:uFillTx/>
                <a:latin typeface="Kayra Aydin" pitchFamily="34" charset="0"/>
                <a:ea typeface="+mj-ea"/>
                <a:cs typeface="+mj-cs"/>
              </a:rPr>
              <a:t>   ARAŞTIRALIM</a:t>
            </a:r>
            <a:endParaRPr kumimoji="0" lang="tr-TR" sz="4400" b="1" i="0" u="none" strike="noStrike" kern="1200" cap="none" spc="0" normalizeH="0" baseline="0" noProof="0" dirty="0">
              <a:ln w="11430"/>
              <a:solidFill>
                <a:schemeClr val="accent1">
                  <a:lumMod val="75000"/>
                </a:schemeClr>
              </a:solidFill>
              <a:effectLst>
                <a:outerShdw blurRad="50800" dist="39000" dir="5460000" algn="tl">
                  <a:srgbClr val="000000">
                    <a:alpha val="38000"/>
                  </a:srgbClr>
                </a:outerShdw>
              </a:effectLst>
              <a:uLnTx/>
              <a:uFillTx/>
              <a:latin typeface="Kayra Aydin"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27584" y="2190348"/>
            <a:ext cx="6886779"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ŞİMDİ DE BİR OYUN OYNAYALIM</a:t>
            </a:r>
            <a:r>
              <a:rPr lang="tr-TR" sz="4800" b="1" dirty="0">
                <a:ln w="11430"/>
                <a:solidFill>
                  <a:srgbClr val="C00000"/>
                </a:solidFill>
                <a:effectLst>
                  <a:outerShdw blurRad="50800" dist="39000" dir="5460000" algn="tl">
                    <a:srgbClr val="000000">
                      <a:alpha val="38000"/>
                    </a:srgbClr>
                  </a:outerShdw>
                </a:effectLst>
                <a:latin typeface="Kayra Aydin" pitchFamily="34" charset="0"/>
              </a:rPr>
              <a:t>.</a:t>
            </a:r>
            <a:endParaRPr lang="tr-TR" sz="4800" b="1" dirty="0" smtClean="0">
              <a:ln w="11430"/>
              <a:solidFill>
                <a:srgbClr val="C00000"/>
              </a:solidFill>
              <a:effectLst>
                <a:outerShdw blurRad="50800" dist="39000" dir="5460000" algn="tl">
                  <a:srgbClr val="000000">
                    <a:alpha val="38000"/>
                  </a:srgbClr>
                </a:outerShdw>
              </a:effectLst>
              <a:latin typeface="Kayra Aydin" pitchFamily="34" charset="0"/>
            </a:endParaRPr>
          </a:p>
        </p:txBody>
      </p:sp>
    </p:spTree>
    <p:extLst>
      <p:ext uri="{BB962C8B-B14F-4D97-AF65-F5344CB8AC3E}">
        <p14:creationId xmlns:p14="http://schemas.microsoft.com/office/powerpoint/2010/main" val="4009202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txBox="1">
            <a:spLocks/>
          </p:cNvSpPr>
          <p:nvPr/>
        </p:nvSpPr>
        <p:spPr>
          <a:xfrm>
            <a:off x="827584" y="1930147"/>
            <a:ext cx="7959885" cy="31550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1000"/>
              </a:spcAft>
              <a:buNone/>
            </a:pPr>
            <a:r>
              <a:rPr lang="tr-TR" dirty="0">
                <a:latin typeface="Calibri" pitchFamily="34" charset="0"/>
              </a:rPr>
              <a:t>	</a:t>
            </a:r>
            <a:r>
              <a:rPr lang="tr-TR" dirty="0" smtClean="0">
                <a:latin typeface="Calibri" pitchFamily="34" charset="0"/>
              </a:rPr>
              <a:t>Şimdi ben bir hayvan adı söyleyeceğim. Sonra siz de sırasıyla söylediğim hayvanın son harfiyle başka bir hayvanın adını söyleyeceksiniz. Oyun bu şekilde devam edecek. Hayvan adı bulamayan öğrenci oyundan çıkacak. Son kalan öğrenci oyunun galibi olacak.</a:t>
            </a:r>
            <a:endParaRPr lang="tr-TR" b="1" dirty="0" smtClean="0">
              <a:solidFill>
                <a:schemeClr val="accent6"/>
              </a:solidFill>
              <a:latin typeface="Calibri" pitchFamily="34" charset="0"/>
            </a:endParaRPr>
          </a:p>
        </p:txBody>
      </p:sp>
    </p:spTree>
    <p:extLst>
      <p:ext uri="{BB962C8B-B14F-4D97-AF65-F5344CB8AC3E}">
        <p14:creationId xmlns:p14="http://schemas.microsoft.com/office/powerpoint/2010/main" val="2874596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27584" y="2190348"/>
            <a:ext cx="6886779" cy="83099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HAZIR MIYIZ?</a:t>
            </a:r>
          </a:p>
        </p:txBody>
      </p:sp>
    </p:spTree>
    <p:extLst>
      <p:ext uri="{BB962C8B-B14F-4D97-AF65-F5344CB8AC3E}">
        <p14:creationId xmlns:p14="http://schemas.microsoft.com/office/powerpoint/2010/main" val="17769450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3203849" y="1484784"/>
            <a:ext cx="1944215" cy="83099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Kedi</a:t>
            </a:r>
          </a:p>
        </p:txBody>
      </p:sp>
      <p:sp>
        <p:nvSpPr>
          <p:cNvPr id="3" name="3 Metin kutusu"/>
          <p:cNvSpPr txBox="1"/>
          <p:nvPr/>
        </p:nvSpPr>
        <p:spPr>
          <a:xfrm>
            <a:off x="3131840" y="2636912"/>
            <a:ext cx="2736304" cy="83099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İ………</a:t>
            </a:r>
          </a:p>
        </p:txBody>
      </p:sp>
    </p:spTree>
    <p:extLst>
      <p:ext uri="{BB962C8B-B14F-4D97-AF65-F5344CB8AC3E}">
        <p14:creationId xmlns:p14="http://schemas.microsoft.com/office/powerpoint/2010/main" val="52607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63688" y="548680"/>
            <a:ext cx="5143536" cy="1143000"/>
          </a:xfrm>
        </p:spPr>
        <p:txBody>
          <a:bodyPr>
            <a:normAutofit/>
          </a:bodyPr>
          <a:lstStyle/>
          <a:p>
            <a:r>
              <a:rPr lang="tr-TR" b="1" dirty="0" smtClean="0">
                <a:solidFill>
                  <a:srgbClr val="C00000"/>
                </a:solidFill>
              </a:rPr>
              <a:t>SUNU KONULARI</a:t>
            </a:r>
            <a:endParaRPr lang="tr-TR" dirty="0">
              <a:solidFill>
                <a:srgbClr val="C00000"/>
              </a:solidFill>
            </a:endParaRPr>
          </a:p>
        </p:txBody>
      </p:sp>
      <p:sp>
        <p:nvSpPr>
          <p:cNvPr id="15" name="1 Başlık"/>
          <p:cNvSpPr txBox="1">
            <a:spLocks/>
          </p:cNvSpPr>
          <p:nvPr/>
        </p:nvSpPr>
        <p:spPr>
          <a:xfrm>
            <a:off x="1115616" y="1529344"/>
            <a:ext cx="6624736" cy="857256"/>
          </a:xfrm>
          <a:prstGeom prst="rect">
            <a:avLst/>
          </a:prstGeom>
        </p:spPr>
        <p:txBody>
          <a:bodyPr vert="horz" lIns="91440" tIns="45720" rIns="91440" bIns="45720" rtlCol="0" anchor="ctr">
            <a:noAutofit/>
          </a:bodyPr>
          <a:lstStyle/>
          <a:p>
            <a:pPr>
              <a:lnSpc>
                <a:spcPct val="114000"/>
              </a:lnSpc>
              <a:spcAft>
                <a:spcPts val="1000"/>
              </a:spcAft>
              <a:buClr>
                <a:srgbClr val="C00000"/>
              </a:buClr>
              <a:buFont typeface="Wingdings" pitchFamily="2" charset="2"/>
              <a:buChar char="v"/>
            </a:pPr>
            <a:r>
              <a:rPr lang="tr-TR" sz="2800" dirty="0">
                <a:latin typeface="Calibri" pitchFamily="34" charset="0"/>
              </a:rPr>
              <a:t> Hangi hayvanlardan korkarsınız? Neden</a:t>
            </a:r>
            <a:r>
              <a:rPr lang="tr-TR" sz="2800" dirty="0" smtClean="0">
                <a:latin typeface="Calibri" pitchFamily="34" charset="0"/>
              </a:rPr>
              <a:t>?</a:t>
            </a:r>
          </a:p>
        </p:txBody>
      </p:sp>
      <p:sp>
        <p:nvSpPr>
          <p:cNvPr id="5" name="1 Başlık"/>
          <p:cNvSpPr txBox="1">
            <a:spLocks/>
          </p:cNvSpPr>
          <p:nvPr/>
        </p:nvSpPr>
        <p:spPr>
          <a:xfrm>
            <a:off x="1115616" y="3789040"/>
            <a:ext cx="6624736" cy="1512168"/>
          </a:xfrm>
          <a:prstGeom prst="rect">
            <a:avLst/>
          </a:prstGeom>
        </p:spPr>
        <p:txBody>
          <a:bodyPr vert="horz" lIns="91440" tIns="45720" rIns="91440" bIns="45720" rtlCol="0" anchor="ctr">
            <a:noAutofit/>
          </a:bodyPr>
          <a:lstStyle/>
          <a:p>
            <a:pPr>
              <a:lnSpc>
                <a:spcPct val="114000"/>
              </a:lnSpc>
              <a:spcAft>
                <a:spcPts val="1000"/>
              </a:spcAft>
              <a:buClr>
                <a:srgbClr val="C00000"/>
              </a:buClr>
              <a:buFont typeface="Wingdings" pitchFamily="2" charset="2"/>
              <a:buChar char="v"/>
            </a:pPr>
            <a:r>
              <a:rPr lang="tr-TR" sz="2800" dirty="0">
                <a:latin typeface="Calibri" pitchFamily="34" charset="0"/>
              </a:rPr>
              <a:t> </a:t>
            </a:r>
            <a:r>
              <a:rPr lang="tr-TR" sz="2800" dirty="0"/>
              <a:t>Hayvanların, en çok dikkatinizi çeken özelliği nedir? Günlük hayattan örnekler </a:t>
            </a:r>
            <a:r>
              <a:rPr lang="tr-TR" sz="2800" dirty="0" smtClean="0"/>
              <a:t>veriniz…</a:t>
            </a:r>
            <a:endParaRPr lang="tr-TR" sz="2800" dirty="0" smtClean="0">
              <a:latin typeface="Calibri" pitchFamily="34" charset="0"/>
            </a:endParaRPr>
          </a:p>
        </p:txBody>
      </p:sp>
      <p:sp>
        <p:nvSpPr>
          <p:cNvPr id="6" name="1 Başlık"/>
          <p:cNvSpPr txBox="1">
            <a:spLocks/>
          </p:cNvSpPr>
          <p:nvPr/>
        </p:nvSpPr>
        <p:spPr>
          <a:xfrm>
            <a:off x="1115616" y="5085184"/>
            <a:ext cx="6624736" cy="1039470"/>
          </a:xfrm>
          <a:prstGeom prst="rect">
            <a:avLst/>
          </a:prstGeom>
        </p:spPr>
        <p:txBody>
          <a:bodyPr vert="horz" lIns="91440" tIns="45720" rIns="91440" bIns="45720" rtlCol="0" anchor="ctr">
            <a:noAutofit/>
          </a:bodyPr>
          <a:lstStyle/>
          <a:p>
            <a:pPr>
              <a:lnSpc>
                <a:spcPct val="114000"/>
              </a:lnSpc>
              <a:spcAft>
                <a:spcPts val="1000"/>
              </a:spcAft>
              <a:buClr>
                <a:srgbClr val="C00000"/>
              </a:buClr>
              <a:buFont typeface="Wingdings" pitchFamily="2" charset="2"/>
              <a:buChar char="v"/>
            </a:pPr>
            <a:r>
              <a:rPr lang="tr-TR" sz="2800" dirty="0">
                <a:latin typeface="Calibri" pitchFamily="34" charset="0"/>
              </a:rPr>
              <a:t> </a:t>
            </a:r>
            <a:r>
              <a:rPr lang="tr-TR" sz="2800" dirty="0" smtClean="0"/>
              <a:t>Hayvan taklidi yapınız.</a:t>
            </a:r>
            <a:endParaRPr lang="tr-TR" sz="2800" dirty="0" smtClean="0">
              <a:latin typeface="Calibri" pitchFamily="34" charset="0"/>
            </a:endParaRPr>
          </a:p>
        </p:txBody>
      </p:sp>
      <p:sp>
        <p:nvSpPr>
          <p:cNvPr id="7" name="1 Başlık"/>
          <p:cNvSpPr txBox="1">
            <a:spLocks/>
          </p:cNvSpPr>
          <p:nvPr/>
        </p:nvSpPr>
        <p:spPr>
          <a:xfrm>
            <a:off x="1115616" y="2060848"/>
            <a:ext cx="6624736" cy="1728192"/>
          </a:xfrm>
          <a:prstGeom prst="rect">
            <a:avLst/>
          </a:prstGeom>
        </p:spPr>
        <p:txBody>
          <a:bodyPr vert="horz" lIns="91440" tIns="45720" rIns="91440" bIns="45720" rtlCol="0" anchor="ctr">
            <a:noAutofit/>
          </a:bodyPr>
          <a:lstStyle/>
          <a:p>
            <a:pPr>
              <a:lnSpc>
                <a:spcPct val="114000"/>
              </a:lnSpc>
              <a:spcAft>
                <a:spcPts val="1000"/>
              </a:spcAft>
              <a:buClr>
                <a:srgbClr val="C00000"/>
              </a:buClr>
            </a:pPr>
            <a:r>
              <a:rPr lang="tr-TR" sz="2800" dirty="0" smtClean="0">
                <a:latin typeface="Calibri" pitchFamily="34" charset="0"/>
              </a:rPr>
              <a:t>(Bu konuya hazırlanırken </a:t>
            </a:r>
            <a:r>
              <a:rPr lang="tr-TR" sz="2800" dirty="0">
                <a:latin typeface="Calibri" pitchFamily="34" charset="0"/>
              </a:rPr>
              <a:t>«</a:t>
            </a:r>
            <a:r>
              <a:rPr lang="tr-TR" sz="2800" b="1" dirty="0">
                <a:solidFill>
                  <a:srgbClr val="FF0000"/>
                </a:solidFill>
                <a:latin typeface="Calibri" pitchFamily="34" charset="0"/>
              </a:rPr>
              <a:t>çünkü, bu sebepten dolayı, için</a:t>
            </a:r>
            <a:r>
              <a:rPr lang="tr-TR" sz="2800" dirty="0">
                <a:latin typeface="Calibri" pitchFamily="34" charset="0"/>
              </a:rPr>
              <a:t>» vb. sebep-sonuç </a:t>
            </a:r>
            <a:r>
              <a:rPr lang="tr-TR" sz="2800" dirty="0" smtClean="0">
                <a:latin typeface="Calibri" pitchFamily="34" charset="0"/>
              </a:rPr>
              <a:t>ifadelerini kullanmaya özen gösteriniz.)</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268760"/>
            <a:ext cx="8361635" cy="3933094"/>
          </a:xfrm>
          <a:prstGeom prst="rect">
            <a:avLst/>
          </a:prstGeom>
        </p:spPr>
      </p:pic>
      <p:sp>
        <p:nvSpPr>
          <p:cNvPr id="3" name="Dikdörtgen 2"/>
          <p:cNvSpPr/>
          <p:nvPr/>
        </p:nvSpPr>
        <p:spPr>
          <a:xfrm>
            <a:off x="2272680" y="2348880"/>
            <a:ext cx="1075184" cy="461665"/>
          </a:xfrm>
          <a:prstGeom prst="rect">
            <a:avLst/>
          </a:prstGeom>
        </p:spPr>
        <p:txBody>
          <a:bodyPr wrap="square">
            <a:spAutoFit/>
          </a:bodyPr>
          <a:lstStyle/>
          <a:p>
            <a:pPr>
              <a:spcBef>
                <a:spcPts val="600"/>
              </a:spcBef>
              <a:spcAft>
                <a:spcPts val="600"/>
              </a:spcAft>
            </a:pPr>
            <a:r>
              <a:rPr lang="tr-TR" sz="2400" dirty="0">
                <a:latin typeface="Calibri" pitchFamily="34" charset="0"/>
              </a:rPr>
              <a:t> </a:t>
            </a:r>
            <a:r>
              <a:rPr lang="tr-TR" sz="2400" dirty="0" smtClean="0">
                <a:latin typeface="Calibri" pitchFamily="34" charset="0"/>
              </a:rPr>
              <a:t>Kedi,</a:t>
            </a:r>
            <a:endParaRPr lang="tr-TR" sz="2400" b="1" dirty="0">
              <a:solidFill>
                <a:srgbClr val="C00000"/>
              </a:solidFill>
              <a:latin typeface="Calibri" pitchFamily="34" charset="0"/>
            </a:endParaRPr>
          </a:p>
        </p:txBody>
      </p:sp>
      <p:sp>
        <p:nvSpPr>
          <p:cNvPr id="6" name="Dikdörtgen 5"/>
          <p:cNvSpPr/>
          <p:nvPr/>
        </p:nvSpPr>
        <p:spPr>
          <a:xfrm>
            <a:off x="3347863" y="2348880"/>
            <a:ext cx="1039925"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köpek,</a:t>
            </a:r>
            <a:endParaRPr lang="tr-TR" sz="2400" b="1" dirty="0">
              <a:solidFill>
                <a:srgbClr val="C00000"/>
              </a:solidFill>
              <a:latin typeface="Calibri" pitchFamily="34" charset="0"/>
            </a:endParaRPr>
          </a:p>
        </p:txBody>
      </p:sp>
      <p:sp>
        <p:nvSpPr>
          <p:cNvPr id="7" name="Dikdörtgen 6"/>
          <p:cNvSpPr/>
          <p:nvPr/>
        </p:nvSpPr>
        <p:spPr>
          <a:xfrm>
            <a:off x="4788024" y="2319263"/>
            <a:ext cx="86208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kuş,</a:t>
            </a:r>
            <a:endParaRPr lang="tr-TR" sz="2400" b="1" dirty="0">
              <a:solidFill>
                <a:srgbClr val="C00000"/>
              </a:solidFill>
              <a:latin typeface="Calibri" pitchFamily="34" charset="0"/>
            </a:endParaRPr>
          </a:p>
        </p:txBody>
      </p:sp>
      <p:sp>
        <p:nvSpPr>
          <p:cNvPr id="8" name="Dikdörtgen 7"/>
          <p:cNvSpPr/>
          <p:nvPr/>
        </p:nvSpPr>
        <p:spPr>
          <a:xfrm>
            <a:off x="6273209" y="2348880"/>
            <a:ext cx="927720"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balık,</a:t>
            </a:r>
            <a:endParaRPr lang="tr-TR" sz="2400" b="1" dirty="0">
              <a:solidFill>
                <a:srgbClr val="C00000"/>
              </a:solidFill>
              <a:latin typeface="Calibri" pitchFamily="34" charset="0"/>
            </a:endParaRPr>
          </a:p>
        </p:txBody>
      </p:sp>
      <p:sp>
        <p:nvSpPr>
          <p:cNvPr id="9" name="Dikdörtgen 8"/>
          <p:cNvSpPr/>
          <p:nvPr/>
        </p:nvSpPr>
        <p:spPr>
          <a:xfrm>
            <a:off x="2318782" y="2895327"/>
            <a:ext cx="2821524"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su kaplumbağası,</a:t>
            </a:r>
            <a:endParaRPr lang="tr-TR" sz="2400" b="1" dirty="0">
              <a:solidFill>
                <a:srgbClr val="C00000"/>
              </a:solidFill>
              <a:latin typeface="Calibri" pitchFamily="34" charset="0"/>
            </a:endParaRPr>
          </a:p>
        </p:txBody>
      </p:sp>
      <p:sp>
        <p:nvSpPr>
          <p:cNvPr id="10" name="Dikdörtgen 9"/>
          <p:cNvSpPr/>
          <p:nvPr/>
        </p:nvSpPr>
        <p:spPr>
          <a:xfrm>
            <a:off x="5140306" y="2895327"/>
            <a:ext cx="1386500" cy="461665"/>
          </a:xfrm>
          <a:prstGeom prst="rect">
            <a:avLst/>
          </a:prstGeom>
        </p:spPr>
        <p:txBody>
          <a:bodyPr wrap="square">
            <a:spAutoFit/>
          </a:bodyPr>
          <a:lstStyle/>
          <a:p>
            <a:pPr>
              <a:spcBef>
                <a:spcPts val="600"/>
              </a:spcBef>
              <a:spcAft>
                <a:spcPts val="600"/>
              </a:spcAft>
            </a:pPr>
            <a:r>
              <a:rPr lang="tr-TR" sz="2400" dirty="0" err="1" smtClean="0">
                <a:latin typeface="Calibri" pitchFamily="34" charset="0"/>
              </a:rPr>
              <a:t>hamster</a:t>
            </a:r>
            <a:r>
              <a:rPr lang="tr-TR" sz="2400" dirty="0" smtClean="0">
                <a:latin typeface="Calibri" pitchFamily="34" charset="0"/>
              </a:rPr>
              <a:t>.</a:t>
            </a:r>
            <a:endParaRPr lang="tr-TR" sz="2400" b="1" dirty="0">
              <a:solidFill>
                <a:srgbClr val="C00000"/>
              </a:solidFill>
              <a:latin typeface="Calibri" pitchFamily="34" charset="0"/>
            </a:endParaRPr>
          </a:p>
        </p:txBody>
      </p:sp>
      <p:sp>
        <p:nvSpPr>
          <p:cNvPr id="11" name="Dikdörtgen 10"/>
          <p:cNvSpPr/>
          <p:nvPr/>
        </p:nvSpPr>
        <p:spPr>
          <a:xfrm>
            <a:off x="4572000" y="1196752"/>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74</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882" y="1012739"/>
            <a:ext cx="8430235" cy="4832522"/>
          </a:xfrm>
          <a:prstGeom prst="rect">
            <a:avLst/>
          </a:prstGeom>
        </p:spPr>
      </p:pic>
      <p:sp>
        <p:nvSpPr>
          <p:cNvPr id="5" name="Dikdörtgen 4"/>
          <p:cNvSpPr/>
          <p:nvPr/>
        </p:nvSpPr>
        <p:spPr>
          <a:xfrm>
            <a:off x="4932040" y="908720"/>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76</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881" y="1628800"/>
            <a:ext cx="8430235" cy="2843108"/>
          </a:xfrm>
          <a:prstGeom prst="rect">
            <a:avLst/>
          </a:prstGeom>
        </p:spPr>
      </p:pic>
      <p:sp>
        <p:nvSpPr>
          <p:cNvPr id="4" name="Dikdörtgen 3"/>
          <p:cNvSpPr/>
          <p:nvPr/>
        </p:nvSpPr>
        <p:spPr>
          <a:xfrm>
            <a:off x="4860032" y="1397967"/>
            <a:ext cx="3632211"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Çalışma kitabı sayfa 75</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51720" y="1268760"/>
            <a:ext cx="5616624" cy="4032448"/>
          </a:xfrm>
        </p:spPr>
        <p:txBody>
          <a:bodyPr>
            <a:normAutofit fontScale="90000"/>
          </a:bodyPr>
          <a:lstStyle/>
          <a:p>
            <a:pPr algn="l"/>
            <a:r>
              <a:rPr lang="tr-TR" sz="2800" dirty="0" smtClean="0">
                <a:latin typeface="Calibri" pitchFamily="34" charset="0"/>
              </a:rPr>
              <a:t/>
            </a:r>
            <a:br>
              <a:rPr lang="tr-TR" sz="2800" dirty="0" smtClean="0">
                <a:latin typeface="Calibri" pitchFamily="34" charset="0"/>
              </a:rPr>
            </a:br>
            <a:r>
              <a:rPr lang="tr-TR" sz="2800" b="1" dirty="0" smtClean="0">
                <a:solidFill>
                  <a:srgbClr val="FF0000"/>
                </a:solidFill>
                <a:latin typeface="Calibri" pitchFamily="34" charset="0"/>
              </a:rPr>
              <a:t>Kaynaklar</a:t>
            </a:r>
            <a:r>
              <a:rPr lang="tr-TR" sz="2800" b="1" dirty="0">
                <a:solidFill>
                  <a:srgbClr val="FF0000"/>
                </a:solidFill>
                <a:latin typeface="Calibri" pitchFamily="34" charset="0"/>
              </a:rPr>
              <a:t>:</a:t>
            </a:r>
            <a:r>
              <a:rPr lang="tr-TR" sz="2800" dirty="0">
                <a:latin typeface="Calibri" pitchFamily="34" charset="0"/>
              </a:rPr>
              <a:t/>
            </a:r>
            <a:br>
              <a:rPr lang="tr-TR" sz="2800" dirty="0">
                <a:latin typeface="Calibri" pitchFamily="34" charset="0"/>
              </a:rPr>
            </a:br>
            <a:r>
              <a:rPr lang="tr-TR" sz="2800" dirty="0" smtClean="0">
                <a:latin typeface="Calibri" pitchFamily="34" charset="0"/>
              </a:rPr>
              <a:t>youtube.com</a:t>
            </a:r>
            <a:br>
              <a:rPr lang="tr-TR" sz="2800" dirty="0" smtClean="0">
                <a:latin typeface="Calibri" pitchFamily="34" charset="0"/>
              </a:rPr>
            </a:br>
            <a:r>
              <a:rPr lang="tr-TR" sz="2800" dirty="0" smtClean="0">
                <a:latin typeface="Calibri" pitchFamily="34" charset="0"/>
              </a:rPr>
              <a:t>www.resimdiyari.org</a:t>
            </a:r>
            <a:br>
              <a:rPr lang="tr-TR" sz="2800" dirty="0" smtClean="0">
                <a:latin typeface="Calibri" pitchFamily="34" charset="0"/>
              </a:rPr>
            </a:br>
            <a:r>
              <a:rPr lang="tr-TR" sz="2800" dirty="0" smtClean="0">
                <a:latin typeface="Calibri" pitchFamily="34" charset="0"/>
              </a:rPr>
              <a:t>www.</a:t>
            </a:r>
            <a:r>
              <a:rPr lang="tr-TR" sz="2800" dirty="0" smtClean="0">
                <a:latin typeface="Calibri" pitchFamily="34" charset="0"/>
                <a:hlinkClick r:id="rId3"/>
              </a:rPr>
              <a:t>hotdog.hu</a:t>
            </a:r>
            <a:r>
              <a:rPr lang="tr-TR" sz="2800" dirty="0" smtClean="0">
                <a:latin typeface="Calibri" pitchFamily="34" charset="0"/>
              </a:rPr>
              <a:t/>
            </a:r>
            <a:br>
              <a:rPr lang="tr-TR" sz="2800" dirty="0" smtClean="0">
                <a:latin typeface="Calibri" pitchFamily="34" charset="0"/>
              </a:rPr>
            </a:br>
            <a:r>
              <a:rPr lang="tr-TR" sz="2800" dirty="0" smtClean="0">
                <a:latin typeface="Calibri" pitchFamily="34" charset="0"/>
              </a:rPr>
              <a:t>www.sbpoet.com</a:t>
            </a:r>
            <a:br>
              <a:rPr lang="tr-TR" sz="2800" dirty="0" smtClean="0">
                <a:latin typeface="Calibri" pitchFamily="34" charset="0"/>
              </a:rPr>
            </a:br>
            <a:r>
              <a:rPr lang="tr-TR" sz="2800" dirty="0" err="1" smtClean="0">
                <a:latin typeface="Calibri" pitchFamily="34" charset="0"/>
              </a:rPr>
              <a:t>www.göktepeliler</a:t>
            </a:r>
            <a:r>
              <a:rPr lang="tr-TR" sz="2800" dirty="0" smtClean="0">
                <a:latin typeface="Calibri" pitchFamily="34" charset="0"/>
              </a:rPr>
              <a:t/>
            </a:r>
            <a:br>
              <a:rPr lang="tr-TR" sz="2800" dirty="0" smtClean="0">
                <a:latin typeface="Calibri" pitchFamily="34" charset="0"/>
              </a:rPr>
            </a:br>
            <a:r>
              <a:rPr lang="tr-TR" sz="2800" dirty="0" smtClean="0">
                <a:latin typeface="Calibri" pitchFamily="34" charset="0"/>
              </a:rPr>
              <a:t>www.resimhayattir.com</a:t>
            </a:r>
            <a:br>
              <a:rPr lang="tr-TR" sz="2800" dirty="0" smtClean="0">
                <a:latin typeface="Calibri" pitchFamily="34" charset="0"/>
              </a:rPr>
            </a:br>
            <a:r>
              <a:rPr lang="tr-TR" sz="2800" dirty="0" smtClean="0">
                <a:latin typeface="Calibri" pitchFamily="34" charset="0"/>
              </a:rPr>
              <a:t>www. </a:t>
            </a:r>
            <a:r>
              <a:rPr lang="tr-TR" sz="2800" dirty="0" smtClean="0">
                <a:latin typeface="Calibri" pitchFamily="34" charset="0"/>
                <a:hlinkClick r:id="rId4"/>
              </a:rPr>
              <a:t>toerrichtesweib.wordpress.com</a:t>
            </a:r>
            <a:r>
              <a:rPr lang="tr-TR" sz="2800" dirty="0" smtClean="0">
                <a:latin typeface="Calibri" pitchFamily="34" charset="0"/>
              </a:rPr>
              <a:t/>
            </a:r>
            <a:br>
              <a:rPr lang="tr-TR" sz="2800" dirty="0" smtClean="0">
                <a:latin typeface="Calibri" pitchFamily="34" charset="0"/>
              </a:rPr>
            </a:br>
            <a:r>
              <a:rPr lang="tr-TR" sz="2800" dirty="0" smtClean="0">
                <a:latin typeface="Calibri" pitchFamily="34" charset="0"/>
                <a:hlinkClick r:id="rId5"/>
              </a:rPr>
              <a:t>www.komikler.com</a:t>
            </a:r>
            <a:r>
              <a:rPr lang="tr-TR" sz="2800" dirty="0" smtClean="0">
                <a:latin typeface="Calibri" pitchFamily="34" charset="0"/>
              </a:rPr>
              <a:t/>
            </a:r>
            <a:br>
              <a:rPr lang="tr-TR" sz="2800" dirty="0" smtClean="0">
                <a:latin typeface="Calibri" pitchFamily="34" charset="0"/>
              </a:rPr>
            </a:br>
            <a:r>
              <a:rPr lang="tr-TR" sz="2800" dirty="0">
                <a:latin typeface="Calibri" pitchFamily="34" charset="0"/>
                <a:hlinkClick r:id="rId6"/>
              </a:rPr>
              <a:t>http://www.turkcebilgi.com</a:t>
            </a:r>
            <a:r>
              <a:rPr lang="tr-TR" sz="2800" dirty="0" smtClean="0">
                <a:latin typeface="Calibri" pitchFamily="34" charset="0"/>
                <a:hlinkClick r:id="rId6"/>
              </a:rPr>
              <a:t>/</a:t>
            </a:r>
            <a:r>
              <a:rPr lang="tr-TR" sz="2800" dirty="0" smtClean="0">
                <a:latin typeface="Calibri" pitchFamily="34" charset="0"/>
              </a:rPr>
              <a:t/>
            </a:r>
            <a:br>
              <a:rPr lang="tr-TR" sz="2800" dirty="0" smtClean="0">
                <a:latin typeface="Calibri" pitchFamily="34" charset="0"/>
              </a:rPr>
            </a:br>
            <a:r>
              <a:rPr lang="tr-TR" altLang="tr-TR" sz="2400" dirty="0">
                <a:hlinkClick r:id="rId7"/>
              </a:rPr>
              <a:t>www.sorubak.com</a:t>
            </a:r>
            <a:endParaRPr lang="tr-TR" sz="2800"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596371" y="2310516"/>
            <a:ext cx="1607347"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57200" indent="-457200" algn="ctr">
              <a:buFont typeface="Arial" pitchFamily="34" charset="0"/>
              <a:buChar char="•"/>
            </a:pPr>
            <a:r>
              <a:rPr lang="tr-TR" sz="3200" b="1" dirty="0" smtClean="0">
                <a:ln w="11430"/>
                <a:solidFill>
                  <a:srgbClr val="00B050"/>
                </a:solidFill>
                <a:effectLst>
                  <a:outerShdw blurRad="50800" dist="39000" dir="5460000" algn="tl">
                    <a:srgbClr val="000000">
                      <a:alpha val="38000"/>
                    </a:srgbClr>
                  </a:outerShdw>
                </a:effectLst>
                <a:latin typeface="Kayra Aydin" pitchFamily="34" charset="0"/>
              </a:rPr>
              <a:t>Kedi</a:t>
            </a:r>
            <a:endParaRPr lang="tr-TR" sz="32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4 Metin kutusu"/>
          <p:cNvSpPr txBox="1"/>
          <p:nvPr/>
        </p:nvSpPr>
        <p:spPr>
          <a:xfrm>
            <a:off x="3923928" y="2348880"/>
            <a:ext cx="2831483"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57200" indent="-457200" algn="ctr">
              <a:buFont typeface="Arial" pitchFamily="34" charset="0"/>
              <a:buChar char="•"/>
            </a:pPr>
            <a:r>
              <a:rPr lang="tr-TR" sz="3200" b="1" dirty="0" smtClean="0">
                <a:ln w="11430"/>
                <a:solidFill>
                  <a:srgbClr val="00B050"/>
                </a:solidFill>
                <a:effectLst>
                  <a:outerShdw blurRad="50800" dist="39000" dir="5460000" algn="tl">
                    <a:srgbClr val="000000">
                      <a:alpha val="38000"/>
                    </a:srgbClr>
                  </a:outerShdw>
                </a:effectLst>
                <a:latin typeface="Kayra Aydin" pitchFamily="34" charset="0"/>
              </a:rPr>
              <a:t>Keşke</a:t>
            </a:r>
            <a:endParaRPr lang="tr-TR" sz="32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8" name="Dikdörtgen 7"/>
          <p:cNvSpPr/>
          <p:nvPr/>
        </p:nvSpPr>
        <p:spPr>
          <a:xfrm>
            <a:off x="1609727" y="3429000"/>
            <a:ext cx="5256584"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Kelimelerini kullanarak bir hayal kurun.</a:t>
            </a:r>
            <a:endParaRPr lang="tr-TR" sz="2400" b="1" dirty="0">
              <a:solidFill>
                <a:srgbClr val="C00000"/>
              </a:solidFill>
              <a:latin typeface="Calibri" pitchFamily="34" charset="0"/>
            </a:endParaRPr>
          </a:p>
        </p:txBody>
      </p:sp>
      <p:sp>
        <p:nvSpPr>
          <p:cNvPr id="9" name="Dikdörtgen 8"/>
          <p:cNvSpPr/>
          <p:nvPr/>
        </p:nvSpPr>
        <p:spPr>
          <a:xfrm>
            <a:off x="1596371" y="4149080"/>
            <a:ext cx="5256584" cy="461665"/>
          </a:xfrm>
          <a:prstGeom prst="rect">
            <a:avLst/>
          </a:prstGeom>
        </p:spPr>
        <p:txBody>
          <a:bodyPr wrap="square">
            <a:spAutoFit/>
          </a:bodyPr>
          <a:lstStyle/>
          <a:p>
            <a:pPr>
              <a:spcBef>
                <a:spcPts val="600"/>
              </a:spcBef>
              <a:spcAft>
                <a:spcPts val="600"/>
              </a:spcAft>
            </a:pPr>
            <a:r>
              <a:rPr lang="tr-TR" sz="2400" dirty="0" smtClean="0">
                <a:latin typeface="Calibri" pitchFamily="34" charset="0"/>
              </a:rPr>
              <a:t>Kim hayalini anlatmak ister?</a:t>
            </a:r>
            <a:endParaRPr lang="tr-TR" sz="2400" b="1" dirty="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85720" y="1000108"/>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Size bir şiir okuyacağım.</a:t>
            </a:r>
          </a:p>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Ama önce dinleme kurallarını hatırlayalım mı?</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3" name="2 Metin kutusu"/>
          <p:cNvSpPr txBox="1"/>
          <p:nvPr/>
        </p:nvSpPr>
        <p:spPr>
          <a:xfrm>
            <a:off x="571472" y="3214686"/>
            <a:ext cx="742955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1- Dinlemek için hazırlık yapmalıyız.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5" name="4 Metin kutusu"/>
          <p:cNvSpPr txBox="1"/>
          <p:nvPr/>
        </p:nvSpPr>
        <p:spPr>
          <a:xfrm>
            <a:off x="642910" y="4000504"/>
            <a:ext cx="742955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2- Dinlemenin amacını belirlemeliyiz.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642910" y="4786322"/>
            <a:ext cx="7715304"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3- Dikkatimizi dinlediğimize yoğunlaştırırız.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7" name="6 Metin kutusu"/>
          <p:cNvSpPr txBox="1"/>
          <p:nvPr/>
        </p:nvSpPr>
        <p:spPr>
          <a:xfrm>
            <a:off x="571472" y="5429264"/>
            <a:ext cx="7286676"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4- Görgü kurallarına uygun dinlemeliyiz.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656656" y="2903653"/>
            <a:ext cx="5949304"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Kedi şiirini neden dinlemeliyim?</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571440" y="1428736"/>
            <a:ext cx="8572560" cy="95410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	Dinleme amacımızı belirleyelim. Bunun için kendimize şu soruyu sormalıyız.</a:t>
            </a:r>
            <a:endParaRPr lang="tr-TR" sz="2800" b="1" dirty="0">
              <a:ln w="11430"/>
              <a:solidFill>
                <a:srgbClr val="C00000"/>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4 Metin kutusu"/>
          <p:cNvSpPr txBox="1"/>
          <p:nvPr/>
        </p:nvSpPr>
        <p:spPr>
          <a:xfrm>
            <a:off x="1670194" y="2365040"/>
            <a:ext cx="5949304"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Farklı bir oyun oynayalım mı?</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1" name="4 Metin kutusu"/>
          <p:cNvSpPr txBox="1"/>
          <p:nvPr/>
        </p:nvSpPr>
        <p:spPr>
          <a:xfrm>
            <a:off x="1619672" y="3140968"/>
            <a:ext cx="3469486"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Nasıl bir oyun mu?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85720" y="1124744"/>
            <a:ext cx="8572560" cy="465909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14000"/>
              </a:lnSpc>
              <a:spcAft>
                <a:spcPts val="1000"/>
              </a:spcAft>
            </a:pPr>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Ben şiiri okurken siz de gözlerinizi kapatacaksınız. Ben şiiri bitirene kadar açmayacak-</a:t>
            </a:r>
            <a:r>
              <a:rPr lang="tr-TR" sz="4400" b="1" dirty="0" err="1" smtClean="0">
                <a:ln w="11430"/>
                <a:solidFill>
                  <a:srgbClr val="00B050"/>
                </a:solidFill>
                <a:effectLst>
                  <a:outerShdw blurRad="50800" dist="39000" dir="5460000" algn="tl">
                    <a:srgbClr val="000000">
                      <a:alpha val="38000"/>
                    </a:srgbClr>
                  </a:outerShdw>
                </a:effectLst>
                <a:latin typeface="Kayra Aydin" pitchFamily="34" charset="0"/>
              </a:rPr>
              <a:t>sınız</a:t>
            </a:r>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Bitirdikten sonra da 2.etkinlikteki soruları cevaplayacaksınız.</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2192</TotalTime>
  <Words>647</Words>
  <Application>Microsoft Office PowerPoint</Application>
  <PresentationFormat>Ekran Gösterisi (4:3)</PresentationFormat>
  <Paragraphs>145</Paragraphs>
  <Slides>42</Slides>
  <Notes>3</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42</vt:i4>
      </vt:variant>
    </vt:vector>
  </HeadingPairs>
  <TitlesOfParts>
    <vt:vector size="49" baseType="lpstr">
      <vt:lpstr>ALFABET98</vt:lpstr>
      <vt:lpstr>Arial</vt:lpstr>
      <vt:lpstr>Calibri</vt:lpstr>
      <vt:lpstr>Kayra Aydin</vt:lpstr>
      <vt:lpstr>Times New Roman</vt:lpstr>
      <vt:lpstr>Wingdings</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SUNU KONULARI</vt:lpstr>
      <vt:lpstr>PowerPoint Sunusu</vt:lpstr>
      <vt:lpstr>PowerPoint Sunusu</vt:lpstr>
      <vt:lpstr> Kaynaklar: youtube.com www.resimdiyari.org www.hotdog.hu www.sbpoet.com www.göktepeliler www.resimhayattir.com www. toerrichtesweib.wordpress.com www.komikler.com http://www.turkcebilgi.com/ www.sorubak.com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dc:description>www.sorubak.com</dc:description>
  <cp:lastModifiedBy>doğan</cp:lastModifiedBy>
  <cp:revision>356</cp:revision>
  <dcterms:modified xsi:type="dcterms:W3CDTF">2016-01-04T11:57:17Z</dcterms:modified>
</cp:coreProperties>
</file>