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98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7" r:id="rId13"/>
    <p:sldId id="270" r:id="rId14"/>
    <p:sldId id="269" r:id="rId15"/>
    <p:sldId id="268" r:id="rId16"/>
    <p:sldId id="266" r:id="rId17"/>
    <p:sldId id="271" r:id="rId18"/>
    <p:sldId id="272" r:id="rId19"/>
    <p:sldId id="299" r:id="rId20"/>
    <p:sldId id="273" r:id="rId21"/>
    <p:sldId id="277" r:id="rId22"/>
    <p:sldId id="275" r:id="rId23"/>
    <p:sldId id="274" r:id="rId24"/>
    <p:sldId id="276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8" r:id="rId33"/>
    <p:sldId id="286" r:id="rId34"/>
    <p:sldId id="287" r:id="rId35"/>
    <p:sldId id="291" r:id="rId36"/>
    <p:sldId id="289" r:id="rId37"/>
    <p:sldId id="290" r:id="rId38"/>
    <p:sldId id="292" r:id="rId39"/>
    <p:sldId id="293" r:id="rId40"/>
    <p:sldId id="294" r:id="rId41"/>
    <p:sldId id="295" r:id="rId42"/>
    <p:sldId id="296" r:id="rId43"/>
    <p:sldId id="297" r:id="rId44"/>
    <p:sldId id="300" r:id="rId45"/>
    <p:sldId id="301" r:id="rId46"/>
    <p:sldId id="302" r:id="rId47"/>
    <p:sldId id="305" r:id="rId48"/>
    <p:sldId id="304" r:id="rId49"/>
    <p:sldId id="306" r:id="rId50"/>
    <p:sldId id="309" r:id="rId51"/>
    <p:sldId id="303" r:id="rId52"/>
    <p:sldId id="307" r:id="rId53"/>
    <p:sldId id="308" r:id="rId54"/>
    <p:sldId id="310" r:id="rId55"/>
    <p:sldId id="311" r:id="rId56"/>
    <p:sldId id="313" r:id="rId57"/>
    <p:sldId id="312" r:id="rId58"/>
    <p:sldId id="314" r:id="rId59"/>
    <p:sldId id="315" r:id="rId60"/>
    <p:sldId id="316" r:id="rId61"/>
    <p:sldId id="317" r:id="rId6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A2F6D-A88A-49FB-A833-2FAB818954C7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FA6FB-B372-4DDE-A5AF-C3384CAC5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967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47CEAE-43F9-4DAF-9CF1-8AFDCF659324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4299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560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FE76DB-DC23-492C-9BEB-F75ABF643CFD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6650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662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29BEE8-928D-4C74-973C-BFE5F43259BC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915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765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455FEA-C348-4BF1-92B7-7352C75FC536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8243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FA6FB-B372-4DDE-A5AF-C3384CAC5505}" type="slidenum">
              <a:rPr lang="tr-TR" smtClean="0"/>
              <a:pPr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3892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http://img2.blogcu.com/images/s/m/t/smtcml/resim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38132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51520" y="692696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chemeClr val="accent2">
                    <a:lumMod val="50000"/>
                  </a:schemeClr>
                </a:solidFill>
              </a:rPr>
              <a:t>KARADENİZ BÖLGESİ</a:t>
            </a:r>
            <a:endParaRPr lang="tr-TR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CANİK DAĞI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pic>
        <p:nvPicPr>
          <p:cNvPr id="23554" name="Picture 2" descr="http://www.bilginasil.com/wp-content/uploads/canik_daglari1.jpg"/>
          <p:cNvPicPr>
            <a:picLocks noChangeAspect="1" noChangeArrowheads="1"/>
          </p:cNvPicPr>
          <p:nvPr/>
        </p:nvPicPr>
        <p:blipFill>
          <a:blip r:embed="rId2" cstate="print"/>
          <a:srcRect b="10475"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KARADENİZ GEÇİTLERİ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 descr="http://2.bp.blogspot.com/-8lbZoiqfB2g/ULJwlKzaTMI/AAAAAAAAAPU/fCuvmtUrGJY/s1600/ge%25C3%25A7itler+haritas%25C4%25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3999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BOLU DAĞI TÜNELİ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http://www.cafesiyaset.com.tr/assets/pics/news/25112014124606202766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 descr="http://www.guncelakademi.com/uploads/images/boluu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ECEVİT GEÇİDİ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6626" name="Picture 2" descr="http://www.guncelakademi.com/uploads/images/ecevitgecid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5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ILGAZ GEÇİDİ</a:t>
            </a:r>
            <a:endParaRPr lang="tr-TR" sz="5400" b="1" dirty="0">
              <a:solidFill>
                <a:srgbClr val="FF33CC"/>
              </a:solidFill>
            </a:endParaRPr>
          </a:p>
        </p:txBody>
      </p:sp>
      <p:pic>
        <p:nvPicPr>
          <p:cNvPr id="25602" name="Picture 2" descr="http://4.bp.blogspot.com/-emD-5LVGX_k/UoJKQtWzOwI/AAAAAAAAOHs/7WpJfZ3LEBM/s640/SNYk_4440.jpg"/>
          <p:cNvPicPr>
            <a:picLocks noChangeAspect="1" noChangeArrowheads="1"/>
          </p:cNvPicPr>
          <p:nvPr/>
        </p:nvPicPr>
        <p:blipFill>
          <a:blip r:embed="rId2" cstate="print"/>
          <a:srcRect l="1181" t="1804" r="1958" b="2569"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ZİGANA GEÇİDİ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http://www.yollardan.com/wp-content/gallery/zigana/ziganagecidi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Tek  doğal  limanı  Sinop’tur.</a:t>
            </a:r>
            <a:endParaRPr lang="tr-TR" dirty="0"/>
          </a:p>
        </p:txBody>
      </p:sp>
      <p:pic>
        <p:nvPicPr>
          <p:cNvPr id="28674" name="Picture 2" descr="http://www.turizmhaberleri.com/img/haber/manset/icliman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1663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Heyelan olayının en fazla olduğu bölümdür. </a:t>
            </a:r>
            <a:endParaRPr lang="tr-TR" dirty="0"/>
          </a:p>
        </p:txBody>
      </p:sp>
      <p:pic>
        <p:nvPicPr>
          <p:cNvPr id="30722" name="Picture 2" descr="http://www.bilgiustam.com/resimler/2009/06/heye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7"/>
            <a:ext cx="9144000" cy="47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Kereste en çok Sinop, Kastamonu ve Bolu’da üretilir. </a:t>
            </a:r>
            <a:endParaRPr lang="tr-TR" dirty="0"/>
          </a:p>
        </p:txBody>
      </p:sp>
      <p:pic>
        <p:nvPicPr>
          <p:cNvPr id="57346" name="Picture 2" descr="http://www.dunya.com/d/news/139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764704"/>
            <a:ext cx="5112568" cy="2552082"/>
          </a:xfrm>
          <a:prstGeom prst="rect">
            <a:avLst/>
          </a:prstGeom>
          <a:noFill/>
        </p:spPr>
      </p:pic>
      <p:pic>
        <p:nvPicPr>
          <p:cNvPr id="57348" name="Picture 4" descr="http://www.sefaormanurunleri.com/images/hizmetler/kereste.jpg"/>
          <p:cNvPicPr>
            <a:picLocks noChangeAspect="1" noChangeArrowheads="1"/>
          </p:cNvPicPr>
          <p:nvPr/>
        </p:nvPicPr>
        <p:blipFill>
          <a:blip r:embed="rId3" cstate="print"/>
          <a:srcRect b="31864"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0"/>
            <a:ext cx="8229600" cy="4525963"/>
          </a:xfrm>
        </p:spPr>
        <p:txBody>
          <a:bodyPr/>
          <a:lstStyle/>
          <a:p>
            <a:r>
              <a:rPr lang="tr-TR" dirty="0" smtClean="0"/>
              <a:t>Karadeniz’de “Karadeniz İklimi” görülür.</a:t>
            </a:r>
          </a:p>
          <a:p>
            <a:r>
              <a:rPr lang="tr-TR" dirty="0" smtClean="0"/>
              <a:t>Her mevsim yağışlıdır.</a:t>
            </a:r>
          </a:p>
          <a:p>
            <a:r>
              <a:rPr lang="tr-TR" dirty="0" smtClean="0"/>
              <a:t>Bitki örtüsü ormandır.</a:t>
            </a:r>
          </a:p>
        </p:txBody>
      </p:sp>
      <p:pic>
        <p:nvPicPr>
          <p:cNvPr id="4098" name="Picture 2" descr="http://www.gezilecekyerler.biz/wp-content/uploads/2014/11/Karaden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KARADENİZ GÖLLERİ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http://www.saltur.com.tr/yonetimpaneli/imagegalery/Uploads/turFotograf/amasya-borabay/borabay-go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5842" name="Picture 2" descr="http://bilgidagi.com/upload/baraj_nehir.jpg"/>
          <p:cNvPicPr>
            <a:picLocks noChangeAspect="1" noChangeArrowheads="1"/>
          </p:cNvPicPr>
          <p:nvPr/>
        </p:nvPicPr>
        <p:blipFill>
          <a:blip r:embed="rId2" cstate="print"/>
          <a:srcRect l="1832" t="7975" r="3533" b="480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KIZILIRMAK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Kızılırmak Türkiye’nin en uzun ırmağıdır.</a:t>
            </a:r>
            <a:endParaRPr lang="tr-TR" dirty="0"/>
          </a:p>
        </p:txBody>
      </p:sp>
      <p:pic>
        <p:nvPicPr>
          <p:cNvPr id="33794" name="Picture 2" descr="http://www.marsnjak.com/sergej/turkey/highres/0407%20-%20Avanos%20-%20Kizilirmak%20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2770" name="Picture 2" descr="https://upload.wikimedia.org/wikipedia/commons/thumb/d/de/Turkey-kizilirmak.svg/2000px-Turkey-kizilirmak.svg.png"/>
          <p:cNvPicPr>
            <a:picLocks noChangeAspect="1" noChangeArrowheads="1"/>
          </p:cNvPicPr>
          <p:nvPr/>
        </p:nvPicPr>
        <p:blipFill>
          <a:blip r:embed="rId2" cstate="print"/>
          <a:srcRect l="1929" t="2381" r="1626" b="33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YEŞİLIRMAK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 descr="http://www.cekulvakfi.org.tr/files/images/haber/yesilirmak_kop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ÇORUH NEHRİ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 descr="http://www.raftingturlari.com.tr/wp-content/uploads/coruh-nehri-rafting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BARTIN ÇAYI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ttp://besturkey.com/wp-content/uploads/2015/02/Bart%C4%B1n-%C3%87ay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ABANT GÖLÜ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 descr="http://www.tatil.com/cmsImage/1440751333abant_otelleri__000x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UZUN GÖL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8914" name="Picture 2" descr="http://www.yeniresim.com/data/media/95/www.yeniresim.com_-_Trkiye_Resimleri_-_Trabzon_Uzungl.jpg"/>
          <p:cNvPicPr>
            <a:picLocks noChangeAspect="1" noChangeArrowheads="1"/>
          </p:cNvPicPr>
          <p:nvPr/>
        </p:nvPicPr>
        <p:blipFill>
          <a:blip r:embed="rId2" cstate="print"/>
          <a:srcRect l="2150" t="2051" r="1372" b="2802"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YEDİ GÖL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 descr="http://blog.beycon.net/wp-content/uploads/yedigoller-gezi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nl-NL" dirty="0" smtClean="0"/>
              <a:t>Orman bakımından en zengin bölgemizdir.</a:t>
            </a:r>
            <a:endParaRPr lang="tr-TR" dirty="0"/>
          </a:p>
        </p:txBody>
      </p:sp>
      <p:pic>
        <p:nvPicPr>
          <p:cNvPr id="53250" name="Picture 2" descr="http://www.alasayvan.net/attachments/karadeniz-bolgesi-2314d1399449370/karadeniz-ormanlari-foto-raflar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SERA GÖLÜ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http://megatur.net/wp-content/uploads/2016/03/ser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6">
                    <a:lumMod val="75000"/>
                  </a:schemeClr>
                </a:solidFill>
              </a:rPr>
              <a:t>TORTUM GÖLÜ</a:t>
            </a:r>
            <a:endParaRPr lang="tr-T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 descr="Tortum Gölü'ne Sızan Akaryakıtı Temizliyor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/>
              <a:t>    Türkiye balık üretiminin yaklaşık % 80'i Karadeniz'den karşılanır.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 descr="http://d.denizhaber.com.tr/news/84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424936" cy="5239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75488" y="100902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Rize-</a:t>
            </a:r>
            <a:r>
              <a:rPr lang="tr-TR" sz="5400" b="1" dirty="0" err="1" smtClean="0">
                <a:solidFill>
                  <a:srgbClr val="FF0000"/>
                </a:solidFill>
              </a:rPr>
              <a:t>Ayder</a:t>
            </a:r>
            <a:r>
              <a:rPr lang="tr-TR" sz="5400" b="1" dirty="0" smtClean="0">
                <a:solidFill>
                  <a:srgbClr val="FF0000"/>
                </a:solidFill>
              </a:rPr>
              <a:t> Yaylası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Geçim Kaynakları: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836713"/>
            <a:ext cx="8964488" cy="144016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Arıcılık faaliyetleri de bölgede gelişmiştir. Özellikle Rize-</a:t>
            </a:r>
            <a:r>
              <a:rPr lang="tr-TR" dirty="0" err="1" smtClean="0"/>
              <a:t>Anzer</a:t>
            </a:r>
            <a:r>
              <a:rPr lang="tr-TR" dirty="0" smtClean="0"/>
              <a:t> yöresinin balları çok ünlüdür.</a:t>
            </a:r>
            <a:endParaRPr lang="tr-TR" dirty="0"/>
          </a:p>
        </p:txBody>
      </p:sp>
      <p:pic>
        <p:nvPicPr>
          <p:cNvPr id="46082" name="Picture 2" descr="http://www.hareketligifler.net/data/media/185/ari-hareketli-resim-00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4598" y="2564904"/>
            <a:ext cx="3749402" cy="4104456"/>
          </a:xfrm>
          <a:prstGeom prst="rect">
            <a:avLst/>
          </a:prstGeom>
          <a:noFill/>
        </p:spPr>
      </p:pic>
      <p:pic>
        <p:nvPicPr>
          <p:cNvPr id="46084" name="Picture 4" descr="http://www.aricilikvideolari.com/wp-content/uploads/2014/12/ar%C4%B1c%C4%B1l%C4%B1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31697"/>
            <a:ext cx="5148064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 descr="http://kackalori.be/wp-content/uploads/hamsi-baligi-kac-kalo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424936" cy="5405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Kıyı kesiminde bitki örtüsünün gür olması, yüksek dağ çayırlarının bulunması ve arazinin engebeli olması ve nemli iklim nedeniyle büyükbaş hayvancılık yapılır.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7106" name="Picture 2" descr="http://www.ilkha.com/files/news/default/bingolde-mera-ve-yaylalar-kiraya-verilecek621cd2b3369e39c59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488832" cy="4604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4525963"/>
          </a:xfrm>
        </p:spPr>
        <p:txBody>
          <a:bodyPr/>
          <a:lstStyle/>
          <a:p>
            <a:r>
              <a:rPr lang="tr-TR" dirty="0" smtClean="0"/>
              <a:t>Rize etrafında yoğunlaşır. Türkiye toplam çay imalatının %100’ü bu bölgeden karşılanır. Tabii ekim alanı en dar olan ürünlerimizdendir.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9154" name="Picture 2" descr="http://www.arhavim.com/wp-content/uploads/2013/02/2967_26052012123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4860032" cy="4680520"/>
          </a:xfrm>
          <a:prstGeom prst="rect">
            <a:avLst/>
          </a:prstGeom>
          <a:noFill/>
        </p:spPr>
      </p:pic>
      <p:pic>
        <p:nvPicPr>
          <p:cNvPr id="49156" name="Picture 4" descr="http://www.antalyahilal.com/wp-content/uploads/2014/07/dreamstime_xxl_25126117-e1351676183422.jpg"/>
          <p:cNvPicPr>
            <a:picLocks noChangeAspect="1" noChangeArrowheads="1"/>
          </p:cNvPicPr>
          <p:nvPr/>
        </p:nvPicPr>
        <p:blipFill>
          <a:blip r:embed="rId3" cstate="print"/>
          <a:srcRect l="14634" t="20553" b="8174"/>
          <a:stretch>
            <a:fillRect/>
          </a:stretch>
        </p:blipFill>
        <p:spPr bwMode="auto">
          <a:xfrm>
            <a:off x="5508104" y="3140968"/>
            <a:ext cx="346546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 Trabzon, Giresun başlıca imalat alanlarıdır. Türkiye toplam imalatının % 85’i bölgeden karşılanır.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50178" name="Picture 2" descr="http://www.kuzgun.org.tr/upload/Image/Ocak_2010/find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8089" y="2780928"/>
            <a:ext cx="3765911" cy="2504331"/>
          </a:xfrm>
          <a:prstGeom prst="rect">
            <a:avLst/>
          </a:prstGeom>
          <a:noFill/>
        </p:spPr>
      </p:pic>
      <p:pic>
        <p:nvPicPr>
          <p:cNvPr id="50180" name="Picture 4" descr="http://imgyerel.hurriyet.com.tr/2015/1/16/4300992/4304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8036"/>
            <a:ext cx="5292080" cy="5139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6"/>
            <a:ext cx="925252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/>
              <a:t>      Bölgenin  yağışlı  kıyılarında. M             Bölgede  tüketilir. Türkiye’de  1.Sıradadır.</a:t>
            </a:r>
            <a:endParaRPr lang="tr-TR" dirty="0"/>
          </a:p>
        </p:txBody>
      </p:sp>
      <p:pic>
        <p:nvPicPr>
          <p:cNvPr id="4" name="3 İçerik Yer Tutucusu" descr="http://www.ziraatcim.net/images/news/misi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221088"/>
            <a:ext cx="2100084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fotografturk.com/upload/fotograf/2012/8/26/2826-cartoonist-misir-ve-uzum-4328-950p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5868144" cy="4653136"/>
          </a:xfrm>
          <a:prstGeom prst="rect">
            <a:avLst/>
          </a:prstGeom>
          <a:noFill/>
        </p:spPr>
      </p:pic>
      <p:pic>
        <p:nvPicPr>
          <p:cNvPr id="1030" name="Picture 6" descr="http://emineusta.com/wp-content/uploads/2012/04/295457965_46753c6a84.jpgm%C4%B1s%C4%B1rrr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846762"/>
            <a:ext cx="3347864" cy="2390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33CC"/>
                </a:solidFill>
              </a:rPr>
              <a:t>KARADENİZ DAĞLARI</a:t>
            </a:r>
            <a:endParaRPr lang="tr-TR" sz="60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http://images.forwallpaper.com/files/thumbs/preview/97/970249__uzungol-karadeniz-turkey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  </a:t>
            </a:r>
            <a:r>
              <a:rPr lang="tr-TR" b="1" dirty="0" smtClean="0"/>
              <a:t>Türkiye'nin kivi ihtiyacının yalnızca yüzde 60'ının karşılandığını belirtti.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52226" name="Picture 2" descr="http://www.fidansepetim.com/myassets/products/023/pr_01_23.jpg?rev=14092309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147" y="3600177"/>
            <a:ext cx="4848853" cy="3257823"/>
          </a:xfrm>
          <a:prstGeom prst="rect">
            <a:avLst/>
          </a:prstGeom>
          <a:noFill/>
        </p:spPr>
      </p:pic>
      <p:pic>
        <p:nvPicPr>
          <p:cNvPr id="52228" name="Picture 4" descr="http://www.kenttarim.com/FileUpload/bs374154/File/9255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5"/>
            <a:ext cx="4677222" cy="4653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KETEN-KENEVİR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Keten-kenevir üretiminde Türkiye’de birinci sıradadır.</a:t>
            </a:r>
            <a:endParaRPr lang="tr-TR" dirty="0"/>
          </a:p>
        </p:txBody>
      </p:sp>
      <p:pic>
        <p:nvPicPr>
          <p:cNvPr id="51202" name="Picture 2" descr="http://www.atici.org/wp-content/uploads/2014/02/Keten-Bitki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4716016" cy="5229200"/>
          </a:xfrm>
          <a:prstGeom prst="rect">
            <a:avLst/>
          </a:prstGeom>
          <a:noFill/>
        </p:spPr>
      </p:pic>
      <p:pic>
        <p:nvPicPr>
          <p:cNvPr id="51204" name="Picture 4" descr="http://www.saglikaktuel.com/d/encyclopedia/kenevi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391025"/>
            <a:ext cx="4355976" cy="2466975"/>
          </a:xfrm>
          <a:prstGeom prst="rect">
            <a:avLst/>
          </a:prstGeom>
          <a:noFill/>
        </p:spPr>
      </p:pic>
      <p:pic>
        <p:nvPicPr>
          <p:cNvPr id="51206" name="Picture 6" descr="http://www.ketentohumu.gen.tr/images/keten-tohumu-zararla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060848"/>
            <a:ext cx="2065110" cy="2264296"/>
          </a:xfrm>
          <a:prstGeom prst="rect">
            <a:avLst/>
          </a:prstGeom>
          <a:noFill/>
        </p:spPr>
      </p:pic>
      <p:pic>
        <p:nvPicPr>
          <p:cNvPr id="51208" name="Picture 8" descr="http://static6.depositphotos.com/1062793/543/i/950/depositphotos_5433066-Macro-hemp-se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132856"/>
            <a:ext cx="2088232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saglikaktuel.com/d/encyclopedia/soyafas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60848"/>
            <a:ext cx="4644009" cy="4797152"/>
          </a:xfrm>
          <a:prstGeom prst="rect">
            <a:avLst/>
          </a:prstGeom>
          <a:noFill/>
        </p:spPr>
      </p:pic>
      <p:pic>
        <p:nvPicPr>
          <p:cNvPr id="55300" name="Picture 4" descr="http://www.sifamarket.com/images/panel/soya-fasulyesi-faydalari-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4176464" cy="2688332"/>
          </a:xfrm>
          <a:prstGeom prst="rect">
            <a:avLst/>
          </a:prstGeom>
          <a:noFill/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SOYA FASULYE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 Zonguldak , Bartın ve Kastamonu’da. Türkiye’de tek.</a:t>
            </a:r>
            <a:endParaRPr lang="tr-TR" dirty="0"/>
          </a:p>
        </p:txBody>
      </p:sp>
      <p:pic>
        <p:nvPicPr>
          <p:cNvPr id="54274" name="Picture 2" descr="http://apaweb.net/media/images/dd3c71001d764b1da8f856436ad17c99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149080"/>
            <a:ext cx="4499992" cy="2708920"/>
          </a:xfrm>
          <a:prstGeom prst="rect">
            <a:avLst/>
          </a:prstGeom>
          <a:noFill/>
        </p:spPr>
      </p:pic>
      <p:pic>
        <p:nvPicPr>
          <p:cNvPr id="54276" name="Picture 4" descr="http://www.denkbilgi.com/wp-content/uploads/kom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6086475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16632"/>
            <a:ext cx="8229600" cy="4525963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Bakır üretiminde birinci sıradadır.</a:t>
            </a:r>
            <a:endParaRPr lang="tr-TR" dirty="0"/>
          </a:p>
        </p:txBody>
      </p:sp>
      <p:pic>
        <p:nvPicPr>
          <p:cNvPr id="58370" name="Picture 2" descr="http://www.mailce.com/wp-content/uploads/2013/01/bak%C4%B1r-1-749x7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24060"/>
            <a:ext cx="4572000" cy="4333939"/>
          </a:xfrm>
          <a:prstGeom prst="rect">
            <a:avLst/>
          </a:prstGeom>
          <a:noFill/>
        </p:spPr>
      </p:pic>
      <p:pic>
        <p:nvPicPr>
          <p:cNvPr id="58372" name="Picture 4" descr="http://www.kicinaciktakalmis.com/wp-content/uploads/2015/02/ruyada-bakir-gor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95575"/>
            <a:ext cx="4762500" cy="4162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14300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ÇATALAĞZI TERMİK SANTRALİ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9394" name="Picture 2" descr="http://www.enerjigunlugu.net/images/eskiresimler/2012/09/termik-santr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33CC"/>
                </a:solidFill>
              </a:rPr>
              <a:t>Demir-Çelik Sanayisi: </a:t>
            </a:r>
            <a:r>
              <a:rPr lang="tr-TR" dirty="0" smtClean="0"/>
              <a:t>Karabük ve Ereğli’de</a:t>
            </a:r>
            <a:endParaRPr lang="tr-TR" dirty="0"/>
          </a:p>
        </p:txBody>
      </p:sp>
      <p:pic>
        <p:nvPicPr>
          <p:cNvPr id="60418" name="Picture 2" descr="http://karabukmeydanhaber.com/wp-content/uploads/2015/03/s%C3%B6zle%C5%9F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4499992" cy="2708920"/>
          </a:xfrm>
          <a:prstGeom prst="rect">
            <a:avLst/>
          </a:prstGeom>
          <a:noFill/>
        </p:spPr>
      </p:pic>
      <p:pic>
        <p:nvPicPr>
          <p:cNvPr id="60420" name="Picture 4" descr="http://www.yilmazlarcelik.com/images/news/resi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16833"/>
            <a:ext cx="4536504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6000" b="1" dirty="0" smtClean="0">
                <a:solidFill>
                  <a:srgbClr val="FF33CC"/>
                </a:solidFill>
              </a:rPr>
              <a:t>Tarihi Yerleri</a:t>
            </a:r>
            <a:endParaRPr lang="tr-TR" sz="6000" b="1" dirty="0">
              <a:solidFill>
                <a:srgbClr val="FF33CC"/>
              </a:solidFill>
            </a:endParaRPr>
          </a:p>
        </p:txBody>
      </p:sp>
      <p:pic>
        <p:nvPicPr>
          <p:cNvPr id="11267" name="Picture 2" descr="http://www.ornekalan.com/haber/kale_osman_ag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1357313"/>
            <a:ext cx="6215062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4 Metin kutusu"/>
          <p:cNvSpPr txBox="1">
            <a:spLocks noChangeArrowheads="1"/>
          </p:cNvSpPr>
          <p:nvPr/>
        </p:nvSpPr>
        <p:spPr bwMode="auto">
          <a:xfrm>
            <a:off x="1714500" y="5715000"/>
            <a:ext cx="60721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  <a:latin typeface="Constantia" pitchFamily="18" charset="0"/>
              </a:rPr>
              <a:t>Giresun Kalesi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mimdap.org/w/wp-content/uploads/2009/02/sumela-manast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428625"/>
            <a:ext cx="6357938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4 Metin kutusu"/>
          <p:cNvSpPr txBox="1">
            <a:spLocks noChangeArrowheads="1"/>
          </p:cNvSpPr>
          <p:nvPr/>
        </p:nvSpPr>
        <p:spPr bwMode="auto">
          <a:xfrm>
            <a:off x="1259632" y="5517232"/>
            <a:ext cx="67453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  <a:latin typeface="Constantia" pitchFamily="18" charset="0"/>
              </a:rPr>
              <a:t>Sümela Manastırı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kenthaber.com/Resimler/2005/11/17/000579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357188"/>
            <a:ext cx="3857625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4 Metin kutusu"/>
          <p:cNvSpPr txBox="1">
            <a:spLocks noChangeArrowheads="1"/>
          </p:cNvSpPr>
          <p:nvPr/>
        </p:nvSpPr>
        <p:spPr bwMode="auto">
          <a:xfrm>
            <a:off x="467544" y="5786438"/>
            <a:ext cx="84249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5400" b="1" dirty="0" err="1">
                <a:solidFill>
                  <a:srgbClr val="FF0000"/>
                </a:solidFill>
                <a:latin typeface="Constantia" pitchFamily="18" charset="0"/>
              </a:rPr>
              <a:t>Seyyid</a:t>
            </a:r>
            <a:r>
              <a:rPr lang="tr-TR" sz="5400" b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tr-TR" sz="5400" b="1" dirty="0" err="1">
                <a:solidFill>
                  <a:srgbClr val="FF0000"/>
                </a:solidFill>
                <a:latin typeface="Constantia" pitchFamily="18" charset="0"/>
              </a:rPr>
              <a:t>Vakkas</a:t>
            </a:r>
            <a:r>
              <a:rPr lang="tr-TR" sz="5400" b="1" dirty="0">
                <a:solidFill>
                  <a:srgbClr val="FF0000"/>
                </a:solidFill>
                <a:latin typeface="Constantia" pitchFamily="18" charset="0"/>
              </a:rPr>
              <a:t> Türbesi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KAÇKAR DAĞI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Karadeniz Bölgesi’nin en yüksek dağı Rize’de bulunan Kaçkar Dağı’dır. 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" name="Picture 2" descr="http://www.resimlere.com/data/media/188/450px-KackarDagi_fromNorth_ho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fotogiresun.com/fotograf/data/media/5/milletbahcesi.jpg"/>
          <p:cNvPicPr>
            <a:picLocks noChangeAspect="1" noChangeArrowheads="1"/>
          </p:cNvPicPr>
          <p:nvPr/>
        </p:nvPicPr>
        <p:blipFill>
          <a:blip r:embed="rId3" cstate="print"/>
          <a:srcRect b="3900"/>
          <a:stretch>
            <a:fillRect/>
          </a:stretch>
        </p:blipFill>
        <p:spPr bwMode="auto">
          <a:xfrm>
            <a:off x="539552" y="188640"/>
            <a:ext cx="806489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4 Metin kutusu"/>
          <p:cNvSpPr txBox="1">
            <a:spLocks noChangeArrowheads="1"/>
          </p:cNvSpPr>
          <p:nvPr/>
        </p:nvSpPr>
        <p:spPr bwMode="auto">
          <a:xfrm>
            <a:off x="971600" y="5589240"/>
            <a:ext cx="70316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  <a:latin typeface="Constantia" pitchFamily="18" charset="0"/>
              </a:rPr>
              <a:t>Millet Bahçesi Kapısı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SAFRANBOLU EVLERİ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2706" name="Picture 2" descr="http://www.ridosotel.com.tr/wp-content/uploads/2015/08/Safranbolu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25252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BOLU-KARTALKAYA KAYAK TURİZMİ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4514" name="Picture 2" descr="https://www.gencturseyahat.com/shared/images/kartalkay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Ev yapımında ağaç sık kullanılır.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3490" name="Picture 2" descr="http://www.artvindernegi.com/savsatkoyresimleri/yesilce/Ye%C5%9Filce%20ah%C5%9Fap%20ev0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ÇORUH NEHRİ-RAFTİNG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3730" name="Picture 2" descr="http://www.raftingturlari.com.tr/wp-content/uploads/coruh-nehri-rafting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</a:rPr>
              <a:t>KARADENİZ YEMEKLERİ</a:t>
            </a:r>
            <a:endParaRPr lang="tr-TR" sz="5400" b="1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ttp://www.alasayvan.net/attachments/karadeniz-bolgesi-66110d1418714274/karadeniz-y-resine-ait-yemek-resimleri.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</a:rPr>
              <a:t>HAMSİLİ PİLAV</a:t>
            </a:r>
            <a:endParaRPr lang="tr-TR" sz="5400" b="1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5778" name="Picture 2" descr="http://img.hurriyetaile.com/c/1/70/420x315/r/tarif/2225_420x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776864" cy="4797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</a:rPr>
              <a:t>MIHLAMA</a:t>
            </a:r>
            <a:endParaRPr lang="tr-TR" sz="5400" b="1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4754" name="Picture 2" descr="http://www.gurmerehberi.com/wp-content/uploads/2012/03/mihl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</a:rPr>
              <a:t>LAZ BÖREĞİ</a:t>
            </a:r>
            <a:endParaRPr lang="tr-TR" sz="5400" b="1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6802" name="Picture 2" descr="http://resimliyemektariflerim.com/wp-content/uploads/2009/09/laz-b%C3%B6re%C4%9F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7560840" cy="4551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http://img.nefisyemektarifleri.net/2011/04/104-karalahan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24744"/>
            <a:ext cx="4499992" cy="299695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</a:rPr>
              <a:t>KARA LAHANA SARMASI</a:t>
            </a:r>
            <a:endParaRPr lang="tr-TR" sz="5400" b="1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7826" name="Picture 2" descr="karadeniz yöresel yemek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4688"/>
            <a:ext cx="4932040" cy="4713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ILGAZ DAĞLARI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pic>
        <p:nvPicPr>
          <p:cNvPr id="18434" name="Picture 2" descr="http://www.forumalew.org/attachments/30610d1419068690/ilgaz-dag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33550"/>
            <a:ext cx="9144000" cy="5124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ttp://img03.imgfotokritik.com/fk_new/big/5/4/8/548491/3058000-hor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9"/>
            <a:ext cx="9144000" cy="5157192"/>
          </a:xfrm>
          <a:prstGeom prst="rect">
            <a:avLst/>
          </a:prstGeom>
          <a:noFill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YÖRESEL OYUNLARI</a:t>
            </a:r>
            <a:b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HORON</a:t>
            </a:r>
            <a:endParaRPr kumimoji="0" lang="tr-TR" sz="5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FF66FF"/>
                </a:solidFill>
              </a:rPr>
              <a:t>3-A SINIFI </a:t>
            </a:r>
            <a:br>
              <a:rPr lang="tr-TR" sz="5400" b="1" dirty="0" smtClean="0">
                <a:solidFill>
                  <a:srgbClr val="FF66FF"/>
                </a:solidFill>
              </a:rPr>
            </a:br>
            <a:r>
              <a:rPr lang="tr-TR" sz="5400" b="1" dirty="0" smtClean="0">
                <a:solidFill>
                  <a:srgbClr val="FF66FF"/>
                </a:solidFill>
              </a:rPr>
              <a:t>OTLAKBAŞI İLKOKULU</a:t>
            </a:r>
            <a:br>
              <a:rPr lang="tr-TR" sz="5400" b="1" dirty="0" smtClean="0">
                <a:solidFill>
                  <a:srgbClr val="FF66FF"/>
                </a:solidFill>
              </a:rPr>
            </a:br>
            <a:r>
              <a:rPr lang="tr-TR" sz="5400" b="1" dirty="0" smtClean="0">
                <a:solidFill>
                  <a:srgbClr val="FF66FF"/>
                </a:solidFill>
              </a:rPr>
              <a:t>VAN/MURADİYE</a:t>
            </a:r>
            <a:endParaRPr lang="tr-TR" sz="5400" b="1" dirty="0">
              <a:solidFill>
                <a:srgbClr val="FF66FF"/>
              </a:solidFill>
            </a:endParaRPr>
          </a:p>
        </p:txBody>
      </p:sp>
      <p:pic>
        <p:nvPicPr>
          <p:cNvPr id="4" name="3 İçerik Yer Tutucusu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348880"/>
            <a:ext cx="8892480" cy="472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KÖROĞLU DAĞLARI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ttp://www.dag.gen.tr/images/koroglu-dag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KÜRE DAĞLARI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http://www.geostur.com.tr/resimler/turlar/b/15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33CC"/>
                </a:solidFill>
              </a:rPr>
              <a:t>BOLU DAĞI</a:t>
            </a:r>
            <a:endParaRPr lang="tr-TR" sz="5400" b="1" dirty="0">
              <a:solidFill>
                <a:srgbClr val="FF33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Bolu Dağı Tüneli Ulaşıma Kapand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1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254</Words>
  <Application>Microsoft Office PowerPoint</Application>
  <PresentationFormat>Ekran Gösterisi (4:3)</PresentationFormat>
  <Paragraphs>71</Paragraphs>
  <Slides>61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61</vt:i4>
      </vt:variant>
    </vt:vector>
  </HeadingPairs>
  <TitlesOfParts>
    <vt:vector size="65" baseType="lpstr">
      <vt:lpstr>Arial</vt:lpstr>
      <vt:lpstr>Calibri</vt:lpstr>
      <vt:lpstr>Constantia</vt:lpstr>
      <vt:lpstr>Ofis Teması</vt:lpstr>
      <vt:lpstr>PowerPoint Sunusu</vt:lpstr>
      <vt:lpstr>PowerPoint Sunusu</vt:lpstr>
      <vt:lpstr>PowerPoint Sunusu</vt:lpstr>
      <vt:lpstr>KARADENİZ DAĞLARI</vt:lpstr>
      <vt:lpstr>KAÇKAR DAĞI</vt:lpstr>
      <vt:lpstr>ILGAZ DAĞLARI</vt:lpstr>
      <vt:lpstr>KÖROĞLU DAĞLARI</vt:lpstr>
      <vt:lpstr>KÜRE DAĞLARI</vt:lpstr>
      <vt:lpstr>BOLU DAĞI</vt:lpstr>
      <vt:lpstr>CANİK DAĞI</vt:lpstr>
      <vt:lpstr>KARADENİZ GEÇİTLERİ</vt:lpstr>
      <vt:lpstr>BOLU DAĞI TÜNELİ</vt:lpstr>
      <vt:lpstr>PowerPoint Sunusu</vt:lpstr>
      <vt:lpstr>ECEVİT GEÇİDİ</vt:lpstr>
      <vt:lpstr>ILGAZ GEÇİDİ</vt:lpstr>
      <vt:lpstr>ZİGANA GEÇİDİ</vt:lpstr>
      <vt:lpstr>PowerPoint Sunusu</vt:lpstr>
      <vt:lpstr>PowerPoint Sunusu</vt:lpstr>
      <vt:lpstr>PowerPoint Sunusu</vt:lpstr>
      <vt:lpstr>KARADENİZ GÖLLERİ</vt:lpstr>
      <vt:lpstr>PowerPoint Sunusu</vt:lpstr>
      <vt:lpstr>KIZILIRMAK</vt:lpstr>
      <vt:lpstr>PowerPoint Sunusu</vt:lpstr>
      <vt:lpstr>YEŞİLIRMAK</vt:lpstr>
      <vt:lpstr>ÇORUH NEHRİ</vt:lpstr>
      <vt:lpstr>BARTIN ÇAYI</vt:lpstr>
      <vt:lpstr>ABANT GÖLÜ</vt:lpstr>
      <vt:lpstr>UZUN GÖL</vt:lpstr>
      <vt:lpstr>YEDİ GÖL</vt:lpstr>
      <vt:lpstr>SERA GÖLÜ</vt:lpstr>
      <vt:lpstr>TORTUM GÖLÜ</vt:lpstr>
      <vt:lpstr>    Türkiye balık üretiminin yaklaşık % 80'i Karadeniz'den karşılanır.</vt:lpstr>
      <vt:lpstr>Rize-Ayder Yaylası</vt:lpstr>
      <vt:lpstr>Temel Geçim Kaynakları:</vt:lpstr>
      <vt:lpstr>PowerPoint Sunusu</vt:lpstr>
      <vt:lpstr>PowerPoint Sunusu</vt:lpstr>
      <vt:lpstr>PowerPoint Sunusu</vt:lpstr>
      <vt:lpstr>PowerPoint Sunusu</vt:lpstr>
      <vt:lpstr>      Bölgenin  yağışlı  kıyılarında. M             Bölgede  tüketilir. Türkiye’de  1.Sıradadır.</vt:lpstr>
      <vt:lpstr>PowerPoint Sunusu</vt:lpstr>
      <vt:lpstr>KETEN-KENEVİR</vt:lpstr>
      <vt:lpstr>SOYA FASULYE</vt:lpstr>
      <vt:lpstr>PowerPoint Sunusu</vt:lpstr>
      <vt:lpstr>PowerPoint Sunusu</vt:lpstr>
      <vt:lpstr>ÇATALAĞZI TERMİK SANTRALİ</vt:lpstr>
      <vt:lpstr>Demir-Çelik Sanayisi: Karabük ve Ereğli’de</vt:lpstr>
      <vt:lpstr>Tarihi Yerleri</vt:lpstr>
      <vt:lpstr>PowerPoint Sunusu</vt:lpstr>
      <vt:lpstr>PowerPoint Sunusu</vt:lpstr>
      <vt:lpstr>PowerPoint Sunusu</vt:lpstr>
      <vt:lpstr>SAFRANBOLU EVLERİ</vt:lpstr>
      <vt:lpstr>BOLU-KARTALKAYA KAYAK TURİZMİ</vt:lpstr>
      <vt:lpstr>Ev yapımında ağaç sık kullanılır.</vt:lpstr>
      <vt:lpstr>ÇORUH NEHRİ-RAFTİNG</vt:lpstr>
      <vt:lpstr>KARADENİZ YEMEKLERİ</vt:lpstr>
      <vt:lpstr>HAMSİLİ PİLAV</vt:lpstr>
      <vt:lpstr>MIHLAMA</vt:lpstr>
      <vt:lpstr>LAZ BÖREĞİ</vt:lpstr>
      <vt:lpstr>KARA LAHANA SARMASI</vt:lpstr>
      <vt:lpstr>PowerPoint Sunusu</vt:lpstr>
      <vt:lpstr>3-A SINIFI  OTLAKBAŞI İLKOKULU VAN/MURADİYE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 pc</dc:creator>
  <cp:keywords>www.sorubak.com</cp:keywords>
  <cp:lastModifiedBy>doğan</cp:lastModifiedBy>
  <cp:revision>61</cp:revision>
  <dcterms:created xsi:type="dcterms:W3CDTF">2016-04-14T21:55:25Z</dcterms:created>
  <dcterms:modified xsi:type="dcterms:W3CDTF">2016-04-25T16:34:31Z</dcterms:modified>
</cp:coreProperties>
</file>