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07" r:id="rId2"/>
    <p:sldId id="467" r:id="rId3"/>
    <p:sldId id="496" r:id="rId4"/>
    <p:sldId id="526" r:id="rId5"/>
    <p:sldId id="528" r:id="rId6"/>
    <p:sldId id="530" r:id="rId7"/>
    <p:sldId id="531" r:id="rId8"/>
    <p:sldId id="532" r:id="rId9"/>
    <p:sldId id="533" r:id="rId10"/>
    <p:sldId id="534" r:id="rId11"/>
    <p:sldId id="535" r:id="rId12"/>
    <p:sldId id="536" r:id="rId13"/>
    <p:sldId id="537" r:id="rId14"/>
    <p:sldId id="538" r:id="rId15"/>
    <p:sldId id="539" r:id="rId16"/>
    <p:sldId id="547" r:id="rId17"/>
    <p:sldId id="540" r:id="rId18"/>
    <p:sldId id="543" r:id="rId19"/>
    <p:sldId id="544" r:id="rId20"/>
    <p:sldId id="545" r:id="rId21"/>
    <p:sldId id="546" r:id="rId22"/>
    <p:sldId id="510" r:id="rId23"/>
    <p:sldId id="511" r:id="rId24"/>
    <p:sldId id="512" r:id="rId25"/>
    <p:sldId id="513" r:id="rId26"/>
    <p:sldId id="514" r:id="rId27"/>
    <p:sldId id="515" r:id="rId28"/>
    <p:sldId id="517" r:id="rId29"/>
    <p:sldId id="518" r:id="rId30"/>
    <p:sldId id="519" r:id="rId31"/>
    <p:sldId id="520" r:id="rId32"/>
    <p:sldId id="521" r:id="rId33"/>
    <p:sldId id="522" r:id="rId34"/>
    <p:sldId id="523" r:id="rId35"/>
    <p:sldId id="524" r:id="rId36"/>
    <p:sldId id="552" r:id="rId37"/>
    <p:sldId id="553" r:id="rId38"/>
    <p:sldId id="554" r:id="rId39"/>
    <p:sldId id="555" r:id="rId40"/>
    <p:sldId id="556" r:id="rId41"/>
    <p:sldId id="548" r:id="rId42"/>
    <p:sldId id="549" r:id="rId43"/>
    <p:sldId id="550" r:id="rId44"/>
    <p:sldId id="551" r:id="rId45"/>
    <p:sldId id="557" r:id="rId46"/>
    <p:sldId id="558" r:id="rId47"/>
    <p:sldId id="559" r:id="rId48"/>
    <p:sldId id="560" r:id="rId49"/>
    <p:sldId id="482" r:id="rId50"/>
    <p:sldId id="480" r:id="rId51"/>
    <p:sldId id="461" r:id="rId5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99"/>
    <a:srgbClr val="00006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9" autoAdjust="0"/>
    <p:restoredTop sz="94624" autoAdjust="0"/>
  </p:normalViewPr>
  <p:slideViewPr>
    <p:cSldViewPr>
      <p:cViewPr varScale="1">
        <p:scale>
          <a:sx n="70" d="100"/>
          <a:sy n="70" d="100"/>
        </p:scale>
        <p:origin x="127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847407-4078-4D3A-9A6A-2288E786DAAC}" type="datetimeFigureOut">
              <a:rPr lang="en-US" smtClean="0"/>
              <a:pPr/>
              <a:t>5/21/2016</a:t>
            </a:fld>
            <a:endParaRPr lang="en-US"/>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7FCE7F-1D14-4C33-8C63-6A26951D7A61}" type="slidenum">
              <a:rPr lang="en-US" smtClean="0"/>
              <a:pPr/>
              <a:t>‹#›</a:t>
            </a:fld>
            <a:endParaRPr lang="en-US"/>
          </a:p>
        </p:txBody>
      </p:sp>
    </p:spTree>
    <p:extLst>
      <p:ext uri="{BB962C8B-B14F-4D97-AF65-F5344CB8AC3E}">
        <p14:creationId xmlns:p14="http://schemas.microsoft.com/office/powerpoint/2010/main" val="4045830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www.sorubak.com</a:t>
            </a:r>
            <a:endParaRPr lang="tr-TR" dirty="0"/>
          </a:p>
        </p:txBody>
      </p:sp>
      <p:sp>
        <p:nvSpPr>
          <p:cNvPr id="4" name="3 Slayt Numarası Yer Tutucusu"/>
          <p:cNvSpPr>
            <a:spLocks noGrp="1"/>
          </p:cNvSpPr>
          <p:nvPr>
            <p:ph type="sldNum" sz="quarter" idx="10"/>
          </p:nvPr>
        </p:nvSpPr>
        <p:spPr/>
        <p:txBody>
          <a:bodyPr/>
          <a:lstStyle/>
          <a:p>
            <a:fld id="{827FCE7F-1D14-4C33-8C63-6A26951D7A61}" type="slidenum">
              <a:rPr lang="en-US" smtClean="0"/>
              <a:pPr/>
              <a:t>5</a:t>
            </a:fld>
            <a:endParaRPr lang="en-US"/>
          </a:p>
        </p:txBody>
      </p:sp>
    </p:spTree>
    <p:extLst>
      <p:ext uri="{BB962C8B-B14F-4D97-AF65-F5344CB8AC3E}">
        <p14:creationId xmlns:p14="http://schemas.microsoft.com/office/powerpoint/2010/main" val="3988207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www.sorubak.com</a:t>
            </a:r>
            <a:endParaRPr lang="tr-TR" dirty="0"/>
          </a:p>
        </p:txBody>
      </p:sp>
      <p:sp>
        <p:nvSpPr>
          <p:cNvPr id="4" name="3 Slayt Numarası Yer Tutucusu"/>
          <p:cNvSpPr>
            <a:spLocks noGrp="1"/>
          </p:cNvSpPr>
          <p:nvPr>
            <p:ph type="sldNum" sz="quarter" idx="10"/>
          </p:nvPr>
        </p:nvSpPr>
        <p:spPr/>
        <p:txBody>
          <a:bodyPr/>
          <a:lstStyle/>
          <a:p>
            <a:fld id="{827FCE7F-1D14-4C33-8C63-6A26951D7A61}" type="slidenum">
              <a:rPr lang="en-US" smtClean="0"/>
              <a:pPr/>
              <a:t>9</a:t>
            </a:fld>
            <a:endParaRPr lang="en-US"/>
          </a:p>
        </p:txBody>
      </p:sp>
    </p:spTree>
    <p:extLst>
      <p:ext uri="{BB962C8B-B14F-4D97-AF65-F5344CB8AC3E}">
        <p14:creationId xmlns:p14="http://schemas.microsoft.com/office/powerpoint/2010/main" val="3260729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www.sorubak.com</a:t>
            </a:r>
            <a:endParaRPr lang="tr-TR" sz="1200" kern="1200" dirty="0" smtClean="0">
              <a:solidFill>
                <a:schemeClr val="tx1"/>
              </a:solidFill>
              <a:latin typeface="+mn-lt"/>
              <a:ea typeface="+mn-ea"/>
              <a:cs typeface="+mn-cs"/>
            </a:endParaRPr>
          </a:p>
        </p:txBody>
      </p:sp>
      <p:sp>
        <p:nvSpPr>
          <p:cNvPr id="4" name="3 Slayt Numarası Yer Tutucusu"/>
          <p:cNvSpPr>
            <a:spLocks noGrp="1"/>
          </p:cNvSpPr>
          <p:nvPr>
            <p:ph type="sldNum" sz="quarter" idx="10"/>
          </p:nvPr>
        </p:nvSpPr>
        <p:spPr/>
        <p:txBody>
          <a:bodyPr/>
          <a:lstStyle/>
          <a:p>
            <a:fld id="{827FCE7F-1D14-4C33-8C63-6A26951D7A61}" type="slidenum">
              <a:rPr lang="en-US" smtClean="0"/>
              <a:pPr/>
              <a:t>17</a:t>
            </a:fld>
            <a:endParaRPr lang="en-US"/>
          </a:p>
        </p:txBody>
      </p:sp>
    </p:spTree>
    <p:extLst>
      <p:ext uri="{BB962C8B-B14F-4D97-AF65-F5344CB8AC3E}">
        <p14:creationId xmlns:p14="http://schemas.microsoft.com/office/powerpoint/2010/main" val="1508726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www.sorubak.com</a:t>
            </a:r>
            <a:endParaRPr lang="tr-TR" dirty="0"/>
          </a:p>
        </p:txBody>
      </p:sp>
      <p:sp>
        <p:nvSpPr>
          <p:cNvPr id="4" name="3 Slayt Numarası Yer Tutucusu"/>
          <p:cNvSpPr>
            <a:spLocks noGrp="1"/>
          </p:cNvSpPr>
          <p:nvPr>
            <p:ph type="sldNum" sz="quarter" idx="10"/>
          </p:nvPr>
        </p:nvSpPr>
        <p:spPr/>
        <p:txBody>
          <a:bodyPr/>
          <a:lstStyle/>
          <a:p>
            <a:fld id="{827FCE7F-1D14-4C33-8C63-6A26951D7A61}" type="slidenum">
              <a:rPr lang="en-US" smtClean="0"/>
              <a:pPr/>
              <a:t>21</a:t>
            </a:fld>
            <a:endParaRPr lang="en-US"/>
          </a:p>
        </p:txBody>
      </p:sp>
    </p:spTree>
    <p:extLst>
      <p:ext uri="{BB962C8B-B14F-4D97-AF65-F5344CB8AC3E}">
        <p14:creationId xmlns:p14="http://schemas.microsoft.com/office/powerpoint/2010/main" val="1011662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www.sorubak.com</a:t>
            </a:r>
            <a:endParaRPr lang="tr-TR" dirty="0"/>
          </a:p>
        </p:txBody>
      </p:sp>
      <p:sp>
        <p:nvSpPr>
          <p:cNvPr id="4" name="3 Slayt Numarası Yer Tutucusu"/>
          <p:cNvSpPr>
            <a:spLocks noGrp="1"/>
          </p:cNvSpPr>
          <p:nvPr>
            <p:ph type="sldNum" sz="quarter" idx="10"/>
          </p:nvPr>
        </p:nvSpPr>
        <p:spPr/>
        <p:txBody>
          <a:bodyPr/>
          <a:lstStyle/>
          <a:p>
            <a:fld id="{827FCE7F-1D14-4C33-8C63-6A26951D7A61}" type="slidenum">
              <a:rPr lang="en-US" smtClean="0"/>
              <a:pPr/>
              <a:t>32</a:t>
            </a:fld>
            <a:endParaRPr lang="en-US"/>
          </a:p>
        </p:txBody>
      </p:sp>
    </p:spTree>
    <p:extLst>
      <p:ext uri="{BB962C8B-B14F-4D97-AF65-F5344CB8AC3E}">
        <p14:creationId xmlns:p14="http://schemas.microsoft.com/office/powerpoint/2010/main" val="3179108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827FCE7F-1D14-4C33-8C63-6A26951D7A61}" type="slidenum">
              <a:rPr lang="en-US" smtClean="0"/>
              <a:pPr/>
              <a:t>40</a:t>
            </a:fld>
            <a:endParaRPr lang="en-US"/>
          </a:p>
        </p:txBody>
      </p:sp>
    </p:spTree>
    <p:extLst>
      <p:ext uri="{BB962C8B-B14F-4D97-AF65-F5344CB8AC3E}">
        <p14:creationId xmlns:p14="http://schemas.microsoft.com/office/powerpoint/2010/main" val="2369149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mtClean="0"/>
              <a:t>www.sorubak.com</a:t>
            </a:r>
            <a:endParaRPr lang="tr-TR" dirty="0"/>
          </a:p>
        </p:txBody>
      </p:sp>
      <p:sp>
        <p:nvSpPr>
          <p:cNvPr id="4" name="3 Slayt Numarası Yer Tutucusu"/>
          <p:cNvSpPr>
            <a:spLocks noGrp="1"/>
          </p:cNvSpPr>
          <p:nvPr>
            <p:ph type="sldNum" sz="quarter" idx="10"/>
          </p:nvPr>
        </p:nvSpPr>
        <p:spPr/>
        <p:txBody>
          <a:bodyPr/>
          <a:lstStyle/>
          <a:p>
            <a:fld id="{827FCE7F-1D14-4C33-8C63-6A26951D7A61}" type="slidenum">
              <a:rPr lang="en-US" smtClean="0"/>
              <a:pPr/>
              <a:t>46</a:t>
            </a:fld>
            <a:endParaRPr lang="en-US"/>
          </a:p>
        </p:txBody>
      </p:sp>
    </p:spTree>
    <p:extLst>
      <p:ext uri="{BB962C8B-B14F-4D97-AF65-F5344CB8AC3E}">
        <p14:creationId xmlns:p14="http://schemas.microsoft.com/office/powerpoint/2010/main" val="3189508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21.05.2016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ransition spd="med">
    <p:wipe dir="d"/>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21.05.2016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d"/>
    <p:sndAc>
      <p:stSnd>
        <p:snd r:embed="rId13" name="camera.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4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0">
              <a:schemeClr val="accent1">
                <a:tint val="66000"/>
                <a:satMod val="160000"/>
              </a:schemeClr>
            </a:gs>
            <a:gs pos="0">
              <a:schemeClr val="accent1">
                <a:tint val="66000"/>
                <a:satMod val="160000"/>
              </a:schemeClr>
            </a:gs>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3 Metin kutusu"/>
          <p:cNvSpPr txBox="1"/>
          <p:nvPr/>
        </p:nvSpPr>
        <p:spPr>
          <a:xfrm>
            <a:off x="428596" y="214290"/>
            <a:ext cx="8358246" cy="78581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rial Black" pitchFamily="34" charset="0"/>
              </a:rPr>
              <a:t>“ANADOLU” METNİ İŞLENİŞ SÜRESİ</a:t>
            </a:r>
          </a:p>
        </p:txBody>
      </p:sp>
      <p:sp>
        <p:nvSpPr>
          <p:cNvPr id="5" name="4 Metin kutusu"/>
          <p:cNvSpPr txBox="1"/>
          <p:nvPr/>
        </p:nvSpPr>
        <p:spPr>
          <a:xfrm>
            <a:off x="571472" y="1285860"/>
            <a:ext cx="7929618" cy="492922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endParaRPr lang="tr-TR" sz="2500" dirty="0" smtClean="0">
              <a:solidFill>
                <a:srgbClr val="7030A0"/>
              </a:solidFill>
              <a:latin typeface="Hand writing Mutlu" pitchFamily="2" charset="0"/>
            </a:endParaRPr>
          </a:p>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7" name="6 Metin kutusu"/>
          <p:cNvSpPr txBox="1"/>
          <p:nvPr/>
        </p:nvSpPr>
        <p:spPr>
          <a:xfrm>
            <a:off x="2143108" y="1643050"/>
            <a:ext cx="621510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dirty="0" smtClean="0">
                <a:solidFill>
                  <a:srgbClr val="7030A0"/>
                </a:solidFill>
                <a:latin typeface="Arial Black" pitchFamily="34" charset="0"/>
              </a:rPr>
              <a:t>Ön bilgileri harekete geçirirler. (1. Etkinlik) </a:t>
            </a:r>
          </a:p>
        </p:txBody>
      </p:sp>
      <p:sp>
        <p:nvSpPr>
          <p:cNvPr id="8" name="7 Metin kutusu"/>
          <p:cNvSpPr txBox="1"/>
          <p:nvPr/>
        </p:nvSpPr>
        <p:spPr>
          <a:xfrm>
            <a:off x="2143108" y="2357430"/>
            <a:ext cx="6215106"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Dinleme becerilerini geliştirirler.                              (2. Etkinlik)                </a:t>
            </a:r>
            <a:endParaRPr lang="tr-TR" sz="2000" dirty="0" smtClean="0">
              <a:solidFill>
                <a:srgbClr val="7030A0"/>
              </a:solidFill>
              <a:latin typeface="Hand writing Mutlu" pitchFamily="2" charset="0"/>
            </a:endParaRPr>
          </a:p>
        </p:txBody>
      </p:sp>
      <p:sp>
        <p:nvSpPr>
          <p:cNvPr id="9" name="8 Metin kutusu"/>
          <p:cNvSpPr txBox="1"/>
          <p:nvPr/>
        </p:nvSpPr>
        <p:spPr>
          <a:xfrm>
            <a:off x="2143108" y="2928934"/>
            <a:ext cx="621510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Okuma ve anlama becerilerini geliştirirler. (3. Etkinlik)                    </a:t>
            </a:r>
            <a:endParaRPr kumimoji="0" lang="tr-TR" sz="20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10" name="9 Metin kutusu"/>
          <p:cNvSpPr txBox="1"/>
          <p:nvPr/>
        </p:nvSpPr>
        <p:spPr>
          <a:xfrm>
            <a:off x="2143108" y="3714752"/>
            <a:ext cx="621510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Kelime dağarcıklarını zenginleştirirler.                 </a:t>
            </a:r>
          </a:p>
        </p:txBody>
      </p:sp>
      <p:sp>
        <p:nvSpPr>
          <p:cNvPr id="11" name="10 Metin kutusu"/>
          <p:cNvSpPr txBox="1"/>
          <p:nvPr/>
        </p:nvSpPr>
        <p:spPr>
          <a:xfrm>
            <a:off x="2143108" y="4500570"/>
            <a:ext cx="621510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Autofit/>
          </a:bodyPr>
          <a:lstStyle/>
          <a:p>
            <a:pPr>
              <a:spcBef>
                <a:spcPct val="0"/>
              </a:spcBef>
            </a:pPr>
            <a:r>
              <a:rPr lang="tr-TR" sz="2000" dirty="0" smtClean="0">
                <a:solidFill>
                  <a:srgbClr val="7030A0"/>
                </a:solidFill>
                <a:latin typeface="Arial Black" pitchFamily="34" charset="0"/>
              </a:rPr>
              <a:t>Metni incelerler. (4. Etkinlik) </a:t>
            </a:r>
          </a:p>
        </p:txBody>
      </p:sp>
      <p:sp>
        <p:nvSpPr>
          <p:cNvPr id="12" name="11 Metin kutusu"/>
          <p:cNvSpPr txBox="1"/>
          <p:nvPr/>
        </p:nvSpPr>
        <p:spPr>
          <a:xfrm>
            <a:off x="2143108" y="5214950"/>
            <a:ext cx="621510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Abartılı ifadeler hakkında bilgi sahibi olurlar. (5. Etkinlik)</a:t>
            </a:r>
            <a:endParaRPr lang="tr-TR" sz="2000" dirty="0" smtClean="0">
              <a:solidFill>
                <a:srgbClr val="7030A0"/>
              </a:solidFill>
              <a:latin typeface="Arial Black" pitchFamily="34" charset="0"/>
            </a:endParaRPr>
          </a:p>
        </p:txBody>
      </p:sp>
      <p:sp>
        <p:nvSpPr>
          <p:cNvPr id="19" name="18 Metin kutusu"/>
          <p:cNvSpPr txBox="1"/>
          <p:nvPr/>
        </p:nvSpPr>
        <p:spPr>
          <a:xfrm>
            <a:off x="642910" y="5214950"/>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6.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1" name="20 Metin kutusu"/>
          <p:cNvSpPr txBox="1"/>
          <p:nvPr/>
        </p:nvSpPr>
        <p:spPr>
          <a:xfrm>
            <a:off x="642910" y="3714752"/>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dirty="0" smtClean="0">
                <a:solidFill>
                  <a:srgbClr val="7030A0"/>
                </a:solidFill>
                <a:latin typeface="Arial Black" pitchFamily="34" charset="0"/>
              </a:rPr>
              <a:t>4. DERS: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22" name="21 Metin kutusu"/>
          <p:cNvSpPr txBox="1"/>
          <p:nvPr/>
        </p:nvSpPr>
        <p:spPr>
          <a:xfrm>
            <a:off x="642910" y="4500570"/>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5.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3" name="22 Metin kutusu"/>
          <p:cNvSpPr txBox="1"/>
          <p:nvPr/>
        </p:nvSpPr>
        <p:spPr>
          <a:xfrm>
            <a:off x="642910" y="2357430"/>
            <a:ext cx="1500198" cy="57150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algn="ctr">
              <a:spcBef>
                <a:spcPct val="0"/>
              </a:spcBef>
            </a:pPr>
            <a:r>
              <a:rPr lang="tr-TR" sz="3800" b="1" dirty="0" smtClean="0">
                <a:solidFill>
                  <a:srgbClr val="7030A0"/>
                </a:solidFill>
                <a:latin typeface="Arial Black" pitchFamily="34" charset="0"/>
              </a:rPr>
              <a:t>2. DERS</a:t>
            </a:r>
            <a:r>
              <a:rPr lang="tr-TR" sz="4400" dirty="0" smtClean="0">
                <a:solidFill>
                  <a:srgbClr val="7030A0"/>
                </a:solidFill>
                <a:latin typeface="Hand writing Mutlu" pitchFamily="2" charset="0"/>
              </a:rPr>
              <a:t>: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24" name="23 Metin kutusu"/>
          <p:cNvSpPr txBox="1"/>
          <p:nvPr/>
        </p:nvSpPr>
        <p:spPr>
          <a:xfrm>
            <a:off x="642910" y="3000372"/>
            <a:ext cx="1500198" cy="64294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dirty="0" smtClean="0">
                <a:solidFill>
                  <a:srgbClr val="7030A0"/>
                </a:solidFill>
                <a:latin typeface="Arial Black" pitchFamily="34" charset="0"/>
              </a:rPr>
              <a:t>3. DERS: </a:t>
            </a:r>
            <a:endParaRPr kumimoji="0" lang="tr-TR" sz="4400" b="0" i="0" u="none" strike="noStrike" kern="1200" cap="none" spc="0" normalizeH="0" baseline="0" noProof="0" dirty="0" smtClean="0">
              <a:ln>
                <a:noFill/>
              </a:ln>
              <a:solidFill>
                <a:srgbClr val="7030A0"/>
              </a:solidFill>
              <a:effectLst/>
              <a:uLnTx/>
              <a:uFillTx/>
              <a:latin typeface="Arial Black" pitchFamily="34" charset="0"/>
            </a:endParaRPr>
          </a:p>
        </p:txBody>
      </p:sp>
      <p:sp>
        <p:nvSpPr>
          <p:cNvPr id="25" name="24 Metin kutusu"/>
          <p:cNvSpPr txBox="1"/>
          <p:nvPr/>
        </p:nvSpPr>
        <p:spPr>
          <a:xfrm>
            <a:off x="642910" y="1785926"/>
            <a:ext cx="1500198" cy="57150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7030A0"/>
                </a:solidFill>
                <a:latin typeface="Arial Black" pitchFamily="34" charset="0"/>
              </a:rPr>
              <a:t>1. DERS: </a:t>
            </a:r>
            <a:endParaRPr kumimoji="0" lang="tr-TR" sz="44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26" name="25 Metin kutusu"/>
          <p:cNvSpPr txBox="1"/>
          <p:nvPr/>
        </p:nvSpPr>
        <p:spPr>
          <a:xfrm>
            <a:off x="571472" y="1285860"/>
            <a:ext cx="1500198" cy="57150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7500" lnSpcReduction="20000"/>
          </a:bodyPr>
          <a:lstStyle/>
          <a:p>
            <a:pPr algn="ctr">
              <a:spcBef>
                <a:spcPct val="0"/>
              </a:spcBef>
            </a:pPr>
            <a:r>
              <a:rPr lang="tr-TR" sz="4400" b="1" dirty="0" smtClean="0">
                <a:solidFill>
                  <a:srgbClr val="FF0000"/>
                </a:solidFill>
                <a:latin typeface="Arial Black" pitchFamily="34" charset="0"/>
              </a:rPr>
              <a:t>SÜRE : 10+2</a:t>
            </a:r>
            <a:endParaRPr kumimoji="0" lang="tr-TR" sz="4400" b="1" i="0" u="none" strike="noStrike" kern="1200" cap="none" spc="0" normalizeH="0" baseline="0" noProof="0" dirty="0" smtClean="0">
              <a:ln>
                <a:noFill/>
              </a:ln>
              <a:solidFill>
                <a:srgbClr val="FF0000"/>
              </a:solidFill>
              <a:effectLst/>
              <a:uLnTx/>
              <a:uFillTx/>
              <a:latin typeface="Arial Black" pitchFamily="34" charset="0"/>
            </a:endParaRPr>
          </a:p>
        </p:txBody>
      </p:sp>
      <p:sp>
        <p:nvSpPr>
          <p:cNvPr id="52225" name="Rectangle 1"/>
          <p:cNvSpPr>
            <a:spLocks noChangeArrowheads="1"/>
          </p:cNvSpPr>
          <p:nvPr/>
        </p:nvSpPr>
        <p:spPr bwMode="auto">
          <a:xfrm>
            <a:off x="0" y="97795"/>
            <a:ext cx="1260281"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tr-TR" sz="1100" dirty="0"/>
              <a:t>www.sorubak.com</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algn="ctr">
              <a:spcBef>
                <a:spcPct val="0"/>
              </a:spcBef>
            </a:pPr>
            <a:r>
              <a:rPr lang="tr-TR" sz="4400" b="1" dirty="0" smtClean="0">
                <a:solidFill>
                  <a:srgbClr val="FF0000"/>
                </a:solidFill>
              </a:rPr>
              <a:t>ELENİ'NİN GÖZYAŞLARI- ANTALYA </a:t>
            </a:r>
            <a:r>
              <a:rPr lang="tr-TR" sz="4400" dirty="0" smtClean="0"/>
              <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Alanya Kalesi ile ilgili pek çok hikaye anlatılır. Bunlardan biri de Bizans Tekfuru </a:t>
            </a:r>
            <a:r>
              <a:rPr lang="tr-TR" sz="4400" dirty="0" err="1" smtClean="0"/>
              <a:t>Argiles'in</a:t>
            </a:r>
            <a:r>
              <a:rPr lang="tr-TR" sz="4400" dirty="0" smtClean="0"/>
              <a:t> güzeller güzeli kızı </a:t>
            </a:r>
            <a:r>
              <a:rPr lang="tr-TR" sz="4400" dirty="0" err="1" smtClean="0"/>
              <a:t>Eleni</a:t>
            </a:r>
            <a:r>
              <a:rPr lang="tr-TR" sz="4400" dirty="0" smtClean="0"/>
              <a:t> ile ilgilidir. Ülkesini yağmalayan korsan </a:t>
            </a:r>
            <a:r>
              <a:rPr lang="tr-TR" sz="4400" dirty="0" err="1" smtClean="0"/>
              <a:t>Vasili'den</a:t>
            </a:r>
            <a:r>
              <a:rPr lang="tr-TR" sz="4400" dirty="0" smtClean="0"/>
              <a:t> yılan Tekfur, korsanı damat edinmeye karar vermiş. Ancak </a:t>
            </a:r>
            <a:r>
              <a:rPr lang="tr-TR" sz="4400" dirty="0" err="1" smtClean="0"/>
              <a:t>Eleni'nin</a:t>
            </a:r>
            <a:r>
              <a:rPr lang="tr-TR" sz="4400" dirty="0" smtClean="0"/>
              <a:t> gönlü, fakir bir çobandaymış. </a:t>
            </a:r>
            <a:r>
              <a:rPr lang="tr-TR" sz="4400" dirty="0" err="1" smtClean="0"/>
              <a:t>Eleni</a:t>
            </a:r>
            <a:r>
              <a:rPr lang="tr-TR" sz="4400" dirty="0" smtClean="0"/>
              <a:t>, babasının bu kararına şiddetle karşı çıkmış, 'Vasili ile asla evlenmem' demiş. Bunu gururuna yediremeyen </a:t>
            </a:r>
            <a:r>
              <a:rPr lang="tr-TR" sz="4400" dirty="0" err="1" smtClean="0"/>
              <a:t>Argiles</a:t>
            </a:r>
            <a:r>
              <a:rPr lang="tr-TR" sz="4400" dirty="0" smtClean="0"/>
              <a:t>, kızına ders vermek için onu Alanya Kalesi'nin zindanlarına kapatmış. </a:t>
            </a:r>
            <a:br>
              <a:rPr lang="tr-TR" sz="4400" dirty="0" smtClean="0"/>
            </a:br>
            <a:r>
              <a:rPr lang="tr-TR" sz="4400" dirty="0" smtClean="0"/>
              <a:t/>
            </a:r>
            <a:br>
              <a:rPr lang="tr-TR" sz="4400" dirty="0" smtClean="0"/>
            </a:br>
            <a:r>
              <a:rPr lang="tr-TR" sz="4400" dirty="0" err="1" smtClean="0"/>
              <a:t>Eleni'nin</a:t>
            </a:r>
            <a:r>
              <a:rPr lang="tr-TR" sz="4400" dirty="0" smtClean="0"/>
              <a:t> daracık hücresinin, </a:t>
            </a:r>
            <a:r>
              <a:rPr lang="tr-TR" sz="4400" dirty="0" err="1" smtClean="0"/>
              <a:t>Damlataş</a:t>
            </a:r>
            <a:r>
              <a:rPr lang="tr-TR" sz="4400" dirty="0" smtClean="0"/>
              <a:t> kumsalına bakan tek bir penceresi varmış. Çünkü Tekfur, </a:t>
            </a:r>
            <a:r>
              <a:rPr lang="tr-TR" sz="4400" dirty="0" err="1" smtClean="0"/>
              <a:t>Eleni'ye</a:t>
            </a:r>
            <a:r>
              <a:rPr lang="tr-TR" sz="4400" dirty="0" smtClean="0"/>
              <a:t> Alanya'nın tüm güzelliklerini gösterirse, onun bu güzellikler karşısında hayata dönmek isteyip evliliğe yanaşacağını düşünmüş. Ancak </a:t>
            </a:r>
            <a:r>
              <a:rPr lang="tr-TR" sz="4400" dirty="0" err="1" smtClean="0"/>
              <a:t>Eleni</a:t>
            </a:r>
            <a:r>
              <a:rPr lang="tr-TR" sz="4400" dirty="0" smtClean="0"/>
              <a:t>, babasının beklediği gibi pişman olmamış, çobandan vazgeçip Vasili ile evlenmeye yanaşmamış, gece gündüz gözyaşı dökmüş. Alanya Kalesi'nden </a:t>
            </a:r>
            <a:r>
              <a:rPr lang="tr-TR" sz="4400" dirty="0" err="1" smtClean="0"/>
              <a:t>Damlataş'a</a:t>
            </a:r>
            <a:r>
              <a:rPr lang="tr-TR" sz="4400" dirty="0" smtClean="0"/>
              <a:t> uzanan kıraç tepe, </a:t>
            </a:r>
            <a:r>
              <a:rPr lang="tr-TR" sz="4400" dirty="0" err="1" smtClean="0"/>
              <a:t>Eleni'nin</a:t>
            </a:r>
            <a:r>
              <a:rPr lang="tr-TR" sz="4400" dirty="0" smtClean="0"/>
              <a:t> gözyaşları ile sulanmış. Ve bir süre sonra bu tepede defne, nar ve iğde ağaçları büyümüş. </a:t>
            </a:r>
            <a:br>
              <a:rPr lang="tr-TR" sz="4400" dirty="0" smtClean="0"/>
            </a:br>
            <a:r>
              <a:rPr lang="tr-TR" sz="4400" dirty="0" smtClean="0"/>
              <a:t/>
            </a:r>
            <a:br>
              <a:rPr lang="tr-TR" sz="4400" dirty="0" smtClean="0"/>
            </a:br>
            <a:r>
              <a:rPr lang="tr-TR" sz="4400" dirty="0" smtClean="0"/>
              <a:t>O zamandan beri, Alanyalılar ne zaman yağmur yağıp da her tarafı defne kokusu sarsa, </a:t>
            </a:r>
            <a:r>
              <a:rPr lang="tr-TR" sz="4400" dirty="0" err="1" smtClean="0"/>
              <a:t>Eleni'nin</a:t>
            </a:r>
            <a:r>
              <a:rPr lang="tr-TR" sz="4400" dirty="0" smtClean="0"/>
              <a:t> hıçkırıklarını hisseder.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FF0000"/>
                </a:solidFill>
              </a:rPr>
              <a:t>KIZKUMU- MUĞLA </a:t>
            </a:r>
            <a:r>
              <a:rPr lang="tr-TR" sz="4400" dirty="0" smtClean="0"/>
              <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Muğla'nın Marmaris İlçesi'nin </a:t>
            </a:r>
            <a:r>
              <a:rPr lang="tr-TR" sz="4400" dirty="0" err="1" smtClean="0"/>
              <a:t>Orhaniye</a:t>
            </a:r>
            <a:r>
              <a:rPr lang="tr-TR" sz="4400" dirty="0" smtClean="0"/>
              <a:t> Koyu, eşsiz bir doğa oluşumuyla meşhurdur. Koyun ortasında batık bir patika gibi uzanan 600 metre boyundaki kıyı, </a:t>
            </a:r>
            <a:r>
              <a:rPr lang="tr-TR" sz="4400" dirty="0" err="1" smtClean="0"/>
              <a:t>Kızkumu</a:t>
            </a:r>
            <a:r>
              <a:rPr lang="tr-TR" sz="4400" dirty="0" smtClean="0"/>
              <a:t> adıyla anılır. </a:t>
            </a:r>
            <a:r>
              <a:rPr lang="tr-TR" sz="4400" dirty="0" err="1" smtClean="0"/>
              <a:t>Kızkumu'nun</a:t>
            </a:r>
            <a:r>
              <a:rPr lang="tr-TR" sz="4400" dirty="0" smtClean="0"/>
              <a:t> oluşumuna dair bir efsane anlatılır. Efsaneye göre eski zamanlarda bir kralın kızı, fakir balıkçıya aşık olur. Ancak kral, kızını balıkçıya vermez. Kralın kızı, balıkçı sevgilisiyle gizli gizli buluşur. Birileri kızının balıkçıyla buluştuğunu, 'Balıkçı denizden geliyor, kızınız kumsalda onu bekliyor, ışıkla yerini işaret ediyor. Delikanlı da ışığa geliyor ve kızınız ile delikanlı gün ağarana kadar aşk oyunlarına dalıyor' sözleriyle Kral'a anlatır. </a:t>
            </a:r>
            <a:br>
              <a:rPr lang="tr-TR" sz="4400" dirty="0" smtClean="0"/>
            </a:br>
            <a:r>
              <a:rPr lang="tr-TR" sz="4400" dirty="0" smtClean="0"/>
              <a:t/>
            </a:r>
            <a:br>
              <a:rPr lang="tr-TR" sz="4400" dirty="0" smtClean="0"/>
            </a:br>
            <a:r>
              <a:rPr lang="tr-TR" sz="4400" dirty="0" smtClean="0"/>
              <a:t>Bunları duyan Kral öfkelenmiş. Bir gece kızını kumsalda yakalatan Kral, askerlerine de ışıkla balıkçıya işaret vermelerini emretmiş. Delikanlı ışığı görünce atlamış kayığına kumsala doğru kürek çekmeye başlamış. Derken kız askerlerin elinden kurtulmuş ve sevgilisini kurtarmak için koşmaya başlamış. Ama sevgilisinin kayığına varması imkansızmış. Atmış kendini sulara ve o anda bir mucize gerçekleşmiş. Kızın adım attığı her yer kuma dönüşürken, peşinden koşan askerler, denize gömülmüş. </a:t>
            </a:r>
            <a:br>
              <a:rPr lang="tr-TR" sz="4400" dirty="0" smtClean="0"/>
            </a:br>
            <a:r>
              <a:rPr lang="tr-TR" sz="4400" dirty="0" smtClean="0"/>
              <a:t/>
            </a:r>
            <a:br>
              <a:rPr lang="tr-TR" sz="4400" dirty="0" smtClean="0"/>
            </a:br>
            <a:r>
              <a:rPr lang="tr-TR" sz="4400" dirty="0" smtClean="0"/>
              <a:t>Kız kayığa kadar koşmuş ancak tam iki sevgili kavuşacakken, bir okçu delikanlıyı hedefleyip sallamış okunu. Ok gelip delikanlıya sarılan kızı bulmuş. Kızın bastığı yerde ortaya çıkan kumlar, kan suya karışınca kırmızıya boyanmış. Delikanlı ise almış yaralı sevgilisini gitmiş. Bir daha da onları ne gören olmuş ne de duyan.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r>
              <a:rPr lang="tr-TR" sz="4400" b="1" dirty="0" smtClean="0">
                <a:solidFill>
                  <a:srgbClr val="FF0000"/>
                </a:solidFill>
              </a:rPr>
              <a:t>				Kız Kulesi Efsanesi</a:t>
            </a:r>
            <a:r>
              <a:rPr lang="tr-TR" sz="4400" dirty="0" smtClean="0"/>
              <a:t/>
            </a:r>
            <a:br>
              <a:rPr lang="tr-TR" sz="4400" dirty="0" smtClean="0"/>
            </a:br>
            <a:r>
              <a:rPr lang="tr-TR" sz="4400" dirty="0" smtClean="0"/>
              <a:t/>
            </a:r>
            <a:br>
              <a:rPr lang="tr-TR" sz="4400" dirty="0" smtClean="0"/>
            </a:br>
            <a:r>
              <a:rPr lang="tr-TR" sz="4400" dirty="0" smtClean="0"/>
              <a:t>Kızkulesi Adası, </a:t>
            </a:r>
            <a:r>
              <a:rPr lang="tr-TR" sz="4400" dirty="0" err="1" smtClean="0"/>
              <a:t>Kubadabad</a:t>
            </a:r>
            <a:r>
              <a:rPr lang="tr-TR" sz="4400" dirty="0" smtClean="0"/>
              <a:t> Saltanat Kentinin haremliğiymiş. Ada da çevresi sularla çevrili bir kale ile, birbirinden güzel köşklerin ortasında yüksek bir kule varmış.</a:t>
            </a:r>
            <a:br>
              <a:rPr lang="tr-TR" sz="4400" dirty="0" smtClean="0"/>
            </a:br>
            <a:r>
              <a:rPr lang="tr-TR" sz="4400" dirty="0" smtClean="0"/>
              <a:t/>
            </a:r>
            <a:br>
              <a:rPr lang="tr-TR" sz="4400" dirty="0" smtClean="0"/>
            </a:br>
            <a:r>
              <a:rPr lang="tr-TR" sz="4400" dirty="0" smtClean="0"/>
              <a:t>İşte bu kölede cariyeleri ile birlikte Selçuklu Sultanının güzeller güzeli biricik kızı yaşarmış .</a:t>
            </a:r>
            <a:br>
              <a:rPr lang="tr-TR" sz="4400" dirty="0" smtClean="0"/>
            </a:br>
            <a:r>
              <a:rPr lang="tr-TR" sz="4400" dirty="0" smtClean="0"/>
              <a:t/>
            </a:r>
            <a:br>
              <a:rPr lang="tr-TR" sz="4400" dirty="0" smtClean="0"/>
            </a:br>
            <a:r>
              <a:rPr lang="tr-TR" sz="4400" dirty="0" smtClean="0"/>
              <a:t>Sultan, düşünde (başka bir rivayete göre falında) sevgili kızının yılan sokması sonucu öleceğini görmüş. Yaptırdığı ve Kaleye ve içinde kuleye kızını bunun için kapatmış. Öyle ki, kuleye yılan girmesinde diye beton borularla </a:t>
            </a:r>
            <a:r>
              <a:rPr lang="tr-TR" sz="4400" dirty="0" err="1" smtClean="0"/>
              <a:t>Anasmaslar’dan</a:t>
            </a:r>
            <a:r>
              <a:rPr lang="tr-TR" sz="4400" dirty="0" smtClean="0"/>
              <a:t> Adaya su ve süt akıtılmış. (Anılan iki sıra beton boruların kalıntıları günümüze kadar gelmiştir.)</a:t>
            </a:r>
            <a:br>
              <a:rPr lang="tr-TR" sz="4400" dirty="0" smtClean="0"/>
            </a:br>
            <a:r>
              <a:rPr lang="tr-TR" sz="4400" dirty="0" smtClean="0"/>
              <a:t/>
            </a:r>
            <a:br>
              <a:rPr lang="tr-TR" sz="4400" dirty="0" smtClean="0"/>
            </a:br>
            <a:r>
              <a:rPr lang="tr-TR" sz="4400" dirty="0" smtClean="0"/>
              <a:t>Böylece yıllar yılları kovalamış ve günlerden bir gün güzel Sultan ateşlere düşüp hastalanmış. Ülkenin en ünlü hekimleri zor bulmuşlar devasını. Sevgili Sultan yeniden sağlığına, mutluluğuna kavuşmuş. İyileşmesini kutlamak için armağanlar yağmaya başlamış kuleye. Yaşlı bir köylü kadında bir sepet üzüm getirmiş. Meğer üzümlerin içinde bir küçük yılan varmış.</a:t>
            </a:r>
            <a:br>
              <a:rPr lang="tr-TR" sz="4400" dirty="0" smtClean="0"/>
            </a:br>
            <a:r>
              <a:rPr lang="tr-TR" sz="4400" dirty="0" smtClean="0"/>
              <a:t/>
            </a:r>
            <a:br>
              <a:rPr lang="tr-TR" sz="4400" dirty="0" smtClean="0"/>
            </a:br>
            <a:r>
              <a:rPr lang="tr-TR" sz="4400" dirty="0" smtClean="0"/>
              <a:t>Yılan o gece uykuya dalan güzel Sultanı sokup öldürmüş.</a:t>
            </a:r>
          </a:p>
          <a:p>
            <a:r>
              <a:rPr lang="tr-TR" sz="4400" dirty="0" smtClean="0"/>
              <a:t/>
            </a:r>
            <a:br>
              <a:rPr lang="tr-TR" sz="4400" dirty="0" smtClean="0"/>
            </a:b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spcBef>
                <a:spcPct val="0"/>
              </a:spcBef>
            </a:pPr>
            <a:r>
              <a:rPr lang="tr-TR" sz="4400" b="1" dirty="0" smtClean="0">
                <a:solidFill>
                  <a:srgbClr val="FF0000"/>
                </a:solidFill>
              </a:rPr>
              <a:t>				SARIKIZ EFSANESİ</a:t>
            </a:r>
            <a:br>
              <a:rPr lang="tr-TR" sz="4400" b="1" dirty="0" smtClean="0">
                <a:solidFill>
                  <a:srgbClr val="FF0000"/>
                </a:solidFill>
              </a:rPr>
            </a:br>
            <a:r>
              <a:rPr lang="tr-TR" sz="4400" dirty="0" smtClean="0"/>
              <a:t/>
            </a:r>
            <a:br>
              <a:rPr lang="tr-TR" sz="4400" dirty="0" smtClean="0"/>
            </a:br>
            <a:r>
              <a:rPr lang="tr-TR" sz="4400" dirty="0" smtClean="0"/>
              <a:t/>
            </a:r>
            <a:br>
              <a:rPr lang="tr-TR" sz="4400" dirty="0" smtClean="0"/>
            </a:br>
            <a:r>
              <a:rPr lang="tr-TR" sz="4400" dirty="0" smtClean="0"/>
              <a:t>Yüzlerce yıl önce bölgede yaşayan baba ile kızın öyküsünü anlatan "Sarıkız Efsanesi"ne göre; Sarıkız, fakir babasıyla birlikte Edremit’in Güre köyünde yaşar.</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Sarıkız ile evlenmek isteyen gençler, "yüz bulamayınca" onun hakkında dedikodular yayıp hakaret etmeye başlarlar.</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Yöre halkı, bunun üzerine babadan kızını öldürmesini ya da köyden kovmasını ister. Çaresiz olarak kızını Kaz Dağları’nın bir tepesine bırakıp köye dönen baba, birkaç hafta geçince "Gidip bir bakayım, hiç olmazsa belki ölüsünü bulur, ona mezar yaparım" diyerek dağa çıkar. Ancak kızını bıraktığı vahşi ormanda kaz güderken bulur.</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Burada abdest almak istediği suyun tuzlu olduğunu fark eden baba, çevrede deniz bulunmamasına rağmen "Suyu uzanıp denizden doldurduğunu" söyleyen kızının "ermiş" olduğuna inanır ve onunla birlikte dağlarda yaşamaya başlar.</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Yıllar sonra ölen babasını, </a:t>
            </a:r>
            <a:r>
              <a:rPr lang="tr-TR" sz="4400" dirty="0" err="1" smtClean="0"/>
              <a:t>Kazdağları’nın</a:t>
            </a:r>
            <a:r>
              <a:rPr lang="tr-TR" sz="4400" dirty="0" smtClean="0"/>
              <a:t> en yüksek tepesi olan ve halen "Baba Dağı" olarak anılan tepeye gömen Sarıkız da bir süre sonra ölür. Baba Dağı’nın yakınındaki ’Sarıkız Tepesi"ne gömülen genç kız adına türbe yapılır.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spcBef>
                <a:spcPct val="0"/>
              </a:spcBef>
            </a:pPr>
            <a:r>
              <a:rPr lang="tr-TR" sz="4400" b="1" dirty="0" smtClean="0">
                <a:solidFill>
                  <a:srgbClr val="FF0000"/>
                </a:solidFill>
              </a:rPr>
              <a:t>				Şahmeran Efsanesi</a:t>
            </a:r>
            <a:r>
              <a:rPr lang="tr-TR" sz="4400" dirty="0" smtClean="0"/>
              <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Bölge halkının dilinde "Misis yılanla ,Ceyhan yelle,Adana selle gidecek" diye bir tekerleme dolaşır.Bu tekerleme üstüne efsaneler vardır.En yaygınlarından bir de şudur:</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Adana ,Seyhan nehri yanı başında bir düzlükte kurulmuş Eskiden nehir sık sık taşar,evleri,köyleri yıkar,tarlaları su altında bırakırmış.Ceyhan'ın evleri çok eskiden topraktan ve kamıştan yapılırmış.Her yanı açık olduğu için bir kuvvetli rüzgar esince bu evlerden bir çoğu yıkılıp gidermiş.Misis'in yılanla gitmesine gelince :Misis yakınında küçük bir dağın tepesinde kurulmuş "Yılan kale" denen bir kale vardır.Söylendiğine göre bu kalede çok yılan varmış. Yılanlar sütle beslenirmiş günün birinde sütsüz kalacaklar ve kaleden çıkıp Misis'e inerek orada yaşayanları sokacaklarmış. "Yılanla gidecek" demenin nedeni buymuş. "yılanla gidecek" denmesiyle ilgili başka bir efsane de şöyle:Çevre de yaşayan beylerden biri,çaresiz bir derde düşer.Yapılan ilaçlar fayda etmez.Bir doktor beyi iyi edebilecek ilacın yılanlar Şahı Şahmeran'ın gözleri olduğunu söyler.Ama kimse Şahmeran'ı bulamaz.Yılanlar Padişahı insanoğullarından birine büyük bir iyilikte bulunarak ,onu yılanların sokup öldürmesinden kurtarmıştır.işte bu insanoğlu Şahmeran'ın saklandığı yeri haber verir.Yılanlar padişahı Misis'te ki bir hamamda saklanmaktadır.Şahmeran'ı yakalarlar ve öldürürler gözlerini oyarlar.Bu gözleri yiyen bey iyi olur.İşte bu yüzden yılanlar Misis'i basacaklar denilmektedir.</a:t>
            </a:r>
            <a:br>
              <a:rPr lang="tr-TR" sz="4400" dirty="0" smtClean="0"/>
            </a:b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7500" lnSpcReduction="20000"/>
          </a:bodyPr>
          <a:lstStyle/>
          <a:p>
            <a:pPr>
              <a:spcBef>
                <a:spcPct val="0"/>
              </a:spcBef>
            </a:pPr>
            <a:r>
              <a:rPr lang="tr-TR" sz="4400" b="1" dirty="0" smtClean="0">
                <a:solidFill>
                  <a:srgbClr val="FF0000"/>
                </a:solidFill>
              </a:rPr>
              <a:t>				Ferhat ile Şirin</a:t>
            </a:r>
            <a:r>
              <a:rPr lang="tr-TR" sz="4400" dirty="0" smtClean="0">
                <a:solidFill>
                  <a:srgbClr val="FF0000"/>
                </a:solidFill>
              </a:rPr>
              <a:t/>
            </a:r>
            <a:br>
              <a:rPr lang="tr-TR" sz="4400" dirty="0" smtClean="0">
                <a:solidFill>
                  <a:srgbClr val="FF0000"/>
                </a:solidFill>
              </a:rPr>
            </a:br>
            <a:r>
              <a:rPr lang="tr-TR" sz="4400" dirty="0" smtClean="0"/>
              <a:t/>
            </a:r>
            <a:br>
              <a:rPr lang="tr-TR" sz="4400" dirty="0" smtClean="0"/>
            </a:br>
            <a:r>
              <a:rPr lang="tr-TR" sz="4400" dirty="0" smtClean="0"/>
              <a:t/>
            </a:r>
            <a:br>
              <a:rPr lang="tr-TR" sz="4400" dirty="0" smtClean="0"/>
            </a:br>
            <a:r>
              <a:rPr lang="tr-TR" sz="4400" dirty="0" err="1" smtClean="0"/>
              <a:t>Vll</a:t>
            </a:r>
            <a:r>
              <a:rPr lang="tr-TR" sz="4400" dirty="0" smtClean="0"/>
              <a:t>-</a:t>
            </a:r>
            <a:r>
              <a:rPr lang="tr-TR" sz="4400" dirty="0" err="1" smtClean="0"/>
              <a:t>Vlll</a:t>
            </a:r>
            <a:r>
              <a:rPr lang="tr-TR" sz="4400" dirty="0" smtClean="0"/>
              <a:t>.yy.da yaşayan </a:t>
            </a:r>
            <a:r>
              <a:rPr lang="tr-TR" sz="4400" dirty="0" err="1" smtClean="0"/>
              <a:t>Sasani</a:t>
            </a:r>
            <a:r>
              <a:rPr lang="tr-TR" sz="4400" dirty="0" smtClean="0"/>
              <a:t> Hükümdarı </a:t>
            </a:r>
            <a:r>
              <a:rPr lang="tr-TR" sz="4400" dirty="0" err="1" smtClean="0"/>
              <a:t>Hüsrev</a:t>
            </a:r>
            <a:r>
              <a:rPr lang="tr-TR" sz="4400" dirty="0" smtClean="0"/>
              <a:t> </a:t>
            </a:r>
            <a:r>
              <a:rPr lang="tr-TR" sz="4400" dirty="0" err="1" smtClean="0"/>
              <a:t>Pervez'le</a:t>
            </a:r>
            <a:r>
              <a:rPr lang="tr-TR" sz="4400" dirty="0" smtClean="0"/>
              <a:t> Ermeni hükümdarının yeğeni Şirin arasındaki aşkı konu alan bu öykü,İranlı Şair </a:t>
            </a:r>
            <a:r>
              <a:rPr lang="tr-TR" sz="4400" dirty="0" err="1" smtClean="0"/>
              <a:t>Firdevsi'den</a:t>
            </a:r>
            <a:r>
              <a:rPr lang="tr-TR" sz="4400" dirty="0" smtClean="0"/>
              <a:t> Nazım Hikmet'e kadar bir çok sanatçıya esin kaynağı olmuştur.Bir çok şekilde anlatılan efsane:</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Asıl adı "</a:t>
            </a:r>
            <a:r>
              <a:rPr lang="tr-TR" sz="4400" dirty="0" err="1" smtClean="0"/>
              <a:t>Hüsrev</a:t>
            </a:r>
            <a:r>
              <a:rPr lang="tr-TR" sz="4400" dirty="0" smtClean="0"/>
              <a:t> ile </a:t>
            </a:r>
            <a:r>
              <a:rPr lang="tr-TR" sz="4400" dirty="0" err="1" smtClean="0"/>
              <a:t>Şirin"olan</a:t>
            </a:r>
            <a:r>
              <a:rPr lang="tr-TR" sz="4400" dirty="0" smtClean="0"/>
              <a:t> öykü ,Ali </a:t>
            </a:r>
            <a:r>
              <a:rPr lang="tr-TR" sz="4400" dirty="0" err="1" smtClean="0"/>
              <a:t>Şir</a:t>
            </a:r>
            <a:r>
              <a:rPr lang="tr-TR" sz="4400" dirty="0" smtClean="0"/>
              <a:t> </a:t>
            </a:r>
            <a:r>
              <a:rPr lang="tr-TR" sz="4400" dirty="0" err="1" smtClean="0"/>
              <a:t>Nevai</a:t>
            </a:r>
            <a:r>
              <a:rPr lang="tr-TR" sz="4400" dirty="0" smtClean="0"/>
              <a:t>,</a:t>
            </a:r>
            <a:r>
              <a:rPr lang="tr-TR" sz="4400" dirty="0" err="1" smtClean="0"/>
              <a:t>Lemii</a:t>
            </a:r>
            <a:r>
              <a:rPr lang="tr-TR" sz="4400" dirty="0" smtClean="0"/>
              <a:t> gibi şairlerin olayın üçüncü kişisi olan Ferhat'ı ön plana çıkararak "Ferhat ile </a:t>
            </a:r>
            <a:r>
              <a:rPr lang="tr-TR" sz="4400" dirty="0" err="1" smtClean="0"/>
              <a:t>Şirin"adlı</a:t>
            </a:r>
            <a:r>
              <a:rPr lang="tr-TR" sz="4400" dirty="0" smtClean="0"/>
              <a:t> mesneviler yazmaları sonucu Anadolu da bu adla tanınmıştır.</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Olay Anadolu efsanelerine göre Amasya'da geçmektedir.Ferhat Amasya'da yaşayan bir nakkaştır.Şirin'de Azerbaycan da yaşayan </a:t>
            </a:r>
            <a:r>
              <a:rPr lang="tr-TR" sz="4400" dirty="0" err="1" smtClean="0"/>
              <a:t>Erzen</a:t>
            </a:r>
            <a:r>
              <a:rPr lang="tr-TR" sz="4400" dirty="0" smtClean="0"/>
              <a:t> kentini hükümdarı </a:t>
            </a:r>
            <a:r>
              <a:rPr lang="tr-TR" sz="4400" dirty="0" err="1" smtClean="0"/>
              <a:t>Mehmene</a:t>
            </a:r>
            <a:r>
              <a:rPr lang="tr-TR" sz="4400" dirty="0" smtClean="0"/>
              <a:t> Banu'nun </a:t>
            </a:r>
            <a:r>
              <a:rPr lang="tr-TR" sz="4400" dirty="0" err="1" smtClean="0"/>
              <a:t>kızkardeşidir</a:t>
            </a:r>
            <a:r>
              <a:rPr lang="tr-TR" sz="4400" dirty="0" smtClean="0"/>
              <a:t>.İki genç Ferhat'ın </a:t>
            </a:r>
            <a:r>
              <a:rPr lang="tr-TR" sz="4400" dirty="0" err="1" smtClean="0"/>
              <a:t>Mehmene</a:t>
            </a:r>
            <a:r>
              <a:rPr lang="tr-TR" sz="4400" dirty="0" smtClean="0"/>
              <a:t> Banu'nun Şirin için yaptırdığı sarayın duvarlarını süslemesi sırasında olur.Birbirini seven gençler gizliden gizliye görüşmeye başlar.Bunu duyan </a:t>
            </a:r>
            <a:r>
              <a:rPr lang="tr-TR" sz="4400" dirty="0" err="1" smtClean="0"/>
              <a:t>Mehmene</a:t>
            </a:r>
            <a:r>
              <a:rPr lang="tr-TR" sz="4400" dirty="0" smtClean="0"/>
              <a:t> Banu Ferhat'ı önce Kale-i </a:t>
            </a:r>
            <a:r>
              <a:rPr lang="tr-TR" sz="4400" dirty="0" err="1" smtClean="0"/>
              <a:t>Ahenin'e</a:t>
            </a:r>
            <a:r>
              <a:rPr lang="tr-TR" sz="4400" dirty="0" smtClean="0"/>
              <a:t> hapseder,daha sonra da kentten çıkıp gitmesi şartıyla bağışlar.Bu sırada Amasya'da </a:t>
            </a:r>
            <a:r>
              <a:rPr lang="tr-TR" sz="4400" dirty="0" err="1" smtClean="0"/>
              <a:t>hükü</a:t>
            </a:r>
            <a:r>
              <a:rPr lang="tr-TR" sz="4400" dirty="0" smtClean="0"/>
              <a:t> sürmekte olan Hürmüz Şah,Ferhat'ın başından geçenleri duyar ve onu korur.Daha sonra da Şirin'i </a:t>
            </a:r>
            <a:r>
              <a:rPr lang="tr-TR" sz="4400" dirty="0" err="1" smtClean="0"/>
              <a:t>Mehmene</a:t>
            </a:r>
            <a:r>
              <a:rPr lang="tr-TR" sz="4400" dirty="0" smtClean="0"/>
              <a:t> Banu'dan ister.</a:t>
            </a:r>
            <a:r>
              <a:rPr lang="tr-TR" sz="4400" dirty="0" err="1" smtClean="0"/>
              <a:t>Mehmene</a:t>
            </a:r>
            <a:r>
              <a:rPr lang="tr-TR" sz="4400" dirty="0" smtClean="0"/>
              <a:t> Banu'nun bu isteği geri çevirmesi üzerine iki hükümdar arasında savaş başlar.Savaşın sonunda Hürmüz Şah,Şirin'i Amasya'ya götürür.Bu sırada Şirin'e kendisi aşık olur.Bu yüzden Ferhat'a Şirin'i alabilmesi için olmayacak bir işi başarmasını söyler.Elma Dağı'nı delip arkasındaki suyu kente getirmesini söyler,Ferhat dağı deler ancak tam su yollarını tamamlayacağı sırada bir cadı(bazılarına göre Şahın dadısı) Ferhat'ın yanına gelip Şirin'in öldüğünü söyler.Ferhat üzüntüsünden Külüngünü havaya fırlatır ve külüngünün başına düşmesi sonucu ölür.Bu sırada Ferhat'ı görmeye gelen Şirin onun öldüğünü görünce bıçağını çıkarıp kendi canına kıyar.Cadıyı da dağdan inen bir aslan parçalar.Hürmüz Şah Ferhat ile Şirin için bir tören düzenletir ve ikisini de aynı mezara gömdürür.Ancak mezarlarının üstünde bir kara çalı biter.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lgn="ctr">
              <a:spcBef>
                <a:spcPct val="0"/>
              </a:spcBef>
            </a:pPr>
            <a:r>
              <a:rPr lang="tr-TR" sz="4400" b="1" dirty="0" smtClean="0">
                <a:solidFill>
                  <a:srgbClr val="FF0000"/>
                </a:solidFill>
              </a:rPr>
              <a:t>KÖROĞLU EFSANESİ</a:t>
            </a:r>
          </a:p>
          <a:p>
            <a:pPr algn="ctr">
              <a:spcBef>
                <a:spcPct val="0"/>
              </a:spcBef>
            </a:pPr>
            <a:endParaRPr lang="tr-TR" sz="4400" b="1" dirty="0" smtClean="0">
              <a:solidFill>
                <a:srgbClr val="FF0000"/>
              </a:solidFill>
            </a:endParaRPr>
          </a:p>
          <a:p>
            <a:pPr>
              <a:spcBef>
                <a:spcPct val="0"/>
              </a:spcBef>
            </a:pPr>
            <a:r>
              <a:rPr lang="tr-TR" sz="4400" dirty="0" smtClean="0"/>
              <a:t>Köroğlu aslında eski bir asker ve sonradan dağa çıkan bir Celali </a:t>
            </a:r>
            <a:r>
              <a:rPr lang="tr-TR" sz="4400" dirty="0" err="1" smtClean="0"/>
              <a:t>eşkiyasıdır</a:t>
            </a:r>
            <a:r>
              <a:rPr lang="tr-TR" sz="4400" dirty="0" smtClean="0"/>
              <a:t>. Bu adı (belki de bir mahlas olarak) eski Türk destanlarındaki bir kahramandan almıştır. Asıl adı Ruşen’dir. Köroğlu; yiğit, adaletli, inançla dolu ideal bir insan profilidir. </a:t>
            </a:r>
            <a:r>
              <a:rPr lang="tr-TR" sz="4400" dirty="0" err="1" smtClean="0"/>
              <a:t>Azerbaycanda</a:t>
            </a:r>
            <a:r>
              <a:rPr lang="tr-TR" sz="4400" dirty="0" smtClean="0"/>
              <a:t> çok yaygın olan "</a:t>
            </a:r>
            <a:r>
              <a:rPr lang="tr-TR" sz="4400" dirty="0" err="1" smtClean="0"/>
              <a:t>Koroğlu</a:t>
            </a:r>
            <a:r>
              <a:rPr lang="tr-TR" sz="4400" dirty="0" smtClean="0"/>
              <a:t> Efsanesi" ("Kor", Azeri dilinde kör demektir,) ile büyük oranda benzeşir. Köroğlu destanı Anadolu Türklüğünün yüreğinde yaşayan tutkularla, isteklerin, değerlerle inançların sembolüdür. Bu destana göre Köroğlu'nun asıl adı Ruşen Ali'dir. Babası Yusuf, Bolu Beyi'nin seyisidir. At meraklısı olan Bolu Beyi, seyisi Yusuf'u cins bir at almaya gönderir; fakat Yusuf'un getirdiği tayı beğenmez, adamın gözlerine mil çektirir. Yusuf tayı ve oğlunu alıp memleketten çıkar. Ruşen Ali, babasının tarif ettiği tarzda, tayı karanlık bir ahırda besler. Tay, belli bir zaman sonra kanatlanır, eşsiz bir küheylan olur. Yusuf ile Ruşen Ali, Aras ırmağına gider, orada Bingöl'den inecek olan üç sihirli köpüğü beklerler. Yusuf, köpükleri içince, tekrar görmeye başlayacak, gençleşecek ve Bolu Beyi'nden intikamını alacaktır. Fakat, Ruşen Ali köpükleri kendisi içer, babasına köpüksüz su verir. Yusuf buna bir yandan üzülür, bir yandan da, oğlu intikamını alacak bir yiğit olacağı için sevinir. Bu sihirli üç köpükten biri Köroğlu'na ebedi hayat, biri yiğitlik, biri de şairlik sağlar. Yusuf, oğluna intikamını almasını tavsiye ettikten sonra ölür. Ruşen Ali Kır-At'ı ile birlikte dağa çıkar. Köroğlu diye ün alır, bir derebeyi gibi yaşamaya başlar, her savaşta üstün gelir; bezirganlardan, beylerden, paşalardan aldıklarını yoksullara dağıtır. Delikli demir (tüfek) icat olunup da eski yiğitlik gelenekleri bozulunca, arkadaşlarına dağılmalarını tavsiye eder, "sır olur", </a:t>
            </a:r>
            <a:r>
              <a:rPr lang="tr-TR" sz="4400" dirty="0" err="1" smtClean="0"/>
              <a:t>Kırklar'a</a:t>
            </a:r>
            <a:r>
              <a:rPr lang="tr-TR" sz="4400" dirty="0" smtClean="0"/>
              <a:t> karışır.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a:spcBef>
                <a:spcPct val="0"/>
              </a:spcBef>
            </a:pPr>
            <a:r>
              <a:rPr lang="tr-TR" sz="4400" b="1" dirty="0" smtClean="0">
                <a:solidFill>
                  <a:srgbClr val="FF0000"/>
                </a:solidFill>
              </a:rPr>
              <a:t>			Lokman Hekim Efsanesi</a:t>
            </a:r>
            <a:br>
              <a:rPr lang="tr-TR" sz="4400" b="1" dirty="0" smtClean="0">
                <a:solidFill>
                  <a:srgbClr val="FF0000"/>
                </a:solidFill>
              </a:rPr>
            </a:br>
            <a:r>
              <a:rPr lang="tr-TR" sz="4400" dirty="0" smtClean="0"/>
              <a:t/>
            </a:r>
            <a:br>
              <a:rPr lang="tr-TR" sz="4400" dirty="0" smtClean="0"/>
            </a:br>
            <a:r>
              <a:rPr lang="tr-TR" sz="4400" dirty="0" smtClean="0"/>
              <a:t/>
            </a:r>
            <a:br>
              <a:rPr lang="tr-TR" sz="4400" dirty="0" smtClean="0"/>
            </a:br>
            <a:r>
              <a:rPr lang="tr-TR" sz="4400" dirty="0" smtClean="0"/>
              <a:t>Lokman bütün otların ve çiçeklerin dilinden anlarmış.Çiçekler otlar hangi hastalığı iyi edeceğini Lokman'a söylermiş.O da her hastalığı iyi eden ilaçlar yaparmış.Bütün dünyayı dolaşan lokman Çukurova'nın bereketli topraklarında </a:t>
            </a:r>
            <a:r>
              <a:rPr lang="tr-TR" sz="4400" dirty="0" err="1" smtClean="0"/>
              <a:t>herşeyin</a:t>
            </a:r>
            <a:r>
              <a:rPr lang="tr-TR" sz="4400" dirty="0" smtClean="0"/>
              <a:t> yetiştiğini görünce,</a:t>
            </a:r>
            <a:r>
              <a:rPr lang="tr-TR" sz="4400" dirty="0" err="1" smtClean="0"/>
              <a:t>seyhan</a:t>
            </a:r>
            <a:r>
              <a:rPr lang="tr-TR" sz="4400" dirty="0" smtClean="0"/>
              <a:t> Nehri'nin kenarında Adana ile Ceyhan arasında ve günümüzde bir bucak merkezi olan Misis kentine (</a:t>
            </a:r>
            <a:r>
              <a:rPr lang="tr-TR" sz="4400" dirty="0" err="1" smtClean="0"/>
              <a:t>Yakapınar</a:t>
            </a:r>
            <a:r>
              <a:rPr lang="tr-TR" sz="4400" dirty="0" smtClean="0"/>
              <a:t>) yerleşmiş.Çevredeki bütün hastaları iyi etmiş.Hastalıksız yaşamaya başlayan insanlar,Lokman'a başvurarak bu kez de bir ölümsüzlük ilacı bulmasını istemişler.Lokman Çukurova'yı adım adım dolaşarak ölümsüzlük ilacı yapılacak bitkiyi bulmaya çalışmış Bir gece Ulu bir </a:t>
            </a:r>
            <a:r>
              <a:rPr lang="tr-TR" sz="4400" dirty="0" err="1" smtClean="0"/>
              <a:t>çinarın</a:t>
            </a:r>
            <a:r>
              <a:rPr lang="tr-TR" sz="4400" dirty="0" smtClean="0"/>
              <a:t> altında uyuya kalmış.Uykusunda bir ses duyup uyanmış "Lokman bunca zamandır arayıp taraman bitsin.Ben ölümün ilacıyım.Bundan sonra insanlara da hayvanlara da ölüm yok." diye seslenen otun yanına koşmuş ve ilacın nasıl yapılacağı konusunda söylenenleri bir bir yazmış.Otu da kopararak düşmüş yola .Misis'e gelince altında Koca Ceyhan Nehri'nin ağır ağır aktığı köprü üzerinde durmuş.Defterine yazdıklarına göre,ölüm ilacını yapmaya koyulmuş.Tam bitireceği sırada görünmez bir el ,bir vuruşta defteri de ,otu da uçurarak suya düşürmüş.Lokman bu yüzden ölüme çare olacak ilacı yapamamış.Otlar da bundan böle ondan küsmüşler.</a:t>
            </a:r>
            <a:br>
              <a:rPr lang="tr-TR" sz="4400" dirty="0" smtClean="0"/>
            </a:b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3"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37500" lnSpcReduction="20000"/>
          </a:bodyPr>
          <a:lstStyle/>
          <a:p>
            <a:pPr algn="ctr">
              <a:spcBef>
                <a:spcPct val="0"/>
              </a:spcBef>
            </a:pPr>
            <a:r>
              <a:rPr lang="tr-TR" sz="4400" b="1" dirty="0" smtClean="0">
                <a:solidFill>
                  <a:srgbClr val="FF0000"/>
                </a:solidFill>
              </a:rPr>
              <a:t>Sapanca Efsanesi </a:t>
            </a:r>
          </a:p>
          <a:p>
            <a:pPr algn="ctr">
              <a:spcBef>
                <a:spcPct val="0"/>
              </a:spcBef>
            </a:pPr>
            <a:r>
              <a:rPr lang="tr-TR" sz="4400" dirty="0" smtClean="0"/>
              <a:t/>
            </a:r>
            <a:br>
              <a:rPr lang="tr-TR" sz="4400" dirty="0" smtClean="0"/>
            </a:br>
            <a:r>
              <a:rPr lang="tr-TR" sz="4400" dirty="0" smtClean="0"/>
              <a:t>Sapanca gölünün bir efsanesi var: Bir zamanlar Sapanca gölünün yerinde, verimli topraklar, bu toprakların üzerinde de zengin, varlıklı bir kasaba varmış. Kasaba halkı zenginmiş, varlıklıymış ama, gözlerini dünya malı bürümüş, bencillik ve cimrilik ruhlarını karartmış. Bir gün, Adapazarı'nın güneyindeki Erenler tepesinde oturan, gözünü dünyaya kapamış, gönlünü aşk ve sevgiyle doldurmuş erenlerden bir eren, bu kasabaya inmiş. Selam vermiş, selamını almamışlar, konuk olmak istemiş, kimse "buyurun" dememiş, hangi kapıyı çaldıysa yüzüne kapanmış, bu fakir, fakat gönlü zengin dervişe bir bardak içecek su bile vermemişler. Derviş gönlü bu, bir kırıldı mı onarılmaz, onarılsa da faydası olmaz. Akşama değin yorgun-argın, aç-susuz kasabayı terk ederken, ötelerde küçük bir kulübeden sızan mum ışığına doğru yönelmiş, bir de bu kapıyı çalayım, belki bir gönül yoldaşı bulurum diye düşünmüş. Bu, kasaba halkına sapan yaparak geçimini sağlayan fakir bir sapancının iş yeriymiş. Kapıyı çalmış, az sonra sapancı güler yüzle konuğuna açmış kapıyı: </a:t>
            </a:r>
            <a:br>
              <a:rPr lang="tr-TR" sz="4400" dirty="0" smtClean="0"/>
            </a:br>
            <a:r>
              <a:rPr lang="tr-TR" sz="4400" dirty="0" smtClean="0"/>
              <a:t>Buyurun, hoş geldin, safa geldin. Ocaktan tencereyi şimdi indirdim. Bir konuk göndermesi için Tanrı'ya niyaz ediyordum, demiş.Derviş memnun, baş köşeye oturmuş. Sapancı sofrayı kurmuş, nesi var, nesi yoksa dervişin önüne getirmiş. Yemekten sonra, içi talaş dolu yatağını sermiş, konuğunu yatırmış. Sabah, erkenden kalkmışlar. Derviş, </a:t>
            </a:r>
            <a:r>
              <a:rPr lang="tr-TR" sz="4400" dirty="0" err="1" smtClean="0"/>
              <a:t>Sapancı'dan</a:t>
            </a:r>
            <a:r>
              <a:rPr lang="tr-TR" sz="4400" dirty="0" smtClean="0"/>
              <a:t> izin istemiş, Sapancı da onu karşıdaki tepelere kadar uğurlamış. Dönüşünde bir de ne görsün. Kasabanın yerinde koca bir göl var. Ne ev-bark kalmış, ne tarla-tapan. Koca göl, hepsini bir anda yutuvermiş. Kendisinden başka hayatta kimsecikler yok. Dervişin </a:t>
            </a:r>
            <a:r>
              <a:rPr lang="tr-TR" sz="4400" dirty="0" err="1" smtClean="0"/>
              <a:t>ahı</a:t>
            </a:r>
            <a:r>
              <a:rPr lang="tr-TR" sz="4400" dirty="0" smtClean="0"/>
              <a:t> tutmuş, kırılan bir gönül, bir kasabaya mal olmuş. O günden sonra, bu koca göle Sapanca adını vermişler. Adapazarı'nın Erenler Tepesi, aynı zamanda Ağaç Baba'nın yattığı yerdir. Ağaç Baba, bahar geldi mi, ormana iner, boş tarlalara fidan diker, ağaç yetiştirirmiş. Ağaç Baba'nın diktiği fidanları koparan, ya da yetiştirdiği ağaçları kesenlerin elleri kurur, bu yüzden kimse ormanlara el süremezmiş. Ölürken, Ağaç Baba'nın vasiyeti şu olmuş: </a:t>
            </a:r>
            <a:br>
              <a:rPr lang="tr-TR" sz="4400" dirty="0" smtClean="0"/>
            </a:br>
            <a:r>
              <a:rPr lang="tr-TR" sz="4400" dirty="0" smtClean="0"/>
              <a:t>Benden sonra, çocuklarınızın mutlu, topraklarınızın verimli olmasını istiyorsanız ağaçlarıma dokunmayın. Benim hayır duamı almak, dünya ve </a:t>
            </a:r>
            <a:r>
              <a:rPr lang="tr-TR" sz="4400" dirty="0" err="1" smtClean="0"/>
              <a:t>ahiretinizi</a:t>
            </a:r>
            <a:r>
              <a:rPr lang="tr-TR" sz="4400" dirty="0" smtClean="0"/>
              <a:t> </a:t>
            </a:r>
            <a:r>
              <a:rPr lang="tr-TR" sz="4400" dirty="0" err="1" smtClean="0"/>
              <a:t>ma'mur</a:t>
            </a:r>
            <a:r>
              <a:rPr lang="tr-TR" sz="4400" dirty="0" smtClean="0"/>
              <a:t> etmek istiyorsanız ağaç dikiniz...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algn="ctr">
              <a:spcBef>
                <a:spcPct val="0"/>
              </a:spcBef>
            </a:pPr>
            <a:r>
              <a:rPr lang="tr-TR" sz="4400" b="1" dirty="0" smtClean="0">
                <a:solidFill>
                  <a:srgbClr val="FF0000"/>
                </a:solidFill>
              </a:rPr>
              <a:t>Sakarya efsanesi </a:t>
            </a:r>
          </a:p>
          <a:p>
            <a:pPr algn="ctr">
              <a:spcBef>
                <a:spcPct val="0"/>
              </a:spcBef>
            </a:pPr>
            <a:r>
              <a:rPr lang="tr-TR" sz="4400" dirty="0" smtClean="0"/>
              <a:t/>
            </a:r>
            <a:br>
              <a:rPr lang="tr-TR" sz="4400" dirty="0" smtClean="0"/>
            </a:br>
            <a:r>
              <a:rPr lang="tr-TR" sz="4400" dirty="0" smtClean="0"/>
              <a:t>Mitolojiye göre, </a:t>
            </a:r>
            <a:r>
              <a:rPr lang="tr-TR" sz="4400" dirty="0" err="1" smtClean="0"/>
              <a:t>Friklerin</a:t>
            </a:r>
            <a:r>
              <a:rPr lang="tr-TR" sz="4400" dirty="0" smtClean="0"/>
              <a:t> Ana Tanrıçası Kibele'nin kocası </a:t>
            </a:r>
            <a:r>
              <a:rPr lang="tr-TR" sz="4400" dirty="0" err="1" smtClean="0"/>
              <a:t>Atis'i</a:t>
            </a:r>
            <a:r>
              <a:rPr lang="tr-TR" sz="4400" dirty="0" smtClean="0"/>
              <a:t>, Sakarya nehrinin kızı </a:t>
            </a:r>
            <a:r>
              <a:rPr lang="tr-TR" sz="4400" dirty="0" err="1" smtClean="0"/>
              <a:t>Nana</a:t>
            </a:r>
            <a:r>
              <a:rPr lang="tr-TR" sz="4400" dirty="0" smtClean="0"/>
              <a:t> doğurmuştu. </a:t>
            </a:r>
            <a:r>
              <a:rPr lang="tr-TR" sz="4400" dirty="0" err="1" smtClean="0"/>
              <a:t>Nana</a:t>
            </a:r>
            <a:r>
              <a:rPr lang="tr-TR" sz="4400" dirty="0" smtClean="0"/>
              <a:t>, Sakarya'nın güzellikte eşsiz kutsal perilerinden biriydi. Bahar geldi mi Sakarya nehri açılıp saçılıyor, su perileri, yeşeren toprakların dallarında, çiçeklerinde, güzel kokularla tabiata kucak açıyorlardı. </a:t>
            </a:r>
            <a:r>
              <a:rPr lang="tr-TR" sz="4400" dirty="0" err="1" smtClean="0"/>
              <a:t>Nana</a:t>
            </a:r>
            <a:r>
              <a:rPr lang="tr-TR" sz="4400" dirty="0" smtClean="0"/>
              <a:t>, böyle bir bahar günü, çiçekli bir badem ağacına 'şık olmuş, beyaz bir badem içini bağrına basarak gebe kalmış, sonunda </a:t>
            </a:r>
            <a:r>
              <a:rPr lang="tr-TR" sz="4400" dirty="0" err="1" smtClean="0"/>
              <a:t>Atis</a:t>
            </a:r>
            <a:r>
              <a:rPr lang="tr-TR" sz="4400" dirty="0" smtClean="0"/>
              <a:t>, ya da Temmuz'u doğurmuştu. Temmuz ayı, adını buradan almaktaydı. Ana Tanrıça Kibele'nin şehri, bugün Sivrihisar'ın on iki kilometre güney doğusundaki </a:t>
            </a:r>
            <a:r>
              <a:rPr lang="tr-TR" sz="4400" dirty="0" err="1" smtClean="0"/>
              <a:t>Pessinus</a:t>
            </a:r>
            <a:r>
              <a:rPr lang="tr-TR" sz="4400" dirty="0" smtClean="0"/>
              <a:t> olarak bilinir. Bugün, bu şehrin yerinde arkeolojik kazılar yapılmakta ve Kibele tapınağı meydana çıkarılmaktadır.Eskiçağ Anadolu efsanelerine göre, Kibele aynı zamanda hayat ve bereketin tanrıçasıydı, tabiatın anası sayılıyordu. İlkbaharda kız, yazın çeşitli ürünleri doğuran ana oluyordu. Kibele'ye ay tanrıçası gözüyle de bakılıyor, ay hilâl şeklindeyken kızı, dolunayken gebe kadını temsil ediyordu. Sakarya da Anadolu tapınağının damarında dolaşan, ona can veren, güç kazandıran kan misali bir hayat kaynağıydı. Bundan dolayı Sakarya nehri yüzyıllar boyu kutsal sayılmış, susuz, </a:t>
            </a:r>
            <a:r>
              <a:rPr lang="tr-TR" sz="4400" dirty="0" err="1" smtClean="0"/>
              <a:t>bağrıyanık</a:t>
            </a:r>
            <a:r>
              <a:rPr lang="tr-TR" sz="4400" dirty="0" smtClean="0"/>
              <a:t> Anadolu toprağını sulamış, geniş ovaları, yaylaları kıvrım kıvrım dolaşarak Karadeniz'e kavuşmuştur.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85720" y="500042"/>
            <a:ext cx="1500198"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7. DERS:</a:t>
            </a:r>
          </a:p>
        </p:txBody>
      </p:sp>
      <p:sp>
        <p:nvSpPr>
          <p:cNvPr id="3" name="2 Metin kutusu"/>
          <p:cNvSpPr txBox="1"/>
          <p:nvPr/>
        </p:nvSpPr>
        <p:spPr>
          <a:xfrm>
            <a:off x="214282" y="1643050"/>
            <a:ext cx="1500198"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8. DERS:</a:t>
            </a:r>
          </a:p>
        </p:txBody>
      </p:sp>
      <p:sp>
        <p:nvSpPr>
          <p:cNvPr id="4" name="3 Metin kutusu"/>
          <p:cNvSpPr txBox="1"/>
          <p:nvPr/>
        </p:nvSpPr>
        <p:spPr>
          <a:xfrm>
            <a:off x="214282" y="2643182"/>
            <a:ext cx="1500198"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lang="tr-TR" sz="2000" b="1" dirty="0" smtClean="0">
                <a:solidFill>
                  <a:srgbClr val="7030A0"/>
                </a:solidFill>
                <a:latin typeface="Arial Black" pitchFamily="34" charset="0"/>
              </a:rPr>
              <a:t>9</a:t>
            </a:r>
            <a:r>
              <a:rPr kumimoji="0" lang="tr-TR" sz="2000" b="1" i="0" u="none" strike="noStrike" kern="1200" cap="none" spc="0" normalizeH="0" baseline="0" noProof="0" dirty="0" smtClean="0">
                <a:ln>
                  <a:noFill/>
                </a:ln>
                <a:solidFill>
                  <a:srgbClr val="7030A0"/>
                </a:solidFill>
                <a:effectLst/>
                <a:uLnTx/>
                <a:uFillTx/>
                <a:latin typeface="Arial Black" pitchFamily="34" charset="0"/>
              </a:rPr>
              <a:t>. DERS:</a:t>
            </a:r>
          </a:p>
        </p:txBody>
      </p:sp>
      <p:sp>
        <p:nvSpPr>
          <p:cNvPr id="5" name="4 Metin kutusu"/>
          <p:cNvSpPr txBox="1"/>
          <p:nvPr/>
        </p:nvSpPr>
        <p:spPr>
          <a:xfrm>
            <a:off x="214282" y="3714752"/>
            <a:ext cx="1571636"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10. DERS:</a:t>
            </a:r>
          </a:p>
        </p:txBody>
      </p:sp>
      <p:sp>
        <p:nvSpPr>
          <p:cNvPr id="6" name="5 Metin kutusu"/>
          <p:cNvSpPr txBox="1"/>
          <p:nvPr/>
        </p:nvSpPr>
        <p:spPr>
          <a:xfrm>
            <a:off x="214282" y="4786322"/>
            <a:ext cx="157163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2000" b="1" i="0" u="none" strike="noStrike" kern="1200" cap="none" spc="0" normalizeH="0" baseline="0" noProof="0" dirty="0" smtClean="0">
                <a:ln>
                  <a:noFill/>
                </a:ln>
                <a:solidFill>
                  <a:srgbClr val="7030A0"/>
                </a:solidFill>
                <a:effectLst/>
                <a:uLnTx/>
                <a:uFillTx/>
                <a:latin typeface="Arial Black" pitchFamily="34" charset="0"/>
              </a:rPr>
              <a:t>11.DERS:</a:t>
            </a:r>
          </a:p>
        </p:txBody>
      </p:sp>
      <p:sp>
        <p:nvSpPr>
          <p:cNvPr id="7" name="6 Metin kutusu"/>
          <p:cNvSpPr txBox="1"/>
          <p:nvPr/>
        </p:nvSpPr>
        <p:spPr>
          <a:xfrm>
            <a:off x="214282" y="5786454"/>
            <a:ext cx="1571636"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lang="tr-TR" sz="2000" b="1" dirty="0" smtClean="0">
                <a:solidFill>
                  <a:srgbClr val="7030A0"/>
                </a:solidFill>
                <a:latin typeface="Arial Black" pitchFamily="34" charset="0"/>
              </a:rPr>
              <a:t>12. DERS:</a:t>
            </a:r>
            <a:endParaRPr kumimoji="0" lang="tr-TR" sz="20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8" name="7 Metin kutusu"/>
          <p:cNvSpPr txBox="1"/>
          <p:nvPr/>
        </p:nvSpPr>
        <p:spPr>
          <a:xfrm>
            <a:off x="1928794" y="500042"/>
            <a:ext cx="678661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dirty="0" smtClean="0">
                <a:solidFill>
                  <a:srgbClr val="7030A0"/>
                </a:solidFill>
                <a:latin typeface="Arial Black" pitchFamily="34" charset="0"/>
              </a:rPr>
              <a:t>Metni incelerler. (6. ve 7. Etkinlikler) </a:t>
            </a:r>
          </a:p>
        </p:txBody>
      </p:sp>
      <p:sp>
        <p:nvSpPr>
          <p:cNvPr id="9" name="8 Metin kutusu"/>
          <p:cNvSpPr txBox="1"/>
          <p:nvPr/>
        </p:nvSpPr>
        <p:spPr>
          <a:xfrm>
            <a:off x="1928794" y="1643050"/>
            <a:ext cx="678661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Söz varlığını geliştirirler. (8. Etkinlik)</a:t>
            </a:r>
          </a:p>
        </p:txBody>
      </p:sp>
      <p:sp>
        <p:nvSpPr>
          <p:cNvPr id="10" name="9 Metin kutusu"/>
          <p:cNvSpPr txBox="1"/>
          <p:nvPr/>
        </p:nvSpPr>
        <p:spPr>
          <a:xfrm>
            <a:off x="1928794" y="2643182"/>
            <a:ext cx="678661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Günlük hayatla ve diğer derslerle ilişkilendirme becerilerini geliştirirler. </a:t>
            </a:r>
          </a:p>
        </p:txBody>
      </p:sp>
      <p:sp>
        <p:nvSpPr>
          <p:cNvPr id="11" name="10 Metin kutusu"/>
          <p:cNvSpPr txBox="1"/>
          <p:nvPr/>
        </p:nvSpPr>
        <p:spPr>
          <a:xfrm>
            <a:off x="1928794" y="3714752"/>
            <a:ext cx="6786610" cy="71438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Kendini ifade etme becerilerini geliştirirler.</a:t>
            </a:r>
          </a:p>
        </p:txBody>
      </p:sp>
      <p:sp>
        <p:nvSpPr>
          <p:cNvPr id="12" name="11 Metin kutusu"/>
          <p:cNvSpPr txBox="1"/>
          <p:nvPr/>
        </p:nvSpPr>
        <p:spPr>
          <a:xfrm>
            <a:off x="1928794" y="4786322"/>
            <a:ext cx="678661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2000" b="1" dirty="0" smtClean="0">
                <a:solidFill>
                  <a:srgbClr val="7030A0"/>
                </a:solidFill>
                <a:latin typeface="Arial Black" pitchFamily="34" charset="0"/>
              </a:rPr>
              <a:t>Konuşma ve yazma becerilerini geliştirirler.</a:t>
            </a:r>
            <a:endParaRPr kumimoji="0" lang="tr-TR" sz="2000" b="1" i="0" u="none" strike="noStrike" kern="1200" cap="none" spc="0" normalizeH="0" baseline="0" noProof="0" dirty="0" smtClean="0">
              <a:ln>
                <a:noFill/>
              </a:ln>
              <a:solidFill>
                <a:srgbClr val="7030A0"/>
              </a:solidFill>
              <a:effectLst/>
              <a:uLnTx/>
              <a:uFillTx/>
              <a:latin typeface="Arial Black" pitchFamily="34" charset="0"/>
            </a:endParaRPr>
          </a:p>
        </p:txBody>
      </p:sp>
      <p:sp>
        <p:nvSpPr>
          <p:cNvPr id="13" name="12 Metin kutusu"/>
          <p:cNvSpPr txBox="1"/>
          <p:nvPr/>
        </p:nvSpPr>
        <p:spPr>
          <a:xfrm>
            <a:off x="1928794" y="5786454"/>
            <a:ext cx="6786610"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kumimoji="0" lang="tr-TR" sz="2000" b="1" i="0" u="none" strike="noStrike" kern="1200" cap="none" spc="0" normalizeH="0" baseline="0" noProof="0" dirty="0" smtClean="0">
                <a:ln>
                  <a:noFill/>
                </a:ln>
                <a:solidFill>
                  <a:srgbClr val="7030A0"/>
                </a:solidFill>
                <a:effectLst/>
                <a:uLnTx/>
                <a:uFillTx/>
                <a:latin typeface="Arial Black" pitchFamily="34" charset="0"/>
              </a:rPr>
              <a:t>Söz varlığını kullanırlar</a:t>
            </a:r>
            <a:r>
              <a:rPr lang="tr-TR" sz="2000" b="1" dirty="0" smtClean="0">
                <a:solidFill>
                  <a:srgbClr val="7030A0"/>
                </a:solidFill>
                <a:latin typeface="Arial Black" pitchFamily="34" charset="0"/>
              </a:rPr>
              <a:t>. (9. Etkinlik)</a:t>
            </a:r>
            <a:endParaRPr kumimoji="0" lang="tr-TR" sz="2000" b="1" i="0" u="none" strike="noStrike" kern="1200" cap="none" spc="0" normalizeH="0" baseline="0" noProof="0" dirty="0" smtClean="0">
              <a:ln>
                <a:noFill/>
              </a:ln>
              <a:solidFill>
                <a:srgbClr val="7030A0"/>
              </a:solidFill>
              <a:effectLst/>
              <a:uLnTx/>
              <a:uFillTx/>
              <a:latin typeface="Arial Black" pitchFamily="34" charset="0"/>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a:spcBef>
                <a:spcPct val="0"/>
              </a:spcBef>
            </a:pPr>
            <a:r>
              <a:rPr lang="tr-TR" sz="4400" dirty="0" smtClean="0">
                <a:solidFill>
                  <a:srgbClr val="FF0000"/>
                </a:solidFill>
              </a:rPr>
              <a:t>			</a:t>
            </a:r>
            <a:r>
              <a:rPr lang="tr-TR" sz="4400" b="1" dirty="0" smtClean="0">
                <a:solidFill>
                  <a:srgbClr val="FF0000"/>
                </a:solidFill>
              </a:rPr>
              <a:t>Tarsus Şahmeran Efsanesi </a:t>
            </a:r>
            <a:r>
              <a:rPr lang="tr-TR" sz="4400" dirty="0" smtClean="0"/>
              <a:t/>
            </a:r>
            <a:br>
              <a:rPr lang="tr-TR" sz="4400" dirty="0" smtClean="0"/>
            </a:br>
            <a:r>
              <a:rPr lang="tr-TR" sz="4400" dirty="0" smtClean="0"/>
              <a:t/>
            </a:r>
            <a:br>
              <a:rPr lang="tr-TR" sz="4400" dirty="0" smtClean="0"/>
            </a:br>
            <a:r>
              <a:rPr lang="tr-TR" sz="4400" dirty="0" smtClean="0"/>
              <a:t>Devrin en önemli bilgini olan, hatta ecele çare bulduğu söylenen </a:t>
            </a:r>
            <a:r>
              <a:rPr lang="tr-TR" sz="4400" dirty="0" err="1" smtClean="0"/>
              <a:t>Danyal</a:t>
            </a:r>
            <a:r>
              <a:rPr lang="tr-TR" sz="4400" dirty="0" smtClean="0"/>
              <a:t> Peygamberin bir oğlu olur. Annesi ismini </a:t>
            </a:r>
            <a:r>
              <a:rPr lang="tr-TR" sz="4400" dirty="0" err="1" smtClean="0"/>
              <a:t>Camasb</a:t>
            </a:r>
            <a:r>
              <a:rPr lang="tr-TR" sz="4400" dirty="0" smtClean="0"/>
              <a:t> koyar. </a:t>
            </a:r>
            <a:r>
              <a:rPr lang="tr-TR" sz="4400" dirty="0" err="1" smtClean="0"/>
              <a:t>Camasb</a:t>
            </a:r>
            <a:r>
              <a:rPr lang="tr-TR" sz="4400" dirty="0" smtClean="0"/>
              <a:t> hiçbir işte tutunamayınca oduncu olur. </a:t>
            </a:r>
            <a:r>
              <a:rPr lang="tr-TR" sz="4400" dirty="0" err="1" smtClean="0"/>
              <a:t>Birgün</a:t>
            </a:r>
            <a:r>
              <a:rPr lang="tr-TR" sz="4400" dirty="0" smtClean="0"/>
              <a:t> arkadaşlarıyla odun </a:t>
            </a:r>
            <a:r>
              <a:rPr lang="tr-TR" sz="4400" dirty="0" err="1" smtClean="0"/>
              <a:t>kıraraken</a:t>
            </a:r>
            <a:r>
              <a:rPr lang="tr-TR" sz="4400" dirty="0" smtClean="0"/>
              <a:t> yağmura tutulurlar ve bir mağaraya sığınırlar. Bu mağarada içi </a:t>
            </a:r>
            <a:r>
              <a:rPr lang="tr-TR" sz="4400" dirty="0" err="1" smtClean="0"/>
              <a:t>tamamemn</a:t>
            </a:r>
            <a:r>
              <a:rPr lang="tr-TR" sz="4400" dirty="0" smtClean="0"/>
              <a:t> bal dolu bir kuyu bulurlar ve arkadaşları balı aldıktan sonra </a:t>
            </a:r>
            <a:r>
              <a:rPr lang="tr-TR" sz="4400" dirty="0" err="1" smtClean="0"/>
              <a:t>Camasb’ı</a:t>
            </a:r>
            <a:r>
              <a:rPr lang="tr-TR" sz="4400" dirty="0" smtClean="0"/>
              <a:t> kuyuda bırakarak kaçarlar. Kuyuda bir akrep ona saldırır, akrebi öldüren </a:t>
            </a:r>
            <a:r>
              <a:rPr lang="tr-TR" sz="4400" dirty="0" err="1" smtClean="0"/>
              <a:t>Camasb</a:t>
            </a:r>
            <a:r>
              <a:rPr lang="tr-TR" sz="4400" dirty="0" smtClean="0"/>
              <a:t> onun çıktığı deliği bıçağıyla büyüterek kendine bir yol yapar ve bu yolla Şahmeran’ın ülkesine düşer. Şahmeran onu yedi yıl alıkoyar. Şahmeran </a:t>
            </a:r>
            <a:r>
              <a:rPr lang="tr-TR" sz="4400" dirty="0" err="1" smtClean="0"/>
              <a:t>Camasb’ın</a:t>
            </a:r>
            <a:r>
              <a:rPr lang="tr-TR" sz="4400" dirty="0" smtClean="0"/>
              <a:t> yalvarmalarına daha fazla dayanamaz ve onu bir şartla geri göndermeye razı olur. Delikanlıya ‘Hamama gitmeyeceksin, gidersen insanoğlu beni gördüğün için su karşısında yılan derisine dönüşecek bedeninden beni bulup </a:t>
            </a:r>
            <a:r>
              <a:rPr lang="tr-TR" sz="4400" dirty="0" err="1" smtClean="0"/>
              <a:t>öldürür”der</a:t>
            </a:r>
            <a:r>
              <a:rPr lang="tr-TR" sz="4400" dirty="0" smtClean="0"/>
              <a:t>. Yurduna dönen </a:t>
            </a:r>
            <a:r>
              <a:rPr lang="tr-TR" sz="4400" dirty="0" err="1" smtClean="0"/>
              <a:t>Camasb</a:t>
            </a:r>
            <a:r>
              <a:rPr lang="tr-TR" sz="4400" dirty="0" smtClean="0"/>
              <a:t> yedi yıl hiç hamama gitmez, ancak </a:t>
            </a:r>
            <a:r>
              <a:rPr lang="tr-TR" sz="4400" dirty="0" err="1" smtClean="0"/>
              <a:t>birgün</a:t>
            </a:r>
            <a:r>
              <a:rPr lang="tr-TR" sz="4400" dirty="0" smtClean="0"/>
              <a:t> ısrarlara dayanamaz ve yıkanmaya koyulur. Büyücü olan ülkenin veziri onu görür ve “</a:t>
            </a:r>
            <a:r>
              <a:rPr lang="tr-TR" sz="4400" dirty="0" err="1" smtClean="0"/>
              <a:t>Danyal’ın</a:t>
            </a:r>
            <a:r>
              <a:rPr lang="tr-TR" sz="4400" dirty="0" smtClean="0"/>
              <a:t> oğlu Şahmeran’ın yerini bilir” diyerek padişaha götürür. </a:t>
            </a:r>
            <a:r>
              <a:rPr lang="tr-TR" sz="4400" dirty="0" err="1" smtClean="0"/>
              <a:t>Camasb</a:t>
            </a:r>
            <a:r>
              <a:rPr lang="tr-TR" sz="4400" dirty="0" smtClean="0"/>
              <a:t> türlü işkencelerden sonra Şahmeran’ın yerini gösterir. Yakalanıp kente getirildiğinde yolda </a:t>
            </a:r>
            <a:r>
              <a:rPr lang="tr-TR" sz="4400" dirty="0" err="1" smtClean="0"/>
              <a:t>Camasb’ı</a:t>
            </a:r>
            <a:r>
              <a:rPr lang="tr-TR" sz="4400" dirty="0" smtClean="0"/>
              <a:t> gören Şahmeran; “Beni öldürüp üç parçaya bölecekler ve her parçamı ayrı ayrı kaplarda kaynatacaklar. Sakın sen ilk kabın suyunu </a:t>
            </a:r>
            <a:r>
              <a:rPr lang="tr-TR" sz="4400" dirty="0" err="1" smtClean="0"/>
              <a:t>içme”diye</a:t>
            </a:r>
            <a:r>
              <a:rPr lang="tr-TR" sz="4400" dirty="0" smtClean="0"/>
              <a:t> uyarır. Vezir, kaplar kaynarken hasta padişahın yanına gidince </a:t>
            </a:r>
            <a:r>
              <a:rPr lang="tr-TR" sz="4400" dirty="0" err="1" smtClean="0"/>
              <a:t>Camasb</a:t>
            </a:r>
            <a:r>
              <a:rPr lang="tr-TR" sz="4400" dirty="0" smtClean="0"/>
              <a:t> kapların yerini değiştirir. Geri dönen vezir, ilk kaptaki suyu içip ölür. </a:t>
            </a:r>
            <a:r>
              <a:rPr lang="tr-TR" sz="4400" dirty="0" err="1" smtClean="0"/>
              <a:t>Camasb</a:t>
            </a:r>
            <a:r>
              <a:rPr lang="tr-TR" sz="4400" dirty="0" smtClean="0"/>
              <a:t> ikinci kaptan içer ve padişaha her üç kaptan da sırayla içirir. Padişah sağlığına kavuşurken </a:t>
            </a:r>
            <a:r>
              <a:rPr lang="tr-TR" sz="4400" dirty="0" err="1" smtClean="0"/>
              <a:t>Camasb’ı</a:t>
            </a:r>
            <a:r>
              <a:rPr lang="tr-TR" sz="4400" dirty="0" smtClean="0"/>
              <a:t> da kendine vezir yapar.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algn="ctr">
              <a:spcBef>
                <a:spcPct val="0"/>
              </a:spcBef>
            </a:pPr>
            <a:r>
              <a:rPr lang="tr-TR" sz="4400" b="1" dirty="0" err="1" smtClean="0">
                <a:solidFill>
                  <a:srgbClr val="FF0000"/>
                </a:solidFill>
              </a:rPr>
              <a:t>Medusa</a:t>
            </a:r>
            <a:r>
              <a:rPr lang="tr-TR" sz="4400" b="1" dirty="0" smtClean="0">
                <a:solidFill>
                  <a:srgbClr val="FF0000"/>
                </a:solidFill>
              </a:rPr>
              <a:t> Efsanesi </a:t>
            </a:r>
          </a:p>
          <a:p>
            <a:pPr algn="ctr">
              <a:spcBef>
                <a:spcPct val="0"/>
              </a:spcBef>
            </a:pPr>
            <a:r>
              <a:rPr lang="tr-TR" sz="4400" dirty="0" smtClean="0"/>
              <a:t/>
            </a:r>
            <a:br>
              <a:rPr lang="tr-TR" sz="4400" dirty="0" smtClean="0"/>
            </a:br>
            <a:r>
              <a:rPr lang="tr-TR" sz="4400" dirty="0" smtClean="0"/>
              <a:t>Didim'in en önemli sembollerinden biri olan </a:t>
            </a:r>
            <a:r>
              <a:rPr lang="tr-TR" sz="4400" dirty="0" err="1" smtClean="0"/>
              <a:t>Medusa</a:t>
            </a:r>
            <a:r>
              <a:rPr lang="tr-TR" sz="4400" dirty="0" smtClean="0"/>
              <a:t> ; Yunan mitolojisinde yeraltı dünyasının dişi canavarı olan üç </a:t>
            </a:r>
            <a:r>
              <a:rPr lang="tr-TR" sz="4400" dirty="0" err="1" smtClean="0"/>
              <a:t>Gorgona</a:t>
            </a:r>
            <a:r>
              <a:rPr lang="tr-TR" sz="4400" dirty="0" smtClean="0"/>
              <a:t> dan biridir. Bu üç kız kardeşten yalnızca </a:t>
            </a:r>
            <a:r>
              <a:rPr lang="tr-TR" sz="4400" dirty="0" err="1" smtClean="0"/>
              <a:t>yilan</a:t>
            </a:r>
            <a:r>
              <a:rPr lang="tr-TR" sz="4400" dirty="0" smtClean="0"/>
              <a:t> saçlı </a:t>
            </a:r>
            <a:r>
              <a:rPr lang="tr-TR" sz="4400" dirty="0" err="1" smtClean="0"/>
              <a:t>Medusa</a:t>
            </a:r>
            <a:r>
              <a:rPr lang="tr-TR" sz="4400" dirty="0" smtClean="0"/>
              <a:t> ölümlüdür ve kendisine bakanları taşa çevirme </a:t>
            </a:r>
            <a:r>
              <a:rPr lang="tr-TR" sz="4400" dirty="0" err="1" smtClean="0"/>
              <a:t>güçüne</a:t>
            </a:r>
            <a:r>
              <a:rPr lang="tr-TR" sz="4400" dirty="0" smtClean="0"/>
              <a:t> sahiptir. Bu sebeple Antik dönemde büyük yapıları ve özel yerleri kötülüklerden korumak için </a:t>
            </a:r>
            <a:r>
              <a:rPr lang="tr-TR" sz="4400" dirty="0" err="1" smtClean="0"/>
              <a:t>Medusa</a:t>
            </a:r>
            <a:r>
              <a:rPr lang="tr-TR" sz="4400" dirty="0" smtClean="0"/>
              <a:t> kabartmaları ve resimleri kullanılmıştır. </a:t>
            </a:r>
            <a:br>
              <a:rPr lang="tr-TR" sz="4400" dirty="0" smtClean="0"/>
            </a:br>
            <a:r>
              <a:rPr lang="tr-TR" sz="4400" dirty="0" err="1" smtClean="0"/>
              <a:t>Medusa'nın</a:t>
            </a:r>
            <a:r>
              <a:rPr lang="tr-TR" sz="4400" dirty="0" smtClean="0"/>
              <a:t> hayatı hakkında mitolojide birkaç değişik rivayet bulunmaktadır. Bu rivayetlerden elimize geçenlerin hepsini bu bölümde yayınlayacağız. Bütün </a:t>
            </a:r>
            <a:r>
              <a:rPr lang="tr-TR" sz="4400" dirty="0" err="1" smtClean="0"/>
              <a:t>Medusa</a:t>
            </a:r>
            <a:r>
              <a:rPr lang="tr-TR" sz="4400" dirty="0" smtClean="0"/>
              <a:t> rivayetlerinde ortak nokta </a:t>
            </a:r>
            <a:r>
              <a:rPr lang="tr-TR" sz="4400" dirty="0" err="1" smtClean="0"/>
              <a:t>Medusa'nın</a:t>
            </a:r>
            <a:r>
              <a:rPr lang="tr-TR" sz="4400" dirty="0" smtClean="0"/>
              <a:t> </a:t>
            </a:r>
            <a:r>
              <a:rPr lang="tr-TR" sz="4400" dirty="0" err="1" smtClean="0"/>
              <a:t>Perseus</a:t>
            </a:r>
            <a:r>
              <a:rPr lang="tr-TR" sz="4400" dirty="0" smtClean="0"/>
              <a:t> tarafından başının kesilerek öldürüldüğü ve </a:t>
            </a:r>
            <a:r>
              <a:rPr lang="tr-TR" sz="4400" dirty="0" err="1" smtClean="0"/>
              <a:t>Medusa'nın</a:t>
            </a:r>
            <a:r>
              <a:rPr lang="tr-TR" sz="4400" dirty="0" smtClean="0"/>
              <a:t> kanından Kanatlı at </a:t>
            </a:r>
            <a:r>
              <a:rPr lang="tr-TR" sz="4400" dirty="0" err="1" smtClean="0"/>
              <a:t>Pegasos</a:t>
            </a:r>
            <a:r>
              <a:rPr lang="tr-TR" sz="4400" dirty="0" smtClean="0"/>
              <a:t> ve </a:t>
            </a:r>
            <a:r>
              <a:rPr lang="tr-TR" sz="4400" dirty="0" err="1" smtClean="0"/>
              <a:t>Khrysaor</a:t>
            </a:r>
            <a:r>
              <a:rPr lang="tr-TR" sz="4400" dirty="0" smtClean="0"/>
              <a:t> doğmuştur. </a:t>
            </a:r>
            <a:br>
              <a:rPr lang="tr-TR" sz="4400" dirty="0" smtClean="0"/>
            </a:br>
            <a:r>
              <a:rPr lang="tr-TR" sz="4400" dirty="0" smtClean="0"/>
              <a:t>Efsaneler, sözlü halk anlatmaları içinde ayrı bir yer tutarlar. Anadolu bir efsane ülkesidir.Yedi kartal ömrü yaşayan adamın, bir adaya adını veren kızın, yunus balığı sırtındaki çocuğun, sütle beslenen yılanların ağacın, dağın taşın, kurdun kuşun, denizin akarsuyun hep efsaneleri vardır ve yıllardır anlatılır...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3"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 y="0"/>
            <a:ext cx="9144000" cy="6857999"/>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pic>
        <p:nvPicPr>
          <p:cNvPr id="13313" name="Picture 1"/>
          <p:cNvPicPr>
            <a:picLocks noChangeAspect="1" noChangeArrowheads="1"/>
          </p:cNvPicPr>
          <p:nvPr/>
        </p:nvPicPr>
        <p:blipFill>
          <a:blip r:embed="rId4"/>
          <a:srcRect/>
          <a:stretch>
            <a:fillRect/>
          </a:stretch>
        </p:blipFill>
        <p:spPr bwMode="auto">
          <a:xfrm>
            <a:off x="500034" y="3500438"/>
            <a:ext cx="7058025" cy="2790825"/>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313"/>
                                        </p:tgtEl>
                                        <p:attrNameLst>
                                          <p:attrName>style.visibility</p:attrName>
                                        </p:attrNameLst>
                                      </p:cBhvr>
                                      <p:to>
                                        <p:strVal val="visible"/>
                                      </p:to>
                                    </p:set>
                                    <p:animEffect transition="in" filter="checkerboard(across)">
                                      <p:cBhvr>
                                        <p:cTn id="7" dur="2000"/>
                                        <p:tgtEl>
                                          <p:spTgt spid="13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500034" y="4214818"/>
            <a:ext cx="7429552"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28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Askerlerin susuz kalmalarıdır.</a:t>
            </a:r>
          </a:p>
        </p:txBody>
      </p:sp>
      <p:sp>
        <p:nvSpPr>
          <p:cNvPr id="4" name="3 Metin kutusu"/>
          <p:cNvSpPr txBox="1"/>
          <p:nvPr/>
        </p:nvSpPr>
        <p:spPr>
          <a:xfrm>
            <a:off x="428596" y="5500702"/>
            <a:ext cx="8215370"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Askerleri köyün çeşmesine götürebilirdik.</a:t>
            </a:r>
          </a:p>
        </p:txBody>
      </p:sp>
      <p:sp>
        <p:nvSpPr>
          <p:cNvPr id="5" name="4 Metin kutusu"/>
          <p:cNvSpPr txBox="1"/>
          <p:nvPr/>
        </p:nvSpPr>
        <p:spPr>
          <a:xfrm>
            <a:off x="428596" y="6000768"/>
            <a:ext cx="8215370" cy="8572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Köyün yakınlarında</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kaynak su varsa dereye götürebilirdik.</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000" fill="hold"/>
                                        <p:tgtEl>
                                          <p:spTgt spid="4"/>
                                        </p:tgtEl>
                                        <p:attrNameLst>
                                          <p:attrName>ppt_x</p:attrName>
                                        </p:attrNameLst>
                                      </p:cBhvr>
                                      <p:tavLst>
                                        <p:tav tm="0">
                                          <p:val>
                                            <p:strVal val="0-#ppt_w/2"/>
                                          </p:val>
                                        </p:tav>
                                        <p:tav tm="100000">
                                          <p:val>
                                            <p:strVal val="#ppt_x"/>
                                          </p:val>
                                        </p:tav>
                                      </p:tavLst>
                                    </p:anim>
                                    <p:anim calcmode="lin" valueType="num">
                                      <p:cBhvr additive="base">
                                        <p:cTn id="14"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0-#ppt_w/2"/>
                                          </p:val>
                                        </p:tav>
                                        <p:tav tm="100000">
                                          <p:val>
                                            <p:strVal val="#ppt_x"/>
                                          </p:val>
                                        </p:tav>
                                      </p:tavLst>
                                    </p:anim>
                                    <p:anim calcmode="lin" valueType="num">
                                      <p:cBhvr additive="base">
                                        <p:cTn id="20" dur="2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357158" y="2714620"/>
            <a:ext cx="8786842" cy="92869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Başlık metine uygundur. Çünkü metinde Anadolu adının nereden geldiği anlatılmaktadır.</a:t>
            </a:r>
          </a:p>
        </p:txBody>
      </p:sp>
      <p:sp>
        <p:nvSpPr>
          <p:cNvPr id="4" name="3 Metin kutusu"/>
          <p:cNvSpPr txBox="1"/>
          <p:nvPr/>
        </p:nvSpPr>
        <p:spPr>
          <a:xfrm>
            <a:off x="785786" y="4286256"/>
            <a:ext cx="7929618"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“Anadolu ismini nereden</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almıştır?” olabilir.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5" name="4 Metin kutusu"/>
          <p:cNvSpPr txBox="1"/>
          <p:nvPr/>
        </p:nvSpPr>
        <p:spPr>
          <a:xfrm>
            <a:off x="285720" y="5857892"/>
            <a:ext cx="8858280" cy="10001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Gerçek olamaz. Çünkü bir bakraç ayranın koca bir orduya yetmesi mümkün değildir.</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3" name="2 Metin kutusu"/>
          <p:cNvSpPr txBox="1"/>
          <p:nvPr/>
        </p:nvSpPr>
        <p:spPr>
          <a:xfrm>
            <a:off x="1000100" y="2786058"/>
            <a:ext cx="3500462" cy="92869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25000" lnSpcReduction="20000"/>
          </a:bodyPr>
          <a:lstStyle/>
          <a:p>
            <a:pPr>
              <a:spcBef>
                <a:spcPct val="0"/>
              </a:spcBef>
            </a:pPr>
            <a:r>
              <a:rPr lang="tr-TR" sz="11200" dirty="0" smtClean="0">
                <a:latin typeface="Hand writing Mutlu" pitchFamily="2" charset="0"/>
              </a:rPr>
              <a:t>                                Askerlere ayran getiren kadındır.</a:t>
            </a:r>
          </a:p>
          <a:p>
            <a:pPr marL="0" marR="0" indent="0" algn="ctr"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4" name="3 Metin kutusu"/>
          <p:cNvSpPr txBox="1"/>
          <p:nvPr/>
        </p:nvSpPr>
        <p:spPr>
          <a:xfrm>
            <a:off x="5500694" y="2643182"/>
            <a:ext cx="3643306" cy="92869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52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Taşlıca Köyü’nün yamacında geçmiştir.</a:t>
            </a:r>
          </a:p>
        </p:txBody>
      </p:sp>
      <p:sp>
        <p:nvSpPr>
          <p:cNvPr id="5" name="4 Metin kutusu"/>
          <p:cNvSpPr txBox="1"/>
          <p:nvPr/>
        </p:nvSpPr>
        <p:spPr>
          <a:xfrm>
            <a:off x="1071538" y="5643578"/>
            <a:ext cx="3429024" cy="85725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Olay ağustos ayında olmuştur.</a:t>
            </a:r>
          </a:p>
        </p:txBody>
      </p:sp>
      <p:sp>
        <p:nvSpPr>
          <p:cNvPr id="6" name="5 Metin kutusu"/>
          <p:cNvSpPr txBox="1"/>
          <p:nvPr/>
        </p:nvSpPr>
        <p:spPr>
          <a:xfrm>
            <a:off x="5500694" y="5572140"/>
            <a:ext cx="3214710" cy="78581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45000" lnSpcReduction="20000"/>
          </a:bodyPr>
          <a:lstStyle/>
          <a:p>
            <a:pPr>
              <a:spcBef>
                <a:spcPct val="0"/>
              </a:spcBef>
            </a:pPr>
            <a:r>
              <a:rPr lang="tr-TR" sz="4400" dirty="0" smtClean="0">
                <a:solidFill>
                  <a:srgbClr val="7030A0"/>
                </a:solidFill>
                <a:latin typeface="Hand writing Mutlu" pitchFamily="2" charset="0"/>
              </a:rPr>
              <a:t>Taşlıca Köyü’nün yamacında geçmiştir.</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5000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1" i="0" u="none" strike="noStrike" kern="1200" cap="none" spc="0" normalizeH="0" baseline="0" noProof="0" dirty="0" smtClean="0">
                <a:ln>
                  <a:noFill/>
                </a:ln>
                <a:solidFill>
                  <a:srgbClr val="FF0000"/>
                </a:solidFill>
                <a:effectLst/>
                <a:uLnTx/>
                <a:uFillTx/>
                <a:ea typeface="+mn-ea"/>
                <a:cs typeface="+mn-cs"/>
              </a:rPr>
              <a:t>ÖN BİLGİLERİ HAREKETE GEÇİRME</a:t>
            </a:r>
          </a:p>
        </p:txBody>
      </p:sp>
      <p:sp>
        <p:nvSpPr>
          <p:cNvPr id="3" name="2 Metin kutusu"/>
          <p:cNvSpPr txBox="1"/>
          <p:nvPr/>
        </p:nvSpPr>
        <p:spPr>
          <a:xfrm>
            <a:off x="0" y="500042"/>
            <a:ext cx="9144000" cy="635795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ea typeface="+mn-ea"/>
              <a:cs typeface="+mn-cs"/>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4400"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a:p>
            <a:pPr marL="0" marR="0" indent="0" defTabSz="914400" rtl="0" eaLnBrk="1" fontAlgn="auto" latinLnBrk="0" hangingPunct="1">
              <a:lnSpc>
                <a:spcPct val="100000"/>
              </a:lnSpc>
              <a:spcBef>
                <a:spcPct val="0"/>
              </a:spcBef>
              <a:spcAft>
                <a:spcPts val="0"/>
              </a:spcAft>
              <a:buClrTx/>
              <a:buSzTx/>
              <a:buFontTx/>
              <a:buNone/>
              <a:tabLst/>
            </a:pP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6" name="5 Metin kutusu"/>
          <p:cNvSpPr txBox="1"/>
          <p:nvPr/>
        </p:nvSpPr>
        <p:spPr>
          <a:xfrm>
            <a:off x="0" y="5429264"/>
            <a:ext cx="9144000" cy="142873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Yaşadığınız ile komşu </a:t>
            </a:r>
            <a:r>
              <a:rPr lang="tr-TR" sz="4400" dirty="0" smtClean="0">
                <a:solidFill>
                  <a:srgbClr val="7030A0"/>
                </a:solidFill>
                <a:latin typeface="Hand writing Mutlu" pitchFamily="2" charset="0"/>
              </a:rPr>
              <a:t>olan </a:t>
            </a: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illerin</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adlarını yazınız.</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pic>
        <p:nvPicPr>
          <p:cNvPr id="41986" name="Picture 2" descr="http://www.bursa.gov.tr/jandarma/img/harita2.jpg"/>
          <p:cNvPicPr>
            <a:picLocks noChangeAspect="1" noChangeArrowheads="1"/>
          </p:cNvPicPr>
          <p:nvPr/>
        </p:nvPicPr>
        <p:blipFill>
          <a:blip r:embed="rId3"/>
          <a:srcRect/>
          <a:stretch>
            <a:fillRect/>
          </a:stretch>
        </p:blipFill>
        <p:spPr bwMode="auto">
          <a:xfrm>
            <a:off x="1" y="500042"/>
            <a:ext cx="9144000" cy="4986336"/>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0" y="0"/>
            <a:ext cx="9143999" cy="6858000"/>
          </a:xfrm>
          <a:prstGeom prst="rect">
            <a:avLst/>
          </a:prstGeom>
          <a:noFill/>
          <a:ln w="9525">
            <a:noFill/>
            <a:miter lim="800000"/>
            <a:headEnd/>
            <a:tailEnd/>
          </a:ln>
          <a:effectLst/>
        </p:spPr>
      </p:pic>
      <p:sp>
        <p:nvSpPr>
          <p:cNvPr id="3" name="2 Metin kutusu"/>
          <p:cNvSpPr txBox="1"/>
          <p:nvPr/>
        </p:nvSpPr>
        <p:spPr>
          <a:xfrm>
            <a:off x="928662" y="2428868"/>
            <a:ext cx="500066"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1" i="0" u="none" strike="noStrike" kern="1200" cap="none" spc="0" normalizeH="0" baseline="0" noProof="0" dirty="0" smtClean="0">
                <a:ln>
                  <a:noFill/>
                </a:ln>
                <a:solidFill>
                  <a:srgbClr val="7030A0"/>
                </a:solidFill>
                <a:effectLst/>
                <a:uLnTx/>
                <a:uFillTx/>
                <a:latin typeface="Arial Black" pitchFamily="34" charset="0"/>
              </a:rPr>
              <a:t>X</a:t>
            </a:r>
          </a:p>
        </p:txBody>
      </p:sp>
      <p:sp>
        <p:nvSpPr>
          <p:cNvPr id="4" name="3 Metin kutusu"/>
          <p:cNvSpPr txBox="1"/>
          <p:nvPr/>
        </p:nvSpPr>
        <p:spPr>
          <a:xfrm>
            <a:off x="928662" y="4929198"/>
            <a:ext cx="500066" cy="50006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1" i="0" u="none" strike="noStrike" kern="1200" cap="none" spc="0" normalizeH="0" baseline="0" noProof="0" dirty="0" smtClean="0">
                <a:ln>
                  <a:noFill/>
                </a:ln>
                <a:solidFill>
                  <a:srgbClr val="7030A0"/>
                </a:solidFill>
                <a:effectLst/>
                <a:uLnTx/>
                <a:uFillTx/>
                <a:latin typeface="Arial Black" pitchFamily="34" charset="0"/>
              </a:rPr>
              <a:t>X</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0" y="0"/>
            <a:ext cx="9144000" cy="6857999"/>
          </a:xfrm>
          <a:prstGeom prst="rect">
            <a:avLst/>
          </a:prstGeom>
          <a:noFill/>
          <a:ln w="9525">
            <a:noFill/>
            <a:miter lim="800000"/>
            <a:headEnd/>
            <a:tailEnd/>
          </a:ln>
          <a:effectLst/>
        </p:spPr>
      </p:pic>
      <p:sp>
        <p:nvSpPr>
          <p:cNvPr id="3" name="2 Metin kutusu"/>
          <p:cNvSpPr txBox="1"/>
          <p:nvPr/>
        </p:nvSpPr>
        <p:spPr>
          <a:xfrm>
            <a:off x="857224" y="3214686"/>
            <a:ext cx="7429552"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0000"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Hava çok sıcakmış.</a:t>
            </a:r>
          </a:p>
        </p:txBody>
      </p:sp>
      <p:sp>
        <p:nvSpPr>
          <p:cNvPr id="4" name="3 Metin kutusu"/>
          <p:cNvSpPr txBox="1"/>
          <p:nvPr/>
        </p:nvSpPr>
        <p:spPr>
          <a:xfrm>
            <a:off x="857224" y="5572140"/>
            <a:ext cx="7429552" cy="64294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0000" lnSpcReduction="1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Susuzlukları dinmiştir.</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000" fill="hold"/>
                                        <p:tgtEl>
                                          <p:spTgt spid="4"/>
                                        </p:tgtEl>
                                        <p:attrNameLst>
                                          <p:attrName>ppt_x</p:attrName>
                                        </p:attrNameLst>
                                      </p:cBhvr>
                                      <p:tavLst>
                                        <p:tav tm="0">
                                          <p:val>
                                            <p:strVal val="0-#ppt_w/2"/>
                                          </p:val>
                                        </p:tav>
                                        <p:tav tm="100000">
                                          <p:val>
                                            <p:strVal val="#ppt_x"/>
                                          </p:val>
                                        </p:tav>
                                      </p:tavLst>
                                    </p:anim>
                                    <p:anim calcmode="lin" valueType="num">
                                      <p:cBhvr additive="base">
                                        <p:cTn id="14"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0" y="0"/>
            <a:ext cx="9144000" cy="6643710"/>
          </a:xfrm>
          <a:prstGeom prst="rect">
            <a:avLst/>
          </a:prstGeom>
          <a:noFill/>
          <a:ln w="9525">
            <a:noFill/>
            <a:miter lim="800000"/>
            <a:headEnd/>
            <a:tailEnd/>
          </a:ln>
          <a:effectLst/>
        </p:spPr>
      </p:pic>
      <p:sp>
        <p:nvSpPr>
          <p:cNvPr id="3" name="2 Metin kutusu"/>
          <p:cNvSpPr txBox="1"/>
          <p:nvPr/>
        </p:nvSpPr>
        <p:spPr>
          <a:xfrm>
            <a:off x="642910" y="3143248"/>
            <a:ext cx="8072494" cy="328614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1. Koca bir ordu</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dinlenmek için bir köyün yamacına gelirler.                        2.Askerlerin sıcaktan susadığını gören bir kadın, bir bakraç ayran yapıp tepedeki oluğa döker.                         3.Askerler oluktan ayran içerler ama o </a:t>
            </a:r>
            <a:r>
              <a:rPr kumimoji="0" lang="tr-TR" sz="4400" b="0" i="0" u="none" strike="noStrike" kern="1200" cap="none" spc="0" normalizeH="0" noProof="0" dirty="0" err="1" smtClean="0">
                <a:ln>
                  <a:noFill/>
                </a:ln>
                <a:solidFill>
                  <a:srgbClr val="7030A0"/>
                </a:solidFill>
                <a:effectLst/>
                <a:uLnTx/>
                <a:uFillTx/>
                <a:latin typeface="Hand writing Mutlu" pitchFamily="2" charset="0"/>
                <a:ea typeface="+mn-ea"/>
                <a:cs typeface="+mn-cs"/>
              </a:rPr>
              <a:t>kadarcık</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ayran bir orduya yeter.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srcRect/>
          <a:stretch>
            <a:fillRect/>
          </a:stretch>
        </p:blipFill>
        <p:spPr bwMode="auto">
          <a:xfrm>
            <a:off x="285720" y="0"/>
            <a:ext cx="9144000" cy="6858000"/>
          </a:xfrm>
          <a:prstGeom prst="rect">
            <a:avLst/>
          </a:prstGeom>
          <a:noFill/>
          <a:ln w="9525">
            <a:noFill/>
            <a:miter lim="800000"/>
            <a:headEnd/>
            <a:tailEnd/>
          </a:ln>
          <a:effectLst/>
        </p:spPr>
      </p:pic>
      <p:pic>
        <p:nvPicPr>
          <p:cNvPr id="6145" name="Picture 1"/>
          <p:cNvPicPr>
            <a:picLocks noChangeAspect="1" noChangeArrowheads="1"/>
          </p:cNvPicPr>
          <p:nvPr/>
        </p:nvPicPr>
        <p:blipFill>
          <a:blip r:embed="rId4"/>
          <a:srcRect/>
          <a:stretch>
            <a:fillRect/>
          </a:stretch>
        </p:blipFill>
        <p:spPr bwMode="auto">
          <a:xfrm>
            <a:off x="285720" y="2357430"/>
            <a:ext cx="8858280" cy="619125"/>
          </a:xfrm>
          <a:prstGeom prst="rect">
            <a:avLst/>
          </a:prstGeom>
          <a:noFill/>
          <a:ln w="9525">
            <a:noFill/>
            <a:miter lim="800000"/>
            <a:headEnd/>
            <a:tailEnd/>
          </a:ln>
          <a:effectLst/>
        </p:spPr>
      </p:pic>
      <p:pic>
        <p:nvPicPr>
          <p:cNvPr id="6146" name="Picture 2"/>
          <p:cNvPicPr>
            <a:picLocks noChangeAspect="1" noChangeArrowheads="1"/>
          </p:cNvPicPr>
          <p:nvPr/>
        </p:nvPicPr>
        <p:blipFill>
          <a:blip r:embed="rId5"/>
          <a:srcRect/>
          <a:stretch>
            <a:fillRect/>
          </a:stretch>
        </p:blipFill>
        <p:spPr bwMode="auto">
          <a:xfrm>
            <a:off x="357158" y="3000372"/>
            <a:ext cx="9001125" cy="657225"/>
          </a:xfrm>
          <a:prstGeom prst="rect">
            <a:avLst/>
          </a:prstGeom>
          <a:noFill/>
          <a:ln w="9525">
            <a:noFill/>
            <a:miter lim="800000"/>
            <a:headEnd/>
            <a:tailEnd/>
          </a:ln>
          <a:effectLst/>
        </p:spPr>
      </p:pic>
      <p:pic>
        <p:nvPicPr>
          <p:cNvPr id="6147" name="Picture 3"/>
          <p:cNvPicPr>
            <a:picLocks noChangeAspect="1" noChangeArrowheads="1"/>
          </p:cNvPicPr>
          <p:nvPr/>
        </p:nvPicPr>
        <p:blipFill>
          <a:blip r:embed="rId6"/>
          <a:srcRect/>
          <a:stretch>
            <a:fillRect/>
          </a:stretch>
        </p:blipFill>
        <p:spPr bwMode="auto">
          <a:xfrm>
            <a:off x="357158" y="3643314"/>
            <a:ext cx="9001125" cy="619125"/>
          </a:xfrm>
          <a:prstGeom prst="rect">
            <a:avLst/>
          </a:prstGeom>
          <a:noFill/>
          <a:ln w="9525">
            <a:noFill/>
            <a:miter lim="800000"/>
            <a:headEnd/>
            <a:tailEnd/>
          </a:ln>
          <a:effectLst/>
        </p:spPr>
      </p:pic>
      <p:pic>
        <p:nvPicPr>
          <p:cNvPr id="6148" name="Picture 4"/>
          <p:cNvPicPr>
            <a:picLocks noChangeAspect="1" noChangeArrowheads="1"/>
          </p:cNvPicPr>
          <p:nvPr/>
        </p:nvPicPr>
        <p:blipFill>
          <a:blip r:embed="rId7"/>
          <a:srcRect/>
          <a:stretch>
            <a:fillRect/>
          </a:stretch>
        </p:blipFill>
        <p:spPr bwMode="auto">
          <a:xfrm>
            <a:off x="357158" y="4286256"/>
            <a:ext cx="9001125" cy="581025"/>
          </a:xfrm>
          <a:prstGeom prst="rect">
            <a:avLst/>
          </a:prstGeom>
          <a:noFill/>
          <a:ln w="9525">
            <a:noFill/>
            <a:miter lim="800000"/>
            <a:headEnd/>
            <a:tailEnd/>
          </a:ln>
          <a:effectLst/>
        </p:spPr>
      </p:pic>
      <p:pic>
        <p:nvPicPr>
          <p:cNvPr id="6149" name="Picture 5"/>
          <p:cNvPicPr>
            <a:picLocks noChangeAspect="1" noChangeArrowheads="1"/>
          </p:cNvPicPr>
          <p:nvPr/>
        </p:nvPicPr>
        <p:blipFill>
          <a:blip r:embed="rId8"/>
          <a:srcRect/>
          <a:stretch>
            <a:fillRect/>
          </a:stretch>
        </p:blipFill>
        <p:spPr bwMode="auto">
          <a:xfrm>
            <a:off x="428596" y="4929198"/>
            <a:ext cx="8924925" cy="657225"/>
          </a:xfrm>
          <a:prstGeom prst="rect">
            <a:avLst/>
          </a:prstGeom>
          <a:noFill/>
          <a:ln w="9525">
            <a:noFill/>
            <a:miter lim="800000"/>
            <a:headEnd/>
            <a:tailEnd/>
          </a:ln>
          <a:effectLst/>
        </p:spPr>
      </p:pic>
      <p:pic>
        <p:nvPicPr>
          <p:cNvPr id="6150" name="Picture 6"/>
          <p:cNvPicPr>
            <a:picLocks noChangeAspect="1" noChangeArrowheads="1"/>
          </p:cNvPicPr>
          <p:nvPr/>
        </p:nvPicPr>
        <p:blipFill>
          <a:blip r:embed="rId9"/>
          <a:srcRect/>
          <a:stretch>
            <a:fillRect/>
          </a:stretch>
        </p:blipFill>
        <p:spPr bwMode="auto">
          <a:xfrm>
            <a:off x="428596" y="5572140"/>
            <a:ext cx="8986837" cy="581025"/>
          </a:xfrm>
          <a:prstGeom prst="rect">
            <a:avLst/>
          </a:prstGeom>
          <a:noFill/>
          <a:ln w="9525">
            <a:noFill/>
            <a:miter lim="800000"/>
            <a:headEnd/>
            <a:tailEnd/>
          </a:ln>
          <a:effectLst/>
        </p:spPr>
      </p:pic>
      <p:pic>
        <p:nvPicPr>
          <p:cNvPr id="6151" name="Picture 7"/>
          <p:cNvPicPr>
            <a:picLocks noChangeAspect="1" noChangeArrowheads="1"/>
          </p:cNvPicPr>
          <p:nvPr/>
        </p:nvPicPr>
        <p:blipFill>
          <a:blip r:embed="rId10"/>
          <a:srcRect/>
          <a:stretch>
            <a:fillRect/>
          </a:stretch>
        </p:blipFill>
        <p:spPr bwMode="auto">
          <a:xfrm>
            <a:off x="428596" y="6219825"/>
            <a:ext cx="9020175" cy="638175"/>
          </a:xfrm>
          <a:prstGeom prst="rect">
            <a:avLst/>
          </a:prstGeom>
          <a:noFill/>
          <a:ln w="9525">
            <a:noFill/>
            <a:miter lim="800000"/>
            <a:headEnd/>
            <a:tailEnd/>
          </a:ln>
          <a:effectLst/>
        </p:spPr>
      </p:pic>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additive="base">
                                        <p:cTn id="7" dur="2000" fill="hold"/>
                                        <p:tgtEl>
                                          <p:spTgt spid="6145"/>
                                        </p:tgtEl>
                                        <p:attrNameLst>
                                          <p:attrName>ppt_x</p:attrName>
                                        </p:attrNameLst>
                                      </p:cBhvr>
                                      <p:tavLst>
                                        <p:tav tm="0">
                                          <p:val>
                                            <p:strVal val="0-#ppt_w/2"/>
                                          </p:val>
                                        </p:tav>
                                        <p:tav tm="100000">
                                          <p:val>
                                            <p:strVal val="#ppt_x"/>
                                          </p:val>
                                        </p:tav>
                                      </p:tavLst>
                                    </p:anim>
                                    <p:anim calcmode="lin" valueType="num">
                                      <p:cBhvr additive="base">
                                        <p:cTn id="8" dur="2000" fill="hold"/>
                                        <p:tgtEl>
                                          <p:spTgt spid="61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2000" fill="hold"/>
                                        <p:tgtEl>
                                          <p:spTgt spid="6146"/>
                                        </p:tgtEl>
                                        <p:attrNameLst>
                                          <p:attrName>ppt_x</p:attrName>
                                        </p:attrNameLst>
                                      </p:cBhvr>
                                      <p:tavLst>
                                        <p:tav tm="0">
                                          <p:val>
                                            <p:strVal val="0-#ppt_w/2"/>
                                          </p:val>
                                        </p:tav>
                                        <p:tav tm="100000">
                                          <p:val>
                                            <p:strVal val="#ppt_x"/>
                                          </p:val>
                                        </p:tav>
                                      </p:tavLst>
                                    </p:anim>
                                    <p:anim calcmode="lin" valueType="num">
                                      <p:cBhvr additive="base">
                                        <p:cTn id="14" dur="20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147"/>
                                        </p:tgtEl>
                                        <p:attrNameLst>
                                          <p:attrName>style.visibility</p:attrName>
                                        </p:attrNameLst>
                                      </p:cBhvr>
                                      <p:to>
                                        <p:strVal val="visible"/>
                                      </p:to>
                                    </p:set>
                                    <p:anim calcmode="lin" valueType="num">
                                      <p:cBhvr additive="base">
                                        <p:cTn id="19" dur="2000" fill="hold"/>
                                        <p:tgtEl>
                                          <p:spTgt spid="6147"/>
                                        </p:tgtEl>
                                        <p:attrNameLst>
                                          <p:attrName>ppt_x</p:attrName>
                                        </p:attrNameLst>
                                      </p:cBhvr>
                                      <p:tavLst>
                                        <p:tav tm="0">
                                          <p:val>
                                            <p:strVal val="0-#ppt_w/2"/>
                                          </p:val>
                                        </p:tav>
                                        <p:tav tm="100000">
                                          <p:val>
                                            <p:strVal val="#ppt_x"/>
                                          </p:val>
                                        </p:tav>
                                      </p:tavLst>
                                    </p:anim>
                                    <p:anim calcmode="lin" valueType="num">
                                      <p:cBhvr additive="base">
                                        <p:cTn id="20" dur="2000" fill="hold"/>
                                        <p:tgtEl>
                                          <p:spTgt spid="61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6148"/>
                                        </p:tgtEl>
                                        <p:attrNameLst>
                                          <p:attrName>style.visibility</p:attrName>
                                        </p:attrNameLst>
                                      </p:cBhvr>
                                      <p:to>
                                        <p:strVal val="visible"/>
                                      </p:to>
                                    </p:set>
                                    <p:anim calcmode="lin" valueType="num">
                                      <p:cBhvr additive="base">
                                        <p:cTn id="25" dur="2000" fill="hold"/>
                                        <p:tgtEl>
                                          <p:spTgt spid="6148"/>
                                        </p:tgtEl>
                                        <p:attrNameLst>
                                          <p:attrName>ppt_x</p:attrName>
                                        </p:attrNameLst>
                                      </p:cBhvr>
                                      <p:tavLst>
                                        <p:tav tm="0">
                                          <p:val>
                                            <p:strVal val="0-#ppt_w/2"/>
                                          </p:val>
                                        </p:tav>
                                        <p:tav tm="100000">
                                          <p:val>
                                            <p:strVal val="#ppt_x"/>
                                          </p:val>
                                        </p:tav>
                                      </p:tavLst>
                                    </p:anim>
                                    <p:anim calcmode="lin" valueType="num">
                                      <p:cBhvr additive="base">
                                        <p:cTn id="26" dur="20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6149"/>
                                        </p:tgtEl>
                                        <p:attrNameLst>
                                          <p:attrName>style.visibility</p:attrName>
                                        </p:attrNameLst>
                                      </p:cBhvr>
                                      <p:to>
                                        <p:strVal val="visible"/>
                                      </p:to>
                                    </p:set>
                                    <p:anim calcmode="lin" valueType="num">
                                      <p:cBhvr additive="base">
                                        <p:cTn id="31" dur="2000" fill="hold"/>
                                        <p:tgtEl>
                                          <p:spTgt spid="6149"/>
                                        </p:tgtEl>
                                        <p:attrNameLst>
                                          <p:attrName>ppt_x</p:attrName>
                                        </p:attrNameLst>
                                      </p:cBhvr>
                                      <p:tavLst>
                                        <p:tav tm="0">
                                          <p:val>
                                            <p:strVal val="0-#ppt_w/2"/>
                                          </p:val>
                                        </p:tav>
                                        <p:tav tm="100000">
                                          <p:val>
                                            <p:strVal val="#ppt_x"/>
                                          </p:val>
                                        </p:tav>
                                      </p:tavLst>
                                    </p:anim>
                                    <p:anim calcmode="lin" valueType="num">
                                      <p:cBhvr additive="base">
                                        <p:cTn id="32" dur="2000" fill="hold"/>
                                        <p:tgtEl>
                                          <p:spTgt spid="614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6150"/>
                                        </p:tgtEl>
                                        <p:attrNameLst>
                                          <p:attrName>style.visibility</p:attrName>
                                        </p:attrNameLst>
                                      </p:cBhvr>
                                      <p:to>
                                        <p:strVal val="visible"/>
                                      </p:to>
                                    </p:set>
                                    <p:anim calcmode="lin" valueType="num">
                                      <p:cBhvr additive="base">
                                        <p:cTn id="37" dur="2000" fill="hold"/>
                                        <p:tgtEl>
                                          <p:spTgt spid="6150"/>
                                        </p:tgtEl>
                                        <p:attrNameLst>
                                          <p:attrName>ppt_x</p:attrName>
                                        </p:attrNameLst>
                                      </p:cBhvr>
                                      <p:tavLst>
                                        <p:tav tm="0">
                                          <p:val>
                                            <p:strVal val="0-#ppt_w/2"/>
                                          </p:val>
                                        </p:tav>
                                        <p:tav tm="100000">
                                          <p:val>
                                            <p:strVal val="#ppt_x"/>
                                          </p:val>
                                        </p:tav>
                                      </p:tavLst>
                                    </p:anim>
                                    <p:anim calcmode="lin" valueType="num">
                                      <p:cBhvr additive="base">
                                        <p:cTn id="38" dur="2000" fill="hold"/>
                                        <p:tgtEl>
                                          <p:spTgt spid="615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6151"/>
                                        </p:tgtEl>
                                        <p:attrNameLst>
                                          <p:attrName>style.visibility</p:attrName>
                                        </p:attrNameLst>
                                      </p:cBhvr>
                                      <p:to>
                                        <p:strVal val="visible"/>
                                      </p:to>
                                    </p:set>
                                    <p:anim calcmode="lin" valueType="num">
                                      <p:cBhvr additive="base">
                                        <p:cTn id="43" dur="2000" fill="hold"/>
                                        <p:tgtEl>
                                          <p:spTgt spid="6151"/>
                                        </p:tgtEl>
                                        <p:attrNameLst>
                                          <p:attrName>ppt_x</p:attrName>
                                        </p:attrNameLst>
                                      </p:cBhvr>
                                      <p:tavLst>
                                        <p:tav tm="0">
                                          <p:val>
                                            <p:strVal val="0-#ppt_w/2"/>
                                          </p:val>
                                        </p:tav>
                                        <p:tav tm="100000">
                                          <p:val>
                                            <p:strVal val="#ppt_x"/>
                                          </p:val>
                                        </p:tav>
                                      </p:tavLst>
                                    </p:anim>
                                    <p:anim calcmode="lin" valueType="num">
                                      <p:cBhvr additive="base">
                                        <p:cTn id="44" dur="2000" fill="hold"/>
                                        <p:tgtEl>
                                          <p:spTgt spid="6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92867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0000"/>
          </a:bodyPr>
          <a:lstStyle/>
          <a:p>
            <a:pPr algn="ctr">
              <a:spcBef>
                <a:spcPct val="0"/>
              </a:spcBef>
            </a:pPr>
            <a:r>
              <a:rPr lang="tr-TR" sz="4400" dirty="0" smtClean="0">
                <a:solidFill>
                  <a:srgbClr val="7030A0"/>
                </a:solidFill>
                <a:latin typeface="ALFABET98" pitchFamily="2" charset="0"/>
              </a:rPr>
              <a:t>GÜNLÜK HAYATLA İLİŞKİLENDİRME</a:t>
            </a:r>
          </a:p>
        </p:txBody>
      </p:sp>
      <p:sp>
        <p:nvSpPr>
          <p:cNvPr id="3" name="2 Metin kutusu"/>
          <p:cNvSpPr txBox="1"/>
          <p:nvPr/>
        </p:nvSpPr>
        <p:spPr>
          <a:xfrm>
            <a:off x="0" y="1428736"/>
            <a:ext cx="9144000" cy="78581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Yaşadığınız yerle ilgili efsaneler var mı?</a:t>
            </a:r>
          </a:p>
        </p:txBody>
      </p:sp>
      <p:sp>
        <p:nvSpPr>
          <p:cNvPr id="4" name="3 Metin kutusu"/>
          <p:cNvSpPr txBox="1"/>
          <p:nvPr/>
        </p:nvSpPr>
        <p:spPr>
          <a:xfrm>
            <a:off x="0" y="2643182"/>
            <a:ext cx="9144000" cy="11430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1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Televizyonda izleyip çok etkilendiğiniz bir olayı anlatır mısınız?</a:t>
            </a:r>
          </a:p>
        </p:txBody>
      </p:sp>
      <p:sp>
        <p:nvSpPr>
          <p:cNvPr id="5" name="4 Metin kutusu"/>
          <p:cNvSpPr txBox="1"/>
          <p:nvPr/>
        </p:nvSpPr>
        <p:spPr>
          <a:xfrm>
            <a:off x="0" y="4286256"/>
            <a:ext cx="9144000" cy="11430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Size adınızı kim koydu? Neden böyle bir ad verildi?</a:t>
            </a:r>
          </a:p>
        </p:txBody>
      </p:sp>
      <p:sp>
        <p:nvSpPr>
          <p:cNvPr id="6" name="5 Metin kutusu"/>
          <p:cNvSpPr txBox="1"/>
          <p:nvPr/>
        </p:nvSpPr>
        <p:spPr>
          <a:xfrm>
            <a:off x="0" y="5786454"/>
            <a:ext cx="9144000" cy="107154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NOT:</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Öğrenciler, bir gün önce bu sorular hakkında araştırma yapacaklar.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100010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LFABET98" pitchFamily="2" charset="0"/>
              </a:rPr>
              <a:t>DİĞER DERSLERLE İLİŞKİLENDİRME</a:t>
            </a:r>
          </a:p>
        </p:txBody>
      </p:sp>
      <p:pic>
        <p:nvPicPr>
          <p:cNvPr id="4098" name="Picture 2" descr="http://www.orhangazi.bel.tr/upload/145679548422574.jpg"/>
          <p:cNvPicPr>
            <a:picLocks noChangeAspect="1" noChangeArrowheads="1"/>
          </p:cNvPicPr>
          <p:nvPr/>
        </p:nvPicPr>
        <p:blipFill>
          <a:blip r:embed="rId3"/>
          <a:srcRect/>
          <a:stretch>
            <a:fillRect/>
          </a:stretch>
        </p:blipFill>
        <p:spPr bwMode="auto">
          <a:xfrm>
            <a:off x="1" y="1000109"/>
            <a:ext cx="9144000" cy="5000659"/>
          </a:xfrm>
          <a:prstGeom prst="rect">
            <a:avLst/>
          </a:prstGeom>
          <a:noFill/>
        </p:spPr>
      </p:pic>
      <p:sp>
        <p:nvSpPr>
          <p:cNvPr id="4" name="3 Metin kutusu"/>
          <p:cNvSpPr txBox="1"/>
          <p:nvPr/>
        </p:nvSpPr>
        <p:spPr>
          <a:xfrm>
            <a:off x="0" y="6000768"/>
            <a:ext cx="9144000" cy="8572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Bulunduğunuz yerin eski ve yeni halini inceleyip benzer ve farklılıklar üzerinde</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konuşunuz.</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5" name="4 Metin kutusu"/>
          <p:cNvSpPr txBox="1"/>
          <p:nvPr/>
        </p:nvSpPr>
        <p:spPr>
          <a:xfrm>
            <a:off x="0" y="1000108"/>
            <a:ext cx="3143240" cy="85725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rial Black" pitchFamily="34" charset="0"/>
              </a:rPr>
              <a:t>ORHANGAZİ</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http://www.orhangazi.bel.tr/upload/fotograflar/37-1354385756.jpg"/>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http://www.orhangazi.bel.tr/upload/belediyerehberi/6666.jpg"/>
          <p:cNvPicPr/>
          <p:nvPr/>
        </p:nvPicPr>
        <p:blipFill>
          <a:blip r:embed="rId3" cstate="print"/>
          <a:srcRect/>
          <a:stretch>
            <a:fillRect/>
          </a:stretch>
        </p:blipFill>
        <p:spPr bwMode="auto">
          <a:xfrm>
            <a:off x="0" y="0"/>
            <a:ext cx="9144000" cy="6857999"/>
          </a:xfrm>
          <a:prstGeom prst="rect">
            <a:avLst/>
          </a:prstGeom>
          <a:noFill/>
          <a:ln w="9525">
            <a:noFill/>
            <a:miter lim="800000"/>
            <a:headEnd/>
            <a:tailEnd/>
          </a:ln>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https://encrypted-tbn1.gstatic.com/images?q=tbn:ANd9GcSoUIa6UHZ60Vz4gKeWYDRuHHoF_XPmTayyQzq9CqWddecz9CUH"/>
          <p:cNvPicPr/>
          <p:nvPr/>
        </p:nvPicPr>
        <p:blipFill>
          <a:blip r:embed="rId3"/>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Users\ethem\Desktop\Orhangazi Belediyesi_files\37-1354388977.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algn="ctr"/>
            <a:r>
              <a:rPr lang="tr-TR" sz="4400" b="1" dirty="0" smtClean="0">
                <a:solidFill>
                  <a:srgbClr val="FF0000"/>
                </a:solidFill>
              </a:rPr>
              <a:t>Ejderha ve Kral kızı – Adana</a:t>
            </a:r>
            <a:endParaRPr lang="tr-TR" sz="4400" dirty="0" smtClean="0">
              <a:solidFill>
                <a:srgbClr val="FF0000"/>
              </a:solidFill>
            </a:endParaRPr>
          </a:p>
          <a:p>
            <a:r>
              <a:rPr lang="tr-TR" sz="4400" dirty="0" smtClean="0"/>
              <a:t>Çok eski çağlarda, </a:t>
            </a:r>
            <a:r>
              <a:rPr lang="tr-TR" sz="4400" dirty="0" err="1" smtClean="0"/>
              <a:t>Toros</a:t>
            </a:r>
            <a:r>
              <a:rPr lang="tr-TR" sz="4400" dirty="0" smtClean="0"/>
              <a:t> Dağları’nın tepesinde bir hükümdarın kızı yaşarmış. Dağlar çok sik bir ormanla kaplı olduğu, üstelik de ormanda büyük bir ejderhanın yaşadığına inanıldığı için, buralarda dolaşmak tekin sayılmazmış. Kral da kızına, çevreyi tek basına dolaşmamasını sık sık tembihlermiş. Ama bir gün, kız ormanda dolaşmaya çıkmış. Bir süre gezdikten sonra dik ve sarp bir kayalığa oturarak, </a:t>
            </a:r>
            <a:r>
              <a:rPr lang="tr-TR" sz="4400" dirty="0" err="1" smtClean="0"/>
              <a:t>Gülek</a:t>
            </a:r>
            <a:r>
              <a:rPr lang="tr-TR" sz="4400" dirty="0" smtClean="0"/>
              <a:t> Boğazı’nı seyre dalmış. Orada otururken büyük bir gürültü kopmuş. Kız aşağıya baktığında ejderhanın kayalara tırmandığını görmüş. Ne yapacağını şaşırmış. Kurtulamayacağını anlayınca, ‘Tanrım beni ejderhaya yem yapacağına, burada tas yap’ diye yakarmış. Kızın duasını kabul eden Tanrı, hem onu, hem de ejderhayı tasa çevirmiş.</a:t>
            </a:r>
            <a:endParaRPr lang="tr-TR" sz="4400" dirty="0"/>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http://www.orhangazi.bel.tr/upload/fotograflar/37-1354388726.jpg"/>
          <p:cNvPicPr/>
          <p:nvPr/>
        </p:nvPicPr>
        <p:blipFill>
          <a:blip r:embed="rId4" cstate="print"/>
          <a:srcRect/>
          <a:stretch>
            <a:fillRect/>
          </a:stretch>
        </p:blipFill>
        <p:spPr bwMode="auto">
          <a:xfrm>
            <a:off x="0" y="0"/>
            <a:ext cx="9143999" cy="6857999"/>
          </a:xfrm>
          <a:prstGeom prst="rect">
            <a:avLst/>
          </a:prstGeom>
          <a:noFill/>
          <a:ln w="9525">
            <a:noFill/>
            <a:miter lim="800000"/>
            <a:headEnd/>
            <a:tailEnd/>
          </a:ln>
        </p:spPr>
      </p:pic>
    </p:spTree>
  </p:cSld>
  <p:clrMapOvr>
    <a:masterClrMapping/>
  </p:clrMapOvr>
  <p:transition spd="med">
    <p:wipe dir="d"/>
    <p:sndAc>
      <p:stSnd>
        <p:snd r:embed="rId3" name="camera.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s://kobibobi.files.wordpress.com/2010/11/33146799genelfotoraflar07.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image15.emlakkulisi.com/resim/orjinal/MzQzODcwMj-orhangazi-belediye-baskanligi-49-adet-gayrimenkul-satiyor.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62.media.tumblr.com/b94ec15ad05bb0217cf570145bdd06f9/tumblr_nukrk3BZfM1uf25bdo1_500.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2" descr="data:image/jpeg;base64,/9j/4AAQSkZJRgABAQAAAQABAAD/2wCEAAkGBxISEhUSExMVFRUXGBkYGBcWFhYVGBUYFRgYFhgXFhUYICggGB0lIBUYITEhJSkrLi4uFx8zODMsNygtLisBCgoKBQUFDgUFDisZExkrKysrKysrKysrKysrKysrKysrKysrKysrKysrKysrKysrKysrKysrKysrKysrKysrK//AABEIAL4BCgMBIgACEQEDEQH/xAAcAAABBAMBAAAAAAAAAAAAAAAABAUGBwECAwj/xABKEAACAQIEAgYECwUFBwUBAAABAhEAAwQSITEFQQYTIlFhcQcygZEXIzNCUlRzkqGy0hSxwdHhJDRys/AVQ0RiY6LxJTVTg5MW/8QAFAEBAAAAAAAAAAAAAAAAAAAAAP/EABQRAQAAAAAAAAAAAAAAAAAAAAD/2gAMAwEAAhEDEQA/AKNooooCiiigKKKKAooooCiiigKKKKAooooCiiigKKKKAooooCiiigKKKKAooooCiiigKKKKAooooCiiigKKKKC+PRN0I4diuG279/DLcuM9wFi1waKxUCAwGwqY/Bnwj6lb+/d/XTf6D/8A2iz/AI7v+YantBEvgz4R9St/fu/ro+DPhH1K3967+upZWaCJfBnwj6lb+9d/XWPgz4R9St/eu/rqXUUER+DPhH1K3967+qsj0Z8I+pJ967+upbWKCJn0Z8I+pW/vXf10fBnwj6lb+9d/XUtooIl8GfCPqVv7139dA9GnCPqSfeu/rqW0UESPoz4R9St/eu/qo+DPhH1K39+7+upaKKCJfBnwj6lb+/d/XR8GnCPqVv7939dS2sUET+DThH1K39+7+utfg04R9St/eu/rqWmtRQRT4NOE/Urf3rv6qPg04R9St/eu/qqWA1mgiI9GvCPqVv7139VZ+DXhH1K3967+qpZWZoIl8GvCPqVv7139dA9GvCPqVv7139dSw0RQRP4NeEfUrf3rv66D6NeEfUrf3rv6qllYNBEx6NeE/Urf3rv6qPg14T9St/eu/rqWiigia+jThH1K3967+uvMHELYW7cUaBXYDyDECvZibivG3Fvl7v2j/mNAkooooCiiig9MehA/+kWf8d3/ADDU+qvvQkf/AEmz/ju/5hqwAaDNFYmjNQZFFYms0BRRRQAooikPGcWLNl3mIUx5nQfiRQLqwa5Ye8GUMNiAffXWgzNZrFZoMEVgVtWCKDFaxWwooNBW1YigUGSK1NbVo9Byu3wup7wPaSAP313mod0j4uFviwWVZaxBJEA5rjtPd2UWD3kVLEeg6msVmaxQZrFZrFBsm4rxtxb5e79o/wCY17JTcV424t8vd+0f8xoElFFFAUUUUHor0TYNrvBbSrca0S93tJ63rtGvITExy00qbNhLyrbtpcMD13c5nbynnue4aVDvQ2zjhNjJl1e9o08rhmCP3VYlvaaBBdwt4zlu5ZiOypyidd9yQPxNdbtm52cr7bllBJHsgT7KW0UDexvrnJyuNMiqpBJMesS0ATW2HuXsqllWTq0Tp3ACd/50toBoEeHxF7IWe2FaYChp07yYpQLjTqsACZnc9wEV1ooOYuHTs7767UwdLmLWrQMIpv285O2UGRmOwBbKKkdIuN3wlh2a2bqgDMgAOZSQG0O8CTHhQcei9wthxmEEXLqxEQBcbLpyERHhTnSfhN221lGttmVhIaIJ5aiBqIj2V3JoNhWj4hQYLAHuJrYGoxx64TdYKY2+l9HwB7x7qCRHFW/pj30HF2/pj31CGdiD8YJnSS8RHeB4j3eNYa8d+sBEaCX57HQTymOW1BNzirf0hWn7Zb+kPxqC3cYRJLqQBI+U2Gv0eeoijrC2XWNtQHkyTG45z/20E4PELf0vwb+Vd7NwMMw2P8NKr82zGraDfstusyBp31OeE2stm2vctAqrS4K2NamggnSXCG3du3XwzYlbigLlUObcKFcFd9R2hv6pGkiX+wtwKty2SyuFI7grAR2TqNx7jXHpKMR2P2a4i3BmItuAVvDsyNwQRpqPpa7yHnhrs9tGdcrFQWX6JjUe+g1sXzrIiK72rwYSCCO8a1u9oEEd+9J7WCVfV01kxzoFM0UhuX2WSw0G0b6/0rtYxEgHadp0oFSbivG3Fvl7v2j/AJjXshDqK8b8W+Xu/aP+Y0CSiiigKKKKD0X6H8S6cJssFUqGulpOUgdYwLAnTQaxU3HF1HrCBMFpGVdJGYzpI1E/hVKdCuNPhcNgyRntEXM1s6aC9cDMrHTN2l056DY0647pRftYbqVa03WBwcqszAMSQNgBlBjLyBAgRQWphukWHdxbW4CxUOP8Jnfu9U70uTFKwlWBHeCCK834BXYgK3aPZUAEsdhAaNP605r0kxCgKGZVAAyyYkALofIEDz8qC8uMYp1ss1sBmiV10J3E+Hf4UwcM4jdzG4ykIFURlYBWKq7FpIPzh3jx70HHeOdRgbaAnO9tQJHag6AgezXQxI0qOdHcS1y6i5h66AiGygKVADjXLMT/AIu7mFnYZ7oeAp7QklpygA/NPPlppy76dkaR+/zpGcQiIFBWSNBIPiR5ax7RXW1ibfZQMskSACOQE6e0e8UHemXjPErqyllVLKUksYUgwWEDXbnymngsACeQ1qG8W4uge4VLHOyhGVSZi0kgGDqNZG9BJuD4zrLckBWBIYCSJBMkEgTOppdUa6EY+3ctsFYHtEjyZnIAnfSpKaAqFdIMXcGJfLhMVcjLDW7alD2RsWIB9aDU0migrkNdaJ4fjI0+bbGwA+n4VsLN6ZXh2LHfrhwfxuefvqxaDQV/b4de2/2ffA7jdwo3j/q+FLF4biSf7qw0HrX7UjKTGqsdNTUzrDGgiacFxB/3VtRrveJPa32WpVhkIRQdCFE6841rM1mgDWCaya44u6FUseQJgc41oIdxNDiceltzlFnrHtshysG+LGrGQRDHSKkXDnZXNtmZuzmGYg7GOQHeKrf/APrk/bTcCaZ3QSwUHMygEnXL6smdPE0+DpflxLBrUFEK9lxcQliryWUQAFQn2jbWAsGtaLbTWxFBoVneud7Dg6/60rtRQMuMv3Ld623Wdh2yZIB7WUlQPPKZPlXlHi3y937R/wAxr030vwly5fwqKGCdYCWGmpkb94AJ9teZOL/L3vtH/MaBJRRRQFFFFBYOD4gRw/CWRlGl1yYM63mC6+GU7d5rm4IDZmUnNJ1UsTqZDRtvMHUldDSOwf7LhR/03/z71bKQAZBPjtH9aBy4dhQXU5hMZiJVdND6zaAwZjcR30mvxmI5fgSRvJJAPtNYt3W0KrBEbeA3137653b0kQN41EzO8+dA79IOMXby21cpltKEVUnssNG1O85RqJG0VrwLF9VdDC8UkEgrLGQdEYeMAe2kmBfq37cETqpKkMp3AOsT3+R1rT9oVbpZCQhJAzKslT9JRoeW3dymgtbheD63PiLTpcIYQDmyZSPjBdnYk5tZJnfalfCbRs3GBt5RrmGYnWTrKzkJJJHqgx4RUZ6KXgpuG0biW3VmszqtuHYLLTHM5iPV11mamvBGW7caVaRAg9pCQJBciSYMjunyBoF3GuJhMNcdRAyxmckKC5CaHc6ny8aroJh7+IuM7taQxatiTlbEAGGBnQDIN+bDWrQxnDbd5WS8ouKYkHbSIyjlqJ7/ABqOcR4Jh8JaPxb3LTtlbZjZDSeuPMgME13G/KgbehtzLiEXKFOTK4BJIYSCGGwMg7coqwgaZ+DcHS0FcgNdKjPc+m3zmA5SSTTsKDagVgGthQZrBNbVqTQFYNZmig0rIrJrAoMimjpVdKYW66glsugAnWncUUFJ8HwK4pbaXbq21QgLcyKjdY6k9QCw7R+LZyTOraRSzFcGxVuVJ6xla3auOog3LbMShI5mMqmde1Go1M86WYLDrYCXMPmtPc7ZRVHVFgR1x2gDSWGwM7A0r6P8NezZW3cudaVJyud2T5ubvIGnsoN8Oco+L2+iZgRyHNPLbwpbh8arEqdGG6mJjvHeP50XcON9iNiN/LxHhUPs31OMxBe5lOiZWBVfiwGzh5035RGY+BISPpDxQWUU82dFEa7nu9lOdlqrfivFkxSPYN5QAQQxMsCpGUBd3GYqC2kZhuZNTa9xa2jKrMFZtlJg99A6FZI868b8W+Xu/aP+Y17HsPMGvHHFvl7v2j/mNAkooooCiiigmmEtE4XCxGttxuJ+Xvct4rHVEbjxPOFmJju1mnro1wVb+CsP1uRlVgoykyTibg1M9nffwOorlZwz9WbyACW6shbozzcAUDIxzQc2/MHzNA1C9CgTO5P7v61pn85/1/SnHHcNaxe6m4jrmUPEZWAZTEjWADM+ANIGuQIjY8uXfHPkKDpYQtmWIIWROmq666d2ndWyIVItkfOWd5gEysTBBOvsFJmu8wYPh4eP+tqyLxMCf6eXuoLCFz9nDWxbCRbRiLgmFNz1RkOZUl3MOTBzDeKkg6UWkw1trbfGrBLFVQ3FU5GZlB0keZ07qgN/iFyQXYZv2RWGcBCxbK266XJiRm3gA6ime1xC4JgwGGU6AdkGcs7geVBZ+M6WuR1oa5akkqrAsHQaTA0Hq9+/nTtiukTXUC2QLhtqrYkQV+LZWW4Lc651JBjwI3qqTxt1fMACCmVkaWU+Y9k+07U89DcTiLly69ggG2vW9VHZuqTD2uZEiI31C0Fr4DGWLdu2guLlFtMpLDtLEKZ5yBTh1yxMiDse/WK8+8Y4y124Ssoiki2m2RMxIXLyiYgUo4V0ju2xAd9CGAmADtPnGntoL9DCm7GdIMNa0a6s9y9o/hUMwXFbuNTt3iiT6lsAEjxjUjly8qRXL+Csoxyt1ikKQ4GYE6g5SdRzn+lBM7fSU3SRh7LP3s0Ko8z/AAmaXWHvHV2Hkoge86n8PKoJwfpiMuXLbQ5tYmNF+aZnXx7vGpbf4kqobhZICF9WIOgGke2KB2F4jx/fXe3eVtj7OdQXBdMrb2WutlSGIAZjqAP3k6bU4Xce1/D3Htd3Yg9ow2+/ZmJHgaCWzWDVZJiccoB+NE8s3mdde6kDdNcQmhuNoSCCdiO8UFuCszVS3Ond0rPWNPICfxjlW69OcZdVsqkQBBAUDU+sWcgToQAPHuoJ50lN1kXq2UAP8YHkBrOVg4BGoMGQf+WtujmE6iwLWfOik5GJnsHVR3c+WlV3w/jJxN0WsbeuBPWtssDLcJCCWtTAIcrB0OcDcilt23jOHn9ns9ZesRntEKGKhieydCJUgnSOXfFBYXEcctpC7HQbmq66S8az3uoVQWOfI6EMfUJHZYZSeyJgyI010pHxTiePuqUbD4nUQClp13GmZAGVucxFR/hXR3HddbZsNdyhhmZ7RML6pkGCYHIEHu1oOPRzijoL5BVWVesBKEwykDQj1G10nQyRzpdhOIqXN3ElmIAmYiPWC+MmdddNeUHHDuiWNtdeXs3LadTdBdXtQezoChYko0a6SJkQQKj2NuL1ggnIAkTExkXWNp02oLq6I8da9qEYWwdGJ1adZIPIe893OvMvFvl7v2j/AJjVl8A45dQhVuFRKgSSfnDRViAfERVa8Y/vF77R/wAxoEdFFFAUUUUF1dAOkOGwvDcOLoZnPWEKqgkL1twTJgDnz5Ug45x7C30KLhltBQvVsqoXUh1LTcABUFc2gnWKYOHWQcHhjIBFt9P/AL7vjXfB8KuXRKx7TEUHFr9y873LtwO7BQWckMwEAZdO5InuJnnXfD8CuXZ6sqwHOY/Dfv3HKtcDw8HEC07d5Mc8oLFQTzIUgeJFWVg+FW7YYgAkFu1Gukjfnt+JoKmbBgf7xP8Auk+Qy/6ig4C4IBU6oLg0+Ydm8qWpwy9/8bbd3gf4ke+n/BX7gvShKlMIlsnKGEZQxBBNBKOC9H8ILVljaa51lsW3uA3batbZRLdXOkyDPOZFKbfRvAqf7omwOt24TJEkGX/GunCsNFiyTauluqSYfMDAQgTlO2/hEctHexw8HXqjppBz6jWCGjv8NJoES8KwpA/slggAxmCtGsmAzHx9xpZhEtWzNu1h7RmJt21Uxsy5lG+o/Gt8Ph3IE2ssBwJzaTtGvPM0/wBaLeAuxqi+t3jQRqfPRfxoKW4+f7XiSf8A5rv+Y1OXR3hFu+bgbrQFt5lZVmXkLBMERJ91c+M2OtxV60qpmOJvDNJzeudCJ9XUcuR8acODY247BLzlkyDLmGqkDKqLyHMR5UCnh74iwuW3bcc4yMQSYOpI8P30wcdtYgMHvIy5hClpghdIBO8d0nepU3VK2Xqzmg9kouYldSAD6xgg/wBdKYeO2Wa4CQVtD/dsQpDZWaernTcSaBnwt4qRqRI85HdPKlON4zcuALMKBECY/wBan3nelWNwKvattaXtgNnXNsEGbOAToIIHmDWvRvgYxZujPk6tM8kSDBAjcd9A1F6mPAuMMMNct2eywXOe0SezlkwdJIWIHeKZOC8FtXrV+4zsGs2+sygCDoSQSdoy/iKdOE3ETC4lJKkm0RO7EFiQDzGlBIuN8RVsOtxXTRId9nW4QOyFjNBg7eeoBqs3uAuJnKWEwZIWeU76U/WMe1pbiwGFxQNzodgZ9v4013FRQG5kawzSBsZ5bAn20EvborgdR118EaarMb8wsHlt3Gk+P4TZsWL3V4q4dFKqbbIewcwGf+UVwwPEL1859FR2MaKxkAkjckDQkSOW9J+mMjqBOYM2Yeqo7EA8/wDm5/8AgF/AOLjC2xiRdGIudWR1RGUgNdtg5rk6kdncc99qnq8YbEYa3dtHq2aZVzkIPV3BAzRIzroeeXuBqkeGYs2SzQGW4jW2HPKSpaO5tN6kXRTjN2/jLVp2i2c6osSLYyOVVTuY21POgsVXvgku8qRCxcXVnNx7Z0P0SFjyPzZrgkgfGXzAYalmX5NRmXxiGnvIpauFjqwbu2RV+LOrWlbLPa+jM+Pupg6RdIeHh3sXnvZkZ5CpzeG0PONxQONm5YCgNAfqzYaFcnO8AHNkGhk66DtVXfBuirY23+0C6qTumUkgidN9B3b1K/8AbOB65UjEtcLpcSVs5ZYKbcNIEQRz56muHQbht5QrW8vVjOjgkgkqxOg2lSY3HOgaMD0KuZlbOqkOhgkERmEyRsffVT8Y+XvfaP8AmNemsOr9liABnMjXnLDMMp7x/rQ+ZOL/AC937R/zGgSUUUUBRRRQTvh7FMJhHgEFLg1E7X7h5+dOmB4glvQkg+/91IuE2VfB4UExlS4d4kdfcn8Aa0xYQmV/dFByv5utlSQSZBBg66b8qnVsYgCDe07tt/Gd6hlkL11uSAogmfCT/CpohcjYDx2oA4a5lPxh+8w/CaidxGRnIuntGD60mDzNTRrbZSCVmOU/w1pm4VwnMhNwEMSdCGHkdqB7s8VxS2urS80rbUoOxbYHqw3aVh2k31mSO0KTcE43jHtuHv3CTmXNLSpKkAjKANDr7K3wOGXrGDAQOrCmLjrORVIBYSpBESTCnTanizbtpOXTmdjFAn4jibl0PF1xmEAAXJUxEiDr30mS1hriPYxdx0DzctuzOpUWx8YuZ/DWDII8hTmceoMBpPmv8eXlSbF3sJdGTEr1rqOttqglmC/KIoHrGNSvhI1EgK1v2mt4q4qN1htXHOc/OFtjLHv2munDsdluIWGYIZOmaV2JK8xB2p84F1dvFK1sP1QN/IQrHMrNltzME9kDx0pqXAC5iLyBbsZmK9WksAG00YiNDG9AnwWK6p+sAIM9lmgzuTp4wASDIkxJp0bF/tF7rGtrnugto5KqFXQwpkaATMmJ2jRTw/hd9HJQYwKV3TqLT6Mxggk6c/Ot34PiVu9Ygui0CLjrduozMyksWIQw2uu3M0G/RXCvdvZFKSLZJDAlSphSpHtFS+5wNhbe2lrDpnGViiBCVJBIkEd1RjoKGS+7MrD4uBIjcrrruNDVgpiSf5QKCIcJ6F3cOzMt0EMpVlKggg8iMwB/rXDpZbvZWt9WgEKTkTKQAd/XPj+NTNcbrvrvG4g7Gf5eFI7l5AWdj60AkscsD8ANTQVnwlcRcVrVkE51loAPZBykydvW5a1zxnAbqAqyGTAUlSI5kgvCzp386kHRG/1dxMjA/F3U0O4W9mX8G0py6Wm9irBsqgksp1MbeJ86CAYO3ibblUDt1cnKDKiQdYGmzE+01pxbF3rrIt0FcpywRG5jXx7P4U84fgmIsqAbCvCFDLWCuVnL7Op1k+tMjvAps41gGTq16jqyzmIZGLE5dBl2/dQa8b4pcvZA5HZGgACgSFHqqAJhR+FcujpZcTbZCQykkEDMQYMGNZE+FJMRZy3HUyIYiGIJEHmRoT5VJegeOFq9e8UGuxgMJ19ooJFgOO31dWvM1wAk5chUbEAg5Rrrt40wdI7i3bj3RbUF2DEEyQYymGyqY02J3nTmJhd42dog+3T+Zpuv9IXXZHbyObx5Ggity2A1ph1JEW1YSQsjQi6DsCIJI3BnnT3b4hiMPhLxssbRtX3Ur2LhEuBlLsDJAI15xPOm3jfF3uNauBnXeQyGFykCSRo676biCNorhxTH5FuYbIqTdD5bZDW1XKCAjc19UjwoNcF0mxjMiG82UusgKo0kLpA000quuMf3i99o/wCY1OMLcBuW4+mn5hUH4x/eL32j/mNAjooooCiiigs3o5h1bBYYsPm3BMx/vru1Yx6BXAAjbcRTh0OtZuH4fQGBc7zHx1yJAOg8YNOpwg1PVA6AM2+2xkbaRoYoEuBFsKrso23ZfDvpe+JQcgPAgDT+Psra1giSJmADBVtR3dqNPIUoGBXL2lk82btHTy2oEr4yQCoBjXMNo0PhJ01rgeIXDBFpiD7N/wAOR507WcCm5VO6T2pHh3UpFsRBgTyAIAgbRp/rlQMN65jXeVD21gQXIdtgCCVPq76d280rw+Gv/OKTMmARPvJ/hTvbUsoKgnlpAA568j762t5dTsRrt4dw2oG8YC5GjAEbDSNufP8ACtRwe511q91gDp6nZJA01kE+Jp4VBMjvkDf2+W3Ou1pNwG1/d3T3+870CO3gycxuNnmZ7OQSdSInx50YXhtm3LJaUE6SFyk67e2lyXNNCOcZp1jx5UAdkSI1I+kT7dIoNQwH7vb7K2sOpaDBPKP/ADqdK5B5bKomND3LGsseXumsPintnRRpo0SdY3EwDQLSAdSRpuO7wzSK5XRm5gHunu8Nyf8AWlIbl4MMxDQTqQwOvn3V0wtzMIYEidJXQ+0jU0G9/KpElddi3fv3zNcmysSHysPKZ59pf5V0CpmgKCT4ExE/O2rV7EGCxyx45fKAdP3UHBcLbBlEQEaTlVW8iRvXdrMmQQfPQEez+VZUKBCkEiNFJYiPKD7K521AESRGsdvv76Dm2CJBAgeHhoSInX99MfGeBG81so8G2QwBDakGeeo8qf8ArQZ1I/xbGD9EiJrkLy+qQzeSEjyBXQezwoIVxLo1fW4boyEsZAZwCe89uKQ8F4XiFuk9m2SCJLKQZIMCJHdVkNYhNF1I8SB3b/xE1wFqdSsNtzB13gHQ+fhQNNvD3UAN3KSe5SZ8wBB7qSX+GXCCywR84MDP7p98U/srKoAAj7kc4AGg760vXtJyyFOpEcu6FB7+YoIq/D8SRlDJoZyZgCJABOXKOSjnrAov8JbMZS2oPzUYwJjbTQTPhyqQ41BIcZgToAQO0Tyk7Dz7t6437WbU9mJ1OUie4QZ91A0Wejyq6Ekg5x5CGEAkgfhVT8Y/vF77R/zGrwsh1KACZZZKQ3ZJAnUnzmqP4x8ve+0f8xoEdFFFAUUUUFw9Bv7hYMAwLmh1Hy1zlt7ZqQXro0GxG2gYctdQRHKZ0qrOB9Nzh8OmHOHS4EzQSzLIZi8EDQ6saXt6SSYnCqQNh1rx7ooLCa4U0EDU7HKTPzmOg8dK7XLvzWUeIEfwMzz51Ww9I0bYRFEzC3XA9oArZfSTBkYRAfC7c18++gsu0wVdBmJmG229ncdzO1dLt8DVtonSCQBykHTnVXr6R+/BodZ1uPp5QK6D0nHX+xprv8bcM+dBZj3V0IUwROgLa7wdNvdRZxBiRoCJGw3Hv/CqvX0kRI/ZEg8usaPwFKPhUf6okDYdbcgeUbUFnWUaVzSRuARtG5J5co0rtfM5QGIzd4BzefdVVfCk85v2VJ+0ePdFdLvpautp+y2x5OR/CgtKCCO32ueu4jwGlade2qoBuMwkzrue4HxiquHpWuDbCqPK7crK+le5MnCo3nceNPARPtoLZY5E+eAdNyxBjeBrypN1gZSDvpBKmT4y0++aq5/Sq7TOEQzyN27p5d1cx6TzMjCWxP8A1LlBbSXsvY+d9I6n2CO4d1a3MXbEyGUzHzgPwEHyqq/hVfT+yJoInrLkxWy+lhx/wls+dx6C0bF4RlYrl2mWAPhJYGfZQm/ZnKD806+9idfxqqrvpTdt8Jb/AP0fXz019taj0nmQRg7Ygz67e7bagte2SxCMSSNRmHaMHQiBqPGK3zdo5SVMahtGMDRtNx/Kqsb0tOf+Eteed599C+lq4I/slox3u5oLHFy2TG7RvKx7BECubuUJKqrAxOunsGgquH9KjH/hLfsuOKy3pVYiDhLZ0gdt5HkdxQWLeudZvb0ManMsRvpAnnvWuHsoPUDRPIAho5zOnsNVsfSc31Yf/tcrX4Sm+rD23nP4EeFBZdrFQGAGWOUyQYgwDE+2DWtgiIzEqN5UsB5wTr7RVbfCUeWFQHvFxp794rHwktr/AGZdf+ox/eKCxHSTmV2ZAe4MB7yY37qQ8QLKZy5lbSSM23/KY194qEr6SCNsKo/+xj+8a1m56SMw1wdvz6xgTz3AoJhhcvWKRnXtLGixuNAAPKqd4x8ve+0f8xqY/CSZBOFViCCJuuYioNibxd2cxLMWMbSxkx76DnRRRQFFFFBJ+CXeHdR1WIDC40sboB7PaULbAAJ2SSe643MCu/V8IC+vdaSunaBy5zPayaMEM9xKgeNRGigk94cMUoULsDdUOGzaWs8u0ZByUAAEkhzOoil19+DxmXPKkvlAuAXJuF+qkzAyAIDpvOpmIVRQS1LXCC2UveCy/bOYz6rWxlCTl1dTz7IPPROLuADXMgXLktZOuW7cLDqyb4AQiLpfKAZVR2oI0NRqiglzYbhAYKL10j6XaA0URI6uYJmYEyRECazjbPDOruXrLEuMjLbcsqy9ySmWJYKsgkHYDcnMIhRQSYWeFm/bHWXRZBfOzBiWGVCmirocxuDSdEG00oXDcK6qTccMxyAznI0QNda2FEAZmYDmFjcGojRQS6z/ALILKT1oAFokMWgySLqMUTcAAhhuTGgpLxa1w3I3UPcL5SVLZguZWSBly/OUvzgMo5Go3RQFFFFAUUUUBRRRQFFFFAUUUUBRRRQFFFFAUUUUBRRRQFFFFB//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58372" name="Picture 4" descr="https://encrypted-tbn2.gstatic.com/images?q=tbn:ANd9GcQ6tzVIpC30aOzVNET0D8q0cDnTHoFYha172FRtGNVh3_DNi4Um"/>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s2.trthaber.com/resimler/542000/54353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www.orhangazi.bel.tr/upload/145677625847909.jpg"/>
          <p:cNvPicPr>
            <a:picLocks noChangeAspect="1" noChangeArrowheads="1"/>
          </p:cNvPicPr>
          <p:nvPr/>
        </p:nvPicPr>
        <p:blipFill>
          <a:blip r:embed="rId4"/>
          <a:srcRect/>
          <a:stretch>
            <a:fillRect/>
          </a:stretch>
        </p:blipFill>
        <p:spPr bwMode="auto">
          <a:xfrm>
            <a:off x="0" y="-1"/>
            <a:ext cx="9144000" cy="6858001"/>
          </a:xfrm>
          <a:prstGeom prst="rect">
            <a:avLst/>
          </a:prstGeom>
          <a:noFill/>
        </p:spPr>
      </p:pic>
    </p:spTree>
  </p:cSld>
  <p:clrMapOvr>
    <a:masterClrMapping/>
  </p:clrMapOvr>
  <p:transition spd="med">
    <p:wipe dir="d"/>
    <p:sndAc>
      <p:stSnd>
        <p:snd r:embed="rId3" name="camera.wav"/>
      </p:stSnd>
    </p:sndAc>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www.bursa.bel.tr/dosyalar/resimler/haberler/16188_20140227AW019466_01_201402271327.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www.orhangaziemlak.com/uploads/2016/03/564807529b0dcafbd285e9a263f25a85.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med">
    <p:wipe dir="d"/>
    <p:sndAc>
      <p:stSnd>
        <p:snd r:embed="rId2" name="camera.wav"/>
      </p:st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srcRect/>
          <a:stretch>
            <a:fillRect/>
          </a:stretch>
        </p:blipFill>
        <p:spPr bwMode="auto">
          <a:xfrm>
            <a:off x="0" y="0"/>
            <a:ext cx="9143999" cy="6857999"/>
          </a:xfrm>
          <a:prstGeom prst="rect">
            <a:avLst/>
          </a:prstGeom>
          <a:noFill/>
          <a:ln w="9525">
            <a:noFill/>
            <a:miter lim="800000"/>
            <a:headEnd/>
            <a:tailEnd/>
          </a:ln>
          <a:effectLst/>
        </p:spPr>
      </p:pic>
      <p:sp>
        <p:nvSpPr>
          <p:cNvPr id="3" name="2 Metin kutusu"/>
          <p:cNvSpPr txBox="1"/>
          <p:nvPr/>
        </p:nvSpPr>
        <p:spPr>
          <a:xfrm>
            <a:off x="285720" y="5214950"/>
            <a:ext cx="8858280"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Askerler su arar fakat bulamazlar.</a:t>
            </a:r>
          </a:p>
        </p:txBody>
      </p:sp>
      <p:sp>
        <p:nvSpPr>
          <p:cNvPr id="4" name="3 Metin kutusu"/>
          <p:cNvSpPr txBox="1"/>
          <p:nvPr/>
        </p:nvSpPr>
        <p:spPr>
          <a:xfrm>
            <a:off x="285720" y="5643578"/>
            <a:ext cx="8858280" cy="428628"/>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Ayran azdır ama bütün orduya</a:t>
            </a:r>
            <a:r>
              <a:rPr kumimoji="0" lang="tr-TR" sz="4400" b="0" i="0" u="none" strike="noStrike" kern="1200" cap="none" spc="0" normalizeH="0" noProof="0" dirty="0" smtClean="0">
                <a:ln>
                  <a:noFill/>
                </a:ln>
                <a:solidFill>
                  <a:srgbClr val="7030A0"/>
                </a:solidFill>
                <a:effectLst/>
                <a:uLnTx/>
                <a:uFillTx/>
                <a:latin typeface="Hand writing Mutlu" pitchFamily="2" charset="0"/>
                <a:ea typeface="+mn-ea"/>
                <a:cs typeface="+mn-cs"/>
              </a:rPr>
              <a:t> yeter.</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5" name="4 Metin kutusu"/>
          <p:cNvSpPr txBox="1"/>
          <p:nvPr/>
        </p:nvSpPr>
        <p:spPr>
          <a:xfrm>
            <a:off x="357158" y="6072206"/>
            <a:ext cx="8786842" cy="78579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Askerler artık ayran istemezler çünkü susuzluklarını gidermişlerdir.</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algn="ctr"/>
            <a:r>
              <a:rPr lang="tr-TR" sz="4400" b="1" dirty="0" err="1" smtClean="0">
                <a:solidFill>
                  <a:srgbClr val="FF0000"/>
                </a:solidFill>
              </a:rPr>
              <a:t>Karayahıt</a:t>
            </a:r>
            <a:r>
              <a:rPr lang="tr-TR" sz="4400" b="1" dirty="0" smtClean="0">
                <a:solidFill>
                  <a:srgbClr val="FF0000"/>
                </a:solidFill>
              </a:rPr>
              <a:t>-Denizli</a:t>
            </a:r>
            <a:endParaRPr lang="tr-TR" sz="4400" dirty="0" smtClean="0">
              <a:solidFill>
                <a:srgbClr val="FF0000"/>
              </a:solidFill>
            </a:endParaRPr>
          </a:p>
          <a:p>
            <a:r>
              <a:rPr lang="tr-TR" sz="4400" dirty="0" smtClean="0"/>
              <a:t>Çok eski zamanlarda, güzeller güzeli bir genç kız, gönlünü köyün çobanına kaptırmış. Ama talihsizlik bu ya, köyün beyinin oğlunun da kızda gözü varmış. Evlilik hazırlığına başlayan kız, bir gün atına binmiş çobana yemek götürürken, yolda beyin oğlunun atıyla ona yaklaştığını görmüş. Kız başına gelecekleri anlamış, çobandan başka birine yar olmamak için de Tanrı’ya yakarmış: ‘Tanrım tas keseyim, yeter ki beni bu bey oğluna yar etme’. Kızın duası kabul olmuş ve oracıkta ati ile birlikte tasa dönüşmüş.İşte o günden beri, evliliğe hazırlanan kızlar ve yeni gelinler, </a:t>
            </a:r>
            <a:r>
              <a:rPr lang="tr-TR" sz="4400" dirty="0" err="1" smtClean="0"/>
              <a:t>Karahayıt’taki</a:t>
            </a:r>
            <a:r>
              <a:rPr lang="tr-TR" sz="4400" dirty="0" smtClean="0"/>
              <a:t> bu kayaya gelerek, mutlu bir evlilik sürmek için dua eder.</a:t>
            </a:r>
            <a:endParaRPr lang="tr-TR" sz="4400" dirty="0"/>
          </a:p>
        </p:txBody>
      </p:sp>
    </p:spTree>
  </p:cSld>
  <p:clrMapOvr>
    <a:masterClrMapping/>
  </p:clrMapOvr>
  <p:transition spd="med">
    <p:wipe dir="d"/>
    <p:sndAc>
      <p:stSnd>
        <p:snd r:embed="rId3" name="camera.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marL="0" marR="0" indent="0" defTabSz="914400" rtl="0" eaLnBrk="1" fontAlgn="auto" latinLnBrk="0" hangingPunct="1">
              <a:lnSpc>
                <a:spcPct val="100000"/>
              </a:lnSpc>
              <a:spcBef>
                <a:spcPct val="0"/>
              </a:spcBef>
              <a:spcAft>
                <a:spcPts val="0"/>
              </a:spcAft>
              <a:buClrTx/>
              <a:buSzTx/>
              <a:buFontTx/>
              <a:buNone/>
              <a:tabLst/>
            </a:pPr>
            <a:r>
              <a:rPr lang="tr-TR" sz="3700" b="1" dirty="0" smtClean="0">
                <a:solidFill>
                  <a:srgbClr val="7030A0"/>
                </a:solidFill>
              </a:rPr>
              <a:t>		</a:t>
            </a:r>
            <a:endParaRPr lang="tr-TR" sz="3700" b="1" dirty="0" smtClean="0">
              <a:solidFill>
                <a:srgbClr val="FF000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3700" b="1" dirty="0" smtClean="0">
              <a:solidFill>
                <a:srgbClr val="7030A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3700" b="1" dirty="0" smtClean="0">
              <a:solidFill>
                <a:srgbClr val="7030A0"/>
              </a:solidFill>
            </a:endParaRPr>
          </a:p>
          <a:p>
            <a:pPr marL="0" marR="0" indent="0" defTabSz="914400" rtl="0" eaLnBrk="1" fontAlgn="auto" latinLnBrk="0" hangingPunct="1">
              <a:lnSpc>
                <a:spcPct val="100000"/>
              </a:lnSpc>
              <a:spcBef>
                <a:spcPct val="0"/>
              </a:spcBef>
              <a:spcAft>
                <a:spcPts val="0"/>
              </a:spcAft>
              <a:buClrTx/>
              <a:buSzTx/>
              <a:buFontTx/>
              <a:buNone/>
              <a:tabLst/>
            </a:pPr>
            <a:endParaRPr lang="tr-TR" sz="3700" b="1" dirty="0" smtClean="0">
              <a:solidFill>
                <a:srgbClr val="7030A0"/>
              </a:solidFill>
            </a:endParaRPr>
          </a:p>
        </p:txBody>
      </p:sp>
      <p:sp>
        <p:nvSpPr>
          <p:cNvPr id="3" name="2 Metin kutusu"/>
          <p:cNvSpPr txBox="1"/>
          <p:nvPr/>
        </p:nvSpPr>
        <p:spPr>
          <a:xfrm>
            <a:off x="0" y="1714488"/>
            <a:ext cx="9144000" cy="857256"/>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10000"/>
          </a:bodyPr>
          <a:lstStyle/>
          <a:p>
            <a:pPr>
              <a:spcBef>
                <a:spcPct val="0"/>
              </a:spcBef>
            </a:pPr>
            <a:r>
              <a:rPr lang="tr-TR" sz="4400" b="1" dirty="0" smtClean="0">
                <a:solidFill>
                  <a:srgbClr val="7030A0"/>
                </a:solidFill>
              </a:rPr>
              <a:t>Kadın ayranı doldurduğunda asker ne yapmış?</a:t>
            </a:r>
          </a:p>
        </p:txBody>
      </p:sp>
      <p:sp>
        <p:nvSpPr>
          <p:cNvPr id="4" name="3 Metin kutusu"/>
          <p:cNvSpPr txBox="1"/>
          <p:nvPr/>
        </p:nvSpPr>
        <p:spPr>
          <a:xfrm>
            <a:off x="1428728" y="428604"/>
            <a:ext cx="6429420" cy="57150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algn="ctr">
              <a:spcBef>
                <a:spcPct val="0"/>
              </a:spcBef>
            </a:pPr>
            <a:r>
              <a:rPr lang="tr-TR" sz="4400" b="1" dirty="0" smtClean="0">
                <a:solidFill>
                  <a:srgbClr val="FF0000"/>
                </a:solidFill>
              </a:rPr>
              <a:t>ÖLÇME DEĞERLENDİRME</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
        <p:nvSpPr>
          <p:cNvPr id="5" name="4 Metin kutusu"/>
          <p:cNvSpPr txBox="1"/>
          <p:nvPr/>
        </p:nvSpPr>
        <p:spPr>
          <a:xfrm>
            <a:off x="0" y="3071810"/>
            <a:ext cx="9144000" cy="928694"/>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97500"/>
          </a:bodyPr>
          <a:lstStyle/>
          <a:p>
            <a:pPr>
              <a:spcBef>
                <a:spcPct val="0"/>
              </a:spcBef>
            </a:pPr>
            <a:r>
              <a:rPr lang="tr-TR" sz="4400" b="1" dirty="0" smtClean="0">
                <a:solidFill>
                  <a:srgbClr val="7030A0"/>
                </a:solidFill>
              </a:rPr>
              <a:t>Anadolu adı nereden gelmektedir?</a:t>
            </a:r>
          </a:p>
        </p:txBody>
      </p:sp>
      <p:sp>
        <p:nvSpPr>
          <p:cNvPr id="6" name="5 Metin kutusu"/>
          <p:cNvSpPr txBox="1"/>
          <p:nvPr/>
        </p:nvSpPr>
        <p:spPr>
          <a:xfrm>
            <a:off x="0" y="4572008"/>
            <a:ext cx="9144000" cy="10001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10000"/>
          </a:bodyPr>
          <a:lstStyle/>
          <a:p>
            <a:pPr>
              <a:spcBef>
                <a:spcPct val="0"/>
              </a:spcBef>
            </a:pPr>
            <a:r>
              <a:rPr lang="tr-TR" sz="4400" b="1" dirty="0" smtClean="0">
                <a:solidFill>
                  <a:srgbClr val="7030A0"/>
                </a:solidFill>
              </a:rPr>
              <a:t>Arkadaşlarınızla ne zaman yardımlaşırsınız?</a:t>
            </a:r>
          </a:p>
        </p:txBody>
      </p:sp>
    </p:spTree>
  </p:cSld>
  <p:clrMapOvr>
    <a:masterClrMapping/>
  </p:clrMapOvr>
  <p:transition spd="med">
    <p:wipe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75"/>
          <p:cNvPicPr>
            <a:picLocks noChangeAspect="1" noChangeArrowheads="1"/>
          </p:cNvPicPr>
          <p:nvPr/>
        </p:nvPicPr>
        <p:blipFill>
          <a:blip r:embed="rId3"/>
          <a:srcRect/>
          <a:stretch>
            <a:fillRect/>
          </a:stretch>
        </p:blipFill>
        <p:spPr bwMode="auto">
          <a:xfrm>
            <a:off x="2786050" y="1142984"/>
            <a:ext cx="3429024" cy="3071834"/>
          </a:xfrm>
          <a:prstGeom prst="rect">
            <a:avLst/>
          </a:prstGeom>
          <a:noFill/>
          <a:ln w="9525">
            <a:noFill/>
            <a:miter lim="800000"/>
            <a:headEnd/>
            <a:tailEnd/>
          </a:ln>
        </p:spPr>
      </p:pic>
      <p:sp>
        <p:nvSpPr>
          <p:cNvPr id="3" name="2 Metin kutusu"/>
          <p:cNvSpPr txBox="1"/>
          <p:nvPr/>
        </p:nvSpPr>
        <p:spPr>
          <a:xfrm>
            <a:off x="1428728" y="4500570"/>
            <a:ext cx="6786610" cy="1000132"/>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8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tr-TR" sz="4400" b="0" i="0" u="none" strike="noStrike" kern="1200" cap="none" spc="0" normalizeH="0" baseline="0" noProof="0" dirty="0" smtClean="0">
                <a:ln>
                  <a:noFill/>
                </a:ln>
                <a:solidFill>
                  <a:srgbClr val="7030A0"/>
                </a:solidFill>
                <a:effectLst/>
                <a:uLnTx/>
                <a:uFillTx/>
                <a:latin typeface="Arial Black" pitchFamily="34" charset="0"/>
              </a:rPr>
              <a:t>Hazırlayan</a:t>
            </a:r>
            <a:r>
              <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rPr>
              <a:t> : </a:t>
            </a:r>
            <a:r>
              <a:rPr kumimoji="0" lang="tr-TR" sz="4400" b="0" i="1" u="none" strike="noStrike" kern="1200" cap="none" spc="0" normalizeH="0" baseline="0" noProof="0" dirty="0" err="1" smtClean="0">
                <a:ln>
                  <a:noFill/>
                </a:ln>
                <a:solidFill>
                  <a:srgbClr val="7030A0"/>
                </a:solidFill>
                <a:effectLst/>
                <a:uLnTx/>
                <a:uFillTx/>
                <a:latin typeface="Vijaya" pitchFamily="34" charset="0"/>
                <a:cs typeface="Vijaya" pitchFamily="34" charset="0"/>
              </a:rPr>
              <a:t>Ethem</a:t>
            </a:r>
            <a:r>
              <a:rPr kumimoji="0" lang="tr-TR" sz="4400" b="0" i="1" u="none" strike="noStrike" kern="1200" cap="none" spc="0" normalizeH="0" baseline="0" noProof="0" dirty="0" smtClean="0">
                <a:ln>
                  <a:noFill/>
                </a:ln>
                <a:solidFill>
                  <a:srgbClr val="7030A0"/>
                </a:solidFill>
                <a:effectLst/>
                <a:uLnTx/>
                <a:uFillTx/>
                <a:latin typeface="Vijaya" pitchFamily="34" charset="0"/>
                <a:cs typeface="Vijaya" pitchFamily="34" charset="0"/>
              </a:rPr>
              <a:t> ÇAKMAKCI</a:t>
            </a:r>
          </a:p>
        </p:txBody>
      </p:sp>
      <p:sp>
        <p:nvSpPr>
          <p:cNvPr id="1025" name="Rectangle 1"/>
          <p:cNvSpPr>
            <a:spLocks noChangeArrowheads="1"/>
          </p:cNvSpPr>
          <p:nvPr/>
        </p:nvSpPr>
        <p:spPr bwMode="auto">
          <a:xfrm>
            <a:off x="0" y="97795"/>
            <a:ext cx="1260281"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tr-TR" sz="1100" dirty="0"/>
              <a:t>www.sorubak.com</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75000" lnSpcReduction="20000"/>
          </a:bodyPr>
          <a:lstStyle/>
          <a:p>
            <a:pPr>
              <a:spcBef>
                <a:spcPct val="0"/>
              </a:spcBef>
            </a:pPr>
            <a:r>
              <a:rPr lang="tr-TR" sz="4400" b="1" dirty="0" smtClean="0">
                <a:solidFill>
                  <a:srgbClr val="FF0000"/>
                </a:solidFill>
              </a:rPr>
              <a:t>	MEANDER (Menderes) SÖYLENCESİ</a:t>
            </a:r>
            <a:r>
              <a:rPr lang="tr-TR" sz="4400" dirty="0" smtClean="0">
                <a:solidFill>
                  <a:srgbClr val="FF0000"/>
                </a:solidFill>
              </a:rPr>
              <a:t/>
            </a:r>
            <a:br>
              <a:rPr lang="tr-TR" sz="4400" dirty="0" smtClean="0">
                <a:solidFill>
                  <a:srgbClr val="FF0000"/>
                </a:solidFill>
              </a:rPr>
            </a:br>
            <a:r>
              <a:rPr lang="tr-TR" sz="4400" dirty="0" smtClean="0"/>
              <a:t/>
            </a:r>
            <a:br>
              <a:rPr lang="tr-TR" sz="4400" dirty="0" smtClean="0"/>
            </a:br>
            <a:r>
              <a:rPr lang="tr-TR" sz="4400" dirty="0" smtClean="0"/>
              <a:t/>
            </a:r>
            <a:br>
              <a:rPr lang="tr-TR" sz="4400" dirty="0" smtClean="0"/>
            </a:br>
            <a:r>
              <a:rPr lang="tr-TR" sz="4400" dirty="0" err="1" smtClean="0"/>
              <a:t>Anabelen</a:t>
            </a:r>
            <a:r>
              <a:rPr lang="tr-TR" sz="4400" dirty="0" smtClean="0"/>
              <a:t> Vadisi'nde </a:t>
            </a:r>
            <a:r>
              <a:rPr lang="tr-TR" sz="4400" dirty="0" err="1" smtClean="0"/>
              <a:t>Meander</a:t>
            </a:r>
            <a:r>
              <a:rPr lang="tr-TR" sz="4400" dirty="0" smtClean="0"/>
              <a:t> adında birisi yaşamaktaydı.</a:t>
            </a:r>
            <a:r>
              <a:rPr lang="tr-TR" sz="4400" dirty="0" err="1" smtClean="0"/>
              <a:t>Meander</a:t>
            </a:r>
            <a:r>
              <a:rPr lang="tr-TR" sz="4400" dirty="0" smtClean="0"/>
              <a:t> Asker ve yiğitliği dolayısıyla komutan seçilir.Bir süre sonra ordusunun başına geçerek </a:t>
            </a:r>
            <a:r>
              <a:rPr lang="tr-TR" sz="4400" dirty="0" err="1" smtClean="0"/>
              <a:t>Pesinünt</a:t>
            </a:r>
            <a:r>
              <a:rPr lang="tr-TR" sz="4400" dirty="0" smtClean="0"/>
              <a:t> Kenti(</a:t>
            </a:r>
            <a:r>
              <a:rPr lang="tr-TR" sz="4400" dirty="0" err="1" smtClean="0"/>
              <a:t>Friglerin</a:t>
            </a:r>
            <a:r>
              <a:rPr lang="tr-TR" sz="4400" dirty="0" smtClean="0"/>
              <a:t> dini merkezi) üzerine yürür.Kanlı bir savaş sonunda </a:t>
            </a:r>
            <a:r>
              <a:rPr lang="tr-TR" sz="4400" dirty="0" err="1" smtClean="0"/>
              <a:t>Meander'in</a:t>
            </a:r>
            <a:r>
              <a:rPr lang="tr-TR" sz="4400" dirty="0" smtClean="0"/>
              <a:t> ordusu yenilir.Yenik düşen </a:t>
            </a:r>
            <a:r>
              <a:rPr lang="tr-TR" sz="4400" dirty="0" err="1" smtClean="0"/>
              <a:t>Meander</a:t>
            </a:r>
            <a:r>
              <a:rPr lang="tr-TR" sz="4400" dirty="0" smtClean="0"/>
              <a:t> tapınaklarındaki hazineleri,değerli eşyalarını ve tüm varlığını askerlerine dağıtır.Tanrıça aklını büsbütün başından alır.</a:t>
            </a:r>
            <a:r>
              <a:rPr lang="tr-TR" sz="4400" dirty="0" err="1" smtClean="0"/>
              <a:t>Meander</a:t>
            </a:r>
            <a:r>
              <a:rPr lang="tr-TR" sz="4400" dirty="0" smtClean="0"/>
              <a:t> iyice çıldırır.Karısını ve oğlunu öldürür,sonra da yüksek bir kayadan kendini </a:t>
            </a:r>
            <a:r>
              <a:rPr lang="tr-TR" sz="4400" dirty="0" err="1" smtClean="0"/>
              <a:t>Anabelen</a:t>
            </a:r>
            <a:r>
              <a:rPr lang="tr-TR" sz="4400" dirty="0" smtClean="0"/>
              <a:t> Irmağı'na atar. Irmak o günden sonra "</a:t>
            </a:r>
            <a:r>
              <a:rPr lang="tr-TR" sz="4400" dirty="0" err="1" smtClean="0"/>
              <a:t>Meander</a:t>
            </a:r>
            <a:r>
              <a:rPr lang="tr-TR" sz="4400" dirty="0" smtClean="0"/>
              <a:t>" Menderes adını alır.</a:t>
            </a:r>
            <a:br>
              <a:rPr lang="tr-TR" sz="4400" dirty="0" smtClean="0"/>
            </a:b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a:spcBef>
                <a:spcPct val="0"/>
              </a:spcBef>
            </a:pPr>
            <a:r>
              <a:rPr lang="tr-TR" sz="4400" dirty="0" smtClean="0">
                <a:solidFill>
                  <a:srgbClr val="FF0000"/>
                </a:solidFill>
              </a:rPr>
              <a:t>				 </a:t>
            </a:r>
            <a:r>
              <a:rPr lang="tr-TR" sz="4400" b="1" dirty="0" smtClean="0">
                <a:solidFill>
                  <a:srgbClr val="FF0000"/>
                </a:solidFill>
              </a:rPr>
              <a:t>Antakya</a:t>
            </a:r>
          </a:p>
          <a:p>
            <a:pPr>
              <a:spcBef>
                <a:spcPct val="0"/>
              </a:spcBef>
            </a:pPr>
            <a:r>
              <a:rPr lang="tr-TR" sz="4400" dirty="0" smtClean="0"/>
              <a:t/>
            </a:r>
            <a:br>
              <a:rPr lang="tr-TR" sz="4400" dirty="0" smtClean="0"/>
            </a:br>
            <a:r>
              <a:rPr lang="tr-TR" sz="4400" dirty="0" smtClean="0"/>
              <a:t>     </a:t>
            </a:r>
            <a:r>
              <a:rPr lang="tr-TR" sz="4400" dirty="0" err="1" smtClean="0"/>
              <a:t>Makendonya</a:t>
            </a:r>
            <a:r>
              <a:rPr lang="tr-TR" sz="4400" dirty="0" smtClean="0"/>
              <a:t> kralı Büyük İskender'in ölümünden sonra, O'nun şöhretli generallerinden </a:t>
            </a:r>
            <a:r>
              <a:rPr lang="tr-TR" sz="4400" dirty="0" err="1" smtClean="0"/>
              <a:t>Antiokos'un</a:t>
            </a:r>
            <a:r>
              <a:rPr lang="tr-TR" sz="4400" dirty="0" smtClean="0"/>
              <a:t> oğlu </a:t>
            </a:r>
            <a:r>
              <a:rPr lang="tr-TR" sz="4400" dirty="0" err="1" smtClean="0"/>
              <a:t>Selefkos</a:t>
            </a:r>
            <a:r>
              <a:rPr lang="tr-TR" sz="4400" dirty="0" smtClean="0"/>
              <a:t>, bir devlet kurmak üzere bugünkü Hatay iline gelmiş, devletin başkenti için münasip bir yer aramaya başlamış. Her taraf güzelmiş, bir türlü karar veremeyince Tanrı Zeus'a dua ederek bir mucizeyle şehrin yerini seçmesini dilemiş.</a:t>
            </a:r>
            <a:br>
              <a:rPr lang="tr-TR" sz="4400" dirty="0" smtClean="0"/>
            </a:br>
            <a:r>
              <a:rPr lang="tr-TR" sz="4400" dirty="0" smtClean="0"/>
              <a:t>     Tam kurbanını kesip, mabede bıraktığı sırada, gökyüzünden bir kartal gelerek, kurbanın bir parçasını kapıp, deniz kenarına bırakmış. Kartal tekrar gelmiş, bu sefer de kurbanın geri kalan büyük parçasını kaparak </a:t>
            </a:r>
            <a:r>
              <a:rPr lang="tr-TR" sz="4400" dirty="0" err="1" smtClean="0"/>
              <a:t>Silpios</a:t>
            </a:r>
            <a:r>
              <a:rPr lang="tr-TR" sz="4400" dirty="0" smtClean="0"/>
              <a:t> dağının eteklerinden, </a:t>
            </a:r>
            <a:r>
              <a:rPr lang="tr-TR" sz="4400" dirty="0" err="1" smtClean="0"/>
              <a:t>Orante</a:t>
            </a:r>
            <a:r>
              <a:rPr lang="tr-TR" sz="4400" dirty="0" smtClean="0"/>
              <a:t> yani bugünkü Asi Nehri'nin sol kıyısına götürmüş. </a:t>
            </a:r>
            <a:r>
              <a:rPr lang="tr-TR" sz="4400" dirty="0" err="1" smtClean="0"/>
              <a:t>Selefkos</a:t>
            </a:r>
            <a:r>
              <a:rPr lang="tr-TR" sz="4400" dirty="0" smtClean="0"/>
              <a:t>, kartalın ilahi Zeus tarafından gönderildiğine hükmederek, önce deniz kenarında bir liman, sonrası Asi Nehri'nin sol kıyısını başkent yapmaya karar vermiş. Kısa zamanda şehrin inşaatını tamamlatmış ve şehre babasının adına '</a:t>
            </a:r>
            <a:r>
              <a:rPr lang="tr-TR" sz="4400" dirty="0" err="1" smtClean="0"/>
              <a:t>Antiohia</a:t>
            </a:r>
            <a:r>
              <a:rPr lang="tr-TR" sz="4400" dirty="0" smtClean="0"/>
              <a:t>' demiş.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0000" lnSpcReduction="20000"/>
          </a:bodyPr>
          <a:lstStyle/>
          <a:p>
            <a:pPr algn="ctr">
              <a:spcBef>
                <a:spcPct val="0"/>
              </a:spcBef>
            </a:pPr>
            <a:r>
              <a:rPr lang="tr-TR" sz="4400" b="1" dirty="0" smtClean="0">
                <a:solidFill>
                  <a:srgbClr val="FF0000"/>
                </a:solidFill>
              </a:rPr>
              <a:t>PAMUKKALE EFSANESİ: </a:t>
            </a:r>
            <a:r>
              <a:rPr lang="tr-TR" sz="4400" dirty="0" smtClean="0"/>
              <a:t/>
            </a:r>
            <a:br>
              <a:rPr lang="tr-TR" sz="4400" dirty="0" smtClean="0"/>
            </a:br>
            <a:r>
              <a:rPr lang="tr-TR" sz="4400" dirty="0" smtClean="0"/>
              <a:t/>
            </a:r>
            <a:br>
              <a:rPr lang="tr-TR" sz="4400" dirty="0" smtClean="0"/>
            </a:br>
            <a:r>
              <a:rPr lang="tr-TR" sz="4400" dirty="0" smtClean="0"/>
              <a:t>   Oduncu güzelinin öyküsünü yüzlerce yıldır insanlar anlatırmış. Ben de geleneği bozmayayım. Çok çok eskiden </a:t>
            </a:r>
            <a:r>
              <a:rPr lang="tr-TR" sz="4400" dirty="0" err="1" smtClean="0"/>
              <a:t>Çökelez</a:t>
            </a:r>
            <a:r>
              <a:rPr lang="tr-TR" sz="4400" dirty="0" smtClean="0"/>
              <a:t> Dağı eteklerinde yaşayan, fakir oduncu bir aile varmış. Bu ailenin kızı, o kadar çirkinmiş ki erkek çocuk anneleri onu görünce yollarını değiştiriyormuş. Fakirliği,genç kızın umurunda bile değilmiş ama çirkinliği canına tak etmiş. </a:t>
            </a:r>
            <a:r>
              <a:rPr lang="tr-TR" sz="4400" dirty="0" err="1" smtClean="0"/>
              <a:t>Çökelez</a:t>
            </a:r>
            <a:r>
              <a:rPr lang="tr-TR" sz="4400" dirty="0" smtClean="0"/>
              <a:t> Dağının eteklerinden kendini boşluğa bırakmış. </a:t>
            </a:r>
            <a:br>
              <a:rPr lang="tr-TR" sz="4400" dirty="0" smtClean="0"/>
            </a:br>
            <a:r>
              <a:rPr lang="tr-TR" sz="4400" dirty="0" smtClean="0"/>
              <a:t/>
            </a:r>
            <a:br>
              <a:rPr lang="tr-TR" sz="4400" dirty="0" smtClean="0"/>
            </a:br>
            <a:r>
              <a:rPr lang="tr-TR" sz="4400" dirty="0" smtClean="0"/>
              <a:t>Su ve tortu dolu havuza hızla düşmüş.Burada uzun süre suların içinde baygın kalmış. O esnada bu su o çirkin kızı güzelliğe boğmuş.Oradan geçmekte olan Denizli Beyinin oğlu, kanlar içinde güzel kızı görmüş. Atına oduncu kızı alıp evine götürmüş. Kız iyileşmiş ve evlenmişler. O günden sonra kadınlar güzelleşmek için bu ılıcaları ziyaret etmeye başlamış. O gün bu gündür güzelleşmek isteyen tüm kadınlar bu suyun içine atarlar kendilerini. </a:t>
            </a:r>
            <a:br>
              <a:rPr lang="tr-TR" sz="4400" dirty="0" smtClean="0"/>
            </a:b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2" name="camera.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91440" tIns="45720" rIns="91440" bIns="45720" rtlCol="0" anchor="ctr">
            <a:normAutofit fontScale="67500" lnSpcReduction="20000"/>
          </a:bodyPr>
          <a:lstStyle/>
          <a:p>
            <a:pPr algn="ctr">
              <a:spcBef>
                <a:spcPct val="0"/>
              </a:spcBef>
            </a:pPr>
            <a:r>
              <a:rPr lang="tr-TR" sz="4400" b="1" dirty="0" smtClean="0">
                <a:solidFill>
                  <a:srgbClr val="FF0000"/>
                </a:solidFill>
              </a:rPr>
              <a:t>ÇAYDA ÇIRA - ELAZIĞ </a:t>
            </a:r>
            <a:r>
              <a:rPr lang="tr-TR" sz="4400" dirty="0" smtClean="0"/>
              <a:t/>
            </a:r>
            <a:br>
              <a:rPr lang="tr-TR" sz="4400" dirty="0" smtClean="0"/>
            </a:br>
            <a:r>
              <a:rPr lang="tr-TR" sz="4400" dirty="0" smtClean="0"/>
              <a:t/>
            </a:r>
            <a:br>
              <a:rPr lang="tr-TR" sz="4400" dirty="0" smtClean="0"/>
            </a:br>
            <a:r>
              <a:rPr lang="tr-TR" sz="4400" dirty="0" smtClean="0"/>
              <a:t/>
            </a:r>
            <a:br>
              <a:rPr lang="tr-TR" sz="4400" dirty="0" smtClean="0"/>
            </a:br>
            <a:r>
              <a:rPr lang="tr-TR" sz="4400" dirty="0" smtClean="0"/>
              <a:t>Pek çok yörede kına gecelerinde oynanan 'Çayda Çıra'nın hazin bir öyküsü var. Çayda Çıra'nın Elazığ'da anlatılan efsanesi şöyledir: </a:t>
            </a:r>
            <a:br>
              <a:rPr lang="tr-TR" sz="4400" dirty="0" smtClean="0"/>
            </a:br>
            <a:r>
              <a:rPr lang="tr-TR" sz="4400" dirty="0" smtClean="0"/>
              <a:t/>
            </a:r>
            <a:br>
              <a:rPr lang="tr-TR" sz="4400" dirty="0" smtClean="0"/>
            </a:br>
            <a:r>
              <a:rPr lang="tr-TR" sz="4400" dirty="0" smtClean="0"/>
              <a:t>Harput'ta yerleşik bir aşiretin beyinin oğlu, başka bir beyin kızına aşık olur. İki boyun toprakları arasından bir dere akmaktadır. Aşıklar geceleri, çıra (meşale) ile birbirlerine sevgilerini anlatmaya çalışır ve gizli gizli buluşurlar. Derken görücüler gönderilir, kız istenir. İki boy arasında dostluk kurulması amacıyla kız verilir, düğün hazırlıkları yapılır. Kırk gün, kırk gece düğün yapılarak, yenilip içilir. Düğün alayı gelini alıp dönerken at ürker. Atın üzerinden düşen gelin, derenin azgın sularına kapılarak kaybolur. </a:t>
            </a:r>
            <a:endParaRPr kumimoji="0" lang="tr-TR"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endParaRPr>
          </a:p>
        </p:txBody>
      </p:sp>
    </p:spTree>
  </p:cSld>
  <p:clrMapOvr>
    <a:masterClrMapping/>
  </p:clrMapOvr>
  <p:transition spd="med">
    <p:wipe dir="d"/>
    <p:sndAc>
      <p:stSnd>
        <p:snd r:embed="rId3" name="camera.wav"/>
      </p:stSnd>
    </p:sndAc>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ctr">
        <a:normAutofit fontScale="90000" lnSpcReduction="20000"/>
      </a:bodyPr>
      <a:lstStyle>
        <a:defPPr marL="0" marR="0" indent="0" algn="ctr" defTabSz="914400" rtl="0" eaLnBrk="1" fontAlgn="auto" latinLnBrk="0" hangingPunct="1">
          <a:lnSpc>
            <a:spcPct val="100000"/>
          </a:lnSpc>
          <a:spcBef>
            <a:spcPct val="0"/>
          </a:spcBef>
          <a:spcAft>
            <a:spcPts val="0"/>
          </a:spcAft>
          <a:buClrTx/>
          <a:buSzTx/>
          <a:buFontTx/>
          <a:buNone/>
          <a:tabLst/>
          <a:defRPr kumimoji="0" sz="4400" b="0" i="0" u="none" strike="noStrike" kern="1200" cap="none" spc="0" normalizeH="0" baseline="0" noProof="0" dirty="0" smtClean="0">
            <a:ln>
              <a:noFill/>
            </a:ln>
            <a:solidFill>
              <a:srgbClr val="7030A0"/>
            </a:solidFill>
            <a:effectLst/>
            <a:uLnTx/>
            <a:uFillTx/>
            <a:latin typeface="Hand writing Mutlu" pitchFamily="2" charset="0"/>
            <a:ea typeface="+mn-ea"/>
            <a:cs typeface="+mn-cs"/>
          </a:defRPr>
        </a:defPPr>
      </a:lstStyle>
      <a:style>
        <a:lnRef idx="1">
          <a:schemeClr val="accent3"/>
        </a:lnRef>
        <a:fillRef idx="2">
          <a:schemeClr val="accent3"/>
        </a:fillRef>
        <a:effectRef idx="1">
          <a:schemeClr val="accent3"/>
        </a:effectRef>
        <a:fontRef idx="minor">
          <a:schemeClr val="dk1"/>
        </a:fontRef>
      </a:style>
    </a:tx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6040</TotalTime>
  <Words>982</Words>
  <Application>Microsoft Office PowerPoint</Application>
  <PresentationFormat>Ekran Gösterisi (4:3)</PresentationFormat>
  <Paragraphs>112</Paragraphs>
  <Slides>51</Slides>
  <Notes>7</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51</vt:i4>
      </vt:variant>
    </vt:vector>
  </HeadingPairs>
  <TitlesOfParts>
    <vt:vector size="58" baseType="lpstr">
      <vt:lpstr>ALFABET98</vt:lpstr>
      <vt:lpstr>Arial</vt:lpstr>
      <vt:lpstr>Arial Black</vt:lpstr>
      <vt:lpstr>Calibri</vt:lpstr>
      <vt:lpstr>Hand writing Mutlu</vt:lpstr>
      <vt:lpstr>Vijaya</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zeynep</dc:creator>
  <cp:keywords>www.sorubak.com</cp:keywords>
  <dc:description>www.sorubak.com</dc:description>
  <cp:lastModifiedBy>doğan</cp:lastModifiedBy>
  <cp:revision>667</cp:revision>
  <dcterms:created xsi:type="dcterms:W3CDTF">2013-08-21T06:58:24Z</dcterms:created>
  <dcterms:modified xsi:type="dcterms:W3CDTF">2016-05-21T19:38:47Z</dcterms:modified>
</cp:coreProperties>
</file>