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83"/>
  </p:notesMasterIdLst>
  <p:sldIdLst>
    <p:sldId id="256" r:id="rId2"/>
    <p:sldId id="317" r:id="rId3"/>
    <p:sldId id="415" r:id="rId4"/>
    <p:sldId id="416" r:id="rId5"/>
    <p:sldId id="318" r:id="rId6"/>
    <p:sldId id="291" r:id="rId7"/>
    <p:sldId id="391" r:id="rId8"/>
    <p:sldId id="392" r:id="rId9"/>
    <p:sldId id="393" r:id="rId10"/>
    <p:sldId id="292" r:id="rId11"/>
    <p:sldId id="285" r:id="rId12"/>
    <p:sldId id="417" r:id="rId13"/>
    <p:sldId id="418" r:id="rId14"/>
    <p:sldId id="286" r:id="rId15"/>
    <p:sldId id="295" r:id="rId16"/>
    <p:sldId id="419" r:id="rId17"/>
    <p:sldId id="420" r:id="rId18"/>
    <p:sldId id="296" r:id="rId19"/>
    <p:sldId id="315" r:id="rId20"/>
    <p:sldId id="421" r:id="rId21"/>
    <p:sldId id="422" r:id="rId22"/>
    <p:sldId id="316" r:id="rId23"/>
    <p:sldId id="273" r:id="rId24"/>
    <p:sldId id="394" r:id="rId25"/>
    <p:sldId id="395" r:id="rId26"/>
    <p:sldId id="396" r:id="rId27"/>
    <p:sldId id="274" r:id="rId28"/>
    <p:sldId id="307" r:id="rId29"/>
    <p:sldId id="423" r:id="rId30"/>
    <p:sldId id="424" r:id="rId31"/>
    <p:sldId id="308" r:id="rId32"/>
    <p:sldId id="301" r:id="rId33"/>
    <p:sldId id="425" r:id="rId34"/>
    <p:sldId id="426" r:id="rId35"/>
    <p:sldId id="325" r:id="rId36"/>
    <p:sldId id="381" r:id="rId37"/>
    <p:sldId id="427" r:id="rId38"/>
    <p:sldId id="428" r:id="rId39"/>
    <p:sldId id="382" r:id="rId40"/>
    <p:sldId id="326" r:id="rId41"/>
    <p:sldId id="429" r:id="rId42"/>
    <p:sldId id="430" r:id="rId43"/>
    <p:sldId id="327" r:id="rId44"/>
    <p:sldId id="483" r:id="rId45"/>
    <p:sldId id="328" r:id="rId46"/>
    <p:sldId id="431" r:id="rId47"/>
    <p:sldId id="432" r:id="rId48"/>
    <p:sldId id="329" r:id="rId49"/>
    <p:sldId id="330" r:id="rId50"/>
    <p:sldId id="397" r:id="rId51"/>
    <p:sldId id="398" r:id="rId52"/>
    <p:sldId id="399" r:id="rId53"/>
    <p:sldId id="331" r:id="rId54"/>
    <p:sldId id="332" r:id="rId55"/>
    <p:sldId id="433" r:id="rId56"/>
    <p:sldId id="434" r:id="rId57"/>
    <p:sldId id="333" r:id="rId58"/>
    <p:sldId id="334" r:id="rId59"/>
    <p:sldId id="435" r:id="rId60"/>
    <p:sldId id="436" r:id="rId61"/>
    <p:sldId id="335" r:id="rId62"/>
    <p:sldId id="373" r:id="rId63"/>
    <p:sldId id="437" r:id="rId64"/>
    <p:sldId id="438" r:id="rId65"/>
    <p:sldId id="375" r:id="rId66"/>
    <p:sldId id="338" r:id="rId67"/>
    <p:sldId id="403" r:id="rId68"/>
    <p:sldId id="404" r:id="rId69"/>
    <p:sldId id="405" r:id="rId70"/>
    <p:sldId id="339" r:id="rId71"/>
    <p:sldId id="340" r:id="rId72"/>
    <p:sldId id="439" r:id="rId73"/>
    <p:sldId id="440" r:id="rId74"/>
    <p:sldId id="341" r:id="rId75"/>
    <p:sldId id="485" r:id="rId76"/>
    <p:sldId id="342" r:id="rId77"/>
    <p:sldId id="441" r:id="rId78"/>
    <p:sldId id="442" r:id="rId79"/>
    <p:sldId id="343" r:id="rId80"/>
    <p:sldId id="383" r:id="rId81"/>
    <p:sldId id="443" r:id="rId82"/>
    <p:sldId id="444" r:id="rId83"/>
    <p:sldId id="384" r:id="rId84"/>
    <p:sldId id="344" r:id="rId85"/>
    <p:sldId id="445" r:id="rId86"/>
    <p:sldId id="446" r:id="rId87"/>
    <p:sldId id="345" r:id="rId88"/>
    <p:sldId id="484" r:id="rId89"/>
    <p:sldId id="346" r:id="rId90"/>
    <p:sldId id="347" r:id="rId91"/>
    <p:sldId id="447" r:id="rId92"/>
    <p:sldId id="448" r:id="rId93"/>
    <p:sldId id="348" r:id="rId94"/>
    <p:sldId id="349" r:id="rId95"/>
    <p:sldId id="400" r:id="rId96"/>
    <p:sldId id="401" r:id="rId97"/>
    <p:sldId id="402" r:id="rId98"/>
    <p:sldId id="350" r:id="rId99"/>
    <p:sldId id="351" r:id="rId100"/>
    <p:sldId id="449" r:id="rId101"/>
    <p:sldId id="450" r:id="rId102"/>
    <p:sldId id="352" r:id="rId103"/>
    <p:sldId id="353" r:id="rId104"/>
    <p:sldId id="451" r:id="rId105"/>
    <p:sldId id="452" r:id="rId106"/>
    <p:sldId id="354" r:id="rId107"/>
    <p:sldId id="355" r:id="rId108"/>
    <p:sldId id="453" r:id="rId109"/>
    <p:sldId id="454" r:id="rId110"/>
    <p:sldId id="356" r:id="rId111"/>
    <p:sldId id="313" r:id="rId112"/>
    <p:sldId id="455" r:id="rId113"/>
    <p:sldId id="456" r:id="rId114"/>
    <p:sldId id="314" r:id="rId115"/>
    <p:sldId id="357" r:id="rId116"/>
    <p:sldId id="406" r:id="rId117"/>
    <p:sldId id="407" r:id="rId118"/>
    <p:sldId id="408" r:id="rId119"/>
    <p:sldId id="358" r:id="rId120"/>
    <p:sldId id="359" r:id="rId121"/>
    <p:sldId id="457" r:id="rId122"/>
    <p:sldId id="458" r:id="rId123"/>
    <p:sldId id="360" r:id="rId124"/>
    <p:sldId id="361" r:id="rId125"/>
    <p:sldId id="459" r:id="rId126"/>
    <p:sldId id="460" r:id="rId127"/>
    <p:sldId id="362" r:id="rId128"/>
    <p:sldId id="385" r:id="rId129"/>
    <p:sldId id="461" r:id="rId130"/>
    <p:sldId id="462" r:id="rId131"/>
    <p:sldId id="386" r:id="rId132"/>
    <p:sldId id="374" r:id="rId133"/>
    <p:sldId id="463" r:id="rId134"/>
    <p:sldId id="464" r:id="rId135"/>
    <p:sldId id="376" r:id="rId136"/>
    <p:sldId id="277" r:id="rId137"/>
    <p:sldId id="409" r:id="rId138"/>
    <p:sldId id="410" r:id="rId139"/>
    <p:sldId id="411" r:id="rId140"/>
    <p:sldId id="278" r:id="rId141"/>
    <p:sldId id="365" r:id="rId142"/>
    <p:sldId id="465" r:id="rId143"/>
    <p:sldId id="466" r:id="rId144"/>
    <p:sldId id="366" r:id="rId145"/>
    <p:sldId id="367" r:id="rId146"/>
    <p:sldId id="467" r:id="rId147"/>
    <p:sldId id="468" r:id="rId148"/>
    <p:sldId id="368" r:id="rId149"/>
    <p:sldId id="377" r:id="rId150"/>
    <p:sldId id="469" r:id="rId151"/>
    <p:sldId id="470" r:id="rId152"/>
    <p:sldId id="378" r:id="rId153"/>
    <p:sldId id="321" r:id="rId154"/>
    <p:sldId id="471" r:id="rId155"/>
    <p:sldId id="472" r:id="rId156"/>
    <p:sldId id="322" r:id="rId157"/>
    <p:sldId id="281" r:id="rId158"/>
    <p:sldId id="412" r:id="rId159"/>
    <p:sldId id="413" r:id="rId160"/>
    <p:sldId id="414" r:id="rId161"/>
    <p:sldId id="282" r:id="rId162"/>
    <p:sldId id="369" r:id="rId163"/>
    <p:sldId id="473" r:id="rId164"/>
    <p:sldId id="474" r:id="rId165"/>
    <p:sldId id="370" r:id="rId166"/>
    <p:sldId id="371" r:id="rId167"/>
    <p:sldId id="475" r:id="rId168"/>
    <p:sldId id="476" r:id="rId169"/>
    <p:sldId id="372" r:id="rId170"/>
    <p:sldId id="387" r:id="rId171"/>
    <p:sldId id="477" r:id="rId172"/>
    <p:sldId id="478" r:id="rId173"/>
    <p:sldId id="388" r:id="rId174"/>
    <p:sldId id="379" r:id="rId175"/>
    <p:sldId id="479" r:id="rId176"/>
    <p:sldId id="480" r:id="rId177"/>
    <p:sldId id="380" r:id="rId178"/>
    <p:sldId id="389" r:id="rId179"/>
    <p:sldId id="481" r:id="rId180"/>
    <p:sldId id="482" r:id="rId181"/>
    <p:sldId id="390" r:id="rId18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182" Type="http://schemas.openxmlformats.org/officeDocument/2006/relationships/slide" Target="slides/slide18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5" Type="http://schemas.openxmlformats.org/officeDocument/2006/relationships/slide" Target="slides/slide64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51" Type="http://schemas.openxmlformats.org/officeDocument/2006/relationships/slide" Target="slides/slide150.xml"/><Relationship Id="rId172" Type="http://schemas.openxmlformats.org/officeDocument/2006/relationships/slide" Target="slides/slide17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presProps" Target="presProps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theme" Target="theme/theme1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E0AAC0-8B52-4C90-BBB8-6C666E2383B2}" type="datetimeFigureOut">
              <a:rPr lang="tr-TR" smtClean="0"/>
              <a:t>04.06.2016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2ACAA5-13B2-4DC8-BB5E-36EB1B428D6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440783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ACAA5-13B2-4DC8-BB5E-36EB1B428D60}" type="slidenum">
              <a:rPr lang="tr-TR" smtClean="0"/>
              <a:t>181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540818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ik Üçgen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Başlık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Alt Başlık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grpSp>
        <p:nvGrpSpPr>
          <p:cNvPr id="2" name="Gr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Serbest 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Serbest 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Serbest 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Düz Bağlayıcı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Veri Yer Tutucusu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23720DD-5B6D-40BF-8493-A6B52D484E6B}" type="datetimeFigureOut">
              <a:rPr lang="tr-TR" smtClean="0"/>
              <a:pPr/>
              <a:t>04.06.2016</a:t>
            </a:fld>
            <a:endParaRPr lang="tr-TR"/>
          </a:p>
        </p:txBody>
      </p:sp>
      <p:sp>
        <p:nvSpPr>
          <p:cNvPr id="19" name="Altbilgi Yer Tutucusu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7" name="Slayt Numarası Yer Tutucus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04.06.2016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04.06.2016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04.06.2016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Başlık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04.06.2016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Köşeli Çift Ayraç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Köşeli Çift Ayraç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04.06.2016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Başlık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04.06.2016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04.06.2016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6" name="Başlık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04.06.2016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pPr/>
              <a:t>04.06.2016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23720DD-5B6D-40BF-8493-A6B52D484E6B}" type="datetimeFigureOut">
              <a:rPr lang="tr-TR" smtClean="0"/>
              <a:pPr/>
              <a:t>04.06.2016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Serbest 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Serbest 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Dik Üçgen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Düz Bağlayıcı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Köşeli Çift Ayraç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Köşeli Çift Ayraç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erbest 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Serbest 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Dik Üçgen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Düz Bağlayıcı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Başlık Yer Tutucusu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Metin Yer Tutucusu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Veri Yer Tutucusu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A23720DD-5B6D-40BF-8493-A6B52D484E6B}" type="datetimeFigureOut">
              <a:rPr lang="tr-TR" smtClean="0"/>
              <a:pPr/>
              <a:t>04.06.2016</a:t>
            </a:fld>
            <a:endParaRPr lang="tr-TR"/>
          </a:p>
        </p:txBody>
      </p:sp>
      <p:sp>
        <p:nvSpPr>
          <p:cNvPr id="22" name="Altbilgi Yer Tutucusu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8" name="Slayt Numarası Yer Tutucusu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0263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tr-TR" sz="2800" dirty="0" smtClean="0">
                <a:latin typeface="Arial Black" panose="020B0A04020102020204" pitchFamily="34" charset="0"/>
              </a:rPr>
              <a:t>2015-2016 EĞİTİM VE ÖĞRETİM YILI</a:t>
            </a:r>
            <a:br>
              <a:rPr lang="tr-TR" sz="2800" dirty="0" smtClean="0">
                <a:latin typeface="Arial Black" panose="020B0A04020102020204" pitchFamily="34" charset="0"/>
              </a:rPr>
            </a:br>
            <a:r>
              <a:rPr lang="tr-TR" sz="2800" dirty="0" smtClean="0">
                <a:latin typeface="Arial Black" panose="020B0A04020102020204" pitchFamily="34" charset="0"/>
              </a:rPr>
              <a:t/>
            </a:r>
            <a:br>
              <a:rPr lang="tr-TR" sz="2800" dirty="0" smtClean="0">
                <a:latin typeface="Arial Black" panose="020B0A04020102020204" pitchFamily="34" charset="0"/>
              </a:rPr>
            </a:br>
            <a:r>
              <a:rPr lang="tr-TR" sz="2800" dirty="0" smtClean="0">
                <a:latin typeface="Arial Black" panose="020B0A04020102020204" pitchFamily="34" charset="0"/>
              </a:rPr>
              <a:t>…………………………… İLKOKULU</a:t>
            </a:r>
            <a:br>
              <a:rPr lang="tr-TR" sz="2800" dirty="0" smtClean="0">
                <a:latin typeface="Arial Black" panose="020B0A04020102020204" pitchFamily="34" charset="0"/>
              </a:rPr>
            </a:br>
            <a:r>
              <a:rPr lang="tr-TR" sz="2800" dirty="0" smtClean="0">
                <a:latin typeface="Arial Black" panose="020B0A04020102020204" pitchFamily="34" charset="0"/>
              </a:rPr>
              <a:t/>
            </a:r>
            <a:br>
              <a:rPr lang="tr-TR" sz="2800" dirty="0" smtClean="0">
                <a:latin typeface="Arial Black" panose="020B0A04020102020204" pitchFamily="34" charset="0"/>
              </a:rPr>
            </a:br>
            <a:r>
              <a:rPr lang="tr-TR" sz="2800" dirty="0" smtClean="0">
                <a:latin typeface="Arial Black" panose="020B0A04020102020204" pitchFamily="34" charset="0"/>
              </a:rPr>
              <a:t>3-C SINIFI II. DÖNEM BİLGİ YARIŞMASI</a:t>
            </a:r>
            <a:br>
              <a:rPr lang="tr-TR" sz="2800" dirty="0" smtClean="0">
                <a:latin typeface="Arial Black" panose="020B0A04020102020204" pitchFamily="34" charset="0"/>
              </a:rPr>
            </a:br>
            <a:endParaRPr lang="tr-TR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9643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00200"/>
            <a:ext cx="828092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tr-TR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tr-TR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tr-TR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B) 38 yıl 00 ay 01 gün</a:t>
            </a:r>
            <a:endParaRPr lang="tr-TR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CEVAP</a:t>
            </a:r>
            <a:endParaRPr lang="tr-TR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3172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SÜRE BAŞLADI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grpSp>
        <p:nvGrpSpPr>
          <p:cNvPr id="4" name="Group 3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3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4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5" name="Group 4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6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7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6" name="Group 45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39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0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7" name="Group 5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1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2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8" name="Group 6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4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5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9" name="Group 6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7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8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10" name="Group 6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0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1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1" name="Group 6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3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4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2" name="Group 7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6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7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13" name="Group 7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9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0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14" name="Group 7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72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3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5" name="Group 81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75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6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6" name="Group 9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1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2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7" name="Group 93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84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5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8" name="Group 9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7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8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19" name="Group 9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0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1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0" name="Group 10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3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4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1" name="Group 10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6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7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" name="Group 10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9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0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" name="Group 11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2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3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4" name="Group 11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5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6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" name="Group 11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8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9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6" name="Group 12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1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7" name="Group 12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4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5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8" name="Group 126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17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8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9" name="Group 12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0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1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0" name="Group 13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3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4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31" name="Group 13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6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7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4" name="Group 13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9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0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7" name="Group 14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2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3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0" name="Group 14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5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6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33" name="Group 14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8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9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36" name="Group 15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1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2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39" name="Group 15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4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5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42" name="Group 15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7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8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45" name="Group 15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0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1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46" name="Group 16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3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4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47" name="Group 16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6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7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48" name="Group 16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9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0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49" name="Group 17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2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3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50" name="Group 17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5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6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1" name="Group 17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8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9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2" name="Group 18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1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2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53" name="Group 18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4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5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54" name="Group 18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7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8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55" name="Group 189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0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1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32" name="Group 192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3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4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35" name="Group 19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6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7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8" name="Group 19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9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0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41" name="Group 20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2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3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42" name="Group 20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5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6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43" name="Group 20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8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9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44" name="Group 21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1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2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45" name="Group 21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4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5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46" name="Group 21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7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8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47" name="Group 21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0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1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48" name="Group 22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3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4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49" name="Group 22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6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50" name="Group 22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9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0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53" name="Group 23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2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3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56" name="Group 23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5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59" name="Group 23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8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9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62" name="Group 24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1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2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65" name="Group 24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4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5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68" name="Group 24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7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8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71" name="Group 24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0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1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74" name="Group 25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3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4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tr-TR" sz="48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tr-TR" sz="6600" b="1" dirty="0" smtClean="0">
                <a:solidFill>
                  <a:srgbClr val="FF0000"/>
                </a:solidFill>
              </a:rPr>
              <a:t>SÜRE SONA ERDİ</a:t>
            </a:r>
            <a:endParaRPr lang="tr-TR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00200"/>
            <a:ext cx="828092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tr-TR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tr-TR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tr-TR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C) Güneş Işığı</a:t>
            </a:r>
            <a:endParaRPr lang="tr-TR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CEVAP</a:t>
            </a:r>
            <a:endParaRPr lang="tr-TR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716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28800"/>
            <a:ext cx="835292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Aşağıdaki olaylardan hangisi diğerlerinden daha önce gerçekleşmiştir?</a:t>
            </a:r>
          </a:p>
          <a:p>
            <a:pPr marL="0" indent="0">
              <a:buNone/>
            </a:pP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TBMM’nin açılması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Düşmanların kesin olarak yenilmesi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Cumhuriyetin ilan edilmesi</a:t>
            </a: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HAYAT BİLGİSİ SORUSU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643756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SÜRE BAŞLADI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grpSp>
        <p:nvGrpSpPr>
          <p:cNvPr id="4" name="Group 3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3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4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5" name="Group 4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6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7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6" name="Group 45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39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0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7" name="Group 5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1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2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8" name="Group 6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4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5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9" name="Group 6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7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8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10" name="Group 6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0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1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1" name="Group 6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3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4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2" name="Group 7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6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7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13" name="Group 7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9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0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14" name="Group 7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72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3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5" name="Group 81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75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6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6" name="Group 9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1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2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7" name="Group 93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84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5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8" name="Group 9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7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8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19" name="Group 9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0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1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0" name="Group 10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3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4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1" name="Group 10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6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7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" name="Group 10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9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0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" name="Group 11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2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3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4" name="Group 11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5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6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" name="Group 11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8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9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6" name="Group 12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1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7" name="Group 12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4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5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8" name="Group 126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17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8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9" name="Group 12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0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1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0" name="Group 13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3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4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31" name="Group 13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6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7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4" name="Group 13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9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0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7" name="Group 14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2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3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0" name="Group 14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5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6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33" name="Group 14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8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9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36" name="Group 15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1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2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39" name="Group 15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4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5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42" name="Group 15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7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8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45" name="Group 15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0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1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46" name="Group 16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3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4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47" name="Group 16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6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7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48" name="Group 16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9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0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49" name="Group 17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2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3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50" name="Group 17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5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6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1" name="Group 17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8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9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2" name="Group 18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1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2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53" name="Group 18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4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5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54" name="Group 18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7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8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55" name="Group 189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0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1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32" name="Group 192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3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4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35" name="Group 19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6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7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8" name="Group 19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9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0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41" name="Group 20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2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3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42" name="Group 20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5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6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43" name="Group 20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8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9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44" name="Group 21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1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2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45" name="Group 21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4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5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46" name="Group 21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7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8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47" name="Group 21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0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1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48" name="Group 22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3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4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49" name="Group 22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6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50" name="Group 22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9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0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53" name="Group 23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2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3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56" name="Group 23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5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59" name="Group 23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8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9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62" name="Group 24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1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2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65" name="Group 24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4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5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68" name="Group 24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7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8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71" name="Group 24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0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1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74" name="Group 25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3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4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tr-TR" sz="48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tr-TR" sz="6600" b="1" dirty="0" smtClean="0">
                <a:solidFill>
                  <a:srgbClr val="FF0000"/>
                </a:solidFill>
              </a:rPr>
              <a:t>SÜRE SONA ERDİ</a:t>
            </a:r>
            <a:endParaRPr lang="tr-TR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00200"/>
            <a:ext cx="828092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tr-TR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tr-TR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tr-TR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A) TBMM’nin açılması</a:t>
            </a:r>
            <a:endParaRPr lang="tr-TR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CEVAP</a:t>
            </a:r>
            <a:endParaRPr lang="tr-TR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570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00200"/>
            <a:ext cx="828092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Milli Eğitim Bakanımız aşağıdakilerden hangisidir?</a:t>
            </a:r>
          </a:p>
          <a:p>
            <a:pPr marL="0" indent="0">
              <a:buNone/>
            </a:pP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Binali YILDIRIM</a:t>
            </a:r>
          </a:p>
          <a:p>
            <a:pPr marL="514350" indent="-514350">
              <a:buAutoNum type="alphaUcParenR"/>
            </a:pPr>
            <a:r>
              <a:rPr lang="tr-T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İsmet YILMAZ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Nabi AVCI</a:t>
            </a: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GENEL KÜLTÜR SORUSU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8663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SÜRE BAŞLADI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grpSp>
        <p:nvGrpSpPr>
          <p:cNvPr id="4" name="Group 3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3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4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5" name="Group 4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6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7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6" name="Group 45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39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0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7" name="Group 5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1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2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8" name="Group 6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4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5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9" name="Group 6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7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8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10" name="Group 6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0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1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1" name="Group 6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3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4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2" name="Group 7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6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7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13" name="Group 7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9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0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14" name="Group 7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72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3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5" name="Group 81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75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6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6" name="Group 9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1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2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7" name="Group 93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84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5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8" name="Group 9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7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8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19" name="Group 9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0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1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0" name="Group 10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3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4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1" name="Group 10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6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7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" name="Group 10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9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0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" name="Group 11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2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3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4" name="Group 11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5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6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" name="Group 11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8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9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6" name="Group 12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1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7" name="Group 12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4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5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8" name="Group 126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17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8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9" name="Group 12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0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1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0" name="Group 13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3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4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31" name="Group 13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6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7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4" name="Group 13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9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0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7" name="Group 14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2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3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0" name="Group 14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5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6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33" name="Group 14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8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9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36" name="Group 15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1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2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39" name="Group 15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4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5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42" name="Group 15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7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8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45" name="Group 15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0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1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46" name="Group 16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3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4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47" name="Group 16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6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7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48" name="Group 16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9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0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49" name="Group 17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2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3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50" name="Group 17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5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6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1" name="Group 17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8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9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2" name="Group 18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1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2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53" name="Group 18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4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5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54" name="Group 18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7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8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55" name="Group 189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0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1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32" name="Group 192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3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4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35" name="Group 19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6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7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8" name="Group 19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9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0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41" name="Group 20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2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3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42" name="Group 20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5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6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43" name="Group 20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8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9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44" name="Group 21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1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2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45" name="Group 21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4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5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46" name="Group 21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7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8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47" name="Group 21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0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1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48" name="Group 22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3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4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49" name="Group 22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6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50" name="Group 22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9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0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53" name="Group 23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2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3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56" name="Group 23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5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59" name="Group 23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8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9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62" name="Group 24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1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2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65" name="Group 24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4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5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68" name="Group 24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7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8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71" name="Group 24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0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1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74" name="Group 25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3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4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tr-TR" sz="48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tr-TR" sz="6600" b="1" dirty="0" smtClean="0">
                <a:solidFill>
                  <a:srgbClr val="FF0000"/>
                </a:solidFill>
              </a:rPr>
              <a:t>SÜRE SONA ERDİ</a:t>
            </a:r>
            <a:endParaRPr lang="tr-TR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28800"/>
            <a:ext cx="8352928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Kış aylarında odadaki sıcaklığın etkisiyle camda oluşan buhar bir süre sonra su damlası olarak yere düşer.</a:t>
            </a:r>
          </a:p>
          <a:p>
            <a:pPr marL="0" indent="0">
              <a:buNone/>
            </a:pPr>
            <a:r>
              <a:rPr lang="tr-TR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 olaya ne ad verilir?</a:t>
            </a:r>
          </a:p>
          <a:p>
            <a:pPr marL="0" indent="0">
              <a:buNone/>
            </a:pP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Süblimleşme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Buharlaşma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Yoğunlaşma</a:t>
            </a: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FEN BİLİMLERİ SORUSU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805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00200"/>
            <a:ext cx="828092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tr-TR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tr-TR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tr-TR" sz="6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tr-TR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İsmet YILMAZ</a:t>
            </a:r>
            <a:endParaRPr lang="tr-TR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CEVAP</a:t>
            </a:r>
            <a:endParaRPr lang="tr-TR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7366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28800"/>
            <a:ext cx="835292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Aşağıdaki cümlelerden hangisinde soyut anlamlı bir kelime vardır?</a:t>
            </a:r>
            <a:endParaRPr lang="tr-T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Ay ışığı etrafı aydınlatıyordu.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Yaz gelmeden soğuk su içilmez.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Ona hislerimi anlatamıyorum.</a:t>
            </a: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TÜRKÇE SORUSU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29566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SÜRE BAŞLADI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grpSp>
        <p:nvGrpSpPr>
          <p:cNvPr id="4" name="Group 3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3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4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5" name="Group 4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6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7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6" name="Group 45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39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0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7" name="Group 5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1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2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8" name="Group 6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4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5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9" name="Group 6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7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8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10" name="Group 6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0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1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1" name="Group 6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3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4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2" name="Group 7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6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7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13" name="Group 7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9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0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14" name="Group 7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72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3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5" name="Group 81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75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6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6" name="Group 9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1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2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7" name="Group 93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84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5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8" name="Group 9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7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8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19" name="Group 9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0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1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0" name="Group 10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3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4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1" name="Group 10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6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7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" name="Group 10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9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0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" name="Group 11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2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3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4" name="Group 11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5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6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" name="Group 11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8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9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6" name="Group 12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1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7" name="Group 12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4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5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8" name="Group 126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17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8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9" name="Group 12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0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1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0" name="Group 13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3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4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31" name="Group 13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6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7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4" name="Group 13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9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0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7" name="Group 14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2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3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0" name="Group 14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5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6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33" name="Group 14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8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9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36" name="Group 15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1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2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39" name="Group 15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4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5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42" name="Group 15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7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8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45" name="Group 15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0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1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46" name="Group 16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3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4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47" name="Group 16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6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7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48" name="Group 16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9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0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49" name="Group 17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2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3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50" name="Group 17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5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6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1" name="Group 17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8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9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2" name="Group 18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1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2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53" name="Group 18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4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5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54" name="Group 18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7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8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55" name="Group 189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0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1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32" name="Group 192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3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4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35" name="Group 19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6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7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8" name="Group 19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9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0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41" name="Group 20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2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3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42" name="Group 20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5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6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43" name="Group 20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8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9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44" name="Group 21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1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2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45" name="Group 21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4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5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46" name="Group 21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7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8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47" name="Group 21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0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1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48" name="Group 22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3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4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49" name="Group 22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6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50" name="Group 22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9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0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53" name="Group 23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2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3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56" name="Group 23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5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59" name="Group 23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8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9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62" name="Group 24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1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2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65" name="Group 24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4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5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68" name="Group 24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7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8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71" name="Group 24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0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1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74" name="Group 25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3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4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tr-TR" sz="48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tr-TR" sz="6600" b="1" dirty="0" smtClean="0">
                <a:solidFill>
                  <a:srgbClr val="FF0000"/>
                </a:solidFill>
              </a:rPr>
              <a:t>SÜRE SONA ERDİ</a:t>
            </a:r>
            <a:endParaRPr lang="tr-TR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00200"/>
            <a:ext cx="828092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tr-TR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tr-TR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tr-TR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C) </a:t>
            </a:r>
            <a:r>
              <a:rPr lang="tr-TR" sz="6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Ona hislerimi anlatamıyorum</a:t>
            </a:r>
            <a:endParaRPr lang="tr-TR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CEVAP</a:t>
            </a:r>
            <a:endParaRPr lang="tr-TR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6644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28800"/>
            <a:ext cx="8352928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56 </a:t>
            </a:r>
            <a:r>
              <a:rPr lang="tr-TR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cm’lik</a:t>
            </a:r>
            <a:r>
              <a:rPr lang="tr-TR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renkli fon kağıdı 0,8 </a:t>
            </a:r>
            <a:r>
              <a:rPr lang="tr-TR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cm’lik</a:t>
            </a:r>
            <a:r>
              <a:rPr lang="tr-TR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parçalara ayrılacaktır.</a:t>
            </a:r>
          </a:p>
          <a:p>
            <a:pPr marL="0" indent="0">
              <a:buNone/>
            </a:pPr>
            <a:r>
              <a:rPr lang="tr-TR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 işlemin sonunda kaç tane parça elde edilir?</a:t>
            </a:r>
          </a:p>
          <a:p>
            <a:pPr marL="0" indent="0">
              <a:buNone/>
            </a:pP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110 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90 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70</a:t>
            </a: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MATEMATİK SORUSU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55809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76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77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3" name="Group 4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74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75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4" name="Group 45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772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73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5" name="Group 54"/>
          <p:cNvGrpSpPr>
            <a:grpSpLocks/>
          </p:cNvGrpSpPr>
          <p:nvPr/>
        </p:nvGrpSpPr>
        <p:grpSpPr bwMode="auto">
          <a:xfrm>
            <a:off x="3485540" y="2490582"/>
            <a:ext cx="933503" cy="1474788"/>
            <a:chOff x="4580" y="1878"/>
            <a:chExt cx="736" cy="928"/>
          </a:xfrm>
        </p:grpSpPr>
        <p:sp>
          <p:nvSpPr>
            <p:cNvPr id="21766" name="Rectangle 5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67" name="Text Box 5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6" name="Group 57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64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65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7" name="Group 6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62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63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8" name="Group 63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60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61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9" name="Group 66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58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59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0" name="Group 6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56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57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1" name="Group 7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54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55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12" name="Group 75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52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53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13" name="Group 78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50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51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4" name="Group 81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748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49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5" name="Group 84"/>
          <p:cNvGrpSpPr>
            <a:grpSpLocks/>
          </p:cNvGrpSpPr>
          <p:nvPr/>
        </p:nvGrpSpPr>
        <p:grpSpPr bwMode="auto">
          <a:xfrm>
            <a:off x="3485540" y="2490582"/>
            <a:ext cx="933503" cy="1474788"/>
            <a:chOff x="4580" y="1878"/>
            <a:chExt cx="736" cy="928"/>
          </a:xfrm>
        </p:grpSpPr>
        <p:sp>
          <p:nvSpPr>
            <p:cNvPr id="21746" name="Rectangle 8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47" name="Text Box 8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6" name="Group 87"/>
          <p:cNvGrpSpPr>
            <a:grpSpLocks/>
          </p:cNvGrpSpPr>
          <p:nvPr/>
        </p:nvGrpSpPr>
        <p:grpSpPr bwMode="auto">
          <a:xfrm>
            <a:off x="2247290" y="2487407"/>
            <a:ext cx="933503" cy="1474788"/>
            <a:chOff x="4580" y="1878"/>
            <a:chExt cx="736" cy="928"/>
          </a:xfrm>
        </p:grpSpPr>
        <p:sp>
          <p:nvSpPr>
            <p:cNvPr id="21744" name="Rectangle 8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45" name="Text Box 8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7" name="Group 9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42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43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8" name="Group 93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740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41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9" name="Group 96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38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39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0" name="Group 9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36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37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1" name="Group 10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34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35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" name="Group 105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32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33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3" name="Group 108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30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31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4" name="Group 111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28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29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" name="Group 114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26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27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6" name="Group 117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24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25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7" name="Group 12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22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23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8" name="Group 123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20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21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9" name="Group 126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718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19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30" name="Group 12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16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17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1" name="Group 13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14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15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24" name="Group 135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12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13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5" name="Group 138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10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11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6" name="Group 141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08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09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27" name="Group 144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06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07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29" name="Group 147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04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05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30" name="Group 15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02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03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31" name="Group 153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00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01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32" name="Group 156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98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99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33" name="Group 15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96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97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34" name="Group 16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94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95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35" name="Group 165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92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93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36" name="Group 168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90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91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37" name="Group 171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88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89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8" name="Group 174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86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87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39" name="Group 177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84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85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40" name="Group 18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82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83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41" name="Group 183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80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81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42" name="Group 186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78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79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43" name="Group 189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676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77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44" name="Group 192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674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75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45" name="Group 195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72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73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46" name="Group 198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70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71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47" name="Group 201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68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69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48" name="Group 204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66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67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49" name="Group 207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64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65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50" name="Group 21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62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63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1" name="Group 213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60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61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2" name="Group 216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58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59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53" name="Group 21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56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57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54" name="Group 22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54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55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55" name="Group 225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52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53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1600" name="Group 228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50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51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1601" name="Group 231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48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49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1602" name="Group 234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46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47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1603" name="Group 237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44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45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1604" name="Group 24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42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43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1605" name="Group 243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40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41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1606" name="Group 246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38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39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1607" name="Group 24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36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37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1608" name="Group 25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34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35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1609" name="Group 255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632" name="Rectangle 25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33" name="Text Box 25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sp>
        <p:nvSpPr>
          <p:cNvPr id="58632" name="AutoShape 264"/>
          <p:cNvSpPr>
            <a:spLocks noChangeArrowheads="1"/>
          </p:cNvSpPr>
          <p:nvPr/>
        </p:nvSpPr>
        <p:spPr bwMode="auto">
          <a:xfrm>
            <a:off x="473075" y="2085976"/>
            <a:ext cx="8197850" cy="3778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alpha val="14000"/>
                </a:schemeClr>
              </a:gs>
              <a:gs pos="100000">
                <a:schemeClr val="bg1">
                  <a:gamma/>
                  <a:tint val="43529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tr-TR"/>
          </a:p>
        </p:txBody>
      </p:sp>
      <p:grpSp>
        <p:nvGrpSpPr>
          <p:cNvPr id="21610" name="Group 268"/>
          <p:cNvGrpSpPr>
            <a:grpSpLocks/>
          </p:cNvGrpSpPr>
          <p:nvPr/>
        </p:nvGrpSpPr>
        <p:grpSpPr bwMode="auto">
          <a:xfrm>
            <a:off x="4648201" y="2880360"/>
            <a:ext cx="96395" cy="694486"/>
            <a:chOff x="1939" y="2444"/>
            <a:chExt cx="81" cy="463"/>
          </a:xfrm>
        </p:grpSpPr>
        <p:sp>
          <p:nvSpPr>
            <p:cNvPr id="21628" name="Rectangle 269"/>
            <p:cNvSpPr>
              <a:spLocks noChangeArrowheads="1"/>
            </p:cNvSpPr>
            <p:nvPr/>
          </p:nvSpPr>
          <p:spPr bwMode="auto">
            <a:xfrm>
              <a:off x="1941" y="2828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29" name="Rectangle 270"/>
            <p:cNvSpPr>
              <a:spLocks noChangeArrowheads="1"/>
            </p:cNvSpPr>
            <p:nvPr/>
          </p:nvSpPr>
          <p:spPr bwMode="auto">
            <a:xfrm>
              <a:off x="1939" y="2444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</p:grpSp>
      <p:sp>
        <p:nvSpPr>
          <p:cNvPr id="228" name="1 Başlık"/>
          <p:cNvSpPr txBox="1">
            <a:spLocks/>
          </p:cNvSpPr>
          <p:nvPr/>
        </p:nvSpPr>
        <p:spPr>
          <a:xfrm>
            <a:off x="457200" y="3200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SÜRE BAŞLADI</a:t>
            </a:r>
            <a:endParaRPr kumimoji="0" lang="tr-TR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Click="0" advTm="1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2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6" dur="500"/>
                                        <p:tgtEl>
                                          <p:spTgt spid="21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8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2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8" dur="500"/>
                                        <p:tgtEl>
                                          <p:spTgt spid="21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0" dur="500"/>
                                        <p:tgtEl>
                                          <p:spTgt spid="216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4" dur="500"/>
                                        <p:tgtEl>
                                          <p:spTgt spid="21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6" dur="500"/>
                                        <p:tgtEl>
                                          <p:spTgt spid="216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0" dur="500"/>
                                        <p:tgtEl>
                                          <p:spTgt spid="21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2" dur="500"/>
                                        <p:tgtEl>
                                          <p:spTgt spid="216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6" dur="500"/>
                                        <p:tgtEl>
                                          <p:spTgt spid="21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8" dur="500"/>
                                        <p:tgtEl>
                                          <p:spTgt spid="216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2" dur="500"/>
                                        <p:tgtEl>
                                          <p:spTgt spid="21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4" dur="500"/>
                                        <p:tgtEl>
                                          <p:spTgt spid="216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8" dur="500"/>
                                        <p:tgtEl>
                                          <p:spTgt spid="21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0" dur="500"/>
                                        <p:tgtEl>
                                          <p:spTgt spid="216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4" dur="500"/>
                                        <p:tgtEl>
                                          <p:spTgt spid="21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6" dur="500"/>
                                        <p:tgtEl>
                                          <p:spTgt spid="216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0" dur="500"/>
                                        <p:tgtEl>
                                          <p:spTgt spid="21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02" dur="500"/>
                                        <p:tgtEl>
                                          <p:spTgt spid="216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6" dur="500"/>
                                        <p:tgtEl>
                                          <p:spTgt spid="21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800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801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3" name="Group 4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98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99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4" name="Group 45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796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97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5" name="Group 54"/>
          <p:cNvGrpSpPr>
            <a:grpSpLocks/>
          </p:cNvGrpSpPr>
          <p:nvPr/>
        </p:nvGrpSpPr>
        <p:grpSpPr bwMode="auto">
          <a:xfrm>
            <a:off x="3745457" y="2492263"/>
            <a:ext cx="469950" cy="1589096"/>
            <a:chOff x="4580" y="1878"/>
            <a:chExt cx="736" cy="928"/>
          </a:xfrm>
        </p:grpSpPr>
        <p:sp>
          <p:nvSpPr>
            <p:cNvPr id="22790" name="Rectangle 5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91" name="Text Box 5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6" name="Group 57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88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89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7" name="Group 6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86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87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8" name="Group 63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84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85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9" name="Group 66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82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83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0" name="Group 6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80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81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1" name="Group 7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78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79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12" name="Group 75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76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77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13" name="Group 78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74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75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4" name="Group 81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772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73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5" name="Group 84"/>
          <p:cNvGrpSpPr>
            <a:grpSpLocks/>
          </p:cNvGrpSpPr>
          <p:nvPr/>
        </p:nvGrpSpPr>
        <p:grpSpPr bwMode="auto">
          <a:xfrm>
            <a:off x="3745457" y="2492263"/>
            <a:ext cx="469950" cy="1589096"/>
            <a:chOff x="4580" y="1878"/>
            <a:chExt cx="736" cy="928"/>
          </a:xfrm>
        </p:grpSpPr>
        <p:sp>
          <p:nvSpPr>
            <p:cNvPr id="22770" name="Rectangle 8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71" name="Text Box 8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6" name="Group 87"/>
          <p:cNvGrpSpPr>
            <a:grpSpLocks/>
          </p:cNvGrpSpPr>
          <p:nvPr/>
        </p:nvGrpSpPr>
        <p:grpSpPr bwMode="auto">
          <a:xfrm>
            <a:off x="2507207" y="2489088"/>
            <a:ext cx="469950" cy="1589096"/>
            <a:chOff x="4580" y="1878"/>
            <a:chExt cx="736" cy="928"/>
          </a:xfrm>
        </p:grpSpPr>
        <p:sp>
          <p:nvSpPr>
            <p:cNvPr id="22768" name="Rectangle 8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69" name="Text Box 8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7" name="Group 9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66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67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8" name="Group 93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764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65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9" name="Group 96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62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63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0" name="Group 9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60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61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1" name="Group 10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58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59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" name="Group 105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56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57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3" name="Group 108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54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55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4" name="Group 111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52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53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" name="Group 114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50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51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6" name="Group 117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48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49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7" name="Group 12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46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47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8" name="Group 123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44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45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9" name="Group 126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742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43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30" name="Group 12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40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41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1" name="Group 13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38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39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2624" name="Group 135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36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37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625" name="Group 138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34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35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626" name="Group 141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32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33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2627" name="Group 144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30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31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2628" name="Group 147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28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29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2629" name="Group 15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26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27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2630" name="Group 153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24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25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2631" name="Group 156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22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23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2632" name="Group 15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20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21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2633" name="Group 16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18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19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2634" name="Group 165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16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17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635" name="Group 168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14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15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636" name="Group 171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12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13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2637" name="Group 174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10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11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2638" name="Group 177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08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09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2639" name="Group 18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06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07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2640" name="Group 183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04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05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2641" name="Group 186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02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03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2642" name="Group 189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700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01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2643" name="Group 192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698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99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2644" name="Group 195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96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97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2645" name="Group 198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94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95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2646" name="Group 201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92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93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647" name="Group 204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90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91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648" name="Group 207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88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89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2649" name="Group 21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86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87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2650" name="Group 213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84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85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2651" name="Group 216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82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83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2654" name="Group 21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80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81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2655" name="Group 22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78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79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24" name="Group 225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76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77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25" name="Group 228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74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75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26" name="Group 231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72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73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7" name="Group 234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70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71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9" name="Group 237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68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69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0" name="Group 24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66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67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31" name="Group 243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64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65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32" name="Group 246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62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63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33" name="Group 24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60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61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34" name="Group 25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58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59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35" name="Group 255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656" name="Rectangle 25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57" name="Text Box 25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36" name="Group 268"/>
          <p:cNvGrpSpPr>
            <a:grpSpLocks/>
          </p:cNvGrpSpPr>
          <p:nvPr/>
        </p:nvGrpSpPr>
        <p:grpSpPr bwMode="auto">
          <a:xfrm>
            <a:off x="4876801" y="2880360"/>
            <a:ext cx="48527" cy="748313"/>
            <a:chOff x="1939" y="2444"/>
            <a:chExt cx="81" cy="463"/>
          </a:xfrm>
        </p:grpSpPr>
        <p:sp>
          <p:nvSpPr>
            <p:cNvPr id="22652" name="Rectangle 269"/>
            <p:cNvSpPr>
              <a:spLocks noChangeArrowheads="1"/>
            </p:cNvSpPr>
            <p:nvPr/>
          </p:nvSpPr>
          <p:spPr bwMode="auto">
            <a:xfrm>
              <a:off x="1941" y="2828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53" name="Rectangle 270"/>
            <p:cNvSpPr>
              <a:spLocks noChangeArrowheads="1"/>
            </p:cNvSpPr>
            <p:nvPr/>
          </p:nvSpPr>
          <p:spPr bwMode="auto">
            <a:xfrm>
              <a:off x="1939" y="2444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</p:grpSp>
      <p:sp>
        <p:nvSpPr>
          <p:cNvPr id="228" name="1 Başlık"/>
          <p:cNvSpPr txBox="1">
            <a:spLocks/>
          </p:cNvSpPr>
          <p:nvPr/>
        </p:nvSpPr>
        <p:spPr>
          <a:xfrm>
            <a:off x="457200" y="36576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SÜRE BAŞLADI</a:t>
            </a:r>
            <a:endParaRPr kumimoji="0" lang="tr-TR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Click="0" advTm="6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2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26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2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26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2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26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2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26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2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26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2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26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2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26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2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2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26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2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26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2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26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2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26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2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26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2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26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2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26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2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26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2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26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2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26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22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26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22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226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22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226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22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226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22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226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22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226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22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226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22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226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22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226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22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226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22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226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0" dur="500"/>
                                        <p:tgtEl>
                                          <p:spTgt spid="22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2" dur="500"/>
                                        <p:tgtEl>
                                          <p:spTgt spid="226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6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8" dur="500"/>
                                        <p:tgtEl>
                                          <p:spTgt spid="226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2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4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8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0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4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6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0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6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8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2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4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8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0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4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6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0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02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6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tr-TR" sz="48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tr-TR" sz="6600" b="1" dirty="0" smtClean="0">
                <a:solidFill>
                  <a:srgbClr val="FF0000"/>
                </a:solidFill>
              </a:rPr>
              <a:t>SÜRE SONA ERDİ</a:t>
            </a:r>
            <a:endParaRPr lang="tr-TR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00200"/>
            <a:ext cx="828092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tr-TR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tr-TR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tr-TR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C) 70</a:t>
            </a:r>
            <a:endParaRPr lang="tr-TR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CEVAP</a:t>
            </a:r>
            <a:endParaRPr lang="tr-TR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1362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SÜRE BAŞLADI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grpSp>
        <p:nvGrpSpPr>
          <p:cNvPr id="4" name="Group 3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3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4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5" name="Group 4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6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7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6" name="Group 45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39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0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7" name="Group 5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1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2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8" name="Group 6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4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5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9" name="Group 6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7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8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10" name="Group 6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0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1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1" name="Group 6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3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4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2" name="Group 7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6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7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13" name="Group 7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9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0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14" name="Group 7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72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3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5" name="Group 81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75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6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6" name="Group 9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1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2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7" name="Group 93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84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5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8" name="Group 9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7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8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19" name="Group 9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0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1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0" name="Group 10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3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4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1" name="Group 10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6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7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" name="Group 10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9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0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" name="Group 11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2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3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4" name="Group 11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5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6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" name="Group 11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8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9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6" name="Group 12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1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7" name="Group 12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4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5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8" name="Group 126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17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8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9" name="Group 12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0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1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0" name="Group 13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3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4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31" name="Group 13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6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7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4" name="Group 13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9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0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7" name="Group 14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2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3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0" name="Group 14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5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6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33" name="Group 14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8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9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36" name="Group 15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1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2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39" name="Group 15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4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5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42" name="Group 15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7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8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45" name="Group 15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0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1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46" name="Group 16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3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4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47" name="Group 16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6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7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48" name="Group 16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9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0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49" name="Group 17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2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3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50" name="Group 17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5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6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1" name="Group 17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8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9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2" name="Group 18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1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2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53" name="Group 18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4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5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54" name="Group 18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7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8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55" name="Group 189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0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1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32" name="Group 192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3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4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35" name="Group 19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6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7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8" name="Group 19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9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0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41" name="Group 20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2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3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42" name="Group 20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5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6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43" name="Group 20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8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9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44" name="Group 21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1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2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45" name="Group 21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4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5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46" name="Group 21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7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8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47" name="Group 21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0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1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48" name="Group 22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3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4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49" name="Group 22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6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50" name="Group 22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9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0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53" name="Group 23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2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3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56" name="Group 23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5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59" name="Group 23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8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9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62" name="Group 24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1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2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65" name="Group 24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4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5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68" name="Group 24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7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8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71" name="Group 24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0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1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74" name="Group 25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3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4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28800"/>
            <a:ext cx="835292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Şehir elektriği kesildiğinde elektrik enerjisi üreten enerji kaynağının adı nedir?</a:t>
            </a:r>
          </a:p>
          <a:p>
            <a:pPr marL="0" indent="0">
              <a:buNone/>
            </a:pP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Jeneratör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Batarya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Akü</a:t>
            </a: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FEN BİLİMLERİ SORUSU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908499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SÜRE BAŞLADI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grpSp>
        <p:nvGrpSpPr>
          <p:cNvPr id="4" name="Group 3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3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4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5" name="Group 4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6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7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6" name="Group 45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39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0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7" name="Group 5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1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2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8" name="Group 6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4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5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9" name="Group 6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7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8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10" name="Group 6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0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1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1" name="Group 6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3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4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2" name="Group 7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6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7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13" name="Group 7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9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0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14" name="Group 7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72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3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5" name="Group 81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75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6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6" name="Group 9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1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2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7" name="Group 93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84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5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8" name="Group 9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7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8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19" name="Group 9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0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1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0" name="Group 10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3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4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1" name="Group 10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6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7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" name="Group 10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9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0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" name="Group 11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2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3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4" name="Group 11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5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6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" name="Group 11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8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9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6" name="Group 12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1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7" name="Group 12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4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5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8" name="Group 126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17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8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9" name="Group 12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0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1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0" name="Group 13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3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4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31" name="Group 13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6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7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4" name="Group 13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9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0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7" name="Group 14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2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3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0" name="Group 14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5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6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33" name="Group 14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8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9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36" name="Group 15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1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2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39" name="Group 15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4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5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42" name="Group 15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7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8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45" name="Group 15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0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1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46" name="Group 16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3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4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47" name="Group 16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6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7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48" name="Group 16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9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0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49" name="Group 17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2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3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50" name="Group 17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5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6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1" name="Group 17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8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9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2" name="Group 18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1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2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53" name="Group 18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4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5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54" name="Group 18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7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8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55" name="Group 189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0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1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32" name="Group 192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3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4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35" name="Group 19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6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7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8" name="Group 19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9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0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41" name="Group 20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2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3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42" name="Group 20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5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6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43" name="Group 20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8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9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44" name="Group 21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1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2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45" name="Group 21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4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5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46" name="Group 21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7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8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47" name="Group 21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0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1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48" name="Group 22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3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4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49" name="Group 22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6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50" name="Group 22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9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0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53" name="Group 23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2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3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56" name="Group 23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5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59" name="Group 23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8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9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62" name="Group 24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1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2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65" name="Group 24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4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5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68" name="Group 24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7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8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71" name="Group 24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0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1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74" name="Group 25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3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4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tr-TR" sz="48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tr-TR" sz="6600" b="1" dirty="0" smtClean="0">
                <a:solidFill>
                  <a:srgbClr val="FF0000"/>
                </a:solidFill>
              </a:rPr>
              <a:t>SÜRE SONA ERDİ</a:t>
            </a:r>
            <a:endParaRPr lang="tr-TR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00200"/>
            <a:ext cx="828092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tr-TR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tr-TR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tr-TR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A) Jeneratör</a:t>
            </a:r>
            <a:endParaRPr lang="tr-TR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CEVAP</a:t>
            </a:r>
            <a:endParaRPr lang="tr-TR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316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28800"/>
            <a:ext cx="835292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Ülkemizin en kuzeyinde ve en güneyinde hangi iller bulunmaktadır?</a:t>
            </a:r>
          </a:p>
          <a:p>
            <a:pPr marL="0" indent="0">
              <a:buNone/>
            </a:pP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Sinop – Hatay 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Edirne – Iğdır 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Bartın – Adana </a:t>
            </a: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HAYAT BİLGİSİ SORUSU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289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SÜRE BAŞLADI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grpSp>
        <p:nvGrpSpPr>
          <p:cNvPr id="4" name="Group 3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3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4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5" name="Group 4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6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7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6" name="Group 45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39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0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7" name="Group 5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1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2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8" name="Group 6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4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5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9" name="Group 6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7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8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10" name="Group 6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0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1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1" name="Group 6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3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4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2" name="Group 7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6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7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13" name="Group 7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9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0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14" name="Group 7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72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3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5" name="Group 81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75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6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6" name="Group 9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1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2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7" name="Group 93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84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5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8" name="Group 9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7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8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19" name="Group 9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0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1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0" name="Group 10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3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4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1" name="Group 10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6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7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" name="Group 10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9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0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" name="Group 11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2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3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4" name="Group 11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5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6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" name="Group 11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8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9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6" name="Group 12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1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7" name="Group 12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4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5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8" name="Group 126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17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8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9" name="Group 12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0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1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0" name="Group 13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3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4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31" name="Group 13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6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7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4" name="Group 13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9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0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7" name="Group 14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2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3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0" name="Group 14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5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6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33" name="Group 14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8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9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36" name="Group 15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1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2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39" name="Group 15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4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5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42" name="Group 15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7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8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45" name="Group 15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0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1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46" name="Group 16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3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4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47" name="Group 16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6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7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48" name="Group 16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9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0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49" name="Group 17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2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3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50" name="Group 17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5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6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1" name="Group 17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8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9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2" name="Group 18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1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2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53" name="Group 18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4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5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54" name="Group 18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7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8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55" name="Group 189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0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1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32" name="Group 192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3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4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35" name="Group 19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6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7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8" name="Group 19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9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0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41" name="Group 20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2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3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42" name="Group 20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5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6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43" name="Group 20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8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9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44" name="Group 21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1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2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45" name="Group 21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4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5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46" name="Group 21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7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8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47" name="Group 21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0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1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48" name="Group 22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3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4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49" name="Group 22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6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50" name="Group 22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9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0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53" name="Group 23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2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3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56" name="Group 23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5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59" name="Group 23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8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9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62" name="Group 24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1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2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65" name="Group 24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4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5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68" name="Group 24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7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8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71" name="Group 24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0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1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74" name="Group 25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3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4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tr-TR" sz="48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tr-TR" sz="6600" b="1" dirty="0" smtClean="0">
                <a:solidFill>
                  <a:srgbClr val="FF0000"/>
                </a:solidFill>
              </a:rPr>
              <a:t>SÜRE SONA ERDİ</a:t>
            </a:r>
            <a:endParaRPr lang="tr-TR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00200"/>
            <a:ext cx="828092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tr-TR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tr-TR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tr-TR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A) Sinop – Hatay </a:t>
            </a:r>
            <a:endParaRPr lang="tr-TR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CEVAP</a:t>
            </a:r>
            <a:endParaRPr lang="tr-TR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3030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28800"/>
            <a:ext cx="8352928" cy="4525963"/>
          </a:xfrm>
        </p:spPr>
        <p:txBody>
          <a:bodyPr>
            <a:noAutofit/>
          </a:bodyPr>
          <a:lstStyle/>
          <a:p>
            <a:pPr marL="88900" indent="0">
              <a:lnSpc>
                <a:spcPct val="115000"/>
              </a:lnSpc>
              <a:buNone/>
              <a:tabLst>
                <a:tab pos="1828800" algn="l"/>
              </a:tabLst>
            </a:pPr>
            <a:r>
              <a:rPr lang="tr-TR" sz="3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Boşluğu uygun şekilde tamamlayacak cümle aşağıdakilerden hangisidir?</a:t>
            </a:r>
          </a:p>
          <a:p>
            <a:pPr marL="88900" indent="0">
              <a:lnSpc>
                <a:spcPct val="115000"/>
              </a:lnSpc>
              <a:buNone/>
              <a:tabLst>
                <a:tab pos="1828800" algn="l"/>
              </a:tabLst>
            </a:pPr>
            <a:r>
              <a:rPr lang="tr-TR" sz="3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</a:t>
            </a:r>
            <a:r>
              <a:rPr lang="tr-TR" sz="3200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Bilge:</a:t>
            </a:r>
            <a:r>
              <a:rPr lang="tr-TR" sz="3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tr-TR" sz="3200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Where</a:t>
            </a:r>
            <a:r>
              <a:rPr lang="tr-TR" sz="3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is </a:t>
            </a:r>
            <a:r>
              <a:rPr lang="tr-TR" sz="3200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the</a:t>
            </a:r>
            <a:r>
              <a:rPr lang="tr-TR" sz="3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tr-TR" sz="3200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hospital</a:t>
            </a:r>
            <a:r>
              <a:rPr lang="tr-TR" sz="3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?</a:t>
            </a:r>
          </a:p>
          <a:p>
            <a:pPr marL="88900" indent="0">
              <a:lnSpc>
                <a:spcPct val="115000"/>
              </a:lnSpc>
              <a:buNone/>
              <a:tabLst>
                <a:tab pos="1828800" algn="l"/>
              </a:tabLst>
            </a:pPr>
            <a:r>
              <a:rPr lang="tr-TR" sz="3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</a:t>
            </a:r>
            <a:r>
              <a:rPr lang="tr-TR" sz="3200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Alper:</a:t>
            </a:r>
            <a:r>
              <a:rPr lang="tr-TR" sz="3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…………………  I </a:t>
            </a:r>
            <a:r>
              <a:rPr lang="tr-TR" sz="3200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don’t</a:t>
            </a:r>
            <a:r>
              <a:rPr lang="tr-TR" sz="3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tr-TR" sz="3200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know</a:t>
            </a:r>
            <a:r>
              <a:rPr lang="tr-TR" sz="3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</a:p>
          <a:p>
            <a:pPr marL="603250" indent="-514350">
              <a:lnSpc>
                <a:spcPct val="115000"/>
              </a:lnSpc>
              <a:buAutoNum type="alphaUcParenR"/>
              <a:tabLst>
                <a:tab pos="1828800" algn="l"/>
              </a:tabLst>
            </a:pPr>
            <a:r>
              <a:rPr lang="tr-TR" sz="32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I’m a </a:t>
            </a:r>
            <a:r>
              <a:rPr lang="tr-TR" sz="3200" dirty="0" err="1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doctor</a:t>
            </a:r>
            <a:r>
              <a:rPr lang="tr-TR" sz="32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</a:p>
          <a:p>
            <a:pPr marL="603250" indent="-514350">
              <a:lnSpc>
                <a:spcPct val="115000"/>
              </a:lnSpc>
              <a:buAutoNum type="alphaUcParenR"/>
              <a:tabLst>
                <a:tab pos="1828800" algn="l"/>
              </a:tabLst>
            </a:pPr>
            <a:r>
              <a:rPr lang="tr-TR" sz="3200" dirty="0" err="1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Over</a:t>
            </a:r>
            <a:r>
              <a:rPr lang="tr-TR" sz="32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tr-TR" sz="3200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there</a:t>
            </a:r>
            <a:r>
              <a:rPr lang="tr-TR" sz="32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</a:p>
          <a:p>
            <a:pPr marL="603250" indent="-514350">
              <a:lnSpc>
                <a:spcPct val="115000"/>
              </a:lnSpc>
              <a:buAutoNum type="alphaUcParenR"/>
              <a:tabLst>
                <a:tab pos="1828800" algn="l"/>
              </a:tabLst>
            </a:pPr>
            <a:r>
              <a:rPr lang="tr-TR" sz="32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I’m </a:t>
            </a:r>
            <a:r>
              <a:rPr lang="tr-TR" sz="3200" dirty="0" err="1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sorry</a:t>
            </a:r>
            <a:r>
              <a:rPr lang="tr-TR" sz="32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  <a:endParaRPr lang="tr-TR" sz="3200" dirty="0"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İNGİLİZCE SORUSU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099664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SÜRE BAŞLADI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grpSp>
        <p:nvGrpSpPr>
          <p:cNvPr id="4" name="Group 3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3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4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5" name="Group 4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6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7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6" name="Group 45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39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0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7" name="Group 5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1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2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8" name="Group 6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4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5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9" name="Group 6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7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8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10" name="Group 6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0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1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1" name="Group 6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3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4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2" name="Group 7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6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7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13" name="Group 7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9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0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14" name="Group 7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72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3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5" name="Group 81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75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6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6" name="Group 9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1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2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7" name="Group 93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84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5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8" name="Group 9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7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8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19" name="Group 9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0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1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0" name="Group 10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3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4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1" name="Group 10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6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7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" name="Group 10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9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0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" name="Group 11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2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3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4" name="Group 11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5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6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" name="Group 11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8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9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6" name="Group 12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1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7" name="Group 12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4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5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8" name="Group 126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17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8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9" name="Group 12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0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1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0" name="Group 13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3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4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31" name="Group 13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6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7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4" name="Group 13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9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0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7" name="Group 14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2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3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0" name="Group 14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5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6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33" name="Group 14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8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9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36" name="Group 15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1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2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39" name="Group 15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4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5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42" name="Group 15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7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8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45" name="Group 15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0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1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46" name="Group 16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3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4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47" name="Group 16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6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7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48" name="Group 16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9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0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49" name="Group 17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2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3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50" name="Group 17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5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6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1" name="Group 17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8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9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2" name="Group 18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1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2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53" name="Group 18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4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5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54" name="Group 18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7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8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55" name="Group 189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0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1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32" name="Group 192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3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4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35" name="Group 19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6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7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8" name="Group 19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9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0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41" name="Group 20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2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3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42" name="Group 20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5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6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43" name="Group 20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8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9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44" name="Group 21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1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2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45" name="Group 21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4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5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46" name="Group 21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7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8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47" name="Group 21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0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1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48" name="Group 22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3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4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49" name="Group 22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6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50" name="Group 22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9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0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53" name="Group 23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2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3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56" name="Group 23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5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59" name="Group 23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8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9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62" name="Group 24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1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2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65" name="Group 24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4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5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68" name="Group 24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7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8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71" name="Group 24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0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1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74" name="Group 25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3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4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tr-TR" sz="48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tr-TR" sz="6600" b="1" dirty="0" smtClean="0">
                <a:solidFill>
                  <a:srgbClr val="FF0000"/>
                </a:solidFill>
              </a:rPr>
              <a:t>SÜRE SONA ERDİ</a:t>
            </a:r>
            <a:endParaRPr lang="tr-TR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tr-TR" sz="48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tr-TR" sz="6600" b="1" dirty="0" smtClean="0">
                <a:solidFill>
                  <a:srgbClr val="FF0000"/>
                </a:solidFill>
              </a:rPr>
              <a:t>SÜRE SONA ERDİ</a:t>
            </a:r>
            <a:endParaRPr lang="tr-TR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00200"/>
            <a:ext cx="828092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tr-TR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tr-TR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tr-TR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C) I’m </a:t>
            </a:r>
            <a:r>
              <a:rPr lang="tr-TR" sz="5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sorry</a:t>
            </a:r>
            <a:endParaRPr lang="tr-TR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CEVAP</a:t>
            </a:r>
            <a:endParaRPr lang="tr-TR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797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28800"/>
            <a:ext cx="835292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Aşağıdakilerden hangisinde varlığın sayısı belirsizdir?</a:t>
            </a:r>
          </a:p>
          <a:p>
            <a:pPr marL="0" indent="0">
              <a:buNone/>
            </a:pPr>
            <a:endParaRPr lang="tr-TR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>
              <a:buFont typeface="Arial" pitchFamily="34" charset="0"/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Yarım ekmek</a:t>
            </a:r>
          </a:p>
          <a:p>
            <a:pPr marL="514350" lvl="0" indent="-514350">
              <a:buFont typeface="Arial" pitchFamily="34" charset="0"/>
              <a:buAutoNum type="alphaUcParenR"/>
            </a:pPr>
            <a:r>
              <a:rPr lang="tr-TR" sz="4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Birkaç çocuk</a:t>
            </a:r>
          </a:p>
          <a:p>
            <a:pPr marL="514350" lvl="0" indent="-514350">
              <a:buFont typeface="Arial" pitchFamily="34" charset="0"/>
              <a:buAutoNum type="alphaUcParenR"/>
            </a:pPr>
            <a:r>
              <a:rPr lang="tr-TR" sz="4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Dört ağaç</a:t>
            </a:r>
            <a:endParaRPr lang="tr-TR" sz="4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TÜRKÇE SORUSU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78256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SÜRE BAŞLADI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grpSp>
        <p:nvGrpSpPr>
          <p:cNvPr id="4" name="Group 3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3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4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5" name="Group 4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6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7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6" name="Group 45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39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0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7" name="Group 5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1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2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8" name="Group 6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4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5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9" name="Group 6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7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8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10" name="Group 6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0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1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1" name="Group 6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3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4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2" name="Group 7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6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7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13" name="Group 7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9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0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14" name="Group 7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72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3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5" name="Group 81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75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6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6" name="Group 9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1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2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7" name="Group 93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84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5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8" name="Group 9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7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8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19" name="Group 9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0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1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0" name="Group 10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3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4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1" name="Group 10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6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7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" name="Group 10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9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0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" name="Group 11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2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3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4" name="Group 11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5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6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" name="Group 11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8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9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6" name="Group 12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1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7" name="Group 12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4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5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8" name="Group 126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17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8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9" name="Group 12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0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1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0" name="Group 13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3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4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31" name="Group 13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6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7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4" name="Group 13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9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0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7" name="Group 14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2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3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0" name="Group 14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5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6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33" name="Group 14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8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9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36" name="Group 15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1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2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39" name="Group 15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4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5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42" name="Group 15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7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8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45" name="Group 15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0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1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46" name="Group 16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3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4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47" name="Group 16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6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7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48" name="Group 16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9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0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49" name="Group 17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2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3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50" name="Group 17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5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6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1" name="Group 17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8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9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2" name="Group 18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1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2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53" name="Group 18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4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5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54" name="Group 18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7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8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55" name="Group 189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0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1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32" name="Group 192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3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4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35" name="Group 19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6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7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8" name="Group 19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9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0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41" name="Group 20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2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3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42" name="Group 20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5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6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43" name="Group 20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8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9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44" name="Group 21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1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2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45" name="Group 21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4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5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46" name="Group 21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7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8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47" name="Group 21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0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1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48" name="Group 22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3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4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49" name="Group 22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6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50" name="Group 22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9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0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53" name="Group 23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2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3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56" name="Group 23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5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59" name="Group 23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8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9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62" name="Group 24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1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2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65" name="Group 24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4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5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68" name="Group 24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7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8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71" name="Group 24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0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1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74" name="Group 25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3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4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tr-TR" sz="48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tr-TR" sz="6600" b="1" dirty="0" smtClean="0">
                <a:solidFill>
                  <a:srgbClr val="FF0000"/>
                </a:solidFill>
              </a:rPr>
              <a:t>SÜRE SONA ERDİ</a:t>
            </a:r>
            <a:endParaRPr lang="tr-TR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00200"/>
            <a:ext cx="828092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tr-TR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tr-TR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tr-TR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B) Birkaç çocuk</a:t>
            </a:r>
            <a:endParaRPr lang="tr-TR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CEVAP</a:t>
            </a:r>
            <a:endParaRPr lang="tr-TR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951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28800"/>
            <a:ext cx="8352928" cy="4525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tr-TR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364 – 369 – 379 – 399 – 439 - ? </a:t>
            </a:r>
          </a:p>
          <a:p>
            <a:pPr marL="0" indent="0">
              <a:buNone/>
            </a:pP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Yukarıdaki sayı örüntüsünde </a:t>
            </a:r>
            <a:r>
              <a:rPr lang="tr-TR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yerine hangi sayı yazılmalıdır?</a:t>
            </a:r>
          </a:p>
          <a:p>
            <a:pPr marL="742950" indent="-7429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509</a:t>
            </a:r>
          </a:p>
          <a:p>
            <a:pPr marL="742950" indent="-7429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515</a:t>
            </a:r>
          </a:p>
          <a:p>
            <a:pPr marL="742950" indent="-7429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519</a:t>
            </a: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MATEMATİK SORUSU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016890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76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77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3" name="Group 4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74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75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4" name="Group 45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772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73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5" name="Group 54"/>
          <p:cNvGrpSpPr>
            <a:grpSpLocks/>
          </p:cNvGrpSpPr>
          <p:nvPr/>
        </p:nvGrpSpPr>
        <p:grpSpPr bwMode="auto">
          <a:xfrm>
            <a:off x="3485540" y="2490582"/>
            <a:ext cx="933503" cy="1474788"/>
            <a:chOff x="4580" y="1878"/>
            <a:chExt cx="736" cy="928"/>
          </a:xfrm>
        </p:grpSpPr>
        <p:sp>
          <p:nvSpPr>
            <p:cNvPr id="21766" name="Rectangle 5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67" name="Text Box 5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6" name="Group 57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64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65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7" name="Group 6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62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63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8" name="Group 63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60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61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9" name="Group 66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58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59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0" name="Group 6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56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57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1" name="Group 7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54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55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12" name="Group 75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52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53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13" name="Group 78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50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51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4" name="Group 81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748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49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5" name="Group 84"/>
          <p:cNvGrpSpPr>
            <a:grpSpLocks/>
          </p:cNvGrpSpPr>
          <p:nvPr/>
        </p:nvGrpSpPr>
        <p:grpSpPr bwMode="auto">
          <a:xfrm>
            <a:off x="3485540" y="2490582"/>
            <a:ext cx="933503" cy="1474788"/>
            <a:chOff x="4580" y="1878"/>
            <a:chExt cx="736" cy="928"/>
          </a:xfrm>
        </p:grpSpPr>
        <p:sp>
          <p:nvSpPr>
            <p:cNvPr id="21746" name="Rectangle 8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47" name="Text Box 8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6" name="Group 87"/>
          <p:cNvGrpSpPr>
            <a:grpSpLocks/>
          </p:cNvGrpSpPr>
          <p:nvPr/>
        </p:nvGrpSpPr>
        <p:grpSpPr bwMode="auto">
          <a:xfrm>
            <a:off x="2247290" y="2487407"/>
            <a:ext cx="933503" cy="1474788"/>
            <a:chOff x="4580" y="1878"/>
            <a:chExt cx="736" cy="928"/>
          </a:xfrm>
        </p:grpSpPr>
        <p:sp>
          <p:nvSpPr>
            <p:cNvPr id="21744" name="Rectangle 8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45" name="Text Box 8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7" name="Group 9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42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43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8" name="Group 93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740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41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9" name="Group 96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38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39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0" name="Group 9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36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37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1" name="Group 10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34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35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" name="Group 105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32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33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3" name="Group 108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30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31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4" name="Group 111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28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29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" name="Group 114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26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27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6" name="Group 117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24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25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7" name="Group 12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22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23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8" name="Group 123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20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21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9" name="Group 126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718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19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30" name="Group 12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16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17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1" name="Group 13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14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15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24" name="Group 135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12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13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5" name="Group 138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10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11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6" name="Group 141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08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09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27" name="Group 144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06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07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29" name="Group 147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04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05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30" name="Group 15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02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03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31" name="Group 153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00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01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32" name="Group 156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98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99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33" name="Group 15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96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97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34" name="Group 16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94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95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35" name="Group 165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92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93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36" name="Group 168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90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91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37" name="Group 171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88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89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8" name="Group 174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86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87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39" name="Group 177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84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85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40" name="Group 18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82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83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41" name="Group 183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80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81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42" name="Group 186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78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79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43" name="Group 189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676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77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44" name="Group 192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674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75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45" name="Group 195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72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73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46" name="Group 198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70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71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47" name="Group 201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68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69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48" name="Group 204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66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67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49" name="Group 207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64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65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50" name="Group 21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62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63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1" name="Group 213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60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61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2" name="Group 216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58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59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53" name="Group 21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56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57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54" name="Group 22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54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55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55" name="Group 225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52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53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1600" name="Group 228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50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51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1601" name="Group 231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48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49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1602" name="Group 234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46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47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1603" name="Group 237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44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45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1604" name="Group 24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42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43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1605" name="Group 243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40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41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1606" name="Group 246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38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39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1607" name="Group 24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36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37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1608" name="Group 25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34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35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1609" name="Group 255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632" name="Rectangle 25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33" name="Text Box 25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sp>
        <p:nvSpPr>
          <p:cNvPr id="58632" name="AutoShape 264"/>
          <p:cNvSpPr>
            <a:spLocks noChangeArrowheads="1"/>
          </p:cNvSpPr>
          <p:nvPr/>
        </p:nvSpPr>
        <p:spPr bwMode="auto">
          <a:xfrm>
            <a:off x="473075" y="2085976"/>
            <a:ext cx="8197850" cy="3778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alpha val="14000"/>
                </a:schemeClr>
              </a:gs>
              <a:gs pos="100000">
                <a:schemeClr val="bg1">
                  <a:gamma/>
                  <a:tint val="43529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tr-TR"/>
          </a:p>
        </p:txBody>
      </p:sp>
      <p:grpSp>
        <p:nvGrpSpPr>
          <p:cNvPr id="21610" name="Group 268"/>
          <p:cNvGrpSpPr>
            <a:grpSpLocks/>
          </p:cNvGrpSpPr>
          <p:nvPr/>
        </p:nvGrpSpPr>
        <p:grpSpPr bwMode="auto">
          <a:xfrm>
            <a:off x="4648201" y="2880360"/>
            <a:ext cx="96395" cy="694486"/>
            <a:chOff x="1939" y="2444"/>
            <a:chExt cx="81" cy="463"/>
          </a:xfrm>
        </p:grpSpPr>
        <p:sp>
          <p:nvSpPr>
            <p:cNvPr id="21628" name="Rectangle 269"/>
            <p:cNvSpPr>
              <a:spLocks noChangeArrowheads="1"/>
            </p:cNvSpPr>
            <p:nvPr/>
          </p:nvSpPr>
          <p:spPr bwMode="auto">
            <a:xfrm>
              <a:off x="1941" y="2828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29" name="Rectangle 270"/>
            <p:cNvSpPr>
              <a:spLocks noChangeArrowheads="1"/>
            </p:cNvSpPr>
            <p:nvPr/>
          </p:nvSpPr>
          <p:spPr bwMode="auto">
            <a:xfrm>
              <a:off x="1939" y="2444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</p:grpSp>
      <p:sp>
        <p:nvSpPr>
          <p:cNvPr id="228" name="1 Başlık"/>
          <p:cNvSpPr txBox="1">
            <a:spLocks/>
          </p:cNvSpPr>
          <p:nvPr/>
        </p:nvSpPr>
        <p:spPr>
          <a:xfrm>
            <a:off x="457200" y="3200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SÜRE BAŞLADI</a:t>
            </a:r>
            <a:endParaRPr kumimoji="0" lang="tr-TR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Click="0" advTm="1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2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6" dur="500"/>
                                        <p:tgtEl>
                                          <p:spTgt spid="21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8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2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8" dur="500"/>
                                        <p:tgtEl>
                                          <p:spTgt spid="21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0" dur="500"/>
                                        <p:tgtEl>
                                          <p:spTgt spid="216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4" dur="500"/>
                                        <p:tgtEl>
                                          <p:spTgt spid="21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6" dur="500"/>
                                        <p:tgtEl>
                                          <p:spTgt spid="216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0" dur="500"/>
                                        <p:tgtEl>
                                          <p:spTgt spid="21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2" dur="500"/>
                                        <p:tgtEl>
                                          <p:spTgt spid="216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6" dur="500"/>
                                        <p:tgtEl>
                                          <p:spTgt spid="21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8" dur="500"/>
                                        <p:tgtEl>
                                          <p:spTgt spid="216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2" dur="500"/>
                                        <p:tgtEl>
                                          <p:spTgt spid="21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4" dur="500"/>
                                        <p:tgtEl>
                                          <p:spTgt spid="216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8" dur="500"/>
                                        <p:tgtEl>
                                          <p:spTgt spid="21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0" dur="500"/>
                                        <p:tgtEl>
                                          <p:spTgt spid="216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4" dur="500"/>
                                        <p:tgtEl>
                                          <p:spTgt spid="21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6" dur="500"/>
                                        <p:tgtEl>
                                          <p:spTgt spid="216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0" dur="500"/>
                                        <p:tgtEl>
                                          <p:spTgt spid="21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02" dur="500"/>
                                        <p:tgtEl>
                                          <p:spTgt spid="216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6" dur="500"/>
                                        <p:tgtEl>
                                          <p:spTgt spid="21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800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801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3" name="Group 4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98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99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4" name="Group 45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796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97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5" name="Group 54"/>
          <p:cNvGrpSpPr>
            <a:grpSpLocks/>
          </p:cNvGrpSpPr>
          <p:nvPr/>
        </p:nvGrpSpPr>
        <p:grpSpPr bwMode="auto">
          <a:xfrm>
            <a:off x="3745457" y="2492263"/>
            <a:ext cx="469950" cy="1589096"/>
            <a:chOff x="4580" y="1878"/>
            <a:chExt cx="736" cy="928"/>
          </a:xfrm>
        </p:grpSpPr>
        <p:sp>
          <p:nvSpPr>
            <p:cNvPr id="22790" name="Rectangle 5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91" name="Text Box 5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6" name="Group 57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88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89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7" name="Group 6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86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87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8" name="Group 63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84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85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9" name="Group 66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82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83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0" name="Group 6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80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81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1" name="Group 7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78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79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12" name="Group 75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76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77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13" name="Group 78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74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75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4" name="Group 81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772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73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5" name="Group 84"/>
          <p:cNvGrpSpPr>
            <a:grpSpLocks/>
          </p:cNvGrpSpPr>
          <p:nvPr/>
        </p:nvGrpSpPr>
        <p:grpSpPr bwMode="auto">
          <a:xfrm>
            <a:off x="3745457" y="2492263"/>
            <a:ext cx="469950" cy="1589096"/>
            <a:chOff x="4580" y="1878"/>
            <a:chExt cx="736" cy="928"/>
          </a:xfrm>
        </p:grpSpPr>
        <p:sp>
          <p:nvSpPr>
            <p:cNvPr id="22770" name="Rectangle 8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71" name="Text Box 8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6" name="Group 87"/>
          <p:cNvGrpSpPr>
            <a:grpSpLocks/>
          </p:cNvGrpSpPr>
          <p:nvPr/>
        </p:nvGrpSpPr>
        <p:grpSpPr bwMode="auto">
          <a:xfrm>
            <a:off x="2507207" y="2489088"/>
            <a:ext cx="469950" cy="1589096"/>
            <a:chOff x="4580" y="1878"/>
            <a:chExt cx="736" cy="928"/>
          </a:xfrm>
        </p:grpSpPr>
        <p:sp>
          <p:nvSpPr>
            <p:cNvPr id="22768" name="Rectangle 8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69" name="Text Box 8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7" name="Group 9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66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67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8" name="Group 93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764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65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9" name="Group 96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62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63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0" name="Group 9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60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61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1" name="Group 10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58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59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" name="Group 105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56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57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3" name="Group 108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54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55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4" name="Group 111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52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53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" name="Group 114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50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51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6" name="Group 117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48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49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7" name="Group 12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46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47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8" name="Group 123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44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45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9" name="Group 126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742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43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30" name="Group 12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40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41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1" name="Group 13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38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39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2624" name="Group 135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36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37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625" name="Group 138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34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35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626" name="Group 141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32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33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2627" name="Group 144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30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31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2628" name="Group 147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28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29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2629" name="Group 15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26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27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2630" name="Group 153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24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25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2631" name="Group 156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22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23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2632" name="Group 15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20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21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2633" name="Group 16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18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19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2634" name="Group 165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16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17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635" name="Group 168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14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15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636" name="Group 171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12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13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2637" name="Group 174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10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11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2638" name="Group 177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08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09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2639" name="Group 18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06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07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2640" name="Group 183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04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05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2641" name="Group 186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02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03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2642" name="Group 189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700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01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2643" name="Group 192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698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99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2644" name="Group 195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96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97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2645" name="Group 198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94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95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2646" name="Group 201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92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93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647" name="Group 204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90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91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648" name="Group 207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88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89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2649" name="Group 21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86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87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2650" name="Group 213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84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85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2651" name="Group 216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82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83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2654" name="Group 21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80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81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2655" name="Group 22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78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79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24" name="Group 225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76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77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25" name="Group 228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74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75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26" name="Group 231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72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73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7" name="Group 234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70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71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9" name="Group 237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68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69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0" name="Group 24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66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67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31" name="Group 243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64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65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32" name="Group 246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62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63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33" name="Group 24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60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61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34" name="Group 25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58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59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35" name="Group 255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656" name="Rectangle 25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57" name="Text Box 25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36" name="Group 268"/>
          <p:cNvGrpSpPr>
            <a:grpSpLocks/>
          </p:cNvGrpSpPr>
          <p:nvPr/>
        </p:nvGrpSpPr>
        <p:grpSpPr bwMode="auto">
          <a:xfrm>
            <a:off x="4876801" y="2880360"/>
            <a:ext cx="48527" cy="748313"/>
            <a:chOff x="1939" y="2444"/>
            <a:chExt cx="81" cy="463"/>
          </a:xfrm>
        </p:grpSpPr>
        <p:sp>
          <p:nvSpPr>
            <p:cNvPr id="22652" name="Rectangle 269"/>
            <p:cNvSpPr>
              <a:spLocks noChangeArrowheads="1"/>
            </p:cNvSpPr>
            <p:nvPr/>
          </p:nvSpPr>
          <p:spPr bwMode="auto">
            <a:xfrm>
              <a:off x="1941" y="2828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53" name="Rectangle 270"/>
            <p:cNvSpPr>
              <a:spLocks noChangeArrowheads="1"/>
            </p:cNvSpPr>
            <p:nvPr/>
          </p:nvSpPr>
          <p:spPr bwMode="auto">
            <a:xfrm>
              <a:off x="1939" y="2444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</p:grpSp>
      <p:sp>
        <p:nvSpPr>
          <p:cNvPr id="228" name="1 Başlık"/>
          <p:cNvSpPr txBox="1">
            <a:spLocks/>
          </p:cNvSpPr>
          <p:nvPr/>
        </p:nvSpPr>
        <p:spPr>
          <a:xfrm>
            <a:off x="457200" y="36576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SÜRE BAŞLADI</a:t>
            </a:r>
            <a:endParaRPr kumimoji="0" lang="tr-TR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Click="0" advTm="6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2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26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2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26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2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26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2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26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2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26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2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26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2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26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2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2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26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2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26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2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26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2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26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2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26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2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26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2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26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2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26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2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26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2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26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22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26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22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226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22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226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22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226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22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226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22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226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22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226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22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226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22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226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22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226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22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226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0" dur="500"/>
                                        <p:tgtEl>
                                          <p:spTgt spid="22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2" dur="500"/>
                                        <p:tgtEl>
                                          <p:spTgt spid="226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6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8" dur="500"/>
                                        <p:tgtEl>
                                          <p:spTgt spid="226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2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4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8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0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4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6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0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6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8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2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4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8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0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4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6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0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02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6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tr-TR" sz="48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tr-TR" sz="6600" b="1" dirty="0" smtClean="0">
                <a:solidFill>
                  <a:srgbClr val="FF0000"/>
                </a:solidFill>
              </a:rPr>
              <a:t>SÜRE SONA ERDİ</a:t>
            </a:r>
            <a:endParaRPr lang="tr-TR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00200"/>
            <a:ext cx="828092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tr-TR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tr-TR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tr-TR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C) Yoğunlaşma</a:t>
            </a:r>
            <a:endParaRPr lang="tr-TR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CEVAP</a:t>
            </a:r>
            <a:endParaRPr lang="tr-TR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1432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00200"/>
            <a:ext cx="828092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tr-TR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tr-TR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tr-TR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C) 519</a:t>
            </a:r>
            <a:endParaRPr lang="tr-TR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CEVAP</a:t>
            </a:r>
            <a:endParaRPr lang="tr-TR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205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28800"/>
            <a:ext cx="835292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İnsanın ses şiddeti ortalama kaç desibeldir?</a:t>
            </a:r>
          </a:p>
          <a:p>
            <a:pPr marL="0" indent="0">
              <a:buNone/>
            </a:pP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 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60 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90</a:t>
            </a: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FEN BİLİMLERİ SORUSU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353299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SÜRE BAŞLADI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grpSp>
        <p:nvGrpSpPr>
          <p:cNvPr id="4" name="Group 3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3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4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5" name="Group 4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6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7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6" name="Group 45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39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0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7" name="Group 5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1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2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8" name="Group 6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4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5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9" name="Group 6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7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8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10" name="Group 6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0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1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1" name="Group 6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3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4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2" name="Group 7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6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7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13" name="Group 7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9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0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14" name="Group 7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72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3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5" name="Group 81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75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6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6" name="Group 9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1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2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7" name="Group 93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84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5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8" name="Group 9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7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8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19" name="Group 9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0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1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0" name="Group 10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3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4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1" name="Group 10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6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7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" name="Group 10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9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0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" name="Group 11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2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3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4" name="Group 11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5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6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" name="Group 11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8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9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6" name="Group 12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1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7" name="Group 12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4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5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8" name="Group 126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17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8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9" name="Group 12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0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1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0" name="Group 13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3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4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31" name="Group 13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6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7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4" name="Group 13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9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0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7" name="Group 14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2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3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0" name="Group 14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5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6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33" name="Group 14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8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9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36" name="Group 15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1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2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39" name="Group 15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4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5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42" name="Group 15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7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8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45" name="Group 15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0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1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46" name="Group 16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3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4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47" name="Group 16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6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7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48" name="Group 16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9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0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49" name="Group 17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2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3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50" name="Group 17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5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6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1" name="Group 17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8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9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2" name="Group 18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1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2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53" name="Group 18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4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5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54" name="Group 18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7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8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55" name="Group 189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0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1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32" name="Group 192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3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4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35" name="Group 19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6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7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8" name="Group 19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9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0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41" name="Group 20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2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3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42" name="Group 20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5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6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43" name="Group 20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8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9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44" name="Group 21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1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2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45" name="Group 21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4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5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46" name="Group 21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7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8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47" name="Group 21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0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1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48" name="Group 22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3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4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49" name="Group 22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6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50" name="Group 22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9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0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53" name="Group 23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2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3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56" name="Group 23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5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59" name="Group 23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8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9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62" name="Group 24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1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2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65" name="Group 24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4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5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68" name="Group 24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7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8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71" name="Group 24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0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1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74" name="Group 25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3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4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tr-TR" sz="48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tr-TR" sz="6600" b="1" dirty="0" smtClean="0">
                <a:solidFill>
                  <a:srgbClr val="FF0000"/>
                </a:solidFill>
              </a:rPr>
              <a:t>SÜRE SONA ERDİ</a:t>
            </a:r>
            <a:endParaRPr lang="tr-TR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00200"/>
            <a:ext cx="828092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tr-TR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tr-TR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tr-TR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B) 60</a:t>
            </a:r>
            <a:endParaRPr lang="tr-TR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CEVAP</a:t>
            </a:r>
            <a:endParaRPr lang="tr-TR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16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28800"/>
            <a:ext cx="835292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Aşağıdaki ürünlerden hangisini alırken Garanti Belgesini mutlaka almamız gerekir?</a:t>
            </a:r>
          </a:p>
          <a:p>
            <a:pPr marL="0" indent="0">
              <a:buNone/>
            </a:pP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Not Defteri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Toz şeker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Akülü Araba</a:t>
            </a: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HAYAT BİLGİSİ SORUSU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0151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SÜRE BAŞLADI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grpSp>
        <p:nvGrpSpPr>
          <p:cNvPr id="4" name="Group 3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3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4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5" name="Group 4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6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7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6" name="Group 45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39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0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7" name="Group 5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1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2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8" name="Group 6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4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5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9" name="Group 6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7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8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10" name="Group 6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0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1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1" name="Group 6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3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4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2" name="Group 7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6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7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13" name="Group 7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9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0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14" name="Group 7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72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3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5" name="Group 81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75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6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6" name="Group 9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1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2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7" name="Group 93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84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5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8" name="Group 9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7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8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19" name="Group 9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0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1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0" name="Group 10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3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4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1" name="Group 10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6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7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" name="Group 10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9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0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" name="Group 11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2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3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4" name="Group 11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5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6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" name="Group 11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8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9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6" name="Group 12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1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7" name="Group 12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4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5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8" name="Group 126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17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8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9" name="Group 12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0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1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0" name="Group 13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3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4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31" name="Group 13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6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7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4" name="Group 13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9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0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7" name="Group 14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2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3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0" name="Group 14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5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6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33" name="Group 14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8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9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36" name="Group 15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1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2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39" name="Group 15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4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5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42" name="Group 15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7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8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45" name="Group 15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0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1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46" name="Group 16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3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4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47" name="Group 16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6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7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48" name="Group 16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9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0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49" name="Group 17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2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3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50" name="Group 17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5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6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1" name="Group 17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8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9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2" name="Group 18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1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2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53" name="Group 18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4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5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54" name="Group 18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7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8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55" name="Group 189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0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1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32" name="Group 192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3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4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35" name="Group 19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6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7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8" name="Group 19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9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0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41" name="Group 20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2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3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42" name="Group 20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5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6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43" name="Group 20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8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9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44" name="Group 21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1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2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45" name="Group 21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4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5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46" name="Group 21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7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8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47" name="Group 21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0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1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48" name="Group 22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3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4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49" name="Group 22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6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50" name="Group 22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9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0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53" name="Group 23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2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3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56" name="Group 23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5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59" name="Group 23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8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9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62" name="Group 24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1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2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65" name="Group 24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4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5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68" name="Group 24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7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8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71" name="Group 24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0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1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74" name="Group 25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3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4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tr-TR" sz="48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tr-TR" sz="6600" b="1" dirty="0" smtClean="0">
                <a:solidFill>
                  <a:srgbClr val="FF0000"/>
                </a:solidFill>
              </a:rPr>
              <a:t>SÜRE SONA ERDİ</a:t>
            </a:r>
            <a:endParaRPr lang="tr-TR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00200"/>
            <a:ext cx="828092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tr-TR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tr-TR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tr-TR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C) Akülü araba</a:t>
            </a:r>
            <a:endParaRPr lang="tr-TR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CEVAP</a:t>
            </a:r>
            <a:endParaRPr lang="tr-TR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3379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00200"/>
            <a:ext cx="828092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Türkiye Cumhuriyetinin yeni Başbakanı kim olmuştur?</a:t>
            </a:r>
          </a:p>
          <a:p>
            <a:pPr marL="0" indent="0">
              <a:buNone/>
            </a:pP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Ahmet DAVUTOĞLU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Binali YILDIRIM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Nabi AVCI</a:t>
            </a: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GENEL KÜLTÜR SORUSU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477766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28800"/>
            <a:ext cx="835292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Ülkemizde kaç tane il ve bölge vardır?</a:t>
            </a:r>
          </a:p>
          <a:p>
            <a:pPr marL="0" indent="0">
              <a:buNone/>
            </a:pP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82 il ve 5 bölge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81 il ve 7 bölge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80 il ve 6 bölge</a:t>
            </a: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HAYAT BİLGİSİ SORUSU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6758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SÜRE BAŞLADI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grpSp>
        <p:nvGrpSpPr>
          <p:cNvPr id="4" name="Group 3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3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4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5" name="Group 4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6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7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6" name="Group 45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39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0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7" name="Group 5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1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2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8" name="Group 6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4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5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9" name="Group 6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7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8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10" name="Group 6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0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1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1" name="Group 6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3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4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2" name="Group 7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6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7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13" name="Group 7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9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0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14" name="Group 7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72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3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5" name="Group 81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75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6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6" name="Group 9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1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2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7" name="Group 93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84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5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8" name="Group 9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7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8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19" name="Group 9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0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1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0" name="Group 10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3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4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1" name="Group 10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6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7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" name="Group 10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9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0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" name="Group 11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2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3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4" name="Group 11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5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6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" name="Group 11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8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9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6" name="Group 12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1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7" name="Group 12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4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5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8" name="Group 126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17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8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9" name="Group 12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0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1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0" name="Group 13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3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4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31" name="Group 13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6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7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4" name="Group 13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9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0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7" name="Group 14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2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3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0" name="Group 14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5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6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33" name="Group 14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8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9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36" name="Group 15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1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2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39" name="Group 15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4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5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42" name="Group 15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7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8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45" name="Group 15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0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1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46" name="Group 16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3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4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47" name="Group 16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6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7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48" name="Group 16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9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0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49" name="Group 17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2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3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50" name="Group 17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5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6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1" name="Group 17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8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9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2" name="Group 18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1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2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53" name="Group 18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4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5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54" name="Group 18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7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8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55" name="Group 189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0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1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32" name="Group 192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3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4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35" name="Group 19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6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7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8" name="Group 19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9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0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41" name="Group 20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2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3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42" name="Group 20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5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6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43" name="Group 20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8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9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44" name="Group 21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1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2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45" name="Group 21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4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5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46" name="Group 21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7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8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47" name="Group 21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0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1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48" name="Group 22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3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4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49" name="Group 22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6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50" name="Group 22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9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0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53" name="Group 23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2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3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56" name="Group 23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5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59" name="Group 23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8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9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62" name="Group 24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1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2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65" name="Group 24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4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5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68" name="Group 24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7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8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71" name="Group 24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0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1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74" name="Group 25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3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4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tr-TR" sz="48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tr-TR" sz="6600" b="1" dirty="0" smtClean="0">
                <a:solidFill>
                  <a:srgbClr val="FF0000"/>
                </a:solidFill>
              </a:rPr>
              <a:t>SÜRE SONA ERDİ</a:t>
            </a:r>
            <a:endParaRPr lang="tr-TR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00200"/>
            <a:ext cx="828092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tr-TR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tr-TR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tr-TR" sz="6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tr-TR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Binali YILDIRIM</a:t>
            </a:r>
            <a:endParaRPr lang="tr-TR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CEVAP</a:t>
            </a:r>
            <a:endParaRPr lang="tr-TR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194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28800"/>
            <a:ext cx="835292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Aşağıdaki kelimelerden hangisi </a:t>
            </a:r>
            <a:r>
              <a:rPr lang="tr-TR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 </a:t>
            </a: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deprem »</a:t>
            </a:r>
            <a:r>
              <a:rPr lang="tr-TR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kelimesinin eş anlamlısıdır?</a:t>
            </a:r>
          </a:p>
          <a:p>
            <a:pPr marL="0" indent="0">
              <a:buNone/>
            </a:pPr>
            <a:endParaRPr lang="tr-TR" sz="4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>
              <a:buFont typeface="Arial" pitchFamily="34" charset="0"/>
              <a:buAutoNum type="alphaUcParenR"/>
            </a:pPr>
            <a:r>
              <a:rPr lang="tr-TR" sz="4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Zelzele</a:t>
            </a:r>
          </a:p>
          <a:p>
            <a:pPr marL="514350" lvl="0" indent="-514350">
              <a:buFont typeface="Arial" pitchFamily="34" charset="0"/>
              <a:buAutoNum type="alphaUcParenR"/>
            </a:pPr>
            <a:r>
              <a:rPr lang="tr-TR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Heyelan</a:t>
            </a:r>
          </a:p>
          <a:p>
            <a:pPr marL="514350" lvl="0" indent="-514350">
              <a:buFont typeface="Arial" pitchFamily="34" charset="0"/>
              <a:buAutoNum type="alphaUcParenR"/>
            </a:pPr>
            <a:r>
              <a:rPr lang="tr-TR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Gürlük</a:t>
            </a: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TÜRKÇE SORUSU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18752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SÜRE BAŞLADI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grpSp>
        <p:nvGrpSpPr>
          <p:cNvPr id="4" name="Group 3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3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4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5" name="Group 4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6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7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6" name="Group 45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39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0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7" name="Group 5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1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2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8" name="Group 6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4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5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9" name="Group 6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7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8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10" name="Group 6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0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1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1" name="Group 6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3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4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2" name="Group 7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6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7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13" name="Group 7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9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0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14" name="Group 7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72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3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5" name="Group 81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75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6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6" name="Group 9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1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2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7" name="Group 93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84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5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8" name="Group 9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7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8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19" name="Group 9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0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1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0" name="Group 10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3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4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1" name="Group 10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6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7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" name="Group 10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9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0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" name="Group 11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2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3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4" name="Group 11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5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6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" name="Group 11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8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9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6" name="Group 12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1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7" name="Group 12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4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5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8" name="Group 126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17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8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9" name="Group 12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0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1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0" name="Group 13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3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4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31" name="Group 13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6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7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4" name="Group 13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9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0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7" name="Group 14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2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3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0" name="Group 14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5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6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33" name="Group 14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8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9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36" name="Group 15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1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2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39" name="Group 15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4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5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42" name="Group 15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7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8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45" name="Group 15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0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1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46" name="Group 16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3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4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47" name="Group 16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6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7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48" name="Group 16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9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0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49" name="Group 17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2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3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50" name="Group 17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5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6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1" name="Group 17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8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9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2" name="Group 18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1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2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53" name="Group 18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4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5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54" name="Group 18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7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8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55" name="Group 189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0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1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32" name="Group 192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3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4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35" name="Group 19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6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7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8" name="Group 19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9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0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41" name="Group 20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2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3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42" name="Group 20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5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6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43" name="Group 20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8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9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44" name="Group 21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1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2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45" name="Group 21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4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5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46" name="Group 21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7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8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47" name="Group 21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0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1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48" name="Group 22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3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4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49" name="Group 22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6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50" name="Group 22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9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0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53" name="Group 23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2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3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56" name="Group 23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5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59" name="Group 23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8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9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62" name="Group 24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1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2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65" name="Group 24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4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5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68" name="Group 24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7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8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71" name="Group 24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0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1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74" name="Group 25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3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4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tr-TR" sz="48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tr-TR" sz="6600" b="1" dirty="0" smtClean="0">
                <a:solidFill>
                  <a:srgbClr val="FF0000"/>
                </a:solidFill>
              </a:rPr>
              <a:t>SÜRE SONA ERDİ</a:t>
            </a:r>
            <a:endParaRPr lang="tr-TR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00200"/>
            <a:ext cx="828092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tr-TR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tr-TR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tr-TR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tr-TR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A) Zelzele</a:t>
            </a:r>
            <a:endParaRPr lang="tr-TR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CEVAP</a:t>
            </a:r>
            <a:endParaRPr lang="tr-TR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28800"/>
            <a:ext cx="835292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Ardışık 9 tek sayının toplamı 927’dir. 3. ve 7. sayıların toplamı kaçtır?</a:t>
            </a:r>
            <a:endParaRPr lang="tr-TR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7429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206</a:t>
            </a:r>
          </a:p>
          <a:p>
            <a:pPr marL="742950" indent="-7429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214</a:t>
            </a:r>
          </a:p>
          <a:p>
            <a:pPr marL="742950" indent="-7429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103</a:t>
            </a: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MATEMATİK SORUSU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66928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76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77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3" name="Group 4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74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75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4" name="Group 45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772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73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5" name="Group 54"/>
          <p:cNvGrpSpPr>
            <a:grpSpLocks/>
          </p:cNvGrpSpPr>
          <p:nvPr/>
        </p:nvGrpSpPr>
        <p:grpSpPr bwMode="auto">
          <a:xfrm>
            <a:off x="3485540" y="2490582"/>
            <a:ext cx="933503" cy="1474788"/>
            <a:chOff x="4580" y="1878"/>
            <a:chExt cx="736" cy="928"/>
          </a:xfrm>
        </p:grpSpPr>
        <p:sp>
          <p:nvSpPr>
            <p:cNvPr id="21766" name="Rectangle 5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67" name="Text Box 5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6" name="Group 57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64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65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7" name="Group 6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62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63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8" name="Group 63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60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61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9" name="Group 66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58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59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0" name="Group 6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56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57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1" name="Group 7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54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55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12" name="Group 75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52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53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13" name="Group 78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50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51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4" name="Group 81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748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49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5" name="Group 84"/>
          <p:cNvGrpSpPr>
            <a:grpSpLocks/>
          </p:cNvGrpSpPr>
          <p:nvPr/>
        </p:nvGrpSpPr>
        <p:grpSpPr bwMode="auto">
          <a:xfrm>
            <a:off x="3485540" y="2490582"/>
            <a:ext cx="933503" cy="1474788"/>
            <a:chOff x="4580" y="1878"/>
            <a:chExt cx="736" cy="928"/>
          </a:xfrm>
        </p:grpSpPr>
        <p:sp>
          <p:nvSpPr>
            <p:cNvPr id="21746" name="Rectangle 8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47" name="Text Box 8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6" name="Group 87"/>
          <p:cNvGrpSpPr>
            <a:grpSpLocks/>
          </p:cNvGrpSpPr>
          <p:nvPr/>
        </p:nvGrpSpPr>
        <p:grpSpPr bwMode="auto">
          <a:xfrm>
            <a:off x="2247290" y="2487407"/>
            <a:ext cx="933503" cy="1474788"/>
            <a:chOff x="4580" y="1878"/>
            <a:chExt cx="736" cy="928"/>
          </a:xfrm>
        </p:grpSpPr>
        <p:sp>
          <p:nvSpPr>
            <p:cNvPr id="21744" name="Rectangle 8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45" name="Text Box 8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7" name="Group 9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42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43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8" name="Group 93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740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41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9" name="Group 96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38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39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0" name="Group 9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36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37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1" name="Group 10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34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35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" name="Group 105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32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33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3" name="Group 108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30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31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4" name="Group 111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28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29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" name="Group 114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26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27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6" name="Group 117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24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25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7" name="Group 12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22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23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8" name="Group 123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20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21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9" name="Group 126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718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19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30" name="Group 12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16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17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1" name="Group 13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14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15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24" name="Group 135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12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13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5" name="Group 138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10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11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6" name="Group 141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08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09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27" name="Group 144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06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07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29" name="Group 147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04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05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30" name="Group 15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02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03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31" name="Group 153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00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01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32" name="Group 156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98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99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33" name="Group 15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96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97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34" name="Group 16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94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95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35" name="Group 165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92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93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36" name="Group 168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90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91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37" name="Group 171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88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89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8" name="Group 174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86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87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39" name="Group 177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84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85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40" name="Group 18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82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83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41" name="Group 183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80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81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42" name="Group 186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78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79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43" name="Group 189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676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77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44" name="Group 192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674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75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45" name="Group 195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72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73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46" name="Group 198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70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71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47" name="Group 201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68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69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48" name="Group 204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66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67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49" name="Group 207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64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65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50" name="Group 21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62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63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1" name="Group 213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60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61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2" name="Group 216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58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59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53" name="Group 21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56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57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54" name="Group 22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54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55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55" name="Group 225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52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53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1600" name="Group 228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50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51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1601" name="Group 231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48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49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1602" name="Group 234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46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47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1603" name="Group 237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44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45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1604" name="Group 24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42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43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1605" name="Group 243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40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41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1606" name="Group 246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38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39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1607" name="Group 24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36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37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1608" name="Group 25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34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35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1609" name="Group 255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632" name="Rectangle 25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33" name="Text Box 25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sp>
        <p:nvSpPr>
          <p:cNvPr id="58632" name="AutoShape 264"/>
          <p:cNvSpPr>
            <a:spLocks noChangeArrowheads="1"/>
          </p:cNvSpPr>
          <p:nvPr/>
        </p:nvSpPr>
        <p:spPr bwMode="auto">
          <a:xfrm>
            <a:off x="473075" y="2085976"/>
            <a:ext cx="8197850" cy="3778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alpha val="14000"/>
                </a:schemeClr>
              </a:gs>
              <a:gs pos="100000">
                <a:schemeClr val="bg1">
                  <a:gamma/>
                  <a:tint val="43529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tr-TR"/>
          </a:p>
        </p:txBody>
      </p:sp>
      <p:grpSp>
        <p:nvGrpSpPr>
          <p:cNvPr id="21610" name="Group 268"/>
          <p:cNvGrpSpPr>
            <a:grpSpLocks/>
          </p:cNvGrpSpPr>
          <p:nvPr/>
        </p:nvGrpSpPr>
        <p:grpSpPr bwMode="auto">
          <a:xfrm>
            <a:off x="4648201" y="2880360"/>
            <a:ext cx="96395" cy="694486"/>
            <a:chOff x="1939" y="2444"/>
            <a:chExt cx="81" cy="463"/>
          </a:xfrm>
        </p:grpSpPr>
        <p:sp>
          <p:nvSpPr>
            <p:cNvPr id="21628" name="Rectangle 269"/>
            <p:cNvSpPr>
              <a:spLocks noChangeArrowheads="1"/>
            </p:cNvSpPr>
            <p:nvPr/>
          </p:nvSpPr>
          <p:spPr bwMode="auto">
            <a:xfrm>
              <a:off x="1941" y="2828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29" name="Rectangle 270"/>
            <p:cNvSpPr>
              <a:spLocks noChangeArrowheads="1"/>
            </p:cNvSpPr>
            <p:nvPr/>
          </p:nvSpPr>
          <p:spPr bwMode="auto">
            <a:xfrm>
              <a:off x="1939" y="2444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</p:grpSp>
      <p:sp>
        <p:nvSpPr>
          <p:cNvPr id="228" name="1 Başlık"/>
          <p:cNvSpPr txBox="1">
            <a:spLocks/>
          </p:cNvSpPr>
          <p:nvPr/>
        </p:nvSpPr>
        <p:spPr>
          <a:xfrm>
            <a:off x="457200" y="3200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SÜRE BAŞLADI</a:t>
            </a:r>
            <a:endParaRPr kumimoji="0" lang="tr-TR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Click="0" advTm="1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2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6" dur="500"/>
                                        <p:tgtEl>
                                          <p:spTgt spid="21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8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2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8" dur="500"/>
                                        <p:tgtEl>
                                          <p:spTgt spid="21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0" dur="500"/>
                                        <p:tgtEl>
                                          <p:spTgt spid="216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4" dur="500"/>
                                        <p:tgtEl>
                                          <p:spTgt spid="21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6" dur="500"/>
                                        <p:tgtEl>
                                          <p:spTgt spid="216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0" dur="500"/>
                                        <p:tgtEl>
                                          <p:spTgt spid="21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2" dur="500"/>
                                        <p:tgtEl>
                                          <p:spTgt spid="216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6" dur="500"/>
                                        <p:tgtEl>
                                          <p:spTgt spid="21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8" dur="500"/>
                                        <p:tgtEl>
                                          <p:spTgt spid="216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2" dur="500"/>
                                        <p:tgtEl>
                                          <p:spTgt spid="21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4" dur="500"/>
                                        <p:tgtEl>
                                          <p:spTgt spid="216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8" dur="500"/>
                                        <p:tgtEl>
                                          <p:spTgt spid="21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0" dur="500"/>
                                        <p:tgtEl>
                                          <p:spTgt spid="216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4" dur="500"/>
                                        <p:tgtEl>
                                          <p:spTgt spid="21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6" dur="500"/>
                                        <p:tgtEl>
                                          <p:spTgt spid="216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0" dur="500"/>
                                        <p:tgtEl>
                                          <p:spTgt spid="21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02" dur="500"/>
                                        <p:tgtEl>
                                          <p:spTgt spid="216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6" dur="500"/>
                                        <p:tgtEl>
                                          <p:spTgt spid="21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800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801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3" name="Group 4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98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99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4" name="Group 45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796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97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5" name="Group 54"/>
          <p:cNvGrpSpPr>
            <a:grpSpLocks/>
          </p:cNvGrpSpPr>
          <p:nvPr/>
        </p:nvGrpSpPr>
        <p:grpSpPr bwMode="auto">
          <a:xfrm>
            <a:off x="3745457" y="2492263"/>
            <a:ext cx="469950" cy="1589096"/>
            <a:chOff x="4580" y="1878"/>
            <a:chExt cx="736" cy="928"/>
          </a:xfrm>
        </p:grpSpPr>
        <p:sp>
          <p:nvSpPr>
            <p:cNvPr id="22790" name="Rectangle 5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91" name="Text Box 5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6" name="Group 57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88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89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7" name="Group 6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86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87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8" name="Group 63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84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85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9" name="Group 66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82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83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0" name="Group 6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80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81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1" name="Group 7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78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79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12" name="Group 75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76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77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13" name="Group 78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74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75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4" name="Group 81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772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73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5" name="Group 84"/>
          <p:cNvGrpSpPr>
            <a:grpSpLocks/>
          </p:cNvGrpSpPr>
          <p:nvPr/>
        </p:nvGrpSpPr>
        <p:grpSpPr bwMode="auto">
          <a:xfrm>
            <a:off x="3745457" y="2492263"/>
            <a:ext cx="469950" cy="1589096"/>
            <a:chOff x="4580" y="1878"/>
            <a:chExt cx="736" cy="928"/>
          </a:xfrm>
        </p:grpSpPr>
        <p:sp>
          <p:nvSpPr>
            <p:cNvPr id="22770" name="Rectangle 8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71" name="Text Box 8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6" name="Group 87"/>
          <p:cNvGrpSpPr>
            <a:grpSpLocks/>
          </p:cNvGrpSpPr>
          <p:nvPr/>
        </p:nvGrpSpPr>
        <p:grpSpPr bwMode="auto">
          <a:xfrm>
            <a:off x="2507207" y="2489088"/>
            <a:ext cx="469950" cy="1589096"/>
            <a:chOff x="4580" y="1878"/>
            <a:chExt cx="736" cy="928"/>
          </a:xfrm>
        </p:grpSpPr>
        <p:sp>
          <p:nvSpPr>
            <p:cNvPr id="22768" name="Rectangle 8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69" name="Text Box 8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7" name="Group 9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66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67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8" name="Group 93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764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65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9" name="Group 96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62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63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0" name="Group 9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60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61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1" name="Group 10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58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59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" name="Group 105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56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57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3" name="Group 108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54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55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4" name="Group 111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52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53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" name="Group 114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50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51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6" name="Group 117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48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49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7" name="Group 12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46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47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8" name="Group 123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44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45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9" name="Group 126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742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43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30" name="Group 12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40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41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1" name="Group 13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38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39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2624" name="Group 135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36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37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625" name="Group 138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34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35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626" name="Group 141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32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33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2627" name="Group 144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30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31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2628" name="Group 147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28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29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2629" name="Group 15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26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27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2630" name="Group 153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24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25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2631" name="Group 156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22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23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2632" name="Group 15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20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21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2633" name="Group 16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18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19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2634" name="Group 165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16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17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635" name="Group 168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14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15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636" name="Group 171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12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13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2637" name="Group 174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10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11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2638" name="Group 177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08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09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2639" name="Group 18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06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07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2640" name="Group 183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04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05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2641" name="Group 186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02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03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2642" name="Group 189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700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01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2643" name="Group 192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698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99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2644" name="Group 195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96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97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2645" name="Group 198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94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95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2646" name="Group 201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92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93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647" name="Group 204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90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91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648" name="Group 207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88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89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2649" name="Group 21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86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87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2650" name="Group 213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84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85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2651" name="Group 216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82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83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2654" name="Group 21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80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81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2655" name="Group 22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78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79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24" name="Group 225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76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77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25" name="Group 228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74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75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26" name="Group 231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72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73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7" name="Group 234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70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71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9" name="Group 237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68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69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0" name="Group 24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66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67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31" name="Group 243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64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65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32" name="Group 246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62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63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33" name="Group 24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60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61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34" name="Group 25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58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59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35" name="Group 255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656" name="Rectangle 25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57" name="Text Box 25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36" name="Group 268"/>
          <p:cNvGrpSpPr>
            <a:grpSpLocks/>
          </p:cNvGrpSpPr>
          <p:nvPr/>
        </p:nvGrpSpPr>
        <p:grpSpPr bwMode="auto">
          <a:xfrm>
            <a:off x="4876801" y="2880360"/>
            <a:ext cx="48527" cy="748313"/>
            <a:chOff x="1939" y="2444"/>
            <a:chExt cx="81" cy="463"/>
          </a:xfrm>
        </p:grpSpPr>
        <p:sp>
          <p:nvSpPr>
            <p:cNvPr id="22652" name="Rectangle 269"/>
            <p:cNvSpPr>
              <a:spLocks noChangeArrowheads="1"/>
            </p:cNvSpPr>
            <p:nvPr/>
          </p:nvSpPr>
          <p:spPr bwMode="auto">
            <a:xfrm>
              <a:off x="1941" y="2828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53" name="Rectangle 270"/>
            <p:cNvSpPr>
              <a:spLocks noChangeArrowheads="1"/>
            </p:cNvSpPr>
            <p:nvPr/>
          </p:nvSpPr>
          <p:spPr bwMode="auto">
            <a:xfrm>
              <a:off x="1939" y="2444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</p:grpSp>
      <p:sp>
        <p:nvSpPr>
          <p:cNvPr id="228" name="1 Başlık"/>
          <p:cNvSpPr txBox="1">
            <a:spLocks/>
          </p:cNvSpPr>
          <p:nvPr/>
        </p:nvSpPr>
        <p:spPr>
          <a:xfrm>
            <a:off x="457200" y="36576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SÜRE BAŞLADI</a:t>
            </a:r>
            <a:endParaRPr kumimoji="0" lang="tr-TR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Click="0" advTm="6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2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26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2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26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2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26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2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26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2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26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2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26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2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26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2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2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26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2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26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2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26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2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26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2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26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2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26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2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26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2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26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2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26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2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26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22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26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22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226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22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226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22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226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22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226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22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226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22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226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22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226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22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226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22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226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22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226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0" dur="500"/>
                                        <p:tgtEl>
                                          <p:spTgt spid="22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2" dur="500"/>
                                        <p:tgtEl>
                                          <p:spTgt spid="226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6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8" dur="500"/>
                                        <p:tgtEl>
                                          <p:spTgt spid="226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2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4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8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0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4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6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0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6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8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2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4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8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0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4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6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0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02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6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SÜRE BAŞLADI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grpSp>
        <p:nvGrpSpPr>
          <p:cNvPr id="4" name="Group 3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3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4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5" name="Group 4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6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7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6" name="Group 45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39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0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7" name="Group 5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1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2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8" name="Group 6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4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5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9" name="Group 6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7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8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10" name="Group 6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0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1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1" name="Group 6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3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4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2" name="Group 7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6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7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13" name="Group 7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9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0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14" name="Group 7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72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3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5" name="Group 81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75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6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6" name="Group 9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1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2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7" name="Group 93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84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5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8" name="Group 9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7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8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19" name="Group 9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0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1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0" name="Group 10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3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4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1" name="Group 10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6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7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" name="Group 10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9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0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" name="Group 11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2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3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4" name="Group 11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5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6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" name="Group 11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8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9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6" name="Group 12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1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7" name="Group 12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4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5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8" name="Group 126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17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8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9" name="Group 12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0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1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0" name="Group 13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3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4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31" name="Group 13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6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7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4" name="Group 13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9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0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7" name="Group 14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2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3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0" name="Group 14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5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6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33" name="Group 14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8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9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36" name="Group 15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1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2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39" name="Group 15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4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5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42" name="Group 15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7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8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45" name="Group 15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0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1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46" name="Group 16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3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4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47" name="Group 16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6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7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48" name="Group 16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9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0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49" name="Group 17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2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3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50" name="Group 17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5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6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1" name="Group 17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8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9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2" name="Group 18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1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2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53" name="Group 18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4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5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54" name="Group 18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7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8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55" name="Group 189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0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1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32" name="Group 192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3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4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35" name="Group 19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6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7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8" name="Group 19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9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0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41" name="Group 20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2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3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42" name="Group 20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5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6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43" name="Group 20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8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9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44" name="Group 21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1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2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45" name="Group 21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4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5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46" name="Group 21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7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8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47" name="Group 21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0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1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48" name="Group 22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3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4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49" name="Group 22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6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50" name="Group 22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9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0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53" name="Group 23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2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3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56" name="Group 23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5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59" name="Group 23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8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9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62" name="Group 24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1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2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65" name="Group 24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4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5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68" name="Group 24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7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8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71" name="Group 24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0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1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74" name="Group 25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3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4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tr-TR" sz="48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tr-TR" sz="6600" b="1" dirty="0" smtClean="0">
                <a:solidFill>
                  <a:srgbClr val="FF0000"/>
                </a:solidFill>
              </a:rPr>
              <a:t>SÜRE SONA ERDİ</a:t>
            </a:r>
            <a:endParaRPr lang="tr-TR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00200"/>
            <a:ext cx="828092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tr-TR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tr-TR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tr-TR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A) 206</a:t>
            </a:r>
            <a:endParaRPr lang="tr-TR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CEVAP</a:t>
            </a:r>
            <a:endParaRPr lang="tr-TR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4243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28800"/>
            <a:ext cx="835292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Gitar çalarken tele uygulanan kuvvet hangisidir?</a:t>
            </a:r>
          </a:p>
          <a:p>
            <a:pPr marL="0" indent="0">
              <a:buNone/>
            </a:pP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Dönme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Yavaşlama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Sallanma</a:t>
            </a: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FEN BİLİMLERİ SORUSU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185920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SÜRE BAŞLADI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grpSp>
        <p:nvGrpSpPr>
          <p:cNvPr id="4" name="Group 3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3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4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5" name="Group 4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6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7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6" name="Group 45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39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0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7" name="Group 5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1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2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8" name="Group 6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4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5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9" name="Group 6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7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8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10" name="Group 6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0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1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1" name="Group 6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3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4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2" name="Group 7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6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7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13" name="Group 7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9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0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14" name="Group 7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72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3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5" name="Group 81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75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6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6" name="Group 9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1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2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7" name="Group 93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84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5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8" name="Group 9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7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8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19" name="Group 9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0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1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0" name="Group 10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3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4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1" name="Group 10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6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7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" name="Group 10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9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0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" name="Group 11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2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3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4" name="Group 11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5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6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" name="Group 11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8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9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6" name="Group 12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1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7" name="Group 12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4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5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8" name="Group 126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17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8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9" name="Group 12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0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1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0" name="Group 13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3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4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31" name="Group 13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6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7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4" name="Group 13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9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0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7" name="Group 14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2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3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0" name="Group 14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5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6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33" name="Group 14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8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9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36" name="Group 15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1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2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39" name="Group 15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4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5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42" name="Group 15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7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8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45" name="Group 15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0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1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46" name="Group 16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3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4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47" name="Group 16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6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7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48" name="Group 16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9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0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49" name="Group 17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2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3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50" name="Group 17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5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6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1" name="Group 17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8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9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2" name="Group 18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1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2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53" name="Group 18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4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5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54" name="Group 18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7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8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55" name="Group 189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0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1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32" name="Group 192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3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4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35" name="Group 19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6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7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8" name="Group 19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9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0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41" name="Group 20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2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3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42" name="Group 20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5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6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43" name="Group 20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8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9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44" name="Group 21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1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2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45" name="Group 21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4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5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46" name="Group 21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7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8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47" name="Group 21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0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1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48" name="Group 22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3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4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49" name="Group 22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6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50" name="Group 22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9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0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53" name="Group 23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2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3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56" name="Group 23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5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59" name="Group 23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8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9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62" name="Group 24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1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2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65" name="Group 24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4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5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68" name="Group 24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7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8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71" name="Group 24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0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1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74" name="Group 25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3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4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tr-TR" sz="48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tr-TR" sz="6600" b="1" dirty="0" smtClean="0">
                <a:solidFill>
                  <a:srgbClr val="FF0000"/>
                </a:solidFill>
              </a:rPr>
              <a:t>SÜRE SONA ERDİ</a:t>
            </a:r>
            <a:endParaRPr lang="tr-TR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00200"/>
            <a:ext cx="828092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tr-TR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tr-TR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tr-TR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C) Sallanma</a:t>
            </a:r>
            <a:endParaRPr lang="tr-TR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CEVAP</a:t>
            </a:r>
            <a:endParaRPr lang="tr-TR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723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28800"/>
            <a:ext cx="835292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Aşağıdakilerden hangisi diğerlerinden daha alt bir yerleşim birimidir?</a:t>
            </a:r>
          </a:p>
          <a:p>
            <a:pPr marL="0" indent="0">
              <a:buNone/>
            </a:pP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Cadde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Sokak 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Mahalle </a:t>
            </a: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HAYAT BİLGİSİ SORUSU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9772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SÜRE BAŞLADI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grpSp>
        <p:nvGrpSpPr>
          <p:cNvPr id="4" name="Group 3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3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4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5" name="Group 4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6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7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6" name="Group 45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39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0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7" name="Group 5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1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2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8" name="Group 6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4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5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9" name="Group 6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7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8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10" name="Group 6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0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1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1" name="Group 6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3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4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2" name="Group 7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6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7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13" name="Group 7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9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0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14" name="Group 7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72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3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5" name="Group 81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75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6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6" name="Group 9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1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2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7" name="Group 93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84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5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8" name="Group 9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7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8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19" name="Group 9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0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1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0" name="Group 10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3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4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1" name="Group 10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6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7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" name="Group 10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9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0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" name="Group 11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2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3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4" name="Group 11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5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6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" name="Group 11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8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9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6" name="Group 12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1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7" name="Group 12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4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5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8" name="Group 126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17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8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9" name="Group 12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0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1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0" name="Group 13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3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4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31" name="Group 13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6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7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4" name="Group 13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9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0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7" name="Group 14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2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3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0" name="Group 14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5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6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33" name="Group 14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8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9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36" name="Group 15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1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2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39" name="Group 15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4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5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42" name="Group 15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7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8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45" name="Group 15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0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1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46" name="Group 16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3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4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47" name="Group 16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6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7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48" name="Group 16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9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0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49" name="Group 17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2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3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50" name="Group 17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5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6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1" name="Group 17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8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9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2" name="Group 18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1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2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53" name="Group 18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4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5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54" name="Group 18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7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8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55" name="Group 189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0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1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32" name="Group 192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3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4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35" name="Group 19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6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7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8" name="Group 19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9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0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41" name="Group 20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2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3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42" name="Group 20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5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6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43" name="Group 20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8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9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44" name="Group 21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1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2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45" name="Group 21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4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5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46" name="Group 21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7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8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47" name="Group 21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0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1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48" name="Group 22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3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4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49" name="Group 22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6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50" name="Group 22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9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0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53" name="Group 23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2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3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56" name="Group 23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5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59" name="Group 23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8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9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62" name="Group 24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1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2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65" name="Group 24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4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5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68" name="Group 24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7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8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71" name="Group 24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0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1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74" name="Group 25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3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4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tr-TR" sz="48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tr-TR" sz="6600" b="1" dirty="0" smtClean="0">
                <a:solidFill>
                  <a:srgbClr val="FF0000"/>
                </a:solidFill>
              </a:rPr>
              <a:t>SÜRE SONA ERDİ</a:t>
            </a:r>
            <a:endParaRPr lang="tr-TR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00200"/>
            <a:ext cx="828092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tr-TR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tr-TR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tr-TR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B) Sokak</a:t>
            </a:r>
            <a:endParaRPr lang="tr-TR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CEVAP</a:t>
            </a:r>
            <a:endParaRPr lang="tr-TR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7642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tr-TR" sz="48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tr-TR" sz="6600" b="1" dirty="0" smtClean="0">
                <a:solidFill>
                  <a:srgbClr val="FF0000"/>
                </a:solidFill>
              </a:rPr>
              <a:t>SÜRE SONA ERDİ</a:t>
            </a:r>
            <a:endParaRPr lang="tr-TR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28800"/>
            <a:ext cx="835292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Aşağıda görselde </a:t>
            </a:r>
            <a:endParaRPr lang="tr-TR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tr-TR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yapılan eşleştirmelerden</a:t>
            </a:r>
          </a:p>
          <a:p>
            <a:pPr marL="0" indent="0">
              <a:buNone/>
            </a:pPr>
            <a:r>
              <a:rPr lang="tr-TR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hangisi </a:t>
            </a:r>
            <a:r>
              <a:rPr lang="tr-TR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yanlıştır</a:t>
            </a:r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tr-TR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tr-TR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tr-TR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7429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marL="742950" indent="-7429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2-3</a:t>
            </a:r>
          </a:p>
          <a:p>
            <a:pPr marL="742950" indent="-742950">
              <a:buAutoNum type="alphaUcParenR"/>
            </a:pPr>
            <a:r>
              <a:rPr lang="tr-T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3</a:t>
            </a:r>
          </a:p>
          <a:p>
            <a:pPr marL="0" indent="0">
              <a:buNone/>
            </a:pP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İNGİLİZCE SORUSU</a:t>
            </a:r>
            <a:endParaRPr lang="tr-TR" dirty="0"/>
          </a:p>
        </p:txBody>
      </p:sp>
      <p:pic>
        <p:nvPicPr>
          <p:cNvPr id="4" name="Resim 3" descr="my house 2 (1)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671638"/>
            <a:ext cx="3603611" cy="2981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9900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SÜRE BAŞLADI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grpSp>
        <p:nvGrpSpPr>
          <p:cNvPr id="4" name="Group 3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3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4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5" name="Group 4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6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7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6" name="Group 45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39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0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7" name="Group 5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1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2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8" name="Group 6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4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5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9" name="Group 6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7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8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10" name="Group 6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0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1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1" name="Group 6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3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4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2" name="Group 7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6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7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13" name="Group 7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9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0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14" name="Group 7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72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3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5" name="Group 81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75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6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6" name="Group 9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1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2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7" name="Group 93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84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5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8" name="Group 9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7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8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19" name="Group 9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0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1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0" name="Group 10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3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4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1" name="Group 10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6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7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" name="Group 10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9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0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" name="Group 11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2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3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4" name="Group 11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5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6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" name="Group 11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8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9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6" name="Group 12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1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7" name="Group 12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4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5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8" name="Group 126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17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8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9" name="Group 12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0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1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0" name="Group 13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3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4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31" name="Group 13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6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7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4" name="Group 13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9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0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7" name="Group 14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2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3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0" name="Group 14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5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6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33" name="Group 14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8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9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36" name="Group 15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1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2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39" name="Group 15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4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5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42" name="Group 15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7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8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45" name="Group 15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0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1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46" name="Group 16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3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4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47" name="Group 16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6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7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48" name="Group 16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9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0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49" name="Group 17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2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3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50" name="Group 17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5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6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1" name="Group 17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8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9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2" name="Group 18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1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2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53" name="Group 18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4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5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54" name="Group 18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7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8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55" name="Group 189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0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1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32" name="Group 192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3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4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35" name="Group 19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6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7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8" name="Group 19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9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0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41" name="Group 20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2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3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42" name="Group 20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5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6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43" name="Group 20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8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9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44" name="Group 21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1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2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45" name="Group 21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4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5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46" name="Group 21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7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8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47" name="Group 21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0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1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48" name="Group 22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3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4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49" name="Group 22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6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50" name="Group 22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9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0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53" name="Group 23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2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3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56" name="Group 23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5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59" name="Group 23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8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9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62" name="Group 24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1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2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65" name="Group 24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4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5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68" name="Group 24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7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8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71" name="Group 24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0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1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74" name="Group 25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3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4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tr-TR" sz="48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tr-TR" sz="6600" b="1" dirty="0" smtClean="0">
                <a:solidFill>
                  <a:srgbClr val="FF0000"/>
                </a:solidFill>
              </a:rPr>
              <a:t>SÜRE SONA ERDİ</a:t>
            </a:r>
            <a:endParaRPr lang="tr-TR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00200"/>
            <a:ext cx="828092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tr-TR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tr-TR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tr-TR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A) 1</a:t>
            </a:r>
            <a:endParaRPr lang="tr-TR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CEVAP</a:t>
            </a:r>
            <a:endParaRPr lang="tr-TR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343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00200"/>
            <a:ext cx="828092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İstanbul ilinin valisi aşağıdakilerden hangisidir?</a:t>
            </a:r>
          </a:p>
          <a:p>
            <a:pPr marL="0" indent="0">
              <a:buNone/>
            </a:pP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Fazlı KILIÇ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Recep Tayyip ERDOĞAN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Vasip</a:t>
            </a: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ŞAHİN</a:t>
            </a: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GENEL KÜLTÜR SORUSU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78166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SÜRE BAŞLADI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grpSp>
        <p:nvGrpSpPr>
          <p:cNvPr id="4" name="Group 3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3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4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5" name="Group 4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6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7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6" name="Group 45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39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0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7" name="Group 5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1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2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8" name="Group 6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4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5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9" name="Group 6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7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8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10" name="Group 6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0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1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1" name="Group 6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3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4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2" name="Group 7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6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7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13" name="Group 7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9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0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14" name="Group 7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72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3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5" name="Group 81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75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6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6" name="Group 9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1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2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7" name="Group 93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84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5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8" name="Group 9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7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8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19" name="Group 9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0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1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0" name="Group 10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3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4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1" name="Group 10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6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7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" name="Group 10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9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0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" name="Group 11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2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3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4" name="Group 11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5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6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" name="Group 11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8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9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6" name="Group 12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1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7" name="Group 12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4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5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8" name="Group 126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17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8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9" name="Group 12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0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1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0" name="Group 13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3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4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31" name="Group 13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6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7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4" name="Group 13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9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0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7" name="Group 14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2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3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0" name="Group 14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5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6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33" name="Group 14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8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9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36" name="Group 15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1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2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39" name="Group 15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4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5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42" name="Group 15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7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8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45" name="Group 15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0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1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46" name="Group 16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3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4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47" name="Group 16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6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7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48" name="Group 16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9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0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49" name="Group 17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2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3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50" name="Group 17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5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6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1" name="Group 17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8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9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2" name="Group 18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1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2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53" name="Group 18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4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5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54" name="Group 18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7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8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55" name="Group 189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0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1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32" name="Group 192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3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4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35" name="Group 19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6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7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8" name="Group 19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9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0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41" name="Group 20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2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3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42" name="Group 20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5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6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43" name="Group 20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8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9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44" name="Group 21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1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2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45" name="Group 21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4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5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46" name="Group 21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7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8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47" name="Group 21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0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1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48" name="Group 22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3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4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49" name="Group 22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6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50" name="Group 22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9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0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53" name="Group 23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2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3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56" name="Group 23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5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59" name="Group 23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8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9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62" name="Group 24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1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2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65" name="Group 24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4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5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68" name="Group 24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7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8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71" name="Group 24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0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1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74" name="Group 25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3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4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tr-TR" sz="48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tr-TR" sz="6600" b="1" dirty="0" smtClean="0">
                <a:solidFill>
                  <a:srgbClr val="FF0000"/>
                </a:solidFill>
              </a:rPr>
              <a:t>SÜRE SONA ERDİ</a:t>
            </a:r>
            <a:endParaRPr lang="tr-TR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00200"/>
            <a:ext cx="828092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tr-TR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tr-TR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tr-TR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C) </a:t>
            </a:r>
            <a:r>
              <a:rPr lang="tr-TR" sz="6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Vasip</a:t>
            </a:r>
            <a:r>
              <a:rPr lang="tr-TR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ŞAHİN</a:t>
            </a:r>
            <a:endParaRPr lang="tr-TR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CEVAP</a:t>
            </a:r>
            <a:endParaRPr lang="tr-TR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1109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00200"/>
            <a:ext cx="8280920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Mayıs 2016 tarihinde gezi düzenlediğimiz Darıca Hayvanat Bahçesi hangi ilimizdedir?</a:t>
            </a:r>
          </a:p>
          <a:p>
            <a:pPr marL="0" indent="0">
              <a:buNone/>
            </a:pP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İstanbul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Kocaeli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Yalova</a:t>
            </a: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GENEL KÜLTÜR SORUSU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359396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SÜRE BAŞLADI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grpSp>
        <p:nvGrpSpPr>
          <p:cNvPr id="4" name="Group 3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3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4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5" name="Group 4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6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7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6" name="Group 45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39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0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7" name="Group 5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1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2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8" name="Group 6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4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5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9" name="Group 6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7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8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10" name="Group 6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0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1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1" name="Group 6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3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4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2" name="Group 7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6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7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13" name="Group 7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9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0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14" name="Group 7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72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3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5" name="Group 81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75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6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6" name="Group 9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1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2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7" name="Group 93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84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5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8" name="Group 9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7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8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19" name="Group 9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0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1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0" name="Group 10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3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4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1" name="Group 10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6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7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" name="Group 10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9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0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" name="Group 11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2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3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4" name="Group 11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5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6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" name="Group 11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8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9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6" name="Group 12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1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7" name="Group 12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4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5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8" name="Group 126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17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8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9" name="Group 12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0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1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0" name="Group 13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3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4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31" name="Group 13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6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7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4" name="Group 13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9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0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7" name="Group 14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2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3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0" name="Group 14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5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6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33" name="Group 14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8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9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36" name="Group 15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1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2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39" name="Group 15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4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5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42" name="Group 15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7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8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45" name="Group 15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0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1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46" name="Group 16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3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4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47" name="Group 16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6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7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48" name="Group 16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9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0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49" name="Group 17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2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3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50" name="Group 17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5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6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1" name="Group 17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8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9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2" name="Group 18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1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2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53" name="Group 18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4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5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54" name="Group 18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7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8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55" name="Group 189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0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1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32" name="Group 192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3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4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35" name="Group 19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6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7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8" name="Group 19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9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0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41" name="Group 20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2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3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42" name="Group 20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5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6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43" name="Group 20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8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9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44" name="Group 21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1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2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45" name="Group 21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4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5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46" name="Group 21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7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8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47" name="Group 21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0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1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48" name="Group 22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3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4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49" name="Group 22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6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50" name="Group 22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9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0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53" name="Group 23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2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3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56" name="Group 23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5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59" name="Group 23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8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9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62" name="Group 24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1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2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65" name="Group 24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4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5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68" name="Group 24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7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8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71" name="Group 24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0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1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74" name="Group 25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3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4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00200"/>
            <a:ext cx="828092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tr-TR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tr-TR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tr-TR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B) 81 il ve 7 bölge</a:t>
            </a:r>
            <a:endParaRPr lang="tr-TR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CEVAP</a:t>
            </a:r>
            <a:endParaRPr lang="tr-TR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37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tr-TR" sz="48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tr-TR" sz="6600" b="1" dirty="0" smtClean="0">
                <a:solidFill>
                  <a:srgbClr val="FF0000"/>
                </a:solidFill>
              </a:rPr>
              <a:t>SÜRE SONA ERDİ</a:t>
            </a:r>
            <a:endParaRPr lang="tr-TR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00200"/>
            <a:ext cx="828092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tr-TR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tr-TR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tr-TR" sz="6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tr-TR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Kocaeli</a:t>
            </a:r>
            <a:endParaRPr lang="tr-TR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CEVAP</a:t>
            </a:r>
            <a:endParaRPr lang="tr-TR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55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28800"/>
            <a:ext cx="835292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Aşağıdaki cümlelerin hangisinde koşul-sonuç ilişkisi vardır?</a:t>
            </a:r>
            <a:endParaRPr lang="tr-TR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Sessiz durursanız, dışarı çıkarız.</a:t>
            </a:r>
          </a:p>
          <a:p>
            <a:pPr marL="514350" lvl="0" indent="-514350">
              <a:buFont typeface="Arial" pitchFamily="34" charset="0"/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4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Soğanların hepsini ben doğradım</a:t>
            </a:r>
            <a:r>
              <a:rPr lang="tr-TR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14350" lvl="0" indent="-514350">
              <a:buFont typeface="Arial" pitchFamily="34" charset="0"/>
              <a:buAutoNum type="alphaUcParenR"/>
            </a:pPr>
            <a:r>
              <a:rPr lang="tr-TR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İngilizce öğrenmek çok zevkli. </a:t>
            </a:r>
            <a:endParaRPr lang="tr-TR" sz="4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TÜRKÇE SORUSU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865112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28800"/>
            <a:ext cx="835292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«Birisine her istediğini yaptırmak» </a:t>
            </a:r>
            <a:r>
              <a:rPr lang="tr-TR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anlamında kullanılan deyim aşağıdakilerden hangisidir?</a:t>
            </a:r>
            <a:endParaRPr lang="tr-TR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Parmak kuklası olmak</a:t>
            </a:r>
          </a:p>
          <a:p>
            <a:pPr marL="514350" lvl="0" indent="-514350">
              <a:buFont typeface="Arial" pitchFamily="34" charset="0"/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Parmaklarına basmak</a:t>
            </a:r>
          </a:p>
          <a:p>
            <a:pPr marL="514350" lvl="0" indent="-514350">
              <a:buFont typeface="Arial" pitchFamily="34" charset="0"/>
              <a:buAutoNum type="alphaUcParenR"/>
            </a:pPr>
            <a:r>
              <a:rPr lang="tr-TR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Parmağında oynatmak </a:t>
            </a:r>
            <a:endParaRPr lang="tr-TR" sz="4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TÜRKÇE SORUSU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28792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SÜRE BAŞLADI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grpSp>
        <p:nvGrpSpPr>
          <p:cNvPr id="4" name="Group 3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3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4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5" name="Group 4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6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7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6" name="Group 45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39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0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7" name="Group 5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1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2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8" name="Group 6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4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5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9" name="Group 6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7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8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10" name="Group 6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0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1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1" name="Group 6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3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4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2" name="Group 7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6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7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13" name="Group 7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9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0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14" name="Group 7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72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3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5" name="Group 81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75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6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6" name="Group 9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1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2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7" name="Group 93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84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5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8" name="Group 9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7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8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19" name="Group 9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0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1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0" name="Group 10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3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4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1" name="Group 10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6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7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" name="Group 10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9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0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" name="Group 11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2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3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4" name="Group 11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5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6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" name="Group 11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8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9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6" name="Group 12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1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7" name="Group 12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4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5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8" name="Group 126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17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8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9" name="Group 12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0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1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0" name="Group 13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3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4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31" name="Group 13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6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7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4" name="Group 13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9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0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7" name="Group 14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2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3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0" name="Group 14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5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6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33" name="Group 14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8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9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36" name="Group 15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1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2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39" name="Group 15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4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5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42" name="Group 15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7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8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45" name="Group 15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0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1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46" name="Group 16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3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4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47" name="Group 16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6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7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48" name="Group 16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9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0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49" name="Group 17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2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3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50" name="Group 17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5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6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1" name="Group 17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8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9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2" name="Group 18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1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2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53" name="Group 18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4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5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54" name="Group 18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7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8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55" name="Group 189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0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1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32" name="Group 192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3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4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35" name="Group 19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6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7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8" name="Group 19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9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0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41" name="Group 20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2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3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42" name="Group 20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5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6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43" name="Group 20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8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9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44" name="Group 21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1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2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45" name="Group 21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4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5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46" name="Group 21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7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8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47" name="Group 21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0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1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48" name="Group 22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3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4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49" name="Group 22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6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50" name="Group 22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9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0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53" name="Group 23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2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3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56" name="Group 23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5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59" name="Group 23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8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9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62" name="Group 24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1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2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65" name="Group 24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4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5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68" name="Group 24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7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8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71" name="Group 24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0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1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74" name="Group 25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3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4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tr-TR" sz="48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tr-TR" sz="6600" b="1" dirty="0" smtClean="0">
                <a:solidFill>
                  <a:srgbClr val="FF0000"/>
                </a:solidFill>
              </a:rPr>
              <a:t>SÜRE SONA ERDİ</a:t>
            </a:r>
            <a:endParaRPr lang="tr-TR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00200"/>
            <a:ext cx="828092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tr-TR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tr-TR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tr-TR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tr-TR" sz="6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Sessiz durursanız, dışarı çıkarız</a:t>
            </a:r>
            <a:endParaRPr lang="tr-TR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CEVAP</a:t>
            </a:r>
            <a:endParaRPr lang="tr-TR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60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İçerik Yer Tutucusu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b="1" dirty="0" smtClean="0"/>
              <a:t>Yandaki kare ve dikdörtgenin </a:t>
            </a:r>
          </a:p>
          <a:p>
            <a:pPr marL="0" indent="0">
              <a:buNone/>
            </a:pPr>
            <a:r>
              <a:rPr lang="tr-TR" b="1" dirty="0" smtClean="0"/>
              <a:t>alanları birbirine eşit ise;</a:t>
            </a:r>
          </a:p>
          <a:p>
            <a:pPr marL="0" indent="0">
              <a:buNone/>
            </a:pPr>
            <a:r>
              <a:rPr lang="tr-TR" b="1" dirty="0" smtClean="0"/>
              <a:t>dikdörtgenin uzun kenarı, </a:t>
            </a:r>
          </a:p>
          <a:p>
            <a:pPr marL="0" indent="0">
              <a:buNone/>
            </a:pPr>
            <a:r>
              <a:rPr lang="tr-TR" b="1" dirty="0" smtClean="0"/>
              <a:t>kısa kenarından kaç cm </a:t>
            </a:r>
          </a:p>
          <a:p>
            <a:pPr marL="0" indent="0">
              <a:buNone/>
            </a:pPr>
            <a:r>
              <a:rPr lang="tr-TR" b="1" dirty="0" smtClean="0"/>
              <a:t>daha fazladır?</a:t>
            </a:r>
          </a:p>
          <a:p>
            <a:pPr marL="0" indent="0">
              <a:buNone/>
            </a:pPr>
            <a:endParaRPr lang="tr-TR" dirty="0"/>
          </a:p>
          <a:p>
            <a:pPr marL="514350" indent="-514350">
              <a:buAutoNum type="alphaUcParenR"/>
            </a:pPr>
            <a:r>
              <a:rPr lang="tr-TR" dirty="0" smtClean="0"/>
              <a:t>21 cm</a:t>
            </a:r>
          </a:p>
          <a:p>
            <a:pPr marL="514350" indent="-514350">
              <a:buAutoNum type="alphaUcParenR"/>
            </a:pPr>
            <a:r>
              <a:rPr lang="tr-TR" dirty="0" smtClean="0"/>
              <a:t>28 cm</a:t>
            </a:r>
          </a:p>
          <a:p>
            <a:pPr marL="514350" indent="-514350">
              <a:buAutoNum type="alphaUcParenR"/>
            </a:pPr>
            <a:r>
              <a:rPr lang="tr-TR" dirty="0" smtClean="0"/>
              <a:t>49 cm</a:t>
            </a:r>
            <a:endParaRPr lang="tr-TR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MATEMATİK SORUSU</a:t>
            </a:r>
            <a:endParaRPr lang="tr-TR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988840"/>
            <a:ext cx="2808312" cy="1224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958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76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77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3" name="Group 4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74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75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4" name="Group 45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772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73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5" name="Group 54"/>
          <p:cNvGrpSpPr>
            <a:grpSpLocks/>
          </p:cNvGrpSpPr>
          <p:nvPr/>
        </p:nvGrpSpPr>
        <p:grpSpPr bwMode="auto">
          <a:xfrm>
            <a:off x="3485540" y="2490582"/>
            <a:ext cx="933503" cy="1474788"/>
            <a:chOff x="4580" y="1878"/>
            <a:chExt cx="736" cy="928"/>
          </a:xfrm>
        </p:grpSpPr>
        <p:sp>
          <p:nvSpPr>
            <p:cNvPr id="21766" name="Rectangle 5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67" name="Text Box 5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6" name="Group 57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64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65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7" name="Group 6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62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63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8" name="Group 63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60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61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9" name="Group 66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58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59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0" name="Group 6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56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57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1" name="Group 7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54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55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12" name="Group 75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52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53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13" name="Group 78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50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51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4" name="Group 81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748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49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5" name="Group 84"/>
          <p:cNvGrpSpPr>
            <a:grpSpLocks/>
          </p:cNvGrpSpPr>
          <p:nvPr/>
        </p:nvGrpSpPr>
        <p:grpSpPr bwMode="auto">
          <a:xfrm>
            <a:off x="3485540" y="2490582"/>
            <a:ext cx="933503" cy="1474788"/>
            <a:chOff x="4580" y="1878"/>
            <a:chExt cx="736" cy="928"/>
          </a:xfrm>
        </p:grpSpPr>
        <p:sp>
          <p:nvSpPr>
            <p:cNvPr id="21746" name="Rectangle 8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47" name="Text Box 8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6" name="Group 87"/>
          <p:cNvGrpSpPr>
            <a:grpSpLocks/>
          </p:cNvGrpSpPr>
          <p:nvPr/>
        </p:nvGrpSpPr>
        <p:grpSpPr bwMode="auto">
          <a:xfrm>
            <a:off x="2247290" y="2487407"/>
            <a:ext cx="933503" cy="1474788"/>
            <a:chOff x="4580" y="1878"/>
            <a:chExt cx="736" cy="928"/>
          </a:xfrm>
        </p:grpSpPr>
        <p:sp>
          <p:nvSpPr>
            <p:cNvPr id="21744" name="Rectangle 8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45" name="Text Box 8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7" name="Group 9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42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43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8" name="Group 93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740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41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9" name="Group 96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38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39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0" name="Group 9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36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37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1" name="Group 10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34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35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" name="Group 105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32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33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3" name="Group 108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30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31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4" name="Group 111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28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29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" name="Group 114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26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27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6" name="Group 117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24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25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7" name="Group 12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22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23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8" name="Group 123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20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21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9" name="Group 126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718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19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30" name="Group 12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16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17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1" name="Group 13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14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15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24" name="Group 135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12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13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5" name="Group 138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10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11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6" name="Group 141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08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09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27" name="Group 144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06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07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29" name="Group 147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04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05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30" name="Group 15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02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03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31" name="Group 153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00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01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32" name="Group 156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98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99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33" name="Group 15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96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97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34" name="Group 16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94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95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35" name="Group 165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92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93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36" name="Group 168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90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91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37" name="Group 171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88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89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8" name="Group 174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86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87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39" name="Group 177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84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85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40" name="Group 18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82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83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41" name="Group 183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80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81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42" name="Group 186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78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79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43" name="Group 189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676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77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44" name="Group 192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674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75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45" name="Group 195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72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73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46" name="Group 198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70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71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47" name="Group 201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68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69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48" name="Group 204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66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67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49" name="Group 207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64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65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50" name="Group 21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62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63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1" name="Group 213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60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61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2" name="Group 216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58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59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53" name="Group 21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56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57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54" name="Group 22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54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55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55" name="Group 225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52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53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1600" name="Group 228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50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51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1601" name="Group 231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48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49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1602" name="Group 234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46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47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1603" name="Group 237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44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45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1604" name="Group 24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42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43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1605" name="Group 243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40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41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1606" name="Group 246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38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39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1607" name="Group 24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36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37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1608" name="Group 25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34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35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1609" name="Group 255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632" name="Rectangle 25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33" name="Text Box 25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sp>
        <p:nvSpPr>
          <p:cNvPr id="58632" name="AutoShape 264"/>
          <p:cNvSpPr>
            <a:spLocks noChangeArrowheads="1"/>
          </p:cNvSpPr>
          <p:nvPr/>
        </p:nvSpPr>
        <p:spPr bwMode="auto">
          <a:xfrm>
            <a:off x="473075" y="2085976"/>
            <a:ext cx="8197850" cy="3778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alpha val="14000"/>
                </a:schemeClr>
              </a:gs>
              <a:gs pos="100000">
                <a:schemeClr val="bg1">
                  <a:gamma/>
                  <a:tint val="43529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tr-TR"/>
          </a:p>
        </p:txBody>
      </p:sp>
      <p:grpSp>
        <p:nvGrpSpPr>
          <p:cNvPr id="21610" name="Group 268"/>
          <p:cNvGrpSpPr>
            <a:grpSpLocks/>
          </p:cNvGrpSpPr>
          <p:nvPr/>
        </p:nvGrpSpPr>
        <p:grpSpPr bwMode="auto">
          <a:xfrm>
            <a:off x="4648201" y="2880360"/>
            <a:ext cx="96395" cy="694486"/>
            <a:chOff x="1939" y="2444"/>
            <a:chExt cx="81" cy="463"/>
          </a:xfrm>
        </p:grpSpPr>
        <p:sp>
          <p:nvSpPr>
            <p:cNvPr id="21628" name="Rectangle 269"/>
            <p:cNvSpPr>
              <a:spLocks noChangeArrowheads="1"/>
            </p:cNvSpPr>
            <p:nvPr/>
          </p:nvSpPr>
          <p:spPr bwMode="auto">
            <a:xfrm>
              <a:off x="1941" y="2828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29" name="Rectangle 270"/>
            <p:cNvSpPr>
              <a:spLocks noChangeArrowheads="1"/>
            </p:cNvSpPr>
            <p:nvPr/>
          </p:nvSpPr>
          <p:spPr bwMode="auto">
            <a:xfrm>
              <a:off x="1939" y="2444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</p:grpSp>
      <p:sp>
        <p:nvSpPr>
          <p:cNvPr id="228" name="1 Başlık"/>
          <p:cNvSpPr txBox="1">
            <a:spLocks/>
          </p:cNvSpPr>
          <p:nvPr/>
        </p:nvSpPr>
        <p:spPr>
          <a:xfrm>
            <a:off x="457200" y="3200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SÜRE BAŞLADI</a:t>
            </a:r>
            <a:endParaRPr kumimoji="0" lang="tr-TR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Click="0" advTm="1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2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6" dur="500"/>
                                        <p:tgtEl>
                                          <p:spTgt spid="21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8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2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8" dur="500"/>
                                        <p:tgtEl>
                                          <p:spTgt spid="21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0" dur="500"/>
                                        <p:tgtEl>
                                          <p:spTgt spid="216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4" dur="500"/>
                                        <p:tgtEl>
                                          <p:spTgt spid="21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6" dur="500"/>
                                        <p:tgtEl>
                                          <p:spTgt spid="216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0" dur="500"/>
                                        <p:tgtEl>
                                          <p:spTgt spid="21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2" dur="500"/>
                                        <p:tgtEl>
                                          <p:spTgt spid="216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6" dur="500"/>
                                        <p:tgtEl>
                                          <p:spTgt spid="21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8" dur="500"/>
                                        <p:tgtEl>
                                          <p:spTgt spid="216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2" dur="500"/>
                                        <p:tgtEl>
                                          <p:spTgt spid="21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4" dur="500"/>
                                        <p:tgtEl>
                                          <p:spTgt spid="216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8" dur="500"/>
                                        <p:tgtEl>
                                          <p:spTgt spid="21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0" dur="500"/>
                                        <p:tgtEl>
                                          <p:spTgt spid="216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4" dur="500"/>
                                        <p:tgtEl>
                                          <p:spTgt spid="21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6" dur="500"/>
                                        <p:tgtEl>
                                          <p:spTgt spid="216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0" dur="500"/>
                                        <p:tgtEl>
                                          <p:spTgt spid="21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02" dur="500"/>
                                        <p:tgtEl>
                                          <p:spTgt spid="216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6" dur="500"/>
                                        <p:tgtEl>
                                          <p:spTgt spid="21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800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801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3" name="Group 4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98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99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4" name="Group 45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796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97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5" name="Group 54"/>
          <p:cNvGrpSpPr>
            <a:grpSpLocks/>
          </p:cNvGrpSpPr>
          <p:nvPr/>
        </p:nvGrpSpPr>
        <p:grpSpPr bwMode="auto">
          <a:xfrm>
            <a:off x="3745457" y="2492263"/>
            <a:ext cx="469950" cy="1589096"/>
            <a:chOff x="4580" y="1878"/>
            <a:chExt cx="736" cy="928"/>
          </a:xfrm>
        </p:grpSpPr>
        <p:sp>
          <p:nvSpPr>
            <p:cNvPr id="22790" name="Rectangle 5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91" name="Text Box 5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6" name="Group 57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88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89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7" name="Group 6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86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87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8" name="Group 63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84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85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9" name="Group 66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82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83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0" name="Group 6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80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81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1" name="Group 7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78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79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12" name="Group 75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76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77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13" name="Group 78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74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75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4" name="Group 81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772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73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5" name="Group 84"/>
          <p:cNvGrpSpPr>
            <a:grpSpLocks/>
          </p:cNvGrpSpPr>
          <p:nvPr/>
        </p:nvGrpSpPr>
        <p:grpSpPr bwMode="auto">
          <a:xfrm>
            <a:off x="3745457" y="2492263"/>
            <a:ext cx="469950" cy="1589096"/>
            <a:chOff x="4580" y="1878"/>
            <a:chExt cx="736" cy="928"/>
          </a:xfrm>
        </p:grpSpPr>
        <p:sp>
          <p:nvSpPr>
            <p:cNvPr id="22770" name="Rectangle 8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71" name="Text Box 8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6" name="Group 87"/>
          <p:cNvGrpSpPr>
            <a:grpSpLocks/>
          </p:cNvGrpSpPr>
          <p:nvPr/>
        </p:nvGrpSpPr>
        <p:grpSpPr bwMode="auto">
          <a:xfrm>
            <a:off x="2507207" y="2489088"/>
            <a:ext cx="469950" cy="1589096"/>
            <a:chOff x="4580" y="1878"/>
            <a:chExt cx="736" cy="928"/>
          </a:xfrm>
        </p:grpSpPr>
        <p:sp>
          <p:nvSpPr>
            <p:cNvPr id="22768" name="Rectangle 8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69" name="Text Box 8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7" name="Group 9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66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67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8" name="Group 93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764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65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9" name="Group 96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62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63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0" name="Group 9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60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61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1" name="Group 10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58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59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" name="Group 105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56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57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3" name="Group 108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54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55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4" name="Group 111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52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53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" name="Group 114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50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51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6" name="Group 117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48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49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7" name="Group 12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46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47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8" name="Group 123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44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45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9" name="Group 126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742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43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30" name="Group 12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40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41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1" name="Group 13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38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39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2624" name="Group 135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36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37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625" name="Group 138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34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35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626" name="Group 141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32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33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2627" name="Group 144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30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31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2628" name="Group 147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28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29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2629" name="Group 15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26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27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2630" name="Group 153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24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25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2631" name="Group 156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22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23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2632" name="Group 15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20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21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2633" name="Group 16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18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19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2634" name="Group 165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16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17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635" name="Group 168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14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15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636" name="Group 171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12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13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2637" name="Group 174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10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11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2638" name="Group 177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08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09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2639" name="Group 18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06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07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2640" name="Group 183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04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05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2641" name="Group 186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02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03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2642" name="Group 189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700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01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2643" name="Group 192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698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99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2644" name="Group 195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96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97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2645" name="Group 198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94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95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2646" name="Group 201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92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93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647" name="Group 204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90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91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648" name="Group 207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88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89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2649" name="Group 21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86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87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2650" name="Group 213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84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85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2651" name="Group 216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82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83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2654" name="Group 21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80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81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2655" name="Group 22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78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79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24" name="Group 225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76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77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25" name="Group 228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74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75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26" name="Group 231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72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73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7" name="Group 234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70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71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9" name="Group 237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68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69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0" name="Group 24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66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67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31" name="Group 243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64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65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32" name="Group 246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62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63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33" name="Group 24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60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61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34" name="Group 25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58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59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35" name="Group 255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656" name="Rectangle 25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57" name="Text Box 25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36" name="Group 268"/>
          <p:cNvGrpSpPr>
            <a:grpSpLocks/>
          </p:cNvGrpSpPr>
          <p:nvPr/>
        </p:nvGrpSpPr>
        <p:grpSpPr bwMode="auto">
          <a:xfrm>
            <a:off x="4876801" y="2880360"/>
            <a:ext cx="48527" cy="748313"/>
            <a:chOff x="1939" y="2444"/>
            <a:chExt cx="81" cy="463"/>
          </a:xfrm>
        </p:grpSpPr>
        <p:sp>
          <p:nvSpPr>
            <p:cNvPr id="22652" name="Rectangle 269"/>
            <p:cNvSpPr>
              <a:spLocks noChangeArrowheads="1"/>
            </p:cNvSpPr>
            <p:nvPr/>
          </p:nvSpPr>
          <p:spPr bwMode="auto">
            <a:xfrm>
              <a:off x="1941" y="2828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53" name="Rectangle 270"/>
            <p:cNvSpPr>
              <a:spLocks noChangeArrowheads="1"/>
            </p:cNvSpPr>
            <p:nvPr/>
          </p:nvSpPr>
          <p:spPr bwMode="auto">
            <a:xfrm>
              <a:off x="1939" y="2444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</p:grpSp>
      <p:sp>
        <p:nvSpPr>
          <p:cNvPr id="228" name="1 Başlık"/>
          <p:cNvSpPr txBox="1">
            <a:spLocks/>
          </p:cNvSpPr>
          <p:nvPr/>
        </p:nvSpPr>
        <p:spPr>
          <a:xfrm>
            <a:off x="457200" y="36576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SÜRE BAŞLADI</a:t>
            </a:r>
            <a:endParaRPr kumimoji="0" lang="tr-TR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Click="0" advTm="6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2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26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2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26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2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26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2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26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2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26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2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26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2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26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2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2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26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2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26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2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26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2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26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2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26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2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26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2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26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2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26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2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26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2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26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22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26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22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226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22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226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22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226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22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226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22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226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22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226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22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226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22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226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22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226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22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226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0" dur="500"/>
                                        <p:tgtEl>
                                          <p:spTgt spid="22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2" dur="500"/>
                                        <p:tgtEl>
                                          <p:spTgt spid="226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6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8" dur="500"/>
                                        <p:tgtEl>
                                          <p:spTgt spid="226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2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4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8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0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4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6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0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6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8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2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4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8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0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4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6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0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02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6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tr-TR" sz="48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tr-TR" sz="6600" b="1" dirty="0" smtClean="0">
                <a:solidFill>
                  <a:srgbClr val="FF0000"/>
                </a:solidFill>
              </a:rPr>
              <a:t>SÜRE SONA ERDİ</a:t>
            </a:r>
            <a:endParaRPr lang="tr-TR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00200"/>
            <a:ext cx="828092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tr-TR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tr-TR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tr-TR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A) 21 cm</a:t>
            </a:r>
            <a:endParaRPr lang="tr-TR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CEVAP</a:t>
            </a:r>
            <a:endParaRPr lang="tr-TR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965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28800"/>
            <a:ext cx="835292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Kanın, vücutta doku ve organların tamamına ulaşmasını sağlayan aşağıdakilerden hangisidir?</a:t>
            </a:r>
          </a:p>
          <a:p>
            <a:pPr marL="0" indent="0">
              <a:buNone/>
            </a:pP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Damar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Kalp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Akciğer</a:t>
            </a: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FEN BİLİMLERİ SORUSU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58276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SÜRE BAŞLADI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grpSp>
        <p:nvGrpSpPr>
          <p:cNvPr id="4" name="Group 3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3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4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5" name="Group 4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6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7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6" name="Group 45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39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0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7" name="Group 5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1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2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8" name="Group 6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4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5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9" name="Group 6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7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8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10" name="Group 6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0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1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1" name="Group 6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3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4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2" name="Group 7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6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7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13" name="Group 7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9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0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14" name="Group 7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72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3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5" name="Group 81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75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6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6" name="Group 9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1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2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7" name="Group 93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84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5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8" name="Group 9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7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8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19" name="Group 9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0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1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0" name="Group 10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3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4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1" name="Group 10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6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7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" name="Group 10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9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0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" name="Group 11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2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3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4" name="Group 11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5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6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" name="Group 11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8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9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6" name="Group 12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1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7" name="Group 12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4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5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8" name="Group 126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17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8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9" name="Group 12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0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1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0" name="Group 13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3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4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31" name="Group 13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6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7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4" name="Group 13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9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0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7" name="Group 14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2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3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0" name="Group 14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5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6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33" name="Group 14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8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9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36" name="Group 15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1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2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39" name="Group 15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4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5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42" name="Group 15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7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8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45" name="Group 15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0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1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46" name="Group 16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3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4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47" name="Group 16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6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7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48" name="Group 16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9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0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49" name="Group 17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2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3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50" name="Group 17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5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6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1" name="Group 17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8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9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2" name="Group 18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1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2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53" name="Group 18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4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5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54" name="Group 18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7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8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55" name="Group 189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0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1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32" name="Group 192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3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4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35" name="Group 19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6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7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8" name="Group 19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9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0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41" name="Group 20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2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3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42" name="Group 20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5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6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43" name="Group 20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8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9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44" name="Group 21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1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2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45" name="Group 21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4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5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46" name="Group 21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7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8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47" name="Group 21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0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1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48" name="Group 22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3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4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49" name="Group 22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6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50" name="Group 22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9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0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53" name="Group 23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2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3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56" name="Group 23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5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59" name="Group 23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8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9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62" name="Group 24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1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2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65" name="Group 24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4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5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68" name="Group 24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7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8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71" name="Group 24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0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1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74" name="Group 25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3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4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SÜRE BAŞLADI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grpSp>
        <p:nvGrpSpPr>
          <p:cNvPr id="4" name="Group 3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3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4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5" name="Group 4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6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7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6" name="Group 45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39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0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7" name="Group 5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1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2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8" name="Group 6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4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5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9" name="Group 6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7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8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10" name="Group 6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0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1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1" name="Group 6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3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4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2" name="Group 7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6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7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13" name="Group 7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9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0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14" name="Group 7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72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3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5" name="Group 81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75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6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6" name="Group 9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1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2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7" name="Group 93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84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5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8" name="Group 9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7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8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19" name="Group 9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0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1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0" name="Group 10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3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4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1" name="Group 10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6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7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" name="Group 10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9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0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" name="Group 11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2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3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4" name="Group 11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5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6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" name="Group 11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8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9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6" name="Group 12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1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7" name="Group 12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4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5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8" name="Group 126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17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8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9" name="Group 12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0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1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0" name="Group 13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3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4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31" name="Group 13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6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7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4" name="Group 13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9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0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7" name="Group 14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2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3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0" name="Group 14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5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6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33" name="Group 14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8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9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36" name="Group 15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1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2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39" name="Group 15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4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5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42" name="Group 15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7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8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45" name="Group 15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0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1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46" name="Group 16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3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4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47" name="Group 16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6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7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48" name="Group 16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9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0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49" name="Group 17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2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3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50" name="Group 17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5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6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1" name="Group 17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8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9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2" name="Group 18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1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2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53" name="Group 18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4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5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54" name="Group 18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7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8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55" name="Group 189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0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1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32" name="Group 192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3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4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35" name="Group 19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6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7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8" name="Group 19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9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0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41" name="Group 20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2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3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42" name="Group 20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5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6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43" name="Group 20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8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9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44" name="Group 21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1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2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45" name="Group 21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4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5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46" name="Group 21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7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8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47" name="Group 21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0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1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48" name="Group 22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3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4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49" name="Group 22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6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50" name="Group 22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9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0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53" name="Group 23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2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3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56" name="Group 23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5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59" name="Group 23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8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9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62" name="Group 24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1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2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65" name="Group 24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4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5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68" name="Group 24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7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8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71" name="Group 24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0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1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74" name="Group 25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3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4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tr-TR" sz="48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tr-TR" sz="6600" b="1" dirty="0" smtClean="0">
                <a:solidFill>
                  <a:srgbClr val="FF0000"/>
                </a:solidFill>
              </a:rPr>
              <a:t>SÜRE SONA ERDİ</a:t>
            </a:r>
            <a:endParaRPr lang="tr-TR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00200"/>
            <a:ext cx="828092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tr-TR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tr-TR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tr-TR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A) Damar</a:t>
            </a:r>
            <a:endParaRPr lang="tr-TR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CEVAP</a:t>
            </a:r>
            <a:endParaRPr lang="tr-TR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895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28800"/>
            <a:ext cx="835292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Kuduz aşısını bulan bilim adamı aşağıdakilerden hangisidir?</a:t>
            </a:r>
          </a:p>
          <a:p>
            <a:pPr marL="0" indent="0">
              <a:buNone/>
            </a:pP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Galileo </a:t>
            </a:r>
            <a:r>
              <a:rPr lang="tr-TR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Galilei</a:t>
            </a:r>
            <a:endParaRPr lang="tr-TR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Luis</a:t>
            </a: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Pasteur</a:t>
            </a:r>
            <a:endParaRPr lang="tr-TR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Thomas Edison</a:t>
            </a: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HAYAT BİLGİSİ SORUSU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7643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SÜRE BAŞLADI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grpSp>
        <p:nvGrpSpPr>
          <p:cNvPr id="4" name="Group 3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3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4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5" name="Group 4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6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7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6" name="Group 45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39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0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7" name="Group 5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1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2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8" name="Group 6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4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5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9" name="Group 6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7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8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10" name="Group 6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0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1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1" name="Group 6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3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4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2" name="Group 7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6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7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13" name="Group 7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9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0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14" name="Group 7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72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3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5" name="Group 81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75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6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6" name="Group 9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1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2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7" name="Group 93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84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5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8" name="Group 9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7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8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19" name="Group 9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0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1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0" name="Group 10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3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4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1" name="Group 10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6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7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" name="Group 10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9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0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" name="Group 11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2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3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4" name="Group 11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5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6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" name="Group 11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8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9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6" name="Group 12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1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7" name="Group 12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4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5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8" name="Group 126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17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8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9" name="Group 12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0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1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0" name="Group 13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3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4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31" name="Group 13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6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7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4" name="Group 13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9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0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7" name="Group 14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2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3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0" name="Group 14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5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6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33" name="Group 14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8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9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36" name="Group 15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1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2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39" name="Group 15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4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5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42" name="Group 15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7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8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45" name="Group 15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0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1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46" name="Group 16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3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4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47" name="Group 16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6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7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48" name="Group 16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9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0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49" name="Group 17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2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3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50" name="Group 17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5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6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1" name="Group 17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8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9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2" name="Group 18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1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2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53" name="Group 18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4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5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54" name="Group 18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7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8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55" name="Group 189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0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1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32" name="Group 192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3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4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35" name="Group 19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6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7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8" name="Group 19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9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0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41" name="Group 20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2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3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42" name="Group 20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5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6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43" name="Group 20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8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9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44" name="Group 21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1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2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45" name="Group 21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4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5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46" name="Group 21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7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8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47" name="Group 21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0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1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48" name="Group 22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3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4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49" name="Group 22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6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50" name="Group 22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9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0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53" name="Group 23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2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3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56" name="Group 23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5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59" name="Group 23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8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9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62" name="Group 24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1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2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65" name="Group 24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4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5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68" name="Group 24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7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8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71" name="Group 24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0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1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74" name="Group 25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3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4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tr-TR" sz="48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tr-TR" sz="6600" b="1" dirty="0" smtClean="0">
                <a:solidFill>
                  <a:srgbClr val="FF0000"/>
                </a:solidFill>
              </a:rPr>
              <a:t>SÜRE SONA ERDİ</a:t>
            </a:r>
            <a:endParaRPr lang="tr-TR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00200"/>
            <a:ext cx="828092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tr-TR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tr-TR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tr-TR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tr-TR" sz="6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Luis</a:t>
            </a:r>
            <a:r>
              <a:rPr lang="tr-TR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6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Pasteur</a:t>
            </a:r>
            <a:endParaRPr lang="tr-TR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CEVAP</a:t>
            </a:r>
            <a:endParaRPr lang="tr-TR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07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28800"/>
            <a:ext cx="8352928" cy="4525963"/>
          </a:xfrm>
        </p:spPr>
        <p:txBody>
          <a:bodyPr>
            <a:noAutofit/>
          </a:bodyPr>
          <a:lstStyle/>
          <a:p>
            <a:pPr marL="109728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tr-TR" sz="32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Yandaki </a:t>
            </a:r>
            <a:r>
              <a:rPr lang="tr-TR" sz="3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resmi doğru anlatan cümleyi bulunuz</a:t>
            </a:r>
            <a:r>
              <a:rPr lang="tr-TR" sz="32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</a:p>
          <a:p>
            <a:pPr marL="109728" indent="0">
              <a:lnSpc>
                <a:spcPct val="115000"/>
              </a:lnSpc>
              <a:spcAft>
                <a:spcPts val="1000"/>
              </a:spcAft>
              <a:buNone/>
            </a:pPr>
            <a:endParaRPr lang="tr-TR" sz="32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831850" indent="-742950">
              <a:lnSpc>
                <a:spcPct val="115000"/>
              </a:lnSpc>
              <a:buAutoNum type="alphaUcParenR"/>
              <a:tabLst>
                <a:tab pos="1828800" algn="l"/>
              </a:tabLst>
            </a:pPr>
            <a:r>
              <a:rPr lang="en-US" sz="3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I have got one mouth. I have got three eyes.</a:t>
            </a:r>
          </a:p>
          <a:p>
            <a:pPr marL="831850" indent="-742950">
              <a:lnSpc>
                <a:spcPct val="115000"/>
              </a:lnSpc>
              <a:buAutoNum type="alphaUcParenR"/>
              <a:tabLst>
                <a:tab pos="1828800" algn="l"/>
              </a:tabLst>
            </a:pPr>
            <a:r>
              <a:rPr lang="tr-TR" sz="32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I </a:t>
            </a:r>
            <a:r>
              <a:rPr lang="en-US" sz="3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have got eight legs. I have got one eye and one nose</a:t>
            </a:r>
            <a:r>
              <a:rPr lang="en-US" sz="32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  <a:endParaRPr lang="tr-TR" sz="32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831850" indent="-742950">
              <a:lnSpc>
                <a:spcPct val="115000"/>
              </a:lnSpc>
              <a:buAutoNum type="alphaUcParenR"/>
              <a:tabLst>
                <a:tab pos="1828800" algn="l"/>
              </a:tabLst>
            </a:pPr>
            <a:r>
              <a:rPr lang="en-US" sz="32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I have </a:t>
            </a:r>
            <a:r>
              <a:rPr lang="en-US" sz="3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got </a:t>
            </a:r>
            <a:r>
              <a:rPr lang="tr-TR" sz="32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four eyes</a:t>
            </a:r>
            <a:r>
              <a:rPr lang="en-US" sz="32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 </a:t>
            </a:r>
            <a:r>
              <a:rPr lang="en-US" sz="3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I have got </a:t>
            </a:r>
            <a:r>
              <a:rPr lang="en-US" sz="32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t</a:t>
            </a:r>
            <a:r>
              <a:rPr lang="tr-TR" sz="3200" dirty="0" err="1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wo</a:t>
            </a:r>
            <a:r>
              <a:rPr lang="en-US" sz="32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tr-TR" sz="3200" dirty="0" err="1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legs</a:t>
            </a:r>
            <a:r>
              <a:rPr lang="en-US" sz="32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  <a:endParaRPr lang="tr-TR" sz="32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88900" indent="0">
              <a:lnSpc>
                <a:spcPct val="115000"/>
              </a:lnSpc>
              <a:buNone/>
              <a:tabLst>
                <a:tab pos="1828800" algn="l"/>
              </a:tabLst>
            </a:pPr>
            <a:endParaRPr lang="tr-TR" sz="3200" dirty="0"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İNGİLİZCE SORUSU</a:t>
            </a:r>
            <a:endParaRPr lang="tr-TR" dirty="0"/>
          </a:p>
        </p:txBody>
      </p:sp>
      <p:pic>
        <p:nvPicPr>
          <p:cNvPr id="4" name="Resim 3" descr="http://bilgiyelpazesi.com/egitim_ogretim/yazili_sorulari_yazili_arsivi/ingilizce_dersi_yazili_sorulari/ingilizce_dersi_4_1_3_yazili/ingilizce_dersi_4_sinif_1_donem_3_yazili_sorulari_9_dosyalar/image018.jpg"/>
          <p:cNvPicPr/>
          <p:nvPr/>
        </p:nvPicPr>
        <p:blipFill>
          <a:blip r:embed="rId2" cstate="print"/>
          <a:srcRect l="28261" r="35404" b="15000"/>
          <a:stretch>
            <a:fillRect/>
          </a:stretch>
        </p:blipFill>
        <p:spPr bwMode="auto">
          <a:xfrm>
            <a:off x="7107945" y="1700808"/>
            <a:ext cx="1872208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64522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SÜRE BAŞLADI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grpSp>
        <p:nvGrpSpPr>
          <p:cNvPr id="4" name="Group 3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3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4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5" name="Group 4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6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7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6" name="Group 45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39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0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7" name="Group 5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1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2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8" name="Group 6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4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5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9" name="Group 6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7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8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10" name="Group 6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0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1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1" name="Group 6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3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4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2" name="Group 7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6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7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13" name="Group 7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9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0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14" name="Group 7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72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3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5" name="Group 81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75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6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6" name="Group 9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1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2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7" name="Group 93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84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5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8" name="Group 9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7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8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19" name="Group 9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0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1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0" name="Group 10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3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4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1" name="Group 10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6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7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" name="Group 10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9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0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" name="Group 11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2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3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4" name="Group 11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5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6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" name="Group 11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8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9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6" name="Group 12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1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7" name="Group 12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4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5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8" name="Group 126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17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8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9" name="Group 12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0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1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0" name="Group 13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3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4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31" name="Group 13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6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7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4" name="Group 13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9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0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7" name="Group 14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2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3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0" name="Group 14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5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6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33" name="Group 14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8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9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36" name="Group 15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1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2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39" name="Group 15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4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5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42" name="Group 15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7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8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45" name="Group 15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0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1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46" name="Group 16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3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4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47" name="Group 16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6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7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48" name="Group 16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9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0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49" name="Group 17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2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3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50" name="Group 17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5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6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1" name="Group 17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8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9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2" name="Group 18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1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2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53" name="Group 18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4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5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54" name="Group 18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7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8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55" name="Group 189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0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1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32" name="Group 192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3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4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35" name="Group 19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6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7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8" name="Group 19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9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0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41" name="Group 20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2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3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42" name="Group 20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5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6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43" name="Group 20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8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9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44" name="Group 21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1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2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45" name="Group 21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4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5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46" name="Group 21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7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8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47" name="Group 21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0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1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48" name="Group 22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3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4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49" name="Group 22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6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50" name="Group 22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9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0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53" name="Group 23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2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3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56" name="Group 23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5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59" name="Group 23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8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9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62" name="Group 24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1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2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65" name="Group 24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4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5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68" name="Group 24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7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8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71" name="Group 24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0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1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74" name="Group 25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3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4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tr-TR" sz="48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tr-TR" sz="6600" b="1" dirty="0" smtClean="0">
                <a:solidFill>
                  <a:srgbClr val="FF0000"/>
                </a:solidFill>
              </a:rPr>
              <a:t>SÜRE SONA ERDİ</a:t>
            </a:r>
            <a:endParaRPr lang="tr-TR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00200"/>
            <a:ext cx="828092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tr-TR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tr-TR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tr-TR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got one mouth. </a:t>
            </a:r>
            <a:endParaRPr lang="tr-TR" sz="5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tr-TR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got three eyes.</a:t>
            </a:r>
          </a:p>
          <a:p>
            <a:pPr marL="0" indent="0" algn="ctr">
              <a:buNone/>
            </a:pPr>
            <a:endParaRPr lang="tr-TR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CEVAP</a:t>
            </a:r>
            <a:endParaRPr lang="tr-TR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21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tr-TR" sz="48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tr-TR" sz="6600" b="1" dirty="0" smtClean="0">
                <a:solidFill>
                  <a:srgbClr val="FF0000"/>
                </a:solidFill>
              </a:rPr>
              <a:t>SÜRE SONA ERDİ</a:t>
            </a:r>
            <a:endParaRPr lang="tr-TR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00200"/>
            <a:ext cx="8280920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Nasreddin Hoca’nın doğduğu yer olan </a:t>
            </a:r>
            <a:r>
              <a:rPr lang="tr-TR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Hortu</a:t>
            </a:r>
            <a:r>
              <a:rPr lang="tr-TR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Köyü nerede bulunmaktadır?</a:t>
            </a:r>
          </a:p>
          <a:p>
            <a:pPr marL="0" indent="0">
              <a:buNone/>
            </a:pP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Konya – Akşehir 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Eskişehir – Sivrihisar 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Bilecik - Söğüt</a:t>
            </a: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GENEL KÜLTÜR SORUSU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780465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SÜRE BAŞLADI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grpSp>
        <p:nvGrpSpPr>
          <p:cNvPr id="4" name="Group 3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3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4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5" name="Group 4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6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7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6" name="Group 45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39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0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7" name="Group 5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1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2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8" name="Group 6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4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5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9" name="Group 6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7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8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10" name="Group 6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0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1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1" name="Group 6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3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4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2" name="Group 7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6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7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13" name="Group 7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9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0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14" name="Group 7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72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3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5" name="Group 81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75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6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6" name="Group 9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1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2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7" name="Group 93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84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5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8" name="Group 9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7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8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19" name="Group 9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0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1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0" name="Group 10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3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4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1" name="Group 10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6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7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" name="Group 10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9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0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" name="Group 11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2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3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4" name="Group 11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5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6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" name="Group 11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8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9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6" name="Group 12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1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7" name="Group 12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4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5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8" name="Group 126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17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8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9" name="Group 12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0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1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0" name="Group 13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3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4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31" name="Group 13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6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7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4" name="Group 13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9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0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7" name="Group 14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2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3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0" name="Group 14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5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6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33" name="Group 14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8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9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36" name="Group 15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1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2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39" name="Group 15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4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5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42" name="Group 15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7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8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45" name="Group 15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0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1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46" name="Group 16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3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4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47" name="Group 16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6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7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48" name="Group 16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9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0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49" name="Group 17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2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3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50" name="Group 17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5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6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1" name="Group 17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8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9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2" name="Group 18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1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2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53" name="Group 18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4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5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54" name="Group 18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7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8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55" name="Group 189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0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1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32" name="Group 192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3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4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35" name="Group 19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6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7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8" name="Group 19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9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0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41" name="Group 20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2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3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42" name="Group 20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5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6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43" name="Group 20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8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9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44" name="Group 21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1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2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45" name="Group 21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4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5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46" name="Group 21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7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8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47" name="Group 21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0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1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48" name="Group 22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3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4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49" name="Group 22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6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50" name="Group 22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9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0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53" name="Group 23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2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3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56" name="Group 23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5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59" name="Group 23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8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9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62" name="Group 24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1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2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65" name="Group 24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4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5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68" name="Group 24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7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8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71" name="Group 24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0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1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74" name="Group 25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3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4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tr-TR" sz="48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tr-TR" sz="6600" b="1" dirty="0" smtClean="0">
                <a:solidFill>
                  <a:srgbClr val="FF0000"/>
                </a:solidFill>
              </a:rPr>
              <a:t>SÜRE SONA ERDİ</a:t>
            </a:r>
            <a:endParaRPr lang="tr-TR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00200"/>
            <a:ext cx="828092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tr-TR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tr-TR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tr-TR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tr-TR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Eskişehir-Sivrihisar</a:t>
            </a:r>
            <a:endParaRPr lang="tr-TR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CEVAP</a:t>
            </a:r>
            <a:endParaRPr lang="tr-TR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821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txBody>
          <a:bodyPr>
            <a:normAutofit/>
          </a:bodyPr>
          <a:lstStyle/>
          <a:p>
            <a:pPr marL="109728" indent="0" algn="ctr">
              <a:buNone/>
            </a:pPr>
            <a:r>
              <a:rPr lang="tr-TR" sz="8000" b="1" dirty="0" smtClean="0">
                <a:solidFill>
                  <a:srgbClr val="FF0000"/>
                </a:solidFill>
              </a:rPr>
              <a:t>YARIŞMAMIZA 10 DAKİKA ARA VERİLMİŞTİR.</a:t>
            </a:r>
            <a:endParaRPr lang="tr-TR" sz="8000" b="1" dirty="0">
              <a:solidFill>
                <a:srgbClr val="FF0000"/>
              </a:solidFill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1187967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28800"/>
            <a:ext cx="835292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Aşağıdaki verilen kısaltmalardan hangisi </a:t>
            </a:r>
            <a:r>
              <a:rPr lang="tr-TR" sz="36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yanlıştır</a:t>
            </a:r>
            <a:r>
              <a:rPr lang="tr-TR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lvl="0" indent="0">
              <a:buNone/>
            </a:pPr>
            <a:endParaRPr lang="tr-TR" sz="4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0" indent="-742950">
              <a:buAutoNum type="alphaUcParenR"/>
            </a:pPr>
            <a:r>
              <a:rPr lang="tr-TR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MEB </a:t>
            </a:r>
            <a:r>
              <a:rPr lang="tr-TR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(Milli Eğitim Bakanlığı)</a:t>
            </a:r>
          </a:p>
          <a:p>
            <a:pPr marL="742950" lvl="0" indent="-742950">
              <a:buAutoNum type="alphaUcParenR"/>
            </a:pPr>
            <a:r>
              <a:rPr lang="tr-TR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TÜBİTAK </a:t>
            </a:r>
            <a:r>
              <a:rPr lang="tr-TR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(Türkiye Bilimsel Ve Teknolojik Araştırma Kurumu)</a:t>
            </a:r>
          </a:p>
          <a:p>
            <a:pPr marL="742950" lvl="0" indent="-742950">
              <a:buAutoNum type="alphaUcParenR"/>
            </a:pPr>
            <a:r>
              <a:rPr lang="tr-TR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TST </a:t>
            </a:r>
            <a:r>
              <a:rPr lang="tr-TR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(Türk Standartları Enstitüsü) </a:t>
            </a:r>
            <a:endParaRPr lang="tr-TR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TÜRKÇE SORUSU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37222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SÜRE BAŞLADI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grpSp>
        <p:nvGrpSpPr>
          <p:cNvPr id="4" name="Group 3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3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4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5" name="Group 4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6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7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6" name="Group 45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39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0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7" name="Group 5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1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2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8" name="Group 6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4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5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9" name="Group 6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7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8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10" name="Group 6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0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1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1" name="Group 6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3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4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2" name="Group 7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6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7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13" name="Group 7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9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0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14" name="Group 7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72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3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5" name="Group 81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75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6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6" name="Group 9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1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2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7" name="Group 93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84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5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8" name="Group 9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7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8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19" name="Group 9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0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1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0" name="Group 10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3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4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1" name="Group 10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6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7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" name="Group 10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9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0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" name="Group 11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2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3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4" name="Group 11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5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6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" name="Group 11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8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9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6" name="Group 12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1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7" name="Group 12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4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5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8" name="Group 126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17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8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9" name="Group 12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0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1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0" name="Group 13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3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4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31" name="Group 13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6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7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4" name="Group 13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9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0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7" name="Group 14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2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3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0" name="Group 14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5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6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33" name="Group 14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8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9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36" name="Group 15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1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2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39" name="Group 15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4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5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42" name="Group 15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7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8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45" name="Group 15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0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1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46" name="Group 16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3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4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47" name="Group 16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6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7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48" name="Group 16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9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0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49" name="Group 17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2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3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50" name="Group 17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5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6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1" name="Group 17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8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9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2" name="Group 18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1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2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53" name="Group 18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4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5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54" name="Group 18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7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8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55" name="Group 189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0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1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32" name="Group 192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3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4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35" name="Group 19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6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7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8" name="Group 19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9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0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41" name="Group 20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2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3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42" name="Group 20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5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6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43" name="Group 20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8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9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44" name="Group 21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1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2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45" name="Group 21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4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5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46" name="Group 21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7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8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47" name="Group 21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0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1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48" name="Group 22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3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4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49" name="Group 22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6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50" name="Group 22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9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0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53" name="Group 23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2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3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56" name="Group 23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5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59" name="Group 23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8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9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62" name="Group 24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1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2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65" name="Group 24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4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5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68" name="Group 24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7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8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71" name="Group 24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0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1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74" name="Group 25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3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4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tr-TR" sz="48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tr-TR" sz="6600" b="1" dirty="0" smtClean="0">
                <a:solidFill>
                  <a:srgbClr val="FF0000"/>
                </a:solidFill>
              </a:rPr>
              <a:t>SÜRE SONA ERDİ</a:t>
            </a:r>
            <a:endParaRPr lang="tr-TR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00200"/>
            <a:ext cx="828092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tr-TR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tr-TR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>
              <a:buNone/>
            </a:pPr>
            <a:r>
              <a:rPr lang="tr-TR" sz="6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tr-TR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TST </a:t>
            </a:r>
            <a:r>
              <a:rPr lang="tr-TR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(Türk Standartları Enstitüsü) </a:t>
            </a:r>
            <a:endParaRPr lang="tr-TR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tr-TR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tr-TR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CEVAP</a:t>
            </a:r>
            <a:endParaRPr lang="tr-TR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946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28800"/>
            <a:ext cx="8352928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Bir koşucu 565 </a:t>
            </a:r>
            <a:r>
              <a:rPr lang="tr-TR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m’lik</a:t>
            </a:r>
            <a:r>
              <a:rPr lang="tr-TR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parkuru  3 </a:t>
            </a:r>
            <a:r>
              <a:rPr lang="tr-TR" sz="36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tr-TR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defa tur</a:t>
            </a:r>
          </a:p>
          <a:p>
            <a:pPr marL="0" indent="0">
              <a:buNone/>
            </a:pPr>
            <a:r>
              <a:rPr lang="tr-TR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</a:t>
            </a:r>
            <a:r>
              <a:rPr lang="tr-TR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  <a:p>
            <a:pPr marL="0" indent="0">
              <a:buNone/>
            </a:pPr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tr-TR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tarak bitirmiştir.</a:t>
            </a:r>
          </a:p>
          <a:p>
            <a:pPr marL="0" indent="0">
              <a:buNone/>
            </a:pPr>
            <a:r>
              <a:rPr lang="tr-TR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 koşucu kaç km koşmuştur?</a:t>
            </a:r>
          </a:p>
          <a:p>
            <a:pPr marL="0" indent="0">
              <a:buNone/>
            </a:pP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1,802 km 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1,808 km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0,339 km</a:t>
            </a: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MATEMATİK SORUSU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795365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00200"/>
            <a:ext cx="828092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tr-TR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tr-TR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tr-TR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C) Parmağında oynatmak</a:t>
            </a:r>
            <a:endParaRPr lang="tr-TR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CEVAP</a:t>
            </a:r>
            <a:endParaRPr lang="tr-TR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50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76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77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3" name="Group 4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74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75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4" name="Group 45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772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73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5" name="Group 54"/>
          <p:cNvGrpSpPr>
            <a:grpSpLocks/>
          </p:cNvGrpSpPr>
          <p:nvPr/>
        </p:nvGrpSpPr>
        <p:grpSpPr bwMode="auto">
          <a:xfrm>
            <a:off x="3485540" y="2490582"/>
            <a:ext cx="933503" cy="1474788"/>
            <a:chOff x="4580" y="1878"/>
            <a:chExt cx="736" cy="928"/>
          </a:xfrm>
        </p:grpSpPr>
        <p:sp>
          <p:nvSpPr>
            <p:cNvPr id="21766" name="Rectangle 5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67" name="Text Box 5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6" name="Group 57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64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65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7" name="Group 6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62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63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8" name="Group 63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60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61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9" name="Group 66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58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59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0" name="Group 6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56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57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1" name="Group 7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54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55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12" name="Group 75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52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53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13" name="Group 78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50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51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4" name="Group 81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748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49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5" name="Group 84"/>
          <p:cNvGrpSpPr>
            <a:grpSpLocks/>
          </p:cNvGrpSpPr>
          <p:nvPr/>
        </p:nvGrpSpPr>
        <p:grpSpPr bwMode="auto">
          <a:xfrm>
            <a:off x="3485540" y="2490582"/>
            <a:ext cx="933503" cy="1474788"/>
            <a:chOff x="4580" y="1878"/>
            <a:chExt cx="736" cy="928"/>
          </a:xfrm>
        </p:grpSpPr>
        <p:sp>
          <p:nvSpPr>
            <p:cNvPr id="21746" name="Rectangle 8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47" name="Text Box 8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6" name="Group 87"/>
          <p:cNvGrpSpPr>
            <a:grpSpLocks/>
          </p:cNvGrpSpPr>
          <p:nvPr/>
        </p:nvGrpSpPr>
        <p:grpSpPr bwMode="auto">
          <a:xfrm>
            <a:off x="2247290" y="2487407"/>
            <a:ext cx="933503" cy="1474788"/>
            <a:chOff x="4580" y="1878"/>
            <a:chExt cx="736" cy="928"/>
          </a:xfrm>
        </p:grpSpPr>
        <p:sp>
          <p:nvSpPr>
            <p:cNvPr id="21744" name="Rectangle 8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45" name="Text Box 8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7" name="Group 9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42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43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8" name="Group 93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740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41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9" name="Group 96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38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39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0" name="Group 9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36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37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1" name="Group 10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34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35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" name="Group 105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32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33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3" name="Group 108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30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31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4" name="Group 111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28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29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" name="Group 114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26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27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6" name="Group 117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24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25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7" name="Group 12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22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23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8" name="Group 123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20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21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9" name="Group 126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718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19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30" name="Group 12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16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17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1" name="Group 13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14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15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24" name="Group 135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12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13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5" name="Group 138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10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11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6" name="Group 141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08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09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27" name="Group 144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06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07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29" name="Group 147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04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05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30" name="Group 15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02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03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31" name="Group 153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00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01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32" name="Group 156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98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99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33" name="Group 15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96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97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34" name="Group 16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94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95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35" name="Group 165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92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93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36" name="Group 168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90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91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37" name="Group 171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88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89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8" name="Group 174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86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87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39" name="Group 177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84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85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40" name="Group 18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82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83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41" name="Group 183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80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81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42" name="Group 186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78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79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43" name="Group 189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676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77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44" name="Group 192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674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75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45" name="Group 195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72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73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46" name="Group 198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70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71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47" name="Group 201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68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69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48" name="Group 204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66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67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49" name="Group 207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64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65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50" name="Group 21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62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63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1" name="Group 213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60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61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2" name="Group 216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58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59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53" name="Group 21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56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57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54" name="Group 22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54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55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55" name="Group 225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52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53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1600" name="Group 228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50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51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1601" name="Group 231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48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49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1602" name="Group 234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46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47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1603" name="Group 237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44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45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1604" name="Group 24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42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43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1605" name="Group 243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40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41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1606" name="Group 246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38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39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1607" name="Group 24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36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37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1608" name="Group 25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34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35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1609" name="Group 255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632" name="Rectangle 25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33" name="Text Box 25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sp>
        <p:nvSpPr>
          <p:cNvPr id="58632" name="AutoShape 264"/>
          <p:cNvSpPr>
            <a:spLocks noChangeArrowheads="1"/>
          </p:cNvSpPr>
          <p:nvPr/>
        </p:nvSpPr>
        <p:spPr bwMode="auto">
          <a:xfrm>
            <a:off x="473075" y="2085976"/>
            <a:ext cx="8197850" cy="3778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alpha val="14000"/>
                </a:schemeClr>
              </a:gs>
              <a:gs pos="100000">
                <a:schemeClr val="bg1">
                  <a:gamma/>
                  <a:tint val="43529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tr-TR"/>
          </a:p>
        </p:txBody>
      </p:sp>
      <p:grpSp>
        <p:nvGrpSpPr>
          <p:cNvPr id="21610" name="Group 268"/>
          <p:cNvGrpSpPr>
            <a:grpSpLocks/>
          </p:cNvGrpSpPr>
          <p:nvPr/>
        </p:nvGrpSpPr>
        <p:grpSpPr bwMode="auto">
          <a:xfrm>
            <a:off x="4648201" y="2880360"/>
            <a:ext cx="96395" cy="694486"/>
            <a:chOff x="1939" y="2444"/>
            <a:chExt cx="81" cy="463"/>
          </a:xfrm>
        </p:grpSpPr>
        <p:sp>
          <p:nvSpPr>
            <p:cNvPr id="21628" name="Rectangle 269"/>
            <p:cNvSpPr>
              <a:spLocks noChangeArrowheads="1"/>
            </p:cNvSpPr>
            <p:nvPr/>
          </p:nvSpPr>
          <p:spPr bwMode="auto">
            <a:xfrm>
              <a:off x="1941" y="2828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29" name="Rectangle 270"/>
            <p:cNvSpPr>
              <a:spLocks noChangeArrowheads="1"/>
            </p:cNvSpPr>
            <p:nvPr/>
          </p:nvSpPr>
          <p:spPr bwMode="auto">
            <a:xfrm>
              <a:off x="1939" y="2444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</p:grpSp>
      <p:sp>
        <p:nvSpPr>
          <p:cNvPr id="228" name="1 Başlık"/>
          <p:cNvSpPr txBox="1">
            <a:spLocks/>
          </p:cNvSpPr>
          <p:nvPr/>
        </p:nvSpPr>
        <p:spPr>
          <a:xfrm>
            <a:off x="457200" y="3200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SÜRE BAŞLADI</a:t>
            </a:r>
            <a:endParaRPr kumimoji="0" lang="tr-TR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Click="0" advTm="1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2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6" dur="500"/>
                                        <p:tgtEl>
                                          <p:spTgt spid="21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8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2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8" dur="500"/>
                                        <p:tgtEl>
                                          <p:spTgt spid="21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0" dur="500"/>
                                        <p:tgtEl>
                                          <p:spTgt spid="216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4" dur="500"/>
                                        <p:tgtEl>
                                          <p:spTgt spid="21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6" dur="500"/>
                                        <p:tgtEl>
                                          <p:spTgt spid="216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0" dur="500"/>
                                        <p:tgtEl>
                                          <p:spTgt spid="21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2" dur="500"/>
                                        <p:tgtEl>
                                          <p:spTgt spid="216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6" dur="500"/>
                                        <p:tgtEl>
                                          <p:spTgt spid="21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8" dur="500"/>
                                        <p:tgtEl>
                                          <p:spTgt spid="216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2" dur="500"/>
                                        <p:tgtEl>
                                          <p:spTgt spid="21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4" dur="500"/>
                                        <p:tgtEl>
                                          <p:spTgt spid="216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8" dur="500"/>
                                        <p:tgtEl>
                                          <p:spTgt spid="21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0" dur="500"/>
                                        <p:tgtEl>
                                          <p:spTgt spid="216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4" dur="500"/>
                                        <p:tgtEl>
                                          <p:spTgt spid="21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6" dur="500"/>
                                        <p:tgtEl>
                                          <p:spTgt spid="216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0" dur="500"/>
                                        <p:tgtEl>
                                          <p:spTgt spid="21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02" dur="500"/>
                                        <p:tgtEl>
                                          <p:spTgt spid="216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6" dur="500"/>
                                        <p:tgtEl>
                                          <p:spTgt spid="21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800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801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3" name="Group 4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98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99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4" name="Group 45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796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97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5" name="Group 54"/>
          <p:cNvGrpSpPr>
            <a:grpSpLocks/>
          </p:cNvGrpSpPr>
          <p:nvPr/>
        </p:nvGrpSpPr>
        <p:grpSpPr bwMode="auto">
          <a:xfrm>
            <a:off x="3745457" y="2492263"/>
            <a:ext cx="469950" cy="1589096"/>
            <a:chOff x="4580" y="1878"/>
            <a:chExt cx="736" cy="928"/>
          </a:xfrm>
        </p:grpSpPr>
        <p:sp>
          <p:nvSpPr>
            <p:cNvPr id="22790" name="Rectangle 5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91" name="Text Box 5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6" name="Group 57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88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89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7" name="Group 6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86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87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8" name="Group 63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84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85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9" name="Group 66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82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83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0" name="Group 6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80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81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1" name="Group 7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78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79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12" name="Group 75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76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77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13" name="Group 78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74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75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4" name="Group 81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772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73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5" name="Group 84"/>
          <p:cNvGrpSpPr>
            <a:grpSpLocks/>
          </p:cNvGrpSpPr>
          <p:nvPr/>
        </p:nvGrpSpPr>
        <p:grpSpPr bwMode="auto">
          <a:xfrm>
            <a:off x="3745457" y="2492263"/>
            <a:ext cx="469950" cy="1589096"/>
            <a:chOff x="4580" y="1878"/>
            <a:chExt cx="736" cy="928"/>
          </a:xfrm>
        </p:grpSpPr>
        <p:sp>
          <p:nvSpPr>
            <p:cNvPr id="22770" name="Rectangle 8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71" name="Text Box 8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6" name="Group 87"/>
          <p:cNvGrpSpPr>
            <a:grpSpLocks/>
          </p:cNvGrpSpPr>
          <p:nvPr/>
        </p:nvGrpSpPr>
        <p:grpSpPr bwMode="auto">
          <a:xfrm>
            <a:off x="2507207" y="2489088"/>
            <a:ext cx="469950" cy="1589096"/>
            <a:chOff x="4580" y="1878"/>
            <a:chExt cx="736" cy="928"/>
          </a:xfrm>
        </p:grpSpPr>
        <p:sp>
          <p:nvSpPr>
            <p:cNvPr id="22768" name="Rectangle 8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69" name="Text Box 8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7" name="Group 9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66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67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8" name="Group 93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764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65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9" name="Group 96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62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63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0" name="Group 9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60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61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1" name="Group 10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58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59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" name="Group 105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56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57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3" name="Group 108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54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55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4" name="Group 111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52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53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" name="Group 114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50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51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6" name="Group 117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48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49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7" name="Group 12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46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47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8" name="Group 123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44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45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9" name="Group 126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742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43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30" name="Group 12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40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41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1" name="Group 13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38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39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2624" name="Group 135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36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37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625" name="Group 138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34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35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626" name="Group 141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32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33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2627" name="Group 144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30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31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2628" name="Group 147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28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29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2629" name="Group 15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26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27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2630" name="Group 153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24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25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2631" name="Group 156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22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23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2632" name="Group 15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20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21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2633" name="Group 16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18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19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2634" name="Group 165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16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17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635" name="Group 168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14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15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636" name="Group 171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12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13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2637" name="Group 174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10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11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2638" name="Group 177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08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09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2639" name="Group 18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06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07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2640" name="Group 183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04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05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2641" name="Group 186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02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03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2642" name="Group 189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700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01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2643" name="Group 192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698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99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2644" name="Group 195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96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97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2645" name="Group 198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94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95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2646" name="Group 201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92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93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647" name="Group 204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90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91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648" name="Group 207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88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89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2649" name="Group 21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86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87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2650" name="Group 213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84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85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2651" name="Group 216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82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83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2654" name="Group 21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80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81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2655" name="Group 22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78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79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24" name="Group 225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76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77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25" name="Group 228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74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75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26" name="Group 231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72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73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7" name="Group 234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70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71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9" name="Group 237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68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69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0" name="Group 24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66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67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31" name="Group 243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64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65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32" name="Group 246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62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63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33" name="Group 24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60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61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34" name="Group 25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58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59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35" name="Group 255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656" name="Rectangle 25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57" name="Text Box 25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36" name="Group 268"/>
          <p:cNvGrpSpPr>
            <a:grpSpLocks/>
          </p:cNvGrpSpPr>
          <p:nvPr/>
        </p:nvGrpSpPr>
        <p:grpSpPr bwMode="auto">
          <a:xfrm>
            <a:off x="4876801" y="2880360"/>
            <a:ext cx="48527" cy="748313"/>
            <a:chOff x="1939" y="2444"/>
            <a:chExt cx="81" cy="463"/>
          </a:xfrm>
        </p:grpSpPr>
        <p:sp>
          <p:nvSpPr>
            <p:cNvPr id="22652" name="Rectangle 269"/>
            <p:cNvSpPr>
              <a:spLocks noChangeArrowheads="1"/>
            </p:cNvSpPr>
            <p:nvPr/>
          </p:nvSpPr>
          <p:spPr bwMode="auto">
            <a:xfrm>
              <a:off x="1941" y="2828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53" name="Rectangle 270"/>
            <p:cNvSpPr>
              <a:spLocks noChangeArrowheads="1"/>
            </p:cNvSpPr>
            <p:nvPr/>
          </p:nvSpPr>
          <p:spPr bwMode="auto">
            <a:xfrm>
              <a:off x="1939" y="2444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</p:grpSp>
      <p:sp>
        <p:nvSpPr>
          <p:cNvPr id="228" name="1 Başlık"/>
          <p:cNvSpPr txBox="1">
            <a:spLocks/>
          </p:cNvSpPr>
          <p:nvPr/>
        </p:nvSpPr>
        <p:spPr>
          <a:xfrm>
            <a:off x="457200" y="36576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SÜRE BAŞLADI</a:t>
            </a:r>
            <a:endParaRPr kumimoji="0" lang="tr-TR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Click="0" advTm="6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2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26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2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26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2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26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2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26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2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26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2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26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2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26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2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2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26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2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26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2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26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2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26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2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26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2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26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2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26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2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26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2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26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2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26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22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26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22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226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22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226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22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226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22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226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22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226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22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226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22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226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22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226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22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226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22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226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0" dur="500"/>
                                        <p:tgtEl>
                                          <p:spTgt spid="22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2" dur="500"/>
                                        <p:tgtEl>
                                          <p:spTgt spid="226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6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8" dur="500"/>
                                        <p:tgtEl>
                                          <p:spTgt spid="226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2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4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8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0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4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6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0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6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8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2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4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8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0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4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6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0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02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6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tr-TR" sz="48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tr-TR" sz="6600" b="1" dirty="0" smtClean="0">
                <a:solidFill>
                  <a:srgbClr val="FF0000"/>
                </a:solidFill>
              </a:rPr>
              <a:t>SÜRE SONA ERDİ</a:t>
            </a:r>
            <a:endParaRPr lang="tr-TR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00200"/>
            <a:ext cx="828092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tr-TR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tr-TR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tr-TR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B) 1,808 km</a:t>
            </a:r>
            <a:endParaRPr lang="tr-TR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CEVAP</a:t>
            </a:r>
            <a:endParaRPr lang="tr-TR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487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28800"/>
            <a:ext cx="835292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Dünyanın en sıcak katmanı aşağıdakilerden hangisidir?</a:t>
            </a:r>
          </a:p>
          <a:p>
            <a:pPr marL="0" indent="0">
              <a:buNone/>
            </a:pP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Ateş Küre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Hava Küre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Ağır Küre</a:t>
            </a: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FEN BİLİMLERİ SORUSU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26118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SÜRE BAŞLADI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grpSp>
        <p:nvGrpSpPr>
          <p:cNvPr id="4" name="Group 3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3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4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5" name="Group 4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6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7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6" name="Group 45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39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0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7" name="Group 5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1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2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8" name="Group 6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4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5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9" name="Group 6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7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8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10" name="Group 6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0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1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1" name="Group 6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3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4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2" name="Group 7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6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7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13" name="Group 7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9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0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14" name="Group 7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72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3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5" name="Group 81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75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6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6" name="Group 9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1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2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7" name="Group 93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84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5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8" name="Group 9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7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8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19" name="Group 9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0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1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0" name="Group 10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3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4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1" name="Group 10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6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7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" name="Group 10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9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0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" name="Group 11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2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3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4" name="Group 11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5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6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" name="Group 11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8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9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6" name="Group 12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1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7" name="Group 12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4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5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8" name="Group 126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17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8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9" name="Group 12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0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1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0" name="Group 13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3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4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31" name="Group 13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6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7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4" name="Group 13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9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0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7" name="Group 14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2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3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0" name="Group 14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5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6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33" name="Group 14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8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9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36" name="Group 15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1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2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39" name="Group 15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4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5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42" name="Group 15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7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8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45" name="Group 15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0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1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46" name="Group 16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3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4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47" name="Group 16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6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7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48" name="Group 16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9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0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49" name="Group 17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2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3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50" name="Group 17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5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6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1" name="Group 17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8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9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2" name="Group 18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1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2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53" name="Group 18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4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5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54" name="Group 18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7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8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55" name="Group 189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0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1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32" name="Group 192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3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4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35" name="Group 19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6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7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8" name="Group 19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9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0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41" name="Group 20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2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3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42" name="Group 20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5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6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43" name="Group 20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8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9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44" name="Group 21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1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2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45" name="Group 21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4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5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46" name="Group 21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7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8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47" name="Group 21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0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1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48" name="Group 22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3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4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49" name="Group 22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6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50" name="Group 22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9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0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53" name="Group 23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2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3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56" name="Group 23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5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59" name="Group 23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8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9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62" name="Group 24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1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2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65" name="Group 24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4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5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68" name="Group 24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7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8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71" name="Group 24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0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1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74" name="Group 25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3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4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tr-TR" sz="48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tr-TR" sz="6600" b="1" dirty="0" smtClean="0">
                <a:solidFill>
                  <a:srgbClr val="FF0000"/>
                </a:solidFill>
              </a:rPr>
              <a:t>SÜRE SONA ERDİ</a:t>
            </a:r>
            <a:endParaRPr lang="tr-TR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00200"/>
            <a:ext cx="828092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tr-TR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tr-TR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tr-TR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C) Ağır Küre</a:t>
            </a:r>
            <a:endParaRPr lang="tr-TR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CEVAP</a:t>
            </a:r>
            <a:endParaRPr lang="tr-TR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5055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28800"/>
            <a:ext cx="835292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İki kardeşin nüfus cüzdanlarına baktığımızda aşağıdaki bilgilerden hangisinin farklı olduğu kesindir?</a:t>
            </a:r>
          </a:p>
          <a:p>
            <a:pPr marL="0" indent="0">
              <a:buNone/>
            </a:pP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Anne Ve Baba Adı 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TC Kimlik Numarası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Nüfusa Kayıtlı Olduğu İl</a:t>
            </a: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HAYAT BİLGİSİ SORUSU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50448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SÜRE BAŞLADI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grpSp>
        <p:nvGrpSpPr>
          <p:cNvPr id="4" name="Group 3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3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4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5" name="Group 4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6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7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6" name="Group 45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39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0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7" name="Group 5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1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2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8" name="Group 6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4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5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9" name="Group 6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7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8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10" name="Group 6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0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1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1" name="Group 6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3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4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2" name="Group 7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6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7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13" name="Group 7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9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0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14" name="Group 7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72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3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5" name="Group 81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75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6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6" name="Group 9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1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2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7" name="Group 93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84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5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8" name="Group 9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7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8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19" name="Group 9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0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1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0" name="Group 10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3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4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1" name="Group 10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6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7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" name="Group 10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9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0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" name="Group 11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2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3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4" name="Group 11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5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6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" name="Group 11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8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9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6" name="Group 12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1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7" name="Group 12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4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5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8" name="Group 126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17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8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9" name="Group 12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0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1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0" name="Group 13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3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4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31" name="Group 13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6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7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4" name="Group 13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9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0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7" name="Group 14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2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3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0" name="Group 14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5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6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33" name="Group 14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8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9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36" name="Group 15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1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2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39" name="Group 15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4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5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42" name="Group 15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7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8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45" name="Group 15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0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1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46" name="Group 16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3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4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47" name="Group 16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6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7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48" name="Group 16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9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0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49" name="Group 17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2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3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50" name="Group 17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5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6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1" name="Group 17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8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9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2" name="Group 18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1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2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53" name="Group 18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4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5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54" name="Group 18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7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8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55" name="Group 189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0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1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32" name="Group 192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3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4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35" name="Group 19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6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7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8" name="Group 19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9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0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41" name="Group 20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2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3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42" name="Group 20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5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6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43" name="Group 20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8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9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44" name="Group 21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1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2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45" name="Group 21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4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5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46" name="Group 21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7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8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47" name="Group 21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0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1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48" name="Group 22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3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4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49" name="Group 22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6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50" name="Group 22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9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0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53" name="Group 23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2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3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56" name="Group 23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5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59" name="Group 23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8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9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62" name="Group 24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1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2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65" name="Group 24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4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5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68" name="Group 24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7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8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71" name="Group 24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0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1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74" name="Group 25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3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4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28800"/>
            <a:ext cx="835292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Haziran 1978 tarihinde açılan bir işyeri açılalı bugün itibariyle ne kadar süre olmuştur?</a:t>
            </a:r>
            <a:endParaRPr lang="tr-TR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7429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38 yıl 12 ay 01 gün</a:t>
            </a:r>
          </a:p>
          <a:p>
            <a:pPr marL="742950" indent="-7429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38 yıl 00 ay 01 gün</a:t>
            </a:r>
          </a:p>
          <a:p>
            <a:pPr marL="742950" indent="-7429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38 yıl 12 ay 03 gün</a:t>
            </a: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MATEMATİK SORUSU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94651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tr-TR" sz="48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tr-TR" sz="6600" b="1" dirty="0" smtClean="0">
                <a:solidFill>
                  <a:srgbClr val="FF0000"/>
                </a:solidFill>
              </a:rPr>
              <a:t>SÜRE SONA ERDİ</a:t>
            </a:r>
            <a:endParaRPr lang="tr-TR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00200"/>
            <a:ext cx="828092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tr-TR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tr-TR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tr-TR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B) TC Kimlik Numarası</a:t>
            </a:r>
            <a:endParaRPr lang="tr-TR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CEVAP</a:t>
            </a:r>
            <a:endParaRPr lang="tr-TR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371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628800"/>
            <a:ext cx="8352928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Aşağıdakilerden hangisinin yazımında </a:t>
            </a:r>
            <a:r>
              <a:rPr lang="tr-TR" sz="36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yanlışlık</a:t>
            </a:r>
            <a:r>
              <a:rPr lang="tr-TR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yapılmıştır?</a:t>
            </a:r>
          </a:p>
          <a:p>
            <a:pPr marL="0" indent="0">
              <a:buNone/>
            </a:pP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Her gün de karnabahar yenmez ki! 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Bana Nisan ayının ikinci haftasına kadar bu işlerin biteceğini söylemiştin.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Çok yağmur yağdığı için 23 Nisan’da yapılacak törenler iptal oldu.</a:t>
            </a:r>
          </a:p>
          <a:p>
            <a:pPr marL="514350" indent="-514350">
              <a:buAutoNum type="alphaUcParenR"/>
            </a:pP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TÜRKÇE SORUSU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30508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SÜRE BAŞLADI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grpSp>
        <p:nvGrpSpPr>
          <p:cNvPr id="4" name="Group 3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3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4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5" name="Group 4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6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7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6" name="Group 45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39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0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7" name="Group 5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1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2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8" name="Group 6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4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5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9" name="Group 6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7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8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10" name="Group 6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0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1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1" name="Group 6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3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4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2" name="Group 7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6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7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13" name="Group 7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9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0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14" name="Group 7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72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3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5" name="Group 81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75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6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6" name="Group 9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1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2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7" name="Group 93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84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5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8" name="Group 9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7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8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19" name="Group 9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0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1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0" name="Group 10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3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4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1" name="Group 10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6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7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" name="Group 10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9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0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" name="Group 11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2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3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4" name="Group 11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5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6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" name="Group 11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8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9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6" name="Group 12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1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7" name="Group 12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4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5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8" name="Group 126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17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8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9" name="Group 12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0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1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0" name="Group 13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3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4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31" name="Group 13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6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7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4" name="Group 13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9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0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7" name="Group 14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2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3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0" name="Group 14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5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6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33" name="Group 14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8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9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36" name="Group 15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1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2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39" name="Group 15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4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5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42" name="Group 15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7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8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45" name="Group 15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0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1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46" name="Group 16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3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4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47" name="Group 16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6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7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48" name="Group 16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9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0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49" name="Group 17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2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3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50" name="Group 17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5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6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1" name="Group 17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8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9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2" name="Group 18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1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2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53" name="Group 18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4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5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54" name="Group 18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7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8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55" name="Group 189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0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1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32" name="Group 192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3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4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35" name="Group 19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6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7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8" name="Group 19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9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0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41" name="Group 20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2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3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42" name="Group 20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5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6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43" name="Group 20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8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9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44" name="Group 21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1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2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45" name="Group 21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4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5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46" name="Group 21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7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8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47" name="Group 21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0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1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48" name="Group 22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3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4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49" name="Group 22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6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50" name="Group 22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9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0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53" name="Group 23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2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3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56" name="Group 23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5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59" name="Group 23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8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9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62" name="Group 24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1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2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65" name="Group 24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4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5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68" name="Group 24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7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8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71" name="Group 24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0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1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74" name="Group 25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3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4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tr-TR" sz="48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tr-TR" sz="6600" b="1" dirty="0" smtClean="0">
                <a:solidFill>
                  <a:srgbClr val="FF0000"/>
                </a:solidFill>
              </a:rPr>
              <a:t>SÜRE SONA ERDİ</a:t>
            </a:r>
            <a:endParaRPr lang="tr-TR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00200"/>
            <a:ext cx="828092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tr-TR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tr-TR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Clr>
                <a:srgbClr val="2DA2BF"/>
              </a:buClr>
              <a:buNone/>
            </a:pPr>
            <a:r>
              <a:rPr lang="tr-TR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tr-TR" sz="37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Bana Nisan ayının ikinci haftasına kadar bu işlerin biteceğini söylemiştin</a:t>
            </a:r>
            <a:r>
              <a:rPr lang="tr-TR" sz="5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tr-TR" sz="5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tr-TR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CEVAP</a:t>
            </a:r>
            <a:endParaRPr lang="tr-TR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58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28800"/>
            <a:ext cx="8352928" cy="45259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r-TR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Bir otomobil 780 km’lik yolun ilk 4 saatini 80 km hızla alırken, geri kalan yolu da 5 saatte almıştır.</a:t>
            </a:r>
          </a:p>
          <a:p>
            <a:pPr marL="0" indent="0">
              <a:buNone/>
            </a:pPr>
            <a:r>
              <a:rPr lang="tr-TR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 otomobilin 5 saatteki ortalama hızı kaç km’dir?</a:t>
            </a:r>
          </a:p>
          <a:p>
            <a:pPr marL="0" indent="0">
              <a:buNone/>
            </a:pP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90 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91 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92</a:t>
            </a: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MATEMATİK SORUSU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7632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76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77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3" name="Group 4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74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75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4" name="Group 45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772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73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5" name="Group 54"/>
          <p:cNvGrpSpPr>
            <a:grpSpLocks/>
          </p:cNvGrpSpPr>
          <p:nvPr/>
        </p:nvGrpSpPr>
        <p:grpSpPr bwMode="auto">
          <a:xfrm>
            <a:off x="3485540" y="2490582"/>
            <a:ext cx="933503" cy="1474788"/>
            <a:chOff x="4580" y="1878"/>
            <a:chExt cx="736" cy="928"/>
          </a:xfrm>
        </p:grpSpPr>
        <p:sp>
          <p:nvSpPr>
            <p:cNvPr id="21766" name="Rectangle 5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67" name="Text Box 5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6" name="Group 57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64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65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7" name="Group 6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62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63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8" name="Group 63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60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61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9" name="Group 66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58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59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0" name="Group 6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56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57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1" name="Group 7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54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55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12" name="Group 75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52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53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13" name="Group 78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50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51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4" name="Group 81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748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49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5" name="Group 84"/>
          <p:cNvGrpSpPr>
            <a:grpSpLocks/>
          </p:cNvGrpSpPr>
          <p:nvPr/>
        </p:nvGrpSpPr>
        <p:grpSpPr bwMode="auto">
          <a:xfrm>
            <a:off x="3485540" y="2490582"/>
            <a:ext cx="933503" cy="1474788"/>
            <a:chOff x="4580" y="1878"/>
            <a:chExt cx="736" cy="928"/>
          </a:xfrm>
        </p:grpSpPr>
        <p:sp>
          <p:nvSpPr>
            <p:cNvPr id="21746" name="Rectangle 8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47" name="Text Box 8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6" name="Group 87"/>
          <p:cNvGrpSpPr>
            <a:grpSpLocks/>
          </p:cNvGrpSpPr>
          <p:nvPr/>
        </p:nvGrpSpPr>
        <p:grpSpPr bwMode="auto">
          <a:xfrm>
            <a:off x="2247290" y="2487407"/>
            <a:ext cx="933503" cy="1474788"/>
            <a:chOff x="4580" y="1878"/>
            <a:chExt cx="736" cy="928"/>
          </a:xfrm>
        </p:grpSpPr>
        <p:sp>
          <p:nvSpPr>
            <p:cNvPr id="21744" name="Rectangle 8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45" name="Text Box 8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7" name="Group 9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42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43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8" name="Group 93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740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41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9" name="Group 96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38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39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0" name="Group 9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36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37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1" name="Group 10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34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35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" name="Group 105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32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33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3" name="Group 108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30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31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4" name="Group 111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28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29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" name="Group 114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26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27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6" name="Group 117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24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25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7" name="Group 12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22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23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8" name="Group 123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20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21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9" name="Group 126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718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19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30" name="Group 12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16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17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1" name="Group 13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14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15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24" name="Group 135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12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13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5" name="Group 138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10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11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6" name="Group 141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08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09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27" name="Group 144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06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07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29" name="Group 147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04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05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30" name="Group 15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02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03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31" name="Group 153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00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01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32" name="Group 156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98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99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33" name="Group 15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96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97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34" name="Group 16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94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95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35" name="Group 165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92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93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36" name="Group 168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90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91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37" name="Group 171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88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89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8" name="Group 174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86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87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39" name="Group 177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84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85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40" name="Group 18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82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83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41" name="Group 183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80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81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42" name="Group 186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78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79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43" name="Group 189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676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77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44" name="Group 192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674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75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45" name="Group 195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72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73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46" name="Group 198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70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71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47" name="Group 201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68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69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48" name="Group 204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66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67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49" name="Group 207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64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65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50" name="Group 21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62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63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1" name="Group 213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60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61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2" name="Group 216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58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59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53" name="Group 21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56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57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54" name="Group 22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54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55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55" name="Group 225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52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53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1600" name="Group 228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50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51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1601" name="Group 231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48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49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1602" name="Group 234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46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47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1603" name="Group 237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44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45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1604" name="Group 24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42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43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1605" name="Group 243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40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41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1606" name="Group 246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38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39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1607" name="Group 24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36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37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1608" name="Group 25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34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35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1609" name="Group 255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632" name="Rectangle 25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33" name="Text Box 25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sp>
        <p:nvSpPr>
          <p:cNvPr id="58632" name="AutoShape 264"/>
          <p:cNvSpPr>
            <a:spLocks noChangeArrowheads="1"/>
          </p:cNvSpPr>
          <p:nvPr/>
        </p:nvSpPr>
        <p:spPr bwMode="auto">
          <a:xfrm>
            <a:off x="473075" y="2085976"/>
            <a:ext cx="8197850" cy="3778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alpha val="14000"/>
                </a:schemeClr>
              </a:gs>
              <a:gs pos="100000">
                <a:schemeClr val="bg1">
                  <a:gamma/>
                  <a:tint val="43529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tr-TR"/>
          </a:p>
        </p:txBody>
      </p:sp>
      <p:grpSp>
        <p:nvGrpSpPr>
          <p:cNvPr id="21610" name="Group 268"/>
          <p:cNvGrpSpPr>
            <a:grpSpLocks/>
          </p:cNvGrpSpPr>
          <p:nvPr/>
        </p:nvGrpSpPr>
        <p:grpSpPr bwMode="auto">
          <a:xfrm>
            <a:off x="4648201" y="2880360"/>
            <a:ext cx="96395" cy="694486"/>
            <a:chOff x="1939" y="2444"/>
            <a:chExt cx="81" cy="463"/>
          </a:xfrm>
        </p:grpSpPr>
        <p:sp>
          <p:nvSpPr>
            <p:cNvPr id="21628" name="Rectangle 269"/>
            <p:cNvSpPr>
              <a:spLocks noChangeArrowheads="1"/>
            </p:cNvSpPr>
            <p:nvPr/>
          </p:nvSpPr>
          <p:spPr bwMode="auto">
            <a:xfrm>
              <a:off x="1941" y="2828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29" name="Rectangle 270"/>
            <p:cNvSpPr>
              <a:spLocks noChangeArrowheads="1"/>
            </p:cNvSpPr>
            <p:nvPr/>
          </p:nvSpPr>
          <p:spPr bwMode="auto">
            <a:xfrm>
              <a:off x="1939" y="2444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</p:grpSp>
      <p:sp>
        <p:nvSpPr>
          <p:cNvPr id="228" name="1 Başlık"/>
          <p:cNvSpPr txBox="1">
            <a:spLocks/>
          </p:cNvSpPr>
          <p:nvPr/>
        </p:nvSpPr>
        <p:spPr>
          <a:xfrm>
            <a:off x="457200" y="3200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SÜRE BAŞLADI</a:t>
            </a:r>
            <a:endParaRPr kumimoji="0" lang="tr-TR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Click="0" advTm="1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2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6" dur="500"/>
                                        <p:tgtEl>
                                          <p:spTgt spid="21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8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2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8" dur="500"/>
                                        <p:tgtEl>
                                          <p:spTgt spid="21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0" dur="500"/>
                                        <p:tgtEl>
                                          <p:spTgt spid="216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4" dur="500"/>
                                        <p:tgtEl>
                                          <p:spTgt spid="21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6" dur="500"/>
                                        <p:tgtEl>
                                          <p:spTgt spid="216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0" dur="500"/>
                                        <p:tgtEl>
                                          <p:spTgt spid="21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2" dur="500"/>
                                        <p:tgtEl>
                                          <p:spTgt spid="216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6" dur="500"/>
                                        <p:tgtEl>
                                          <p:spTgt spid="21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8" dur="500"/>
                                        <p:tgtEl>
                                          <p:spTgt spid="216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2" dur="500"/>
                                        <p:tgtEl>
                                          <p:spTgt spid="21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4" dur="500"/>
                                        <p:tgtEl>
                                          <p:spTgt spid="216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8" dur="500"/>
                                        <p:tgtEl>
                                          <p:spTgt spid="21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0" dur="500"/>
                                        <p:tgtEl>
                                          <p:spTgt spid="216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4" dur="500"/>
                                        <p:tgtEl>
                                          <p:spTgt spid="21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6" dur="500"/>
                                        <p:tgtEl>
                                          <p:spTgt spid="216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0" dur="500"/>
                                        <p:tgtEl>
                                          <p:spTgt spid="21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02" dur="500"/>
                                        <p:tgtEl>
                                          <p:spTgt spid="216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6" dur="500"/>
                                        <p:tgtEl>
                                          <p:spTgt spid="21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800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801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3" name="Group 4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98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99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4" name="Group 45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796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97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5" name="Group 54"/>
          <p:cNvGrpSpPr>
            <a:grpSpLocks/>
          </p:cNvGrpSpPr>
          <p:nvPr/>
        </p:nvGrpSpPr>
        <p:grpSpPr bwMode="auto">
          <a:xfrm>
            <a:off x="3745457" y="2492263"/>
            <a:ext cx="469950" cy="1589096"/>
            <a:chOff x="4580" y="1878"/>
            <a:chExt cx="736" cy="928"/>
          </a:xfrm>
        </p:grpSpPr>
        <p:sp>
          <p:nvSpPr>
            <p:cNvPr id="22790" name="Rectangle 5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91" name="Text Box 5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6" name="Group 57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88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89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7" name="Group 6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86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87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8" name="Group 63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84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85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9" name="Group 66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82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83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0" name="Group 6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80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81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1" name="Group 7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78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79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12" name="Group 75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76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77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13" name="Group 78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74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75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4" name="Group 81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772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73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5" name="Group 84"/>
          <p:cNvGrpSpPr>
            <a:grpSpLocks/>
          </p:cNvGrpSpPr>
          <p:nvPr/>
        </p:nvGrpSpPr>
        <p:grpSpPr bwMode="auto">
          <a:xfrm>
            <a:off x="3745457" y="2492263"/>
            <a:ext cx="469950" cy="1589096"/>
            <a:chOff x="4580" y="1878"/>
            <a:chExt cx="736" cy="928"/>
          </a:xfrm>
        </p:grpSpPr>
        <p:sp>
          <p:nvSpPr>
            <p:cNvPr id="22770" name="Rectangle 8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71" name="Text Box 8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6" name="Group 87"/>
          <p:cNvGrpSpPr>
            <a:grpSpLocks/>
          </p:cNvGrpSpPr>
          <p:nvPr/>
        </p:nvGrpSpPr>
        <p:grpSpPr bwMode="auto">
          <a:xfrm>
            <a:off x="2507207" y="2489088"/>
            <a:ext cx="469950" cy="1589096"/>
            <a:chOff x="4580" y="1878"/>
            <a:chExt cx="736" cy="928"/>
          </a:xfrm>
        </p:grpSpPr>
        <p:sp>
          <p:nvSpPr>
            <p:cNvPr id="22768" name="Rectangle 8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69" name="Text Box 8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7" name="Group 9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66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67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8" name="Group 93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764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65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9" name="Group 96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62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63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0" name="Group 9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60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61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1" name="Group 10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58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59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" name="Group 105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56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57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3" name="Group 108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54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55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4" name="Group 111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52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53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" name="Group 114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50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51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6" name="Group 117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48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49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7" name="Group 12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46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47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8" name="Group 123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44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45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9" name="Group 126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742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43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30" name="Group 12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40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41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1" name="Group 13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38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39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2624" name="Group 135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36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37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625" name="Group 138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34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35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626" name="Group 141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32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33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2627" name="Group 144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30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31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2628" name="Group 147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28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29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2629" name="Group 15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26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27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2630" name="Group 153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24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25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2631" name="Group 156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22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23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2632" name="Group 15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20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21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2633" name="Group 16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18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19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2634" name="Group 165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16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17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635" name="Group 168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14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15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636" name="Group 171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12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13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2637" name="Group 174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10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11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2638" name="Group 177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08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09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2639" name="Group 18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06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07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2640" name="Group 183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04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05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2641" name="Group 186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02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03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2642" name="Group 189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700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01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2643" name="Group 192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698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99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2644" name="Group 195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96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97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2645" name="Group 198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94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95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2646" name="Group 201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92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93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647" name="Group 204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90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91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648" name="Group 207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88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89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2649" name="Group 21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86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87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2650" name="Group 213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84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85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2651" name="Group 216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82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83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2654" name="Group 21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80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81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2655" name="Group 22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78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79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24" name="Group 225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76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77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25" name="Group 228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74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75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26" name="Group 231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72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73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7" name="Group 234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70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71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9" name="Group 237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68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69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0" name="Group 24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66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67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31" name="Group 243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64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65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32" name="Group 246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62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63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33" name="Group 24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60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61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34" name="Group 25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58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59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35" name="Group 255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656" name="Rectangle 25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57" name="Text Box 25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36" name="Group 268"/>
          <p:cNvGrpSpPr>
            <a:grpSpLocks/>
          </p:cNvGrpSpPr>
          <p:nvPr/>
        </p:nvGrpSpPr>
        <p:grpSpPr bwMode="auto">
          <a:xfrm>
            <a:off x="4876801" y="2880360"/>
            <a:ext cx="48527" cy="748313"/>
            <a:chOff x="1939" y="2444"/>
            <a:chExt cx="81" cy="463"/>
          </a:xfrm>
        </p:grpSpPr>
        <p:sp>
          <p:nvSpPr>
            <p:cNvPr id="22652" name="Rectangle 269"/>
            <p:cNvSpPr>
              <a:spLocks noChangeArrowheads="1"/>
            </p:cNvSpPr>
            <p:nvPr/>
          </p:nvSpPr>
          <p:spPr bwMode="auto">
            <a:xfrm>
              <a:off x="1941" y="2828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53" name="Rectangle 270"/>
            <p:cNvSpPr>
              <a:spLocks noChangeArrowheads="1"/>
            </p:cNvSpPr>
            <p:nvPr/>
          </p:nvSpPr>
          <p:spPr bwMode="auto">
            <a:xfrm>
              <a:off x="1939" y="2444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</p:grpSp>
      <p:sp>
        <p:nvSpPr>
          <p:cNvPr id="228" name="1 Başlık"/>
          <p:cNvSpPr txBox="1">
            <a:spLocks/>
          </p:cNvSpPr>
          <p:nvPr/>
        </p:nvSpPr>
        <p:spPr>
          <a:xfrm>
            <a:off x="457200" y="36576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SÜRE BAŞLADI</a:t>
            </a:r>
            <a:endParaRPr kumimoji="0" lang="tr-TR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Click="0" advTm="6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2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26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2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26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2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26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2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26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2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26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2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26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2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26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2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2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26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2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26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2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26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2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26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2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26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2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26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2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26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2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26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2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26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2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26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22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26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22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226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22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226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22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226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22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226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22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226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22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226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22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226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22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226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22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226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22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226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0" dur="500"/>
                                        <p:tgtEl>
                                          <p:spTgt spid="22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2" dur="500"/>
                                        <p:tgtEl>
                                          <p:spTgt spid="226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6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8" dur="500"/>
                                        <p:tgtEl>
                                          <p:spTgt spid="226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2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4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8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0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4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6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0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6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8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2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4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8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0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4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6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0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02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6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tr-TR" sz="48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tr-TR" sz="6600" b="1" dirty="0" smtClean="0">
                <a:solidFill>
                  <a:srgbClr val="FF0000"/>
                </a:solidFill>
              </a:rPr>
              <a:t>SÜRE SONA ERDİ</a:t>
            </a:r>
            <a:endParaRPr lang="tr-TR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76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77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3" name="Group 4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74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75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4" name="Group 45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772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73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5" name="Group 54"/>
          <p:cNvGrpSpPr>
            <a:grpSpLocks/>
          </p:cNvGrpSpPr>
          <p:nvPr/>
        </p:nvGrpSpPr>
        <p:grpSpPr bwMode="auto">
          <a:xfrm>
            <a:off x="3485540" y="2490582"/>
            <a:ext cx="933503" cy="1474788"/>
            <a:chOff x="4580" y="1878"/>
            <a:chExt cx="736" cy="928"/>
          </a:xfrm>
        </p:grpSpPr>
        <p:sp>
          <p:nvSpPr>
            <p:cNvPr id="21766" name="Rectangle 5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67" name="Text Box 5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6" name="Group 57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64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65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7" name="Group 6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62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63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8" name="Group 63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60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61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9" name="Group 66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58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59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0" name="Group 6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56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57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1" name="Group 7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54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55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12" name="Group 75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52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53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13" name="Group 78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50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51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4" name="Group 81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748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49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5" name="Group 84"/>
          <p:cNvGrpSpPr>
            <a:grpSpLocks/>
          </p:cNvGrpSpPr>
          <p:nvPr/>
        </p:nvGrpSpPr>
        <p:grpSpPr bwMode="auto">
          <a:xfrm>
            <a:off x="3485540" y="2490582"/>
            <a:ext cx="933503" cy="1474788"/>
            <a:chOff x="4580" y="1878"/>
            <a:chExt cx="736" cy="928"/>
          </a:xfrm>
        </p:grpSpPr>
        <p:sp>
          <p:nvSpPr>
            <p:cNvPr id="21746" name="Rectangle 8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47" name="Text Box 8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6" name="Group 87"/>
          <p:cNvGrpSpPr>
            <a:grpSpLocks/>
          </p:cNvGrpSpPr>
          <p:nvPr/>
        </p:nvGrpSpPr>
        <p:grpSpPr bwMode="auto">
          <a:xfrm>
            <a:off x="2247290" y="2487407"/>
            <a:ext cx="933503" cy="1474788"/>
            <a:chOff x="4580" y="1878"/>
            <a:chExt cx="736" cy="928"/>
          </a:xfrm>
        </p:grpSpPr>
        <p:sp>
          <p:nvSpPr>
            <p:cNvPr id="21744" name="Rectangle 8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45" name="Text Box 8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7" name="Group 9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42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43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8" name="Group 93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740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41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9" name="Group 96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38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39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0" name="Group 9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36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37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1" name="Group 10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34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35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" name="Group 105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32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33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3" name="Group 108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30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31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4" name="Group 111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28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29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" name="Group 114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26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27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6" name="Group 117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24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25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7" name="Group 12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22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23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8" name="Group 123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20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21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9" name="Group 126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718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19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30" name="Group 12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16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17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1" name="Group 13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14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15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24" name="Group 135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12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13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5" name="Group 138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10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11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6" name="Group 141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08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09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27" name="Group 144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06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07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29" name="Group 147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04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05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30" name="Group 15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02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03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31" name="Group 153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00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01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32" name="Group 156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98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99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33" name="Group 15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96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97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34" name="Group 16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94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95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35" name="Group 165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92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93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36" name="Group 168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90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91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37" name="Group 171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88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89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8" name="Group 174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86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87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39" name="Group 177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84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85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40" name="Group 18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82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83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41" name="Group 183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80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81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42" name="Group 186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78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79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43" name="Group 189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676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77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44" name="Group 192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674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75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45" name="Group 195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72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73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46" name="Group 198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70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71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47" name="Group 201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68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69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48" name="Group 204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66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67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49" name="Group 207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64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65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50" name="Group 21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62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63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1" name="Group 213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60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61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2" name="Group 216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58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59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53" name="Group 21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56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57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54" name="Group 22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54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55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55" name="Group 225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52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53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1600" name="Group 228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50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51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1601" name="Group 231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48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49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1602" name="Group 234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46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47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1603" name="Group 237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44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45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1604" name="Group 24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42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43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1605" name="Group 243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40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41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1606" name="Group 246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38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39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1607" name="Group 24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36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37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1608" name="Group 25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34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35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1609" name="Group 255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632" name="Rectangle 25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33" name="Text Box 25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sp>
        <p:nvSpPr>
          <p:cNvPr id="58632" name="AutoShape 264"/>
          <p:cNvSpPr>
            <a:spLocks noChangeArrowheads="1"/>
          </p:cNvSpPr>
          <p:nvPr/>
        </p:nvSpPr>
        <p:spPr bwMode="auto">
          <a:xfrm>
            <a:off x="473075" y="2085976"/>
            <a:ext cx="8197850" cy="3778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alpha val="14000"/>
                </a:schemeClr>
              </a:gs>
              <a:gs pos="100000">
                <a:schemeClr val="bg1">
                  <a:gamma/>
                  <a:tint val="43529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tr-TR"/>
          </a:p>
        </p:txBody>
      </p:sp>
      <p:grpSp>
        <p:nvGrpSpPr>
          <p:cNvPr id="21610" name="Group 268"/>
          <p:cNvGrpSpPr>
            <a:grpSpLocks/>
          </p:cNvGrpSpPr>
          <p:nvPr/>
        </p:nvGrpSpPr>
        <p:grpSpPr bwMode="auto">
          <a:xfrm>
            <a:off x="4648201" y="2880360"/>
            <a:ext cx="96395" cy="694486"/>
            <a:chOff x="1939" y="2444"/>
            <a:chExt cx="81" cy="463"/>
          </a:xfrm>
        </p:grpSpPr>
        <p:sp>
          <p:nvSpPr>
            <p:cNvPr id="21628" name="Rectangle 269"/>
            <p:cNvSpPr>
              <a:spLocks noChangeArrowheads="1"/>
            </p:cNvSpPr>
            <p:nvPr/>
          </p:nvSpPr>
          <p:spPr bwMode="auto">
            <a:xfrm>
              <a:off x="1941" y="2828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29" name="Rectangle 270"/>
            <p:cNvSpPr>
              <a:spLocks noChangeArrowheads="1"/>
            </p:cNvSpPr>
            <p:nvPr/>
          </p:nvSpPr>
          <p:spPr bwMode="auto">
            <a:xfrm>
              <a:off x="1939" y="2444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</p:grpSp>
      <p:sp>
        <p:nvSpPr>
          <p:cNvPr id="228" name="1 Başlık"/>
          <p:cNvSpPr txBox="1">
            <a:spLocks/>
          </p:cNvSpPr>
          <p:nvPr/>
        </p:nvSpPr>
        <p:spPr>
          <a:xfrm>
            <a:off x="457200" y="3200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SÜRE BAŞLADI</a:t>
            </a:r>
            <a:endParaRPr kumimoji="0" lang="tr-TR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Click="0" advTm="1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2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6" dur="500"/>
                                        <p:tgtEl>
                                          <p:spTgt spid="21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8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2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8" dur="500"/>
                                        <p:tgtEl>
                                          <p:spTgt spid="21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0" dur="500"/>
                                        <p:tgtEl>
                                          <p:spTgt spid="216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4" dur="500"/>
                                        <p:tgtEl>
                                          <p:spTgt spid="21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6" dur="500"/>
                                        <p:tgtEl>
                                          <p:spTgt spid="216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0" dur="500"/>
                                        <p:tgtEl>
                                          <p:spTgt spid="21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2" dur="500"/>
                                        <p:tgtEl>
                                          <p:spTgt spid="216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6" dur="500"/>
                                        <p:tgtEl>
                                          <p:spTgt spid="21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8" dur="500"/>
                                        <p:tgtEl>
                                          <p:spTgt spid="216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2" dur="500"/>
                                        <p:tgtEl>
                                          <p:spTgt spid="21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4" dur="500"/>
                                        <p:tgtEl>
                                          <p:spTgt spid="216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8" dur="500"/>
                                        <p:tgtEl>
                                          <p:spTgt spid="21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0" dur="500"/>
                                        <p:tgtEl>
                                          <p:spTgt spid="216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4" dur="500"/>
                                        <p:tgtEl>
                                          <p:spTgt spid="21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6" dur="500"/>
                                        <p:tgtEl>
                                          <p:spTgt spid="216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0" dur="500"/>
                                        <p:tgtEl>
                                          <p:spTgt spid="21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02" dur="500"/>
                                        <p:tgtEl>
                                          <p:spTgt spid="216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6" dur="500"/>
                                        <p:tgtEl>
                                          <p:spTgt spid="21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00200"/>
            <a:ext cx="828092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tr-TR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tr-TR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tr-TR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C) 92</a:t>
            </a:r>
            <a:endParaRPr lang="tr-TR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CEVAP</a:t>
            </a:r>
            <a:endParaRPr lang="tr-TR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21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28800"/>
            <a:ext cx="8352928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Kibrit ve mumun alevi, Güneş ve yıldızlar, tabelalardaki ışıklar, </a:t>
            </a:r>
            <a:r>
              <a:rPr lang="tr-TR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florasan</a:t>
            </a:r>
            <a:r>
              <a:rPr lang="tr-TR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lamba gibi örnekler verilen maddenin hali aşağıdakilerden hangisidir?</a:t>
            </a:r>
          </a:p>
          <a:p>
            <a:pPr marL="0" indent="0">
              <a:buNone/>
            </a:pP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Plazma Hali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Gaz Hali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Katı Hali</a:t>
            </a: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FEN BİLİMLERİ SORUSU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276106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SÜRE BAŞLADI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grpSp>
        <p:nvGrpSpPr>
          <p:cNvPr id="4" name="Group 3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3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4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5" name="Group 4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6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7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6" name="Group 45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39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0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7" name="Group 5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1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2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8" name="Group 6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4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5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9" name="Group 6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7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8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10" name="Group 6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0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1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1" name="Group 6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3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4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2" name="Group 7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6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7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13" name="Group 7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9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0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14" name="Group 7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72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3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5" name="Group 81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75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6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6" name="Group 9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1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2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7" name="Group 93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84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5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8" name="Group 9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7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8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19" name="Group 9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0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1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0" name="Group 10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3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4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1" name="Group 10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6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7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" name="Group 10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9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0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" name="Group 11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2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3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4" name="Group 11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5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6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" name="Group 11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8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9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6" name="Group 12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1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7" name="Group 12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4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5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8" name="Group 126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17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8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9" name="Group 12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0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1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0" name="Group 13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3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4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31" name="Group 13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6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7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4" name="Group 13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9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0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7" name="Group 14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2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3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0" name="Group 14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5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6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33" name="Group 14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8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9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36" name="Group 15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1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2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39" name="Group 15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4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5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42" name="Group 15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7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8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45" name="Group 15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0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1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46" name="Group 16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3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4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47" name="Group 16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6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7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48" name="Group 16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9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0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49" name="Group 17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2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3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50" name="Group 17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5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6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1" name="Group 17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8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9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2" name="Group 18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1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2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53" name="Group 18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4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5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54" name="Group 18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7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8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55" name="Group 189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0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1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32" name="Group 192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3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4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35" name="Group 19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6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7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8" name="Group 19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9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0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41" name="Group 20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2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3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42" name="Group 20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5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6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43" name="Group 20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8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9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44" name="Group 21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1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2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45" name="Group 21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4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5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46" name="Group 21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7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8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47" name="Group 21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0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1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48" name="Group 22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3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4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49" name="Group 22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6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50" name="Group 22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9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0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53" name="Group 23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2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3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56" name="Group 23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5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59" name="Group 23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8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9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62" name="Group 24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1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2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65" name="Group 24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4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5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68" name="Group 24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7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8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71" name="Group 24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0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1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74" name="Group 25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3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4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tr-TR" sz="48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tr-TR" sz="6600" b="1" dirty="0" smtClean="0">
                <a:solidFill>
                  <a:srgbClr val="FF0000"/>
                </a:solidFill>
              </a:rPr>
              <a:t>SÜRE SONA ERDİ</a:t>
            </a:r>
            <a:endParaRPr lang="tr-TR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00200"/>
            <a:ext cx="828092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tr-TR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tr-TR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tr-TR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A) Plazma Hali</a:t>
            </a:r>
            <a:endParaRPr lang="tr-TR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CEVAP</a:t>
            </a:r>
            <a:endParaRPr lang="tr-TR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0973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 algn="ctr">
              <a:buNone/>
            </a:pPr>
            <a:r>
              <a:rPr lang="tr-TR" sz="6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SON 3 SORUYA GİRMEDEN PUAN DURUMUNU ALIYORUZ</a:t>
            </a:r>
            <a:endParaRPr lang="tr-TR" sz="66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1213854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28800"/>
            <a:ext cx="835292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Mustafa Kemal Paşa, Harp Akademisinden hangi rütbe ile mezun olmuştur?</a:t>
            </a:r>
          </a:p>
          <a:p>
            <a:pPr marL="0" indent="0">
              <a:buNone/>
            </a:pP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Kurmay Binbaşı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Kurmay Albay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Kurmay Yüzbaşı</a:t>
            </a: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HAYAT BİLGİSİ SORUSU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828499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SÜRE BAŞLADI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grpSp>
        <p:nvGrpSpPr>
          <p:cNvPr id="4" name="Group 3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3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4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5" name="Group 4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6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7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6" name="Group 45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39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0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7" name="Group 5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1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2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8" name="Group 6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4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5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9" name="Group 6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7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8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10" name="Group 6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0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1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1" name="Group 6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3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4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2" name="Group 7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6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7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13" name="Group 7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9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0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14" name="Group 7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72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3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5" name="Group 81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75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6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6" name="Group 9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1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2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7" name="Group 93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84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5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8" name="Group 9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7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8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19" name="Group 9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0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1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0" name="Group 10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3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4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1" name="Group 10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6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7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" name="Group 10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9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0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" name="Group 11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2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3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4" name="Group 11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5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6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" name="Group 11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8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9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6" name="Group 12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1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7" name="Group 12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4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5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8" name="Group 126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17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8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9" name="Group 12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0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1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0" name="Group 13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3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4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31" name="Group 13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6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7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4" name="Group 13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9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0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7" name="Group 14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2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3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0" name="Group 14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5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6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33" name="Group 14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8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9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36" name="Group 15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1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2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39" name="Group 15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4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5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42" name="Group 15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7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8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45" name="Group 15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0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1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46" name="Group 16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3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4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47" name="Group 16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6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7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48" name="Group 16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9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0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49" name="Group 17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2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3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50" name="Group 17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5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6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1" name="Group 17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8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9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2" name="Group 18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1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2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53" name="Group 18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4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5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54" name="Group 18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7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8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55" name="Group 189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0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1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32" name="Group 192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3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4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35" name="Group 19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6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7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8" name="Group 19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9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0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41" name="Group 20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2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3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42" name="Group 20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5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6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43" name="Group 20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8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9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44" name="Group 21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1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2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45" name="Group 21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4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5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46" name="Group 21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7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8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47" name="Group 21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0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1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48" name="Group 22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3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4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49" name="Group 22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6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50" name="Group 22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9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0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53" name="Group 23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2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3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56" name="Group 23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5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59" name="Group 23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8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9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62" name="Group 24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1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2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65" name="Group 24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4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5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68" name="Group 24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7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8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71" name="Group 24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0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1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74" name="Group 25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3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4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tr-TR" sz="48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tr-TR" sz="6600" b="1" dirty="0" smtClean="0">
                <a:solidFill>
                  <a:srgbClr val="FF0000"/>
                </a:solidFill>
              </a:rPr>
              <a:t>SÜRE SONA ERDİ</a:t>
            </a:r>
            <a:endParaRPr lang="tr-TR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00200"/>
            <a:ext cx="828092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tr-TR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tr-TR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tr-TR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C) Kurmay Yüzbaşı</a:t>
            </a:r>
            <a:endParaRPr lang="tr-TR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CEVAP</a:t>
            </a:r>
            <a:endParaRPr lang="tr-TR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201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800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801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3" name="Group 4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98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99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4" name="Group 45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796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97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5" name="Group 54"/>
          <p:cNvGrpSpPr>
            <a:grpSpLocks/>
          </p:cNvGrpSpPr>
          <p:nvPr/>
        </p:nvGrpSpPr>
        <p:grpSpPr bwMode="auto">
          <a:xfrm>
            <a:off x="3745457" y="2492263"/>
            <a:ext cx="469950" cy="1589096"/>
            <a:chOff x="4580" y="1878"/>
            <a:chExt cx="736" cy="928"/>
          </a:xfrm>
        </p:grpSpPr>
        <p:sp>
          <p:nvSpPr>
            <p:cNvPr id="22790" name="Rectangle 5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91" name="Text Box 5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6" name="Group 57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88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89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7" name="Group 6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86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87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8" name="Group 63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84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85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9" name="Group 66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82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83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0" name="Group 6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80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81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1" name="Group 7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78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79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12" name="Group 75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76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77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13" name="Group 78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74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75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4" name="Group 81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772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73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5" name="Group 84"/>
          <p:cNvGrpSpPr>
            <a:grpSpLocks/>
          </p:cNvGrpSpPr>
          <p:nvPr/>
        </p:nvGrpSpPr>
        <p:grpSpPr bwMode="auto">
          <a:xfrm>
            <a:off x="3745457" y="2492263"/>
            <a:ext cx="469950" cy="1589096"/>
            <a:chOff x="4580" y="1878"/>
            <a:chExt cx="736" cy="928"/>
          </a:xfrm>
        </p:grpSpPr>
        <p:sp>
          <p:nvSpPr>
            <p:cNvPr id="22770" name="Rectangle 8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71" name="Text Box 8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6" name="Group 87"/>
          <p:cNvGrpSpPr>
            <a:grpSpLocks/>
          </p:cNvGrpSpPr>
          <p:nvPr/>
        </p:nvGrpSpPr>
        <p:grpSpPr bwMode="auto">
          <a:xfrm>
            <a:off x="2507207" y="2489088"/>
            <a:ext cx="469950" cy="1589096"/>
            <a:chOff x="4580" y="1878"/>
            <a:chExt cx="736" cy="928"/>
          </a:xfrm>
        </p:grpSpPr>
        <p:sp>
          <p:nvSpPr>
            <p:cNvPr id="22768" name="Rectangle 8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69" name="Text Box 8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7" name="Group 9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66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67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8" name="Group 93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764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65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9" name="Group 96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62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63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0" name="Group 9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60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61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1" name="Group 10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58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59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" name="Group 105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56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57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3" name="Group 108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54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55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4" name="Group 111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52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53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" name="Group 114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50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51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6" name="Group 117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48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49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7" name="Group 12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46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47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8" name="Group 123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44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45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9" name="Group 126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742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43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30" name="Group 12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40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41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1" name="Group 13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38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39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2624" name="Group 135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36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37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625" name="Group 138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34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35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626" name="Group 141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32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33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2627" name="Group 144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30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31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2628" name="Group 147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28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29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2629" name="Group 15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26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27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2630" name="Group 153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24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25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2631" name="Group 156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22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23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2632" name="Group 15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20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21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2633" name="Group 16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18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19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2634" name="Group 165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16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17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635" name="Group 168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14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15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636" name="Group 171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12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13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2637" name="Group 174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10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11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2638" name="Group 177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08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09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2639" name="Group 18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06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07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2640" name="Group 183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04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05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2641" name="Group 186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02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03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2642" name="Group 189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700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01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2643" name="Group 192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698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99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2644" name="Group 195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96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97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2645" name="Group 198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94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95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2646" name="Group 201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92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93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647" name="Group 204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90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91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648" name="Group 207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88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89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2649" name="Group 21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86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87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2650" name="Group 213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84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85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2651" name="Group 216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82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83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2654" name="Group 21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80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81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2655" name="Group 22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78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79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24" name="Group 225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76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77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25" name="Group 228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74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75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26" name="Group 231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72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73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7" name="Group 234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70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71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9" name="Group 237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68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69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0" name="Group 24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66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67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31" name="Group 243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64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65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32" name="Group 246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62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63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33" name="Group 24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60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61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34" name="Group 25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58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59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35" name="Group 255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656" name="Rectangle 25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57" name="Text Box 25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36" name="Group 268"/>
          <p:cNvGrpSpPr>
            <a:grpSpLocks/>
          </p:cNvGrpSpPr>
          <p:nvPr/>
        </p:nvGrpSpPr>
        <p:grpSpPr bwMode="auto">
          <a:xfrm>
            <a:off x="4876801" y="2880360"/>
            <a:ext cx="48527" cy="748313"/>
            <a:chOff x="1939" y="2444"/>
            <a:chExt cx="81" cy="463"/>
          </a:xfrm>
        </p:grpSpPr>
        <p:sp>
          <p:nvSpPr>
            <p:cNvPr id="22652" name="Rectangle 269"/>
            <p:cNvSpPr>
              <a:spLocks noChangeArrowheads="1"/>
            </p:cNvSpPr>
            <p:nvPr/>
          </p:nvSpPr>
          <p:spPr bwMode="auto">
            <a:xfrm>
              <a:off x="1941" y="2828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53" name="Rectangle 270"/>
            <p:cNvSpPr>
              <a:spLocks noChangeArrowheads="1"/>
            </p:cNvSpPr>
            <p:nvPr/>
          </p:nvSpPr>
          <p:spPr bwMode="auto">
            <a:xfrm>
              <a:off x="1939" y="2444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</p:grpSp>
      <p:sp>
        <p:nvSpPr>
          <p:cNvPr id="228" name="1 Başlık"/>
          <p:cNvSpPr txBox="1">
            <a:spLocks/>
          </p:cNvSpPr>
          <p:nvPr/>
        </p:nvSpPr>
        <p:spPr>
          <a:xfrm>
            <a:off x="457200" y="36576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SÜRE BAŞLADI</a:t>
            </a:r>
            <a:endParaRPr kumimoji="0" lang="tr-TR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Click="0" advTm="6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2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26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2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26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2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26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2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26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2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26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2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26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2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26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2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2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26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2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26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2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26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2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26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2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26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2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26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2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26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2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26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2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26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2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26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22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26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22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226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22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226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22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226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22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226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22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226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22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226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22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226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22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226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22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226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22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226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0" dur="500"/>
                                        <p:tgtEl>
                                          <p:spTgt spid="22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2" dur="500"/>
                                        <p:tgtEl>
                                          <p:spTgt spid="226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6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8" dur="500"/>
                                        <p:tgtEl>
                                          <p:spTgt spid="226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2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4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8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0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4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6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0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6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8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2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4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8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0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4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6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0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02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6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28800"/>
            <a:ext cx="8352928" cy="4525963"/>
          </a:xfrm>
        </p:spPr>
        <p:txBody>
          <a:bodyPr>
            <a:noAutofit/>
          </a:bodyPr>
          <a:lstStyle/>
          <a:p>
            <a:pPr marL="88900" indent="0">
              <a:lnSpc>
                <a:spcPct val="115000"/>
              </a:lnSpc>
              <a:buNone/>
              <a:tabLst>
                <a:tab pos="1828800" algn="l"/>
              </a:tabLst>
            </a:pPr>
            <a:r>
              <a:rPr lang="tr-TR" sz="3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Aşağıdaki kelimeler eşleştirildiğinde dışarıda kalan kelimenin zıt anlamlısı hangisidir?</a:t>
            </a:r>
          </a:p>
          <a:p>
            <a:pPr marL="88900" indent="0">
              <a:lnSpc>
                <a:spcPct val="115000"/>
              </a:lnSpc>
              <a:buNone/>
              <a:tabLst>
                <a:tab pos="1828800" algn="l"/>
              </a:tabLst>
            </a:pPr>
            <a:r>
              <a:rPr lang="tr-TR" sz="3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</a:t>
            </a:r>
            <a:r>
              <a:rPr lang="tr-TR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sad</a:t>
            </a:r>
            <a:r>
              <a:rPr lang="tr-TR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– </a:t>
            </a:r>
            <a:r>
              <a:rPr lang="tr-TR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good</a:t>
            </a:r>
            <a:r>
              <a:rPr lang="tr-TR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– </a:t>
            </a:r>
            <a:r>
              <a:rPr lang="tr-TR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energetic</a:t>
            </a:r>
            <a:r>
              <a:rPr lang="tr-TR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– </a:t>
            </a:r>
            <a:r>
              <a:rPr lang="tr-TR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happy</a:t>
            </a:r>
            <a:r>
              <a:rPr lang="tr-TR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– </a:t>
            </a:r>
            <a:r>
              <a:rPr lang="tr-TR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bad</a:t>
            </a:r>
            <a:r>
              <a:rPr lang="tr-TR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endParaRPr lang="tr-TR" sz="3200" b="1" dirty="0" smtClean="0">
              <a:solidFill>
                <a:srgbClr val="FF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88900" indent="0">
              <a:lnSpc>
                <a:spcPct val="115000"/>
              </a:lnSpc>
              <a:buNone/>
              <a:tabLst>
                <a:tab pos="1828800" algn="l"/>
              </a:tabLst>
            </a:pPr>
            <a:endParaRPr lang="tr-TR" sz="3200" b="1" dirty="0">
              <a:solidFill>
                <a:srgbClr val="FF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603250" indent="-514350">
              <a:lnSpc>
                <a:spcPct val="115000"/>
              </a:lnSpc>
              <a:buAutoNum type="alphaUcParenR"/>
              <a:tabLst>
                <a:tab pos="1828800" algn="l"/>
              </a:tabLst>
            </a:pPr>
            <a:r>
              <a:rPr lang="tr-TR" sz="3200" dirty="0" err="1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Feel</a:t>
            </a:r>
            <a:endParaRPr lang="tr-TR" sz="32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603250" indent="-514350">
              <a:lnSpc>
                <a:spcPct val="115000"/>
              </a:lnSpc>
              <a:buAutoNum type="alphaUcParenR"/>
              <a:tabLst>
                <a:tab pos="1828800" algn="l"/>
              </a:tabLst>
            </a:pPr>
            <a:r>
              <a:rPr lang="tr-TR" sz="3200" dirty="0" err="1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Surprised</a:t>
            </a:r>
            <a:endParaRPr lang="tr-TR" sz="32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603250" indent="-514350">
              <a:lnSpc>
                <a:spcPct val="115000"/>
              </a:lnSpc>
              <a:buAutoNum type="alphaUcParenR"/>
              <a:tabLst>
                <a:tab pos="1828800" algn="l"/>
              </a:tabLst>
            </a:pPr>
            <a:r>
              <a:rPr lang="tr-TR" sz="3200" dirty="0" err="1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Tired</a:t>
            </a:r>
            <a:endParaRPr lang="tr-TR" sz="32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88900" indent="0">
              <a:lnSpc>
                <a:spcPct val="115000"/>
              </a:lnSpc>
              <a:buNone/>
              <a:tabLst>
                <a:tab pos="1828800" algn="l"/>
              </a:tabLst>
            </a:pPr>
            <a:endParaRPr lang="tr-TR" sz="32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İNGİLİZCE SORUSU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49024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SÜRE BAŞLADI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grpSp>
        <p:nvGrpSpPr>
          <p:cNvPr id="4" name="Group 3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3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4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5" name="Group 4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6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7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6" name="Group 45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39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0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7" name="Group 5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1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2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8" name="Group 6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4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5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9" name="Group 6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7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8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10" name="Group 6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0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1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1" name="Group 6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3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4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2" name="Group 7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6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7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13" name="Group 7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9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0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14" name="Group 7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72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3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5" name="Group 81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75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6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6" name="Group 9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1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2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7" name="Group 93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84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5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8" name="Group 9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7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8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19" name="Group 9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0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1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0" name="Group 10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3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4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1" name="Group 10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6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7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" name="Group 10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9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0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" name="Group 11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2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3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4" name="Group 11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5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6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" name="Group 11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8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9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6" name="Group 12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1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7" name="Group 12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4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5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8" name="Group 126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17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8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9" name="Group 12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0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1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0" name="Group 13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3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4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31" name="Group 13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6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7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4" name="Group 13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9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0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7" name="Group 14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2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3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0" name="Group 14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5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6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33" name="Group 14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8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9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36" name="Group 15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1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2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39" name="Group 15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4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5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42" name="Group 15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7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8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45" name="Group 15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0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1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46" name="Group 16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3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4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47" name="Group 16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6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7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48" name="Group 16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9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0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49" name="Group 17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2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3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50" name="Group 17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5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6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1" name="Group 17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8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9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2" name="Group 18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1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2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53" name="Group 18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4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5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54" name="Group 18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7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8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55" name="Group 189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0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1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32" name="Group 192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3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4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35" name="Group 19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6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7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8" name="Group 19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9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0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41" name="Group 20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2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3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42" name="Group 20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5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6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43" name="Group 20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8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9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44" name="Group 21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1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2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45" name="Group 21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4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5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46" name="Group 21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7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8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47" name="Group 21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0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1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48" name="Group 22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3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4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49" name="Group 22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6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50" name="Group 22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9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0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53" name="Group 23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2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3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56" name="Group 23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5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59" name="Group 23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8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9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62" name="Group 24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1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2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65" name="Group 24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4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5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68" name="Group 24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7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8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71" name="Group 24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0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1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74" name="Group 25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3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4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tr-TR" sz="48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tr-TR" sz="6600" b="1" dirty="0" smtClean="0">
                <a:solidFill>
                  <a:srgbClr val="FF0000"/>
                </a:solidFill>
              </a:rPr>
              <a:t>SÜRE SONA ERDİ</a:t>
            </a:r>
            <a:endParaRPr lang="tr-TR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00200"/>
            <a:ext cx="828092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tr-TR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tr-TR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tr-TR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C) </a:t>
            </a:r>
            <a:r>
              <a:rPr lang="tr-TR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tr-TR" sz="5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ired</a:t>
            </a:r>
            <a:endParaRPr lang="tr-TR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CEVAP</a:t>
            </a:r>
            <a:endParaRPr lang="tr-TR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69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00200"/>
            <a:ext cx="8280920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Euro 2016 Futbol Şampiyonasına katılacak Türkiye Milli Takımının teknik direktörü kimdir?</a:t>
            </a:r>
          </a:p>
          <a:p>
            <a:pPr marL="0" indent="0">
              <a:buNone/>
            </a:pP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Fatih TERİM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Şenol GÜNEŞ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Hamza HAMZAOĞLU</a:t>
            </a: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GENEL KÜLTÜR SORUSU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02759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SÜRE BAŞLADI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grpSp>
        <p:nvGrpSpPr>
          <p:cNvPr id="4" name="Group 3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3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4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5" name="Group 4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6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7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6" name="Group 45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39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0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7" name="Group 5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1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2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8" name="Group 6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4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5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9" name="Group 6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7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8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10" name="Group 6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0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1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1" name="Group 6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3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4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2" name="Group 7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6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7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13" name="Group 7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9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0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14" name="Group 7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72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3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5" name="Group 81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75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6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6" name="Group 9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1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2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7" name="Group 93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84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5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8" name="Group 9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7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8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19" name="Group 9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0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1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0" name="Group 10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3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4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1" name="Group 10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6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7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" name="Group 10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9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0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" name="Group 11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2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3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4" name="Group 11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5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6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" name="Group 11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8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9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6" name="Group 12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1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7" name="Group 12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4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5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8" name="Group 126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17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8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9" name="Group 12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0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1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0" name="Group 13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3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4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31" name="Group 13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6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7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4" name="Group 13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9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0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7" name="Group 14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2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3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0" name="Group 14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5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6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33" name="Group 14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8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9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36" name="Group 15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1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2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39" name="Group 15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4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5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42" name="Group 15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7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8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45" name="Group 15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0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1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46" name="Group 16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3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4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47" name="Group 16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6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7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48" name="Group 16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9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0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49" name="Group 17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2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3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50" name="Group 17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5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6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1" name="Group 17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8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9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2" name="Group 18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1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2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53" name="Group 18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4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5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54" name="Group 18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7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8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55" name="Group 189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0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1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32" name="Group 192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3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4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35" name="Group 19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6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7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8" name="Group 19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9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0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41" name="Group 20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2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3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42" name="Group 20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5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6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43" name="Group 20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8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9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44" name="Group 21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1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2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45" name="Group 21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4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5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46" name="Group 21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7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8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47" name="Group 21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0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1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48" name="Group 22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3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4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49" name="Group 22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6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50" name="Group 22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9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0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53" name="Group 23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2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3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56" name="Group 23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5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59" name="Group 23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8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9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62" name="Group 24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1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2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65" name="Group 24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4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5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68" name="Group 24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7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8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71" name="Group 24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0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1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74" name="Group 25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3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4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tr-TR" sz="48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tr-TR" sz="6600" b="1" dirty="0" smtClean="0">
                <a:solidFill>
                  <a:srgbClr val="FF0000"/>
                </a:solidFill>
              </a:rPr>
              <a:t>SÜRE SONA ERDİ</a:t>
            </a:r>
            <a:endParaRPr lang="tr-TR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00200"/>
            <a:ext cx="828092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tr-TR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tr-TR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tr-TR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A) Fatih TERİM</a:t>
            </a:r>
            <a:endParaRPr lang="tr-TR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CEVAP</a:t>
            </a:r>
            <a:endParaRPr lang="tr-TR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818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62674"/>
          </a:xfrm>
        </p:spPr>
        <p:txBody>
          <a:bodyPr>
            <a:normAutofit/>
          </a:bodyPr>
          <a:lstStyle/>
          <a:p>
            <a:r>
              <a:rPr lang="tr-TR" sz="7200" dirty="0" smtClean="0"/>
              <a:t>YARIŞMAMIZ SONA ERMİŞTİR. </a:t>
            </a:r>
            <a:r>
              <a:rPr lang="tr-TR" sz="6000" dirty="0" smtClean="0"/>
              <a:t>SIRA PUANLAMADA.</a:t>
            </a:r>
            <a:endParaRPr lang="tr-TR" sz="6000" dirty="0"/>
          </a:p>
        </p:txBody>
      </p:sp>
    </p:spTree>
    <p:extLst>
      <p:ext uri="{BB962C8B-B14F-4D97-AF65-F5344CB8AC3E}">
        <p14:creationId xmlns:p14="http://schemas.microsoft.com/office/powerpoint/2010/main" val="675737705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>
          <a:xfrm>
            <a:off x="611560" y="1772816"/>
            <a:ext cx="7772400" cy="1829761"/>
          </a:xfrm>
        </p:spPr>
        <p:txBody>
          <a:bodyPr>
            <a:normAutofit/>
          </a:bodyPr>
          <a:lstStyle/>
          <a:p>
            <a:r>
              <a:rPr lang="tr-TR" sz="7200" dirty="0" smtClean="0"/>
              <a:t>YEDEK SORULAR</a:t>
            </a:r>
            <a:endParaRPr lang="tr-TR" sz="7200" dirty="0"/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3725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tr-TR" sz="48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tr-TR" sz="6600" b="1" dirty="0" smtClean="0">
                <a:solidFill>
                  <a:srgbClr val="FF0000"/>
                </a:solidFill>
              </a:rPr>
              <a:t>SÜRE SONA ERDİ</a:t>
            </a:r>
            <a:endParaRPr lang="tr-TR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28800"/>
            <a:ext cx="835292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«Bütün bunları tek başına </a:t>
            </a:r>
            <a:r>
              <a:rPr lang="tr-TR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tr-TR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yaptı.»</a:t>
            </a:r>
          </a:p>
          <a:p>
            <a:pPr marL="0" indent="0">
              <a:buNone/>
            </a:pPr>
            <a:r>
              <a:rPr lang="tr-TR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Altı çizili kelimenin türü aşağıdakilerden hangisidir?</a:t>
            </a: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Ünlem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Zamir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Sıfat</a:t>
            </a: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TÜRKÇE SORUSU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745458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SÜRE BAŞLADI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grpSp>
        <p:nvGrpSpPr>
          <p:cNvPr id="4" name="Group 3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3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4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5" name="Group 4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36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7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6" name="Group 45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39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0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7" name="Group 5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1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2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8" name="Group 6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4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5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9" name="Group 6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57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58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10" name="Group 6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0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1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1" name="Group 6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3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4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2" name="Group 7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6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67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13" name="Group 7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69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0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14" name="Group 7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72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3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5" name="Group 81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75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76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6" name="Group 9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1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2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7" name="Group 93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84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5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8" name="Group 9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87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8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19" name="Group 9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0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1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0" name="Group 10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3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4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1" name="Group 10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6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7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" name="Group 10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99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0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" name="Group 11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2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3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4" name="Group 11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5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6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" name="Group 11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08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9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6" name="Group 12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1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7" name="Group 12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14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5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8" name="Group 126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17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8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9" name="Group 12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0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1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0" name="Group 13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3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4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31" name="Group 13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6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7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4" name="Group 13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29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0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7" name="Group 14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2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3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0" name="Group 14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5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6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33" name="Group 14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38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9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36" name="Group 15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1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2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39" name="Group 15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4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5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42" name="Group 15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47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48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45" name="Group 15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0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1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46" name="Group 16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3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4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47" name="Group 16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6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57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48" name="Group 16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59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0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49" name="Group 17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2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3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50" name="Group 17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5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6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1" name="Group 17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68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69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2" name="Group 18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1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2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53" name="Group 18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4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5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54" name="Group 18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77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78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55" name="Group 189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0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1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32" name="Group 192"/>
          <p:cNvGrpSpPr>
            <a:grpSpLocks/>
          </p:cNvGrpSpPr>
          <p:nvPr/>
        </p:nvGrpSpPr>
        <p:grpSpPr bwMode="auto">
          <a:xfrm flipH="1">
            <a:off x="3259157" y="2546180"/>
            <a:ext cx="1246516" cy="1596532"/>
            <a:chOff x="4580" y="1878"/>
            <a:chExt cx="736" cy="928"/>
          </a:xfrm>
        </p:grpSpPr>
        <p:sp>
          <p:nvSpPr>
            <p:cNvPr id="183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4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35" name="Group 19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6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87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8" name="Group 19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89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0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41" name="Group 20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2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3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42" name="Group 20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5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6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43" name="Group 20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198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99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44" name="Group 21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1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2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45" name="Group 21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4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5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46" name="Group 21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07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08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47" name="Group 21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0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1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48" name="Group 22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3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4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49" name="Group 225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6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50" name="Group 228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19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0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53" name="Group 231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2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3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56" name="Group 234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5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59" name="Group 237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28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9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62" name="Group 240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1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2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65" name="Group 243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4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5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68" name="Group 246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37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8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71" name="Group 249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0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1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74" name="Group 252"/>
          <p:cNvGrpSpPr>
            <a:grpSpLocks/>
          </p:cNvGrpSpPr>
          <p:nvPr/>
        </p:nvGrpSpPr>
        <p:grpSpPr bwMode="auto">
          <a:xfrm flipH="1">
            <a:off x="4498994" y="2546180"/>
            <a:ext cx="1246516" cy="1596532"/>
            <a:chOff x="4580" y="1878"/>
            <a:chExt cx="736" cy="928"/>
          </a:xfrm>
        </p:grpSpPr>
        <p:sp>
          <p:nvSpPr>
            <p:cNvPr id="243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44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tr-TR" sz="48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tr-TR" sz="6600" b="1" dirty="0" smtClean="0">
                <a:solidFill>
                  <a:srgbClr val="FF0000"/>
                </a:solidFill>
              </a:rPr>
              <a:t>SÜRE SONA ERDİ</a:t>
            </a:r>
            <a:endParaRPr lang="tr-TR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00200"/>
            <a:ext cx="828092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tr-TR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tr-TR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tr-TR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B) Zamir</a:t>
            </a:r>
            <a:endParaRPr lang="tr-TR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CEVAP</a:t>
            </a:r>
            <a:endParaRPr lang="tr-TR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34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28800"/>
            <a:ext cx="835292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2707</a:t>
            </a:r>
            <a:r>
              <a:rPr lang="tr-TR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sayısının Romen Rakamı ile yazılışı aşağıdakilerden hangisidir?</a:t>
            </a:r>
          </a:p>
          <a:p>
            <a:pPr marL="0" indent="0">
              <a:buNone/>
            </a:pP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MMDCCVII 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MMCDVII 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MMDCCCVIII</a:t>
            </a: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MATEMATİK SORUSU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58033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76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77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3" name="Group 4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74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75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4" name="Group 45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772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73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5" name="Group 54"/>
          <p:cNvGrpSpPr>
            <a:grpSpLocks/>
          </p:cNvGrpSpPr>
          <p:nvPr/>
        </p:nvGrpSpPr>
        <p:grpSpPr bwMode="auto">
          <a:xfrm>
            <a:off x="3485540" y="2490582"/>
            <a:ext cx="933503" cy="1474788"/>
            <a:chOff x="4580" y="1878"/>
            <a:chExt cx="736" cy="928"/>
          </a:xfrm>
        </p:grpSpPr>
        <p:sp>
          <p:nvSpPr>
            <p:cNvPr id="21766" name="Rectangle 5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67" name="Text Box 5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6" name="Group 57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64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65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7" name="Group 6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62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63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8" name="Group 63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60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61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9" name="Group 66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58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59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0" name="Group 6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56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57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1" name="Group 7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54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55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12" name="Group 75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52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53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13" name="Group 78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50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51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4" name="Group 81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748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49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5" name="Group 84"/>
          <p:cNvGrpSpPr>
            <a:grpSpLocks/>
          </p:cNvGrpSpPr>
          <p:nvPr/>
        </p:nvGrpSpPr>
        <p:grpSpPr bwMode="auto">
          <a:xfrm>
            <a:off x="3485540" y="2490582"/>
            <a:ext cx="933503" cy="1474788"/>
            <a:chOff x="4580" y="1878"/>
            <a:chExt cx="736" cy="928"/>
          </a:xfrm>
        </p:grpSpPr>
        <p:sp>
          <p:nvSpPr>
            <p:cNvPr id="21746" name="Rectangle 8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47" name="Text Box 8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6" name="Group 87"/>
          <p:cNvGrpSpPr>
            <a:grpSpLocks/>
          </p:cNvGrpSpPr>
          <p:nvPr/>
        </p:nvGrpSpPr>
        <p:grpSpPr bwMode="auto">
          <a:xfrm>
            <a:off x="2247290" y="2487407"/>
            <a:ext cx="933503" cy="1474788"/>
            <a:chOff x="4580" y="1878"/>
            <a:chExt cx="736" cy="928"/>
          </a:xfrm>
        </p:grpSpPr>
        <p:sp>
          <p:nvSpPr>
            <p:cNvPr id="21744" name="Rectangle 8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45" name="Text Box 8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7" name="Group 9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42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43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8" name="Group 93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740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41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9" name="Group 96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38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39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0" name="Group 9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36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37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1" name="Group 10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34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35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" name="Group 105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32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33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3" name="Group 108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30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31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4" name="Group 111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28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29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" name="Group 114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26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27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6" name="Group 117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24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25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7" name="Group 12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22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23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8" name="Group 123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20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21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9" name="Group 126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718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19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30" name="Group 12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16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17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1" name="Group 13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14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15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24" name="Group 135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12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13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5" name="Group 138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10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11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6" name="Group 141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08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09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27" name="Group 144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06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07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29" name="Group 147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04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05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30" name="Group 15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02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03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31" name="Group 153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700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701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32" name="Group 156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98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99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33" name="Group 15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96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97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34" name="Group 16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94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95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35" name="Group 165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92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93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36" name="Group 168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90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91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37" name="Group 171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88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89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8" name="Group 174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86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87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39" name="Group 177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84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85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40" name="Group 18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82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83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41" name="Group 183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80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81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42" name="Group 186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78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79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43" name="Group 189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676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77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44" name="Group 192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674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75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45" name="Group 195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72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73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46" name="Group 198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70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71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47" name="Group 201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68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69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48" name="Group 204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66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67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49" name="Group 207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64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65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50" name="Group 21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62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63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1" name="Group 213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60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61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52" name="Group 216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58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59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53" name="Group 21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56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57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54" name="Group 22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54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55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55" name="Group 225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52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53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1600" name="Group 228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50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51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1601" name="Group 231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48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49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1602" name="Group 234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46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47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1603" name="Group 237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44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45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1604" name="Group 240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42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43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1605" name="Group 243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40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41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1606" name="Group 246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38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39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1607" name="Group 249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36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37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1608" name="Group 252"/>
          <p:cNvGrpSpPr>
            <a:grpSpLocks/>
          </p:cNvGrpSpPr>
          <p:nvPr/>
        </p:nvGrpSpPr>
        <p:grpSpPr bwMode="auto">
          <a:xfrm>
            <a:off x="6149365" y="2487407"/>
            <a:ext cx="933503" cy="1474788"/>
            <a:chOff x="4580" y="1878"/>
            <a:chExt cx="736" cy="928"/>
          </a:xfrm>
        </p:grpSpPr>
        <p:sp>
          <p:nvSpPr>
            <p:cNvPr id="21634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35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1609" name="Group 255"/>
          <p:cNvGrpSpPr>
            <a:grpSpLocks/>
          </p:cNvGrpSpPr>
          <p:nvPr/>
        </p:nvGrpSpPr>
        <p:grpSpPr bwMode="auto">
          <a:xfrm>
            <a:off x="4909528" y="2487407"/>
            <a:ext cx="933503" cy="1474788"/>
            <a:chOff x="4580" y="1878"/>
            <a:chExt cx="736" cy="928"/>
          </a:xfrm>
        </p:grpSpPr>
        <p:sp>
          <p:nvSpPr>
            <p:cNvPr id="21632" name="Rectangle 25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33" name="Text Box 25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sp>
        <p:nvSpPr>
          <p:cNvPr id="58632" name="AutoShape 264"/>
          <p:cNvSpPr>
            <a:spLocks noChangeArrowheads="1"/>
          </p:cNvSpPr>
          <p:nvPr/>
        </p:nvSpPr>
        <p:spPr bwMode="auto">
          <a:xfrm>
            <a:off x="473075" y="2085976"/>
            <a:ext cx="8197850" cy="3778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alpha val="14000"/>
                </a:schemeClr>
              </a:gs>
              <a:gs pos="100000">
                <a:schemeClr val="bg1">
                  <a:gamma/>
                  <a:tint val="43529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tr-TR"/>
          </a:p>
        </p:txBody>
      </p:sp>
      <p:grpSp>
        <p:nvGrpSpPr>
          <p:cNvPr id="21610" name="Group 268"/>
          <p:cNvGrpSpPr>
            <a:grpSpLocks/>
          </p:cNvGrpSpPr>
          <p:nvPr/>
        </p:nvGrpSpPr>
        <p:grpSpPr bwMode="auto">
          <a:xfrm>
            <a:off x="4648201" y="2880360"/>
            <a:ext cx="96395" cy="694486"/>
            <a:chOff x="1939" y="2444"/>
            <a:chExt cx="81" cy="463"/>
          </a:xfrm>
        </p:grpSpPr>
        <p:sp>
          <p:nvSpPr>
            <p:cNvPr id="21628" name="Rectangle 269"/>
            <p:cNvSpPr>
              <a:spLocks noChangeArrowheads="1"/>
            </p:cNvSpPr>
            <p:nvPr/>
          </p:nvSpPr>
          <p:spPr bwMode="auto">
            <a:xfrm>
              <a:off x="1941" y="2828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1629" name="Rectangle 270"/>
            <p:cNvSpPr>
              <a:spLocks noChangeArrowheads="1"/>
            </p:cNvSpPr>
            <p:nvPr/>
          </p:nvSpPr>
          <p:spPr bwMode="auto">
            <a:xfrm>
              <a:off x="1939" y="2444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</p:grpSp>
      <p:sp>
        <p:nvSpPr>
          <p:cNvPr id="228" name="1 Başlık"/>
          <p:cNvSpPr txBox="1">
            <a:spLocks/>
          </p:cNvSpPr>
          <p:nvPr/>
        </p:nvSpPr>
        <p:spPr>
          <a:xfrm>
            <a:off x="457200" y="3200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SÜRE BAŞLADI</a:t>
            </a:r>
            <a:endParaRPr kumimoji="0" lang="tr-TR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Click="0" advTm="1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0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2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6" dur="500"/>
                                        <p:tgtEl>
                                          <p:spTgt spid="21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8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2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8" dur="500"/>
                                        <p:tgtEl>
                                          <p:spTgt spid="21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0" dur="500"/>
                                        <p:tgtEl>
                                          <p:spTgt spid="216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4" dur="500"/>
                                        <p:tgtEl>
                                          <p:spTgt spid="21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6" dur="500"/>
                                        <p:tgtEl>
                                          <p:spTgt spid="216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0" dur="500"/>
                                        <p:tgtEl>
                                          <p:spTgt spid="21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2" dur="500"/>
                                        <p:tgtEl>
                                          <p:spTgt spid="216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6" dur="500"/>
                                        <p:tgtEl>
                                          <p:spTgt spid="21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8" dur="500"/>
                                        <p:tgtEl>
                                          <p:spTgt spid="216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2" dur="500"/>
                                        <p:tgtEl>
                                          <p:spTgt spid="21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4" dur="500"/>
                                        <p:tgtEl>
                                          <p:spTgt spid="216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8" dur="500"/>
                                        <p:tgtEl>
                                          <p:spTgt spid="21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0" dur="500"/>
                                        <p:tgtEl>
                                          <p:spTgt spid="216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4" dur="500"/>
                                        <p:tgtEl>
                                          <p:spTgt spid="21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6" dur="500"/>
                                        <p:tgtEl>
                                          <p:spTgt spid="216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0" dur="500"/>
                                        <p:tgtEl>
                                          <p:spTgt spid="21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02" dur="500"/>
                                        <p:tgtEl>
                                          <p:spTgt spid="216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6" dur="500"/>
                                        <p:tgtEl>
                                          <p:spTgt spid="21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800" name="Rectangle 4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801" name="Text Box 4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3" name="Group 4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98" name="Rectangle 4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99" name="Text Box 4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4" name="Group 45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796" name="Rectangle 4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97" name="Text Box 4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5" name="Group 54"/>
          <p:cNvGrpSpPr>
            <a:grpSpLocks/>
          </p:cNvGrpSpPr>
          <p:nvPr/>
        </p:nvGrpSpPr>
        <p:grpSpPr bwMode="auto">
          <a:xfrm>
            <a:off x="3745457" y="2492263"/>
            <a:ext cx="469950" cy="1589096"/>
            <a:chOff x="4580" y="1878"/>
            <a:chExt cx="736" cy="928"/>
          </a:xfrm>
        </p:grpSpPr>
        <p:sp>
          <p:nvSpPr>
            <p:cNvPr id="22790" name="Rectangle 5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91" name="Text Box 5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6" name="Group 57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88" name="Rectangle 5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89" name="Text Box 5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7" name="Group 6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86" name="Rectangle 6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87" name="Text Box 6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8" name="Group 63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84" name="Rectangle 6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85" name="Text Box 6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9" name="Group 66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82" name="Rectangle 6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83" name="Text Box 6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0" name="Group 6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80" name="Rectangle 7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81" name="Text Box 7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1" name="Group 7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78" name="Rectangle 7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79" name="Text Box 7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12" name="Group 75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76" name="Rectangle 7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77" name="Text Box 7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13" name="Group 78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74" name="Rectangle 7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75" name="Text Box 8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14" name="Group 81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772" name="Rectangle 8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73" name="Text Box 8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15" name="Group 84"/>
          <p:cNvGrpSpPr>
            <a:grpSpLocks/>
          </p:cNvGrpSpPr>
          <p:nvPr/>
        </p:nvGrpSpPr>
        <p:grpSpPr bwMode="auto">
          <a:xfrm>
            <a:off x="3745457" y="2492263"/>
            <a:ext cx="469950" cy="1589096"/>
            <a:chOff x="4580" y="1878"/>
            <a:chExt cx="736" cy="928"/>
          </a:xfrm>
        </p:grpSpPr>
        <p:sp>
          <p:nvSpPr>
            <p:cNvPr id="22770" name="Rectangle 8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71" name="Text Box 8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6" name="Group 87"/>
          <p:cNvGrpSpPr>
            <a:grpSpLocks/>
          </p:cNvGrpSpPr>
          <p:nvPr/>
        </p:nvGrpSpPr>
        <p:grpSpPr bwMode="auto">
          <a:xfrm>
            <a:off x="2507207" y="2489088"/>
            <a:ext cx="469950" cy="1589096"/>
            <a:chOff x="4580" y="1878"/>
            <a:chExt cx="736" cy="928"/>
          </a:xfrm>
        </p:grpSpPr>
        <p:sp>
          <p:nvSpPr>
            <p:cNvPr id="22768" name="Rectangle 8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69" name="Text Box 8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7" name="Group 9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66" name="Rectangle 9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67" name="Text Box 9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18" name="Group 93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764" name="Rectangle 9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65" name="Text Box 9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19" name="Group 96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62" name="Rectangle 9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63" name="Text Box 9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0" name="Group 9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60" name="Rectangle 10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61" name="Text Box 10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1" name="Group 10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58" name="Rectangle 10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59" name="Text Box 10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" name="Group 105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56" name="Rectangle 10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57" name="Text Box 10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3" name="Group 108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54" name="Rectangle 10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55" name="Text Box 11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4" name="Group 111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52" name="Rectangle 11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53" name="Text Box 11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5" name="Group 114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50" name="Rectangle 11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51" name="Text Box 11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6" name="Group 117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48" name="Rectangle 11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49" name="Text Box 11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7" name="Group 12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46" name="Rectangle 12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47" name="Text Box 12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8" name="Group 123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44" name="Rectangle 12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45" name="Text Box 12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9" name="Group 126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742" name="Rectangle 12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43" name="Text Box 12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30" name="Group 12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40" name="Rectangle 13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41" name="Text Box 13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31" name="Group 13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38" name="Rectangle 13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39" name="Text Box 13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2624" name="Group 135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36" name="Rectangle 13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37" name="Text Box 13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625" name="Group 138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34" name="Rectangle 13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35" name="Text Box 14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626" name="Group 141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32" name="Rectangle 14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33" name="Text Box 14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2627" name="Group 144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30" name="Rectangle 14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31" name="Text Box 14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2628" name="Group 147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28" name="Rectangle 14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29" name="Text Box 14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2629" name="Group 15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26" name="Rectangle 15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27" name="Text Box 15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2630" name="Group 153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24" name="Rectangle 15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25" name="Text Box 15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2631" name="Group 156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22" name="Rectangle 15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23" name="Text Box 15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2632" name="Group 15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20" name="Rectangle 16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21" name="Text Box 16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2633" name="Group 16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18" name="Rectangle 16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19" name="Text Box 16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2634" name="Group 165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16" name="Rectangle 16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17" name="Text Box 16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635" name="Group 168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14" name="Rectangle 16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15" name="Text Box 17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636" name="Group 171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12" name="Rectangle 17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13" name="Text Box 17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2637" name="Group 174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10" name="Rectangle 17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11" name="Text Box 17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2638" name="Group 177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08" name="Rectangle 17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09" name="Text Box 17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2639" name="Group 18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06" name="Rectangle 18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07" name="Text Box 18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2640" name="Group 183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04" name="Rectangle 18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05" name="Text Box 18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2641" name="Group 186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702" name="Rectangle 18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03" name="Text Box 18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2642" name="Group 189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700" name="Rectangle 19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701" name="Text Box 19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2643" name="Group 192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698" name="Rectangle 19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99" name="Text Box 19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2644" name="Group 195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96" name="Rectangle 19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97" name="Text Box 19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2645" name="Group 198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94" name="Rectangle 19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95" name="Text Box 20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2646" name="Group 201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92" name="Rectangle 20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93" name="Text Box 20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647" name="Group 204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90" name="Rectangle 20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91" name="Text Box 20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648" name="Group 207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88" name="Rectangle 20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89" name="Text Box 20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2649" name="Group 21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86" name="Rectangle 21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87" name="Text Box 21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2650" name="Group 213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84" name="Rectangle 21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85" name="Text Box 21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2651" name="Group 216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82" name="Rectangle 21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83" name="Text Box 21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2654" name="Group 21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80" name="Rectangle 22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81" name="Text Box 22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2655" name="Group 22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78" name="Rectangle 22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79" name="Text Box 22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24" name="Group 225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76" name="Rectangle 22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77" name="Text Box 22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9</a:t>
              </a:r>
            </a:p>
          </p:txBody>
        </p:sp>
      </p:grpSp>
      <p:grpSp>
        <p:nvGrpSpPr>
          <p:cNvPr id="225" name="Group 228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74" name="Rectangle 229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75" name="Text Box 230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8</a:t>
              </a:r>
            </a:p>
          </p:txBody>
        </p:sp>
      </p:grpSp>
      <p:grpSp>
        <p:nvGrpSpPr>
          <p:cNvPr id="226" name="Group 231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72" name="Rectangle 232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73" name="Text Box 233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7</a:t>
              </a:r>
            </a:p>
          </p:txBody>
        </p:sp>
      </p:grpSp>
      <p:grpSp>
        <p:nvGrpSpPr>
          <p:cNvPr id="227" name="Group 234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70" name="Rectangle 235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71" name="Text Box 236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229" name="Group 237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68" name="Rectangle 238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69" name="Text Box 239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230" name="Group 240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66" name="Rectangle 241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67" name="Text Box 242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231" name="Group 243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64" name="Rectangle 244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65" name="Text Box 245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232" name="Group 246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62" name="Rectangle 247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63" name="Text Box 248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33" name="Group 249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60" name="Rectangle 250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61" name="Text Box 251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34" name="Group 252"/>
          <p:cNvGrpSpPr>
            <a:grpSpLocks/>
          </p:cNvGrpSpPr>
          <p:nvPr/>
        </p:nvGrpSpPr>
        <p:grpSpPr bwMode="auto">
          <a:xfrm>
            <a:off x="6409282" y="2489088"/>
            <a:ext cx="469950" cy="1589096"/>
            <a:chOff x="4580" y="1878"/>
            <a:chExt cx="736" cy="928"/>
          </a:xfrm>
        </p:grpSpPr>
        <p:sp>
          <p:nvSpPr>
            <p:cNvPr id="22658" name="Rectangle 253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59" name="Text Box 254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35" name="Group 255"/>
          <p:cNvGrpSpPr>
            <a:grpSpLocks/>
          </p:cNvGrpSpPr>
          <p:nvPr/>
        </p:nvGrpSpPr>
        <p:grpSpPr bwMode="auto">
          <a:xfrm>
            <a:off x="5169445" y="2489088"/>
            <a:ext cx="469950" cy="1589096"/>
            <a:chOff x="4580" y="1878"/>
            <a:chExt cx="736" cy="928"/>
          </a:xfrm>
        </p:grpSpPr>
        <p:sp>
          <p:nvSpPr>
            <p:cNvPr id="22656" name="Rectangle 256"/>
            <p:cNvSpPr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57" name="Text Box 257"/>
            <p:cNvSpPr txBox="1">
              <a:spLocks noChangeArrowheads="1"/>
            </p:cNvSpPr>
            <p:nvPr/>
          </p:nvSpPr>
          <p:spPr bwMode="auto">
            <a:xfrm>
              <a:off x="4580" y="1878"/>
              <a:ext cx="736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r>
                <a:rPr lang="en-GB" sz="14000" dirty="0">
                  <a:latin typeface="Arial Narrow" pitchFamily="34" charset="0"/>
                </a:rPr>
                <a:t>0</a:t>
              </a:r>
            </a:p>
          </p:txBody>
        </p:sp>
      </p:grpSp>
      <p:grpSp>
        <p:nvGrpSpPr>
          <p:cNvPr id="236" name="Group 268"/>
          <p:cNvGrpSpPr>
            <a:grpSpLocks/>
          </p:cNvGrpSpPr>
          <p:nvPr/>
        </p:nvGrpSpPr>
        <p:grpSpPr bwMode="auto">
          <a:xfrm>
            <a:off x="4876801" y="2880360"/>
            <a:ext cx="48527" cy="748313"/>
            <a:chOff x="1939" y="2444"/>
            <a:chExt cx="81" cy="463"/>
          </a:xfrm>
        </p:grpSpPr>
        <p:sp>
          <p:nvSpPr>
            <p:cNvPr id="22652" name="Rectangle 269"/>
            <p:cNvSpPr>
              <a:spLocks noChangeArrowheads="1"/>
            </p:cNvSpPr>
            <p:nvPr/>
          </p:nvSpPr>
          <p:spPr bwMode="auto">
            <a:xfrm>
              <a:off x="1941" y="2828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653" name="Rectangle 270"/>
            <p:cNvSpPr>
              <a:spLocks noChangeArrowheads="1"/>
            </p:cNvSpPr>
            <p:nvPr/>
          </p:nvSpPr>
          <p:spPr bwMode="auto">
            <a:xfrm>
              <a:off x="1939" y="2444"/>
              <a:ext cx="79" cy="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CACACA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</p:grpSp>
      <p:sp>
        <p:nvSpPr>
          <p:cNvPr id="228" name="1 Başlık"/>
          <p:cNvSpPr txBox="1">
            <a:spLocks/>
          </p:cNvSpPr>
          <p:nvPr/>
        </p:nvSpPr>
        <p:spPr>
          <a:xfrm>
            <a:off x="457200" y="36576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SÜRE BAŞLADI</a:t>
            </a:r>
            <a:endParaRPr kumimoji="0" lang="tr-TR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Click="0" advTm="6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xit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xit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xit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xit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xit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xit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xit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xit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xit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1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xit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2" presetClass="entr" presetSubtype="1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xit" presetSubtype="4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2" presetClass="exit" presetSubtype="4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xit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xit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2" presetClass="entr" presetSubtype="1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6" dur="500"/>
                                        <p:tgtEl>
                                          <p:spTgt spid="22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xit" presetSubtype="4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226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2" dur="500"/>
                                        <p:tgtEl>
                                          <p:spTgt spid="22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xit" presetSubtype="4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4" dur="500"/>
                                        <p:tgtEl>
                                          <p:spTgt spid="226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2" presetClass="entr" presetSubtype="1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22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xit" presetSubtype="4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0" dur="500"/>
                                        <p:tgtEl>
                                          <p:spTgt spid="226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4" dur="500"/>
                                        <p:tgtEl>
                                          <p:spTgt spid="22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xit" presetSubtype="4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6" dur="500"/>
                                        <p:tgtEl>
                                          <p:spTgt spid="226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0" dur="500"/>
                                        <p:tgtEl>
                                          <p:spTgt spid="22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xit" presetSubtype="4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2" dur="500"/>
                                        <p:tgtEl>
                                          <p:spTgt spid="226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2" presetClass="entr" presetSubtype="1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22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xit" presetSubtype="4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8" dur="500"/>
                                        <p:tgtEl>
                                          <p:spTgt spid="226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2" presetClass="entr" presetSubtype="1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2" dur="500"/>
                                        <p:tgtEl>
                                          <p:spTgt spid="22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xit" presetSubtype="4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4" dur="500"/>
                                        <p:tgtEl>
                                          <p:spTgt spid="226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2" presetClass="entr" presetSubtype="1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8" dur="500"/>
                                        <p:tgtEl>
                                          <p:spTgt spid="22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22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6" dur="500"/>
                                        <p:tgtEl>
                                          <p:spTgt spid="226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2" presetClass="entr" presetSubtype="1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0" dur="500"/>
                                        <p:tgtEl>
                                          <p:spTgt spid="22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2" presetClass="exit" presetSubtype="4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2" dur="500"/>
                                        <p:tgtEl>
                                          <p:spTgt spid="226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2" presetClass="entr" presetSubtype="1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6" dur="500"/>
                                        <p:tgtEl>
                                          <p:spTgt spid="22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xit" presetSubtype="4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8" dur="500"/>
                                        <p:tgtEl>
                                          <p:spTgt spid="226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2" presetClass="entr" presetSubtype="1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22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2" presetClass="exit" presetSubtype="4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34" dur="500"/>
                                        <p:tgtEl>
                                          <p:spTgt spid="226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2" presetClass="entr" presetSubtype="1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8" dur="500"/>
                                        <p:tgtEl>
                                          <p:spTgt spid="22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2" presetClass="exit" presetSubtype="4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226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2" presetClass="entr" presetSubtype="1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4" dur="500"/>
                                        <p:tgtEl>
                                          <p:spTgt spid="22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xit" presetSubtype="4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6" dur="500"/>
                                        <p:tgtEl>
                                          <p:spTgt spid="226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2" presetClass="entr" presetSubtype="1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0" dur="500"/>
                                        <p:tgtEl>
                                          <p:spTgt spid="22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2" presetClass="exit" presetSubtype="4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2" dur="500"/>
                                        <p:tgtEl>
                                          <p:spTgt spid="226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2" presetClass="entr" presetSubtype="1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6" dur="500"/>
                                        <p:tgtEl>
                                          <p:spTgt spid="22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2" presetClass="exit" presetSubtype="4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58" dur="500"/>
                                        <p:tgtEl>
                                          <p:spTgt spid="226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2" presetClass="entr" presetSubtype="1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2" dur="500"/>
                                        <p:tgtEl>
                                          <p:spTgt spid="22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2" presetClass="exit" presetSubtype="4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4" dur="500"/>
                                        <p:tgtEl>
                                          <p:spTgt spid="226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2" presetClass="entr" presetSubtype="1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8" dur="500"/>
                                        <p:tgtEl>
                                          <p:spTgt spid="22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xit" presetSubtype="4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0" dur="500"/>
                                        <p:tgtEl>
                                          <p:spTgt spid="226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2" presetClass="entr" presetSubtype="1" fill="hold" nodeType="withEffect">
                                  <p:stCondLst>
                                    <p:cond delay="39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4" dur="500"/>
                                        <p:tgtEl>
                                          <p:spTgt spid="22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6" dur="500"/>
                                        <p:tgtEl>
                                          <p:spTgt spid="226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0" dur="500"/>
                                        <p:tgtEl>
                                          <p:spTgt spid="22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2" presetClass="exit" presetSubtype="4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2" dur="500"/>
                                        <p:tgtEl>
                                          <p:spTgt spid="226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22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2" presetClass="exit" presetSubtype="4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8" dur="500"/>
                                        <p:tgtEl>
                                          <p:spTgt spid="226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2" presetClass="entr" presetSubtype="1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2" dur="500"/>
                                        <p:tgtEl>
                                          <p:spTgt spid="22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2" presetClass="exit" presetSubtype="4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4" dur="500"/>
                                        <p:tgtEl>
                                          <p:spTgt spid="226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2" presetClass="entr" presetSubtype="1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8" dur="500"/>
                                        <p:tgtEl>
                                          <p:spTgt spid="22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2" presetClass="exit" presetSubtype="4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0" dur="500"/>
                                        <p:tgtEl>
                                          <p:spTgt spid="226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2" presetClass="entr" presetSubtype="1" fill="hold" nodeType="withEffect">
                                  <p:stCondLst>
                                    <p:cond delay="43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4" dur="500"/>
                                        <p:tgtEl>
                                          <p:spTgt spid="22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2" presetClass="exit" presetSubtype="4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6" dur="500"/>
                                        <p:tgtEl>
                                          <p:spTgt spid="226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2" presetClass="entr" presetSubtype="1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0" dur="500"/>
                                        <p:tgtEl>
                                          <p:spTgt spid="22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2" presetClass="exit" presetSubtype="4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2" dur="500"/>
                                        <p:tgtEl>
                                          <p:spTgt spid="226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2" presetClass="entr" presetSubtype="1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6" dur="500"/>
                                        <p:tgtEl>
                                          <p:spTgt spid="22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2" presetClass="exit" presetSubtype="4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8" dur="500"/>
                                        <p:tgtEl>
                                          <p:spTgt spid="226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2" presetClass="entr" presetSubtype="1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2" dur="500"/>
                                        <p:tgtEl>
                                          <p:spTgt spid="22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2" presetClass="exit" presetSubtype="4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4" dur="500"/>
                                        <p:tgtEl>
                                          <p:spTgt spid="226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2" presetClass="entr" presetSubtype="1" fill="hold" nodeType="withEffect">
                                  <p:stCondLst>
                                    <p:cond delay="47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8" dur="500"/>
                                        <p:tgtEl>
                                          <p:spTgt spid="22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2" presetClass="exit" presetSubtype="4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0" dur="500"/>
                                        <p:tgtEl>
                                          <p:spTgt spid="226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2" presetClass="entr" presetSubtype="1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4" dur="500"/>
                                        <p:tgtEl>
                                          <p:spTgt spid="22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2" presetClass="exit" presetSubtype="4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36" dur="500"/>
                                        <p:tgtEl>
                                          <p:spTgt spid="226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2" presetClass="entr" presetSubtype="1" fill="hold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0" dur="500"/>
                                        <p:tgtEl>
                                          <p:spTgt spid="22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2" dur="500"/>
                                        <p:tgtEl>
                                          <p:spTgt spid="226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6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12" presetClass="exit" presetSubtype="4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48" dur="500"/>
                                        <p:tgtEl>
                                          <p:spTgt spid="226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2" presetClass="entr" presetSubtype="1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2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2" presetClass="exit" presetSubtype="4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4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2" presetClass="entr" presetSubtype="1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8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2" presetClass="exit" presetSubtype="4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0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2" presetClass="entr" presetSubtype="1" fill="hold" nodeType="withEffect">
                                  <p:stCondLst>
                                    <p:cond delay="520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4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12" presetClass="exit" presetSubtype="4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6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2" presetClass="entr" presetSubtype="1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0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2" presetClass="exit" presetSubtype="4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2" presetClass="entr" presetSubtype="1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6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2" presetClass="exit" presetSubtype="4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78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2" presetClass="entr" presetSubtype="1" fill="hold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2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12" presetClass="exit" presetSubtype="4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84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2" presetClass="entr" presetSubtype="1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8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12" presetClass="exit" presetSubtype="4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0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2" presetClass="entr" presetSubtype="1" fill="hold" nodeType="withEffect">
                                  <p:stCondLst>
                                    <p:cond delay="57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4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2" presetClass="exit" presetSubtype="4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96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2" presetClass="entr" presetSubtype="1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0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2" presetClass="exit" presetSubtype="4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02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2" presetClass="entr" presetSubtype="1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6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tr-TR" sz="48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tr-TR" sz="6600" b="1" dirty="0" smtClean="0">
                <a:solidFill>
                  <a:srgbClr val="FF0000"/>
                </a:solidFill>
              </a:rPr>
              <a:t>SÜRE SONA ERDİ</a:t>
            </a:r>
            <a:endParaRPr lang="tr-TR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00200"/>
            <a:ext cx="828092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tr-TR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tr-TR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tr-TR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A) MMDCCVII</a:t>
            </a:r>
            <a:endParaRPr lang="tr-TR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CEVAP</a:t>
            </a:r>
            <a:endParaRPr lang="tr-TR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9281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628800"/>
            <a:ext cx="8352928" cy="4525963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tr-TR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Fasulye tohumlarının tabakta çimlendirilmesi için pencerenin önüne konulduğunda; birkaç gün sonra bitkinin yaprakları cama doğru yönelir.</a:t>
            </a:r>
          </a:p>
          <a:p>
            <a:pPr marL="0" indent="0">
              <a:buNone/>
            </a:pPr>
            <a:r>
              <a:rPr lang="tr-TR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Bitki yapraklarının cama doğru yönelmesinin nedeni hangisidir?</a:t>
            </a:r>
          </a:p>
          <a:p>
            <a:pPr marL="0" indent="0">
              <a:buNone/>
            </a:pP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Hava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Su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Güneş ışığı</a:t>
            </a: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FEN BİLİMLERİ SORUSU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408161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labalık">
  <a:themeElements>
    <a:clrScheme name="Kalabalık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Kalabalık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Kalabalık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333</TotalTime>
  <Words>4959</Words>
  <Application>Microsoft Office PowerPoint</Application>
  <PresentationFormat>Ekran Gösterisi (4:3)</PresentationFormat>
  <Paragraphs>3989</Paragraphs>
  <Slides>181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9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181</vt:i4>
      </vt:variant>
    </vt:vector>
  </HeadingPairs>
  <TitlesOfParts>
    <vt:vector size="191" baseType="lpstr">
      <vt:lpstr>Arial</vt:lpstr>
      <vt:lpstr>Arial Black</vt:lpstr>
      <vt:lpstr>Arial Narrow</vt:lpstr>
      <vt:lpstr>Calibri</vt:lpstr>
      <vt:lpstr>Lucida Sans Unicode</vt:lpstr>
      <vt:lpstr>Times New Roman</vt:lpstr>
      <vt:lpstr>Verdana</vt:lpstr>
      <vt:lpstr>Wingdings 2</vt:lpstr>
      <vt:lpstr>Wingdings 3</vt:lpstr>
      <vt:lpstr>Kalabalık</vt:lpstr>
      <vt:lpstr>2015-2016 EĞİTİM VE ÖĞRETİM YILI  …………………………… İLKOKULU  3-C SINIFI II. DÖNEM BİLGİ YARIŞMASI </vt:lpstr>
      <vt:lpstr>TÜRKÇE SORUSU</vt:lpstr>
      <vt:lpstr>SÜRE BAŞLADI</vt:lpstr>
      <vt:lpstr>PowerPoint Sunusu</vt:lpstr>
      <vt:lpstr>CEVAP</vt:lpstr>
      <vt:lpstr>MATEMATİK SORUSU</vt:lpstr>
      <vt:lpstr>PowerPoint Sunusu</vt:lpstr>
      <vt:lpstr>PowerPoint Sunusu</vt:lpstr>
      <vt:lpstr>PowerPoint Sunusu</vt:lpstr>
      <vt:lpstr>CEVAP</vt:lpstr>
      <vt:lpstr>FEN BİLİMLERİ SORUSU</vt:lpstr>
      <vt:lpstr>SÜRE BAŞLADI</vt:lpstr>
      <vt:lpstr>PowerPoint Sunusu</vt:lpstr>
      <vt:lpstr>CEVAP</vt:lpstr>
      <vt:lpstr>HAYAT BİLGİSİ SORUSU</vt:lpstr>
      <vt:lpstr>SÜRE BAŞLADI</vt:lpstr>
      <vt:lpstr>PowerPoint Sunusu</vt:lpstr>
      <vt:lpstr>CEVAP</vt:lpstr>
      <vt:lpstr>TÜRKÇE SORUSU</vt:lpstr>
      <vt:lpstr>SÜRE BAŞLADI</vt:lpstr>
      <vt:lpstr>PowerPoint Sunusu</vt:lpstr>
      <vt:lpstr>CEVAP</vt:lpstr>
      <vt:lpstr>MATEMATİK SORUSU</vt:lpstr>
      <vt:lpstr>PowerPoint Sunusu</vt:lpstr>
      <vt:lpstr>PowerPoint Sunusu</vt:lpstr>
      <vt:lpstr>PowerPoint Sunusu</vt:lpstr>
      <vt:lpstr>CEVAP</vt:lpstr>
      <vt:lpstr>FEN BİLİMLERİ SORUSU</vt:lpstr>
      <vt:lpstr>SÜRE BAŞLADI</vt:lpstr>
      <vt:lpstr>PowerPoint Sunusu</vt:lpstr>
      <vt:lpstr>CEVAP</vt:lpstr>
      <vt:lpstr>HAYAT BİLGİSİ SORUSU</vt:lpstr>
      <vt:lpstr>SÜRE BAŞLADI</vt:lpstr>
      <vt:lpstr>PowerPoint Sunusu</vt:lpstr>
      <vt:lpstr>CEVAP</vt:lpstr>
      <vt:lpstr>İNGİLİZCE SORUSU</vt:lpstr>
      <vt:lpstr>SÜRE BAŞLADI</vt:lpstr>
      <vt:lpstr>PowerPoint Sunusu</vt:lpstr>
      <vt:lpstr>CEVAP</vt:lpstr>
      <vt:lpstr>GENEL KÜLTÜR SORUSU</vt:lpstr>
      <vt:lpstr>SÜRE BAŞLADI</vt:lpstr>
      <vt:lpstr>PowerPoint Sunusu</vt:lpstr>
      <vt:lpstr>CEVAP</vt:lpstr>
      <vt:lpstr>PowerPoint Sunusu</vt:lpstr>
      <vt:lpstr>TÜRKÇE SORUSU</vt:lpstr>
      <vt:lpstr>SÜRE BAŞLADI</vt:lpstr>
      <vt:lpstr>PowerPoint Sunusu</vt:lpstr>
      <vt:lpstr>CEVAP</vt:lpstr>
      <vt:lpstr>MATEMATİK SORUSU</vt:lpstr>
      <vt:lpstr>PowerPoint Sunusu</vt:lpstr>
      <vt:lpstr>PowerPoint Sunusu</vt:lpstr>
      <vt:lpstr>PowerPoint Sunusu</vt:lpstr>
      <vt:lpstr>CEVAP</vt:lpstr>
      <vt:lpstr>FEN BİLİMLERİ SORUSU</vt:lpstr>
      <vt:lpstr>SÜRE BAŞLADI</vt:lpstr>
      <vt:lpstr>PowerPoint Sunusu</vt:lpstr>
      <vt:lpstr>CEVAP</vt:lpstr>
      <vt:lpstr>HAYAT BİLGİSİ SORUSU</vt:lpstr>
      <vt:lpstr>SÜRE BAŞLADI</vt:lpstr>
      <vt:lpstr>PowerPoint Sunusu</vt:lpstr>
      <vt:lpstr>CEVAP</vt:lpstr>
      <vt:lpstr>TÜRKÇE SORUSU</vt:lpstr>
      <vt:lpstr>SÜRE BAŞLADI</vt:lpstr>
      <vt:lpstr>PowerPoint Sunusu</vt:lpstr>
      <vt:lpstr>CEVAP</vt:lpstr>
      <vt:lpstr>MATEMATİK SORUSU</vt:lpstr>
      <vt:lpstr>PowerPoint Sunusu</vt:lpstr>
      <vt:lpstr>PowerPoint Sunusu</vt:lpstr>
      <vt:lpstr>PowerPoint Sunusu</vt:lpstr>
      <vt:lpstr>CEVAP</vt:lpstr>
      <vt:lpstr>FEN BİLİMLERİ SORUSU</vt:lpstr>
      <vt:lpstr>SÜRE BAŞLADI</vt:lpstr>
      <vt:lpstr>PowerPoint Sunusu</vt:lpstr>
      <vt:lpstr>CEVAP</vt:lpstr>
      <vt:lpstr>PowerPoint Sunusu</vt:lpstr>
      <vt:lpstr>HAYAT BİLGİSİ SORUSU</vt:lpstr>
      <vt:lpstr>SÜRE BAŞLADI</vt:lpstr>
      <vt:lpstr>PowerPoint Sunusu</vt:lpstr>
      <vt:lpstr>CEVAP</vt:lpstr>
      <vt:lpstr>İNGİLİZCE SORUSU</vt:lpstr>
      <vt:lpstr>SÜRE BAŞLADI</vt:lpstr>
      <vt:lpstr>PowerPoint Sunusu</vt:lpstr>
      <vt:lpstr>CEVAP</vt:lpstr>
      <vt:lpstr>GENEL KÜLTÜR SORUSU</vt:lpstr>
      <vt:lpstr>SÜRE BAŞLADI</vt:lpstr>
      <vt:lpstr>PowerPoint Sunusu</vt:lpstr>
      <vt:lpstr>CEVAP</vt:lpstr>
      <vt:lpstr>YARIŞMAMIZ SONA ERMİŞTİR. SIRA PUANLAMADA.</vt:lpstr>
      <vt:lpstr>YEDEK SORULAR</vt:lpstr>
      <vt:lpstr>TÜRKÇE SORUSU</vt:lpstr>
      <vt:lpstr>SÜRE BAŞLADI</vt:lpstr>
      <vt:lpstr>PowerPoint Sunusu</vt:lpstr>
      <vt:lpstr>CEVAP</vt:lpstr>
      <vt:lpstr>MATEMATİK SORUSU</vt:lpstr>
      <vt:lpstr>PowerPoint Sunusu</vt:lpstr>
      <vt:lpstr>PowerPoint Sunusu</vt:lpstr>
      <vt:lpstr>PowerPoint Sunusu</vt:lpstr>
      <vt:lpstr>CEVAP</vt:lpstr>
      <vt:lpstr>FEN BİLİMLERİ SORUSU</vt:lpstr>
      <vt:lpstr>SÜRE BAŞLADI</vt:lpstr>
      <vt:lpstr>PowerPoint Sunusu</vt:lpstr>
      <vt:lpstr>CEVAP</vt:lpstr>
      <vt:lpstr>HAYAT BİLGİSİ SORUSU</vt:lpstr>
      <vt:lpstr>SÜRE BAŞLADI</vt:lpstr>
      <vt:lpstr>PowerPoint Sunusu</vt:lpstr>
      <vt:lpstr>CEVAP</vt:lpstr>
      <vt:lpstr>GENEL KÜLTÜR SORUSU</vt:lpstr>
      <vt:lpstr>SÜRE BAŞLADI</vt:lpstr>
      <vt:lpstr>PowerPoint Sunusu</vt:lpstr>
      <vt:lpstr>CEVAP</vt:lpstr>
      <vt:lpstr>TÜRKÇE SORUSU</vt:lpstr>
      <vt:lpstr>SÜRE BAŞLADI</vt:lpstr>
      <vt:lpstr>PowerPoint Sunusu</vt:lpstr>
      <vt:lpstr>CEVAP</vt:lpstr>
      <vt:lpstr>MATEMATİK SORUSU</vt:lpstr>
      <vt:lpstr>PowerPoint Sunusu</vt:lpstr>
      <vt:lpstr>PowerPoint Sunusu</vt:lpstr>
      <vt:lpstr>PowerPoint Sunusu</vt:lpstr>
      <vt:lpstr>CEVAP</vt:lpstr>
      <vt:lpstr>FEN BİLİMLERİ SORUSU</vt:lpstr>
      <vt:lpstr>SÜRE BAŞLADI</vt:lpstr>
      <vt:lpstr>PowerPoint Sunusu</vt:lpstr>
      <vt:lpstr>CEVAP</vt:lpstr>
      <vt:lpstr>HAYAT BİLGİSİ SORUSU</vt:lpstr>
      <vt:lpstr>SÜRE BAŞLADI</vt:lpstr>
      <vt:lpstr>PowerPoint Sunusu</vt:lpstr>
      <vt:lpstr>CEVAP</vt:lpstr>
      <vt:lpstr>İNGİLİZCE SORUSU</vt:lpstr>
      <vt:lpstr>SÜRE BAŞLADI</vt:lpstr>
      <vt:lpstr>PowerPoint Sunusu</vt:lpstr>
      <vt:lpstr>CEVAP</vt:lpstr>
      <vt:lpstr>TÜRKÇE SORUSU</vt:lpstr>
      <vt:lpstr>SÜRE BAŞLADI</vt:lpstr>
      <vt:lpstr>PowerPoint Sunusu</vt:lpstr>
      <vt:lpstr>CEVAP</vt:lpstr>
      <vt:lpstr>MATEMATİK SORUSU</vt:lpstr>
      <vt:lpstr>PowerPoint Sunusu</vt:lpstr>
      <vt:lpstr>PowerPoint Sunusu</vt:lpstr>
      <vt:lpstr>PowerPoint Sunusu</vt:lpstr>
      <vt:lpstr>CEVAP</vt:lpstr>
      <vt:lpstr>FEN BİLİMLERİ SORUSU</vt:lpstr>
      <vt:lpstr>SÜRE BAŞLADI</vt:lpstr>
      <vt:lpstr>PowerPoint Sunusu</vt:lpstr>
      <vt:lpstr>CEVAP</vt:lpstr>
      <vt:lpstr>HAYAT BİLGİSİ SORUSU</vt:lpstr>
      <vt:lpstr>SÜRE BAŞLADI</vt:lpstr>
      <vt:lpstr>PowerPoint Sunusu</vt:lpstr>
      <vt:lpstr>CEVAP</vt:lpstr>
      <vt:lpstr>GENEL KÜLTÜR SORUSU</vt:lpstr>
      <vt:lpstr>SÜRE BAŞLADI</vt:lpstr>
      <vt:lpstr>PowerPoint Sunusu</vt:lpstr>
      <vt:lpstr>CEVAP</vt:lpstr>
      <vt:lpstr>TÜRKÇE SORUSU</vt:lpstr>
      <vt:lpstr>SÜRE BAŞLADI</vt:lpstr>
      <vt:lpstr>PowerPoint Sunusu</vt:lpstr>
      <vt:lpstr>CEVAP</vt:lpstr>
      <vt:lpstr>MATEMATİK SORUSU</vt:lpstr>
      <vt:lpstr>PowerPoint Sunusu</vt:lpstr>
      <vt:lpstr>PowerPoint Sunusu</vt:lpstr>
      <vt:lpstr>PowerPoint Sunusu</vt:lpstr>
      <vt:lpstr>CEVAP</vt:lpstr>
      <vt:lpstr>FEN BİLİMLERİ SORUSU</vt:lpstr>
      <vt:lpstr>SÜRE BAŞLADI</vt:lpstr>
      <vt:lpstr>PowerPoint Sunusu</vt:lpstr>
      <vt:lpstr>CEVAP</vt:lpstr>
      <vt:lpstr>HAYAT BİLGİSİ SORUSU</vt:lpstr>
      <vt:lpstr>SÜRE BAŞLADI</vt:lpstr>
      <vt:lpstr>PowerPoint Sunusu</vt:lpstr>
      <vt:lpstr>CEVAP</vt:lpstr>
      <vt:lpstr>İNGİLİZCE SORUSU</vt:lpstr>
      <vt:lpstr>SÜRE BAŞLADI</vt:lpstr>
      <vt:lpstr>PowerPoint Sunusu</vt:lpstr>
      <vt:lpstr>CEVAP</vt:lpstr>
      <vt:lpstr>GENEL KÜLTÜR SORUSU</vt:lpstr>
      <vt:lpstr>SÜRE BAŞLADI</vt:lpstr>
      <vt:lpstr>PowerPoint Sunusu</vt:lpstr>
      <vt:lpstr>CEVAP</vt:lpstr>
      <vt:lpstr>GENEL KÜLTÜR SORUSU</vt:lpstr>
      <vt:lpstr>SÜRE BAŞLADI</vt:lpstr>
      <vt:lpstr>PowerPoint Sunusu</vt:lpstr>
      <vt:lpstr>CEVAP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win7</dc:creator>
  <cp:keywords>www.sorubak.com</cp:keywords>
  <dc:description>www.sorubak.com</dc:description>
  <cp:lastModifiedBy>doğan</cp:lastModifiedBy>
  <cp:revision>54</cp:revision>
  <dcterms:created xsi:type="dcterms:W3CDTF">2016-05-20T20:50:36Z</dcterms:created>
  <dcterms:modified xsi:type="dcterms:W3CDTF">2016-06-04T13:47:49Z</dcterms:modified>
</cp:coreProperties>
</file>