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57" r:id="rId4"/>
    <p:sldId id="258" r:id="rId5"/>
  </p:sldIdLst>
  <p:sldSz cx="6858000" cy="9144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136" autoAdjust="0"/>
    <p:restoredTop sz="94660"/>
  </p:normalViewPr>
  <p:slideViewPr>
    <p:cSldViewPr>
      <p:cViewPr>
        <p:scale>
          <a:sx n="100" d="100"/>
          <a:sy n="100" d="100"/>
        </p:scale>
        <p:origin x="1500" y="-408"/>
      </p:cViewPr>
      <p:guideLst>
        <p:guide orient="horz" pos="2880"/>
        <p:guide pos="216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514350" y="2840568"/>
            <a:ext cx="5829300" cy="1960033"/>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911E0218-8C53-44DB-9A66-856783389769}" type="datetimeFigureOut">
              <a:rPr lang="tr-TR" smtClean="0"/>
              <a:pPr/>
              <a:t>04.01.2016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016D9949-0929-47DD-BE7C-56FAD316B816}"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911E0218-8C53-44DB-9A66-856783389769}" type="datetimeFigureOut">
              <a:rPr lang="tr-TR" smtClean="0"/>
              <a:pPr/>
              <a:t>04.01.2016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016D9949-0929-47DD-BE7C-56FAD316B816}"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3729037" y="488951"/>
            <a:ext cx="1157288" cy="10401300"/>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257175" y="488951"/>
            <a:ext cx="3357563" cy="1040130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911E0218-8C53-44DB-9A66-856783389769}" type="datetimeFigureOut">
              <a:rPr lang="tr-TR" smtClean="0"/>
              <a:pPr/>
              <a:t>04.01.2016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016D9949-0929-47DD-BE7C-56FAD316B816}"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911E0218-8C53-44DB-9A66-856783389769}" type="datetimeFigureOut">
              <a:rPr lang="tr-TR" smtClean="0"/>
              <a:pPr/>
              <a:t>04.01.2016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016D9949-0929-47DD-BE7C-56FAD316B816}"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541735" y="5875867"/>
            <a:ext cx="5829300" cy="1816100"/>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541735" y="3875618"/>
            <a:ext cx="5829300" cy="20002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911E0218-8C53-44DB-9A66-856783389769}" type="datetimeFigureOut">
              <a:rPr lang="tr-TR" smtClean="0"/>
              <a:pPr/>
              <a:t>04.01.2016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016D9949-0929-47DD-BE7C-56FAD316B816}"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257175" y="2844800"/>
            <a:ext cx="2257425" cy="804545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2628900" y="2844800"/>
            <a:ext cx="2257425" cy="804545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911E0218-8C53-44DB-9A66-856783389769}" type="datetimeFigureOut">
              <a:rPr lang="tr-TR" smtClean="0"/>
              <a:pPr/>
              <a:t>04.01.2016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016D9949-0929-47DD-BE7C-56FAD316B816}"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342900" y="366184"/>
            <a:ext cx="6172200" cy="1524000"/>
          </a:xfrm>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342900" y="2046817"/>
            <a:ext cx="303014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342900"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3483769" y="2046817"/>
            <a:ext cx="303133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3483769"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911E0218-8C53-44DB-9A66-856783389769}" type="datetimeFigureOut">
              <a:rPr lang="tr-TR" smtClean="0"/>
              <a:pPr/>
              <a:t>04.01.2016</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016D9949-0929-47DD-BE7C-56FAD316B816}"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911E0218-8C53-44DB-9A66-856783389769}" type="datetimeFigureOut">
              <a:rPr lang="tr-TR" smtClean="0"/>
              <a:pPr/>
              <a:t>04.01.2016</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016D9949-0929-47DD-BE7C-56FAD316B816}"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911E0218-8C53-44DB-9A66-856783389769}" type="datetimeFigureOut">
              <a:rPr lang="tr-TR" smtClean="0"/>
              <a:pPr/>
              <a:t>04.01.2016</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016D9949-0929-47DD-BE7C-56FAD316B816}"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342900" y="364067"/>
            <a:ext cx="2256235" cy="154940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2681287" y="364067"/>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342900" y="1913467"/>
            <a:ext cx="2256235" cy="62547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911E0218-8C53-44DB-9A66-856783389769}" type="datetimeFigureOut">
              <a:rPr lang="tr-TR" smtClean="0"/>
              <a:pPr/>
              <a:t>04.01.2016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016D9949-0929-47DD-BE7C-56FAD316B816}"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344216" y="6400800"/>
            <a:ext cx="4114800" cy="755651"/>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344216" y="81703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344216" y="7156451"/>
            <a:ext cx="41148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911E0218-8C53-44DB-9A66-856783389769}" type="datetimeFigureOut">
              <a:rPr lang="tr-TR" smtClean="0"/>
              <a:pPr/>
              <a:t>04.01.2016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016D9949-0929-47DD-BE7C-56FAD316B816}"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342900" y="366184"/>
            <a:ext cx="6172200" cy="1524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342900" y="2133601"/>
            <a:ext cx="6172200" cy="6034617"/>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342900" y="8475134"/>
            <a:ext cx="1600200" cy="486833"/>
          </a:xfrm>
          <a:prstGeom prst="rect">
            <a:avLst/>
          </a:prstGeom>
        </p:spPr>
        <p:txBody>
          <a:bodyPr vert="horz" lIns="91440" tIns="45720" rIns="91440" bIns="45720" rtlCol="0" anchor="ctr"/>
          <a:lstStyle>
            <a:lvl1pPr algn="l">
              <a:defRPr sz="1200">
                <a:solidFill>
                  <a:schemeClr val="tx1">
                    <a:tint val="75000"/>
                  </a:schemeClr>
                </a:solidFill>
              </a:defRPr>
            </a:lvl1pPr>
          </a:lstStyle>
          <a:p>
            <a:fld id="{911E0218-8C53-44DB-9A66-856783389769}" type="datetimeFigureOut">
              <a:rPr lang="tr-TR" smtClean="0"/>
              <a:pPr/>
              <a:t>04.01.2016</a:t>
            </a:fld>
            <a:endParaRPr lang="tr-TR"/>
          </a:p>
        </p:txBody>
      </p:sp>
      <p:sp>
        <p:nvSpPr>
          <p:cNvPr id="5" name="4 Altbilgi Yer Tutucusu"/>
          <p:cNvSpPr>
            <a:spLocks noGrp="1"/>
          </p:cNvSpPr>
          <p:nvPr>
            <p:ph type="ftr" sz="quarter" idx="3"/>
          </p:nvPr>
        </p:nvSpPr>
        <p:spPr>
          <a:xfrm>
            <a:off x="2343150" y="8475134"/>
            <a:ext cx="2171700" cy="48683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4914900" y="8475134"/>
            <a:ext cx="1600200" cy="486833"/>
          </a:xfrm>
          <a:prstGeom prst="rect">
            <a:avLst/>
          </a:prstGeom>
        </p:spPr>
        <p:txBody>
          <a:bodyPr vert="horz" lIns="91440" tIns="45720" rIns="91440" bIns="45720" rtlCol="0" anchor="ctr"/>
          <a:lstStyle>
            <a:lvl1pPr algn="r">
              <a:defRPr sz="1200">
                <a:solidFill>
                  <a:schemeClr val="tx1">
                    <a:tint val="75000"/>
                  </a:schemeClr>
                </a:solidFill>
              </a:defRPr>
            </a:lvl1pPr>
          </a:lstStyle>
          <a:p>
            <a:fld id="{016D9949-0929-47DD-BE7C-56FAD316B816}"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www.google.com.tr/url?url=http://www.sariyerposta.com/tum-ihbarlarin-155-polis-imdata-yapilmasi-istendi/&amp;rct=j&amp;frm=1&amp;q=&amp;esrc=s&amp;sa=U&amp;ved=0ahUKEwiUwL3v-O_JAhUBlCwKHY2ACb0QwW4IFzAB&amp;usg=AFQjCNHj_7OBXA3mcpXR9nZkSoNd0FxiYA" TargetMode="Externa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hyperlink" Target="http://www.google.com.tr/url?url=http://www.korgun.bel.tr/?Syf=4&amp;rct=j&amp;frm=1&amp;q=&amp;esrc=s&amp;sa=U&amp;ved=0ahUKEwi-8N2L-e_JAhUGECwKHTrbAr8QwW4IHTAE&amp;usg=AFQjCNFBj0I7j1qHmZpmscvDEYWGZ1FWkg" TargetMode="External"/><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jpeg"/><Relationship Id="rId2" Type="http://schemas.openxmlformats.org/officeDocument/2006/relationships/image" Target="../media/image4.wmf"/><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13.jpeg"/><Relationship Id="rId5" Type="http://schemas.openxmlformats.org/officeDocument/2006/relationships/image" Target="../media/image7.png"/><Relationship Id="rId10" Type="http://schemas.openxmlformats.org/officeDocument/2006/relationships/image" Target="../media/image12.jpeg"/><Relationship Id="rId4" Type="http://schemas.openxmlformats.org/officeDocument/2006/relationships/image" Target="../media/image6.png"/><Relationship Id="rId9" Type="http://schemas.openxmlformats.org/officeDocument/2006/relationships/image" Target="../media/image11.png"/></Relationships>
</file>

<file path=ppt/slides/_rels/slide4.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785794" y="280847"/>
            <a:ext cx="5357826" cy="276999"/>
          </a:xfrm>
          <a:prstGeom prst="rect">
            <a:avLst/>
          </a:prstGeom>
        </p:spPr>
        <p:txBody>
          <a:bodyPr wrap="square">
            <a:spAutoFit/>
          </a:bodyPr>
          <a:lstStyle/>
          <a:p>
            <a:pPr marL="342900" indent="-342900" algn="ctr">
              <a:spcBef>
                <a:spcPct val="50000"/>
              </a:spcBef>
            </a:pPr>
            <a:r>
              <a:rPr lang="tr-TR" sz="1200" b="1" dirty="0" smtClean="0">
                <a:solidFill>
                  <a:srgbClr val="FF0000"/>
                </a:solidFill>
                <a:latin typeface="Arial Narrow" pitchFamily="34" charset="0"/>
              </a:rPr>
              <a:t>İSMET PAŞA  İLKOKULU 3/D SINIFI HAYAT BİLGİSİ DERSİ 1. DÖNEM 1.YAZILI SINAVI</a:t>
            </a:r>
            <a:endParaRPr lang="tr-TR" sz="1200" b="1" dirty="0">
              <a:solidFill>
                <a:srgbClr val="FF0000"/>
              </a:solidFill>
              <a:latin typeface="Arial Narrow" pitchFamily="34" charset="0"/>
            </a:endParaRPr>
          </a:p>
        </p:txBody>
      </p:sp>
      <p:sp>
        <p:nvSpPr>
          <p:cNvPr id="1026" name="Dikdörtgen 84"/>
          <p:cNvSpPr>
            <a:spLocks noChangeArrowheads="1"/>
          </p:cNvSpPr>
          <p:nvPr/>
        </p:nvSpPr>
        <p:spPr bwMode="auto">
          <a:xfrm>
            <a:off x="2786058" y="857224"/>
            <a:ext cx="2214578" cy="228620"/>
          </a:xfrm>
          <a:prstGeom prst="rect">
            <a:avLst/>
          </a:prstGeom>
          <a:noFill/>
          <a:ln w="9525">
            <a:solidFill>
              <a:schemeClr val="bg1">
                <a:lumMod val="75000"/>
              </a:schemeClr>
            </a:solidFill>
            <a:miter lim="800000"/>
            <a:headEnd/>
            <a:tailEnd/>
          </a:ln>
          <a:effectLst>
            <a:outerShdw dist="20000" dir="5400000" rotWithShape="0">
              <a:srgbClr val="000000">
                <a:alpha val="37999"/>
              </a:srgbClr>
            </a:outerShdw>
          </a:effectLst>
        </p:spPr>
        <p:txBody>
          <a:bodyPr vert="horz" wrap="square" lIns="91440" tIns="45720" rIns="91440" bIns="45720" numCol="1" anchor="ctr" anchorCtr="0" compatLnSpc="1">
            <a:prstTxWarp prst="textNoShape">
              <a:avLst/>
            </a:prstTxWarp>
          </a:bodyPr>
          <a:lstStyle/>
          <a:p>
            <a:pPr marL="0" marR="0" lvl="0" indent="0" defTabSz="914400" rtl="0" eaLnBrk="1" fontAlgn="base" latinLnBrk="0" hangingPunct="1">
              <a:lnSpc>
                <a:spcPct val="100000"/>
              </a:lnSpc>
              <a:spcBef>
                <a:spcPct val="0"/>
              </a:spcBef>
              <a:spcAft>
                <a:spcPts val="1000"/>
              </a:spcAft>
              <a:buClrTx/>
              <a:buSzTx/>
              <a:buFontTx/>
              <a:buNone/>
              <a:tabLst/>
            </a:pPr>
            <a:r>
              <a:rPr kumimoji="0" lang="tr-TR" sz="1200" i="0" u="none" strike="noStrike" cap="none" normalizeH="0" baseline="0" dirty="0" smtClean="0">
                <a:ln>
                  <a:noFill/>
                </a:ln>
                <a:solidFill>
                  <a:schemeClr val="tx1"/>
                </a:solidFill>
                <a:latin typeface="Arial Narrow" pitchFamily="34" charset="0"/>
              </a:rPr>
              <a:t>Zafer Bayramı</a:t>
            </a:r>
          </a:p>
        </p:txBody>
      </p:sp>
      <p:sp>
        <p:nvSpPr>
          <p:cNvPr id="1027" name="Dikdörtgen 117"/>
          <p:cNvSpPr>
            <a:spLocks noChangeArrowheads="1"/>
          </p:cNvSpPr>
          <p:nvPr/>
        </p:nvSpPr>
        <p:spPr bwMode="auto">
          <a:xfrm>
            <a:off x="2786058" y="1200108"/>
            <a:ext cx="2214578" cy="228620"/>
          </a:xfrm>
          <a:prstGeom prst="rect">
            <a:avLst/>
          </a:prstGeom>
          <a:noFill/>
          <a:ln w="9525">
            <a:solidFill>
              <a:schemeClr val="bg1">
                <a:lumMod val="75000"/>
              </a:schemeClr>
            </a:solidFill>
            <a:miter lim="800000"/>
            <a:headEnd/>
            <a:tailEnd/>
          </a:ln>
          <a:effectLst>
            <a:outerShdw dist="20000" dir="5400000" rotWithShape="0">
              <a:srgbClr val="000000">
                <a:alpha val="37999"/>
              </a:srgbClr>
            </a:outerShdw>
          </a:effectLst>
        </p:spPr>
        <p:txBody>
          <a:bodyPr vert="horz" wrap="square" lIns="91440" tIns="45720" rIns="91440" bIns="45720" numCol="1" anchor="ctr" anchorCtr="0" compatLnSpc="1">
            <a:prstTxWarp prst="textNoShape">
              <a:avLst/>
            </a:prstTxWarp>
          </a:bodyPr>
          <a:lstStyle/>
          <a:p>
            <a:pPr marL="0" marR="0" lvl="0" indent="0" defTabSz="914400" rtl="0" eaLnBrk="1" fontAlgn="base" latinLnBrk="0" hangingPunct="1">
              <a:lnSpc>
                <a:spcPct val="100000"/>
              </a:lnSpc>
              <a:spcBef>
                <a:spcPct val="0"/>
              </a:spcBef>
              <a:spcAft>
                <a:spcPts val="1000"/>
              </a:spcAft>
              <a:buClrTx/>
              <a:buSzTx/>
              <a:buFontTx/>
              <a:buNone/>
              <a:tabLst/>
            </a:pPr>
            <a:r>
              <a:rPr kumimoji="0" lang="tr-TR" sz="1200" i="0" u="none" strike="noStrike" cap="none" normalizeH="0" baseline="0" dirty="0" smtClean="0">
                <a:ln>
                  <a:noFill/>
                </a:ln>
                <a:solidFill>
                  <a:schemeClr val="tx1"/>
                </a:solidFill>
                <a:latin typeface="Arial Narrow" pitchFamily="34" charset="0"/>
              </a:rPr>
              <a:t>Cumhuriyet Bayramı</a:t>
            </a:r>
          </a:p>
        </p:txBody>
      </p:sp>
      <p:sp>
        <p:nvSpPr>
          <p:cNvPr id="1029" name="Dikdörtgen 108"/>
          <p:cNvSpPr>
            <a:spLocks noChangeArrowheads="1"/>
          </p:cNvSpPr>
          <p:nvPr/>
        </p:nvSpPr>
        <p:spPr bwMode="auto">
          <a:xfrm>
            <a:off x="2786058" y="1514766"/>
            <a:ext cx="2214578" cy="228620"/>
          </a:xfrm>
          <a:prstGeom prst="rect">
            <a:avLst/>
          </a:prstGeom>
          <a:noFill/>
          <a:ln w="9525">
            <a:solidFill>
              <a:schemeClr val="bg1">
                <a:lumMod val="75000"/>
              </a:schemeClr>
            </a:solidFill>
            <a:miter lim="800000"/>
            <a:headEnd/>
            <a:tailEnd/>
          </a:ln>
          <a:effectLst>
            <a:outerShdw dist="20000" dir="5400000" rotWithShape="0">
              <a:srgbClr val="000000">
                <a:alpha val="37999"/>
              </a:srgbClr>
            </a:outerShdw>
          </a:effectLst>
        </p:spPr>
        <p:txBody>
          <a:bodyPr vert="horz" wrap="square" lIns="91440" tIns="45720" rIns="91440" bIns="45720" numCol="1" anchor="ctr" anchorCtr="0" compatLnSpc="1">
            <a:prstTxWarp prst="textNoShape">
              <a:avLst/>
            </a:prstTxWarp>
          </a:bodyPr>
          <a:lstStyle/>
          <a:p>
            <a:pPr marL="0" marR="0" lvl="0" indent="0" defTabSz="914400" rtl="0" eaLnBrk="1" fontAlgn="base" latinLnBrk="0" hangingPunct="1">
              <a:lnSpc>
                <a:spcPct val="100000"/>
              </a:lnSpc>
              <a:spcBef>
                <a:spcPct val="0"/>
              </a:spcBef>
              <a:spcAft>
                <a:spcPts val="1000"/>
              </a:spcAft>
              <a:buClrTx/>
              <a:buSzTx/>
              <a:buFontTx/>
              <a:buNone/>
              <a:tabLst/>
            </a:pPr>
            <a:r>
              <a:rPr kumimoji="0" lang="tr-TR" sz="1200" i="0" u="none" strike="noStrike" cap="none" normalizeH="0" baseline="0" dirty="0" smtClean="0">
                <a:ln>
                  <a:noFill/>
                </a:ln>
                <a:solidFill>
                  <a:schemeClr val="tx1"/>
                </a:solidFill>
                <a:latin typeface="Arial Narrow" pitchFamily="34" charset="0"/>
              </a:rPr>
              <a:t>Ulusal Egemenlik ve Çocuk B.</a:t>
            </a:r>
          </a:p>
        </p:txBody>
      </p:sp>
      <p:sp>
        <p:nvSpPr>
          <p:cNvPr id="1030" name="Dikdörtgen 118"/>
          <p:cNvSpPr>
            <a:spLocks noChangeArrowheads="1"/>
          </p:cNvSpPr>
          <p:nvPr/>
        </p:nvSpPr>
        <p:spPr bwMode="auto">
          <a:xfrm>
            <a:off x="2786058" y="1843050"/>
            <a:ext cx="2214578" cy="228620"/>
          </a:xfrm>
          <a:prstGeom prst="rect">
            <a:avLst/>
          </a:prstGeom>
          <a:noFill/>
          <a:ln w="9525">
            <a:solidFill>
              <a:schemeClr val="bg1">
                <a:lumMod val="75000"/>
              </a:schemeClr>
            </a:solidFill>
            <a:miter lim="800000"/>
            <a:headEnd/>
            <a:tailEnd/>
          </a:ln>
          <a:effectLst>
            <a:outerShdw dist="20000" dir="5400000" rotWithShape="0">
              <a:srgbClr val="000000">
                <a:alpha val="37999"/>
              </a:srgbClr>
            </a:outerShdw>
          </a:effectLst>
        </p:spPr>
        <p:txBody>
          <a:bodyPr vert="horz" wrap="square" lIns="91440" tIns="45720" rIns="91440" bIns="45720" numCol="1" anchor="ctr" anchorCtr="0" compatLnSpc="1">
            <a:prstTxWarp prst="textNoShape">
              <a:avLst/>
            </a:prstTxWarp>
          </a:bodyPr>
          <a:lstStyle/>
          <a:p>
            <a:pPr marL="0" lvl="0" indent="0" eaLnBrk="1" fontAlgn="base" latinLnBrk="0" hangingPunct="1">
              <a:lnSpc>
                <a:spcPct val="100000"/>
              </a:lnSpc>
              <a:spcBef>
                <a:spcPct val="0"/>
              </a:spcBef>
              <a:spcAft>
                <a:spcPts val="1000"/>
              </a:spcAft>
              <a:tabLst/>
            </a:pPr>
            <a:r>
              <a:rPr kumimoji="0" lang="tr-TR" sz="1200" i="0" u="none" strike="noStrike" cap="none" normalizeH="0" baseline="0" dirty="0" smtClean="0">
                <a:ln>
                  <a:noFill/>
                </a:ln>
                <a:solidFill>
                  <a:schemeClr val="tx1"/>
                </a:solidFill>
                <a:latin typeface="Arial Narrow" pitchFamily="34" charset="0"/>
              </a:rPr>
              <a:t>Atatürk’ü Anma ve Gençlik Spor</a:t>
            </a:r>
            <a:r>
              <a:rPr kumimoji="0" lang="tr-TR" sz="1200" i="0" u="none" strike="noStrike" cap="none" normalizeH="0" dirty="0" smtClean="0">
                <a:ln>
                  <a:noFill/>
                </a:ln>
                <a:solidFill>
                  <a:schemeClr val="tx1"/>
                </a:solidFill>
                <a:latin typeface="Arial Narrow" pitchFamily="34" charset="0"/>
              </a:rPr>
              <a:t> </a:t>
            </a:r>
            <a:r>
              <a:rPr kumimoji="0" lang="tr-TR" sz="1200" i="0" u="none" strike="noStrike" cap="none" normalizeH="0" baseline="0" dirty="0" smtClean="0">
                <a:ln>
                  <a:noFill/>
                </a:ln>
                <a:solidFill>
                  <a:schemeClr val="tx1"/>
                </a:solidFill>
                <a:latin typeface="Arial Narrow" pitchFamily="34" charset="0"/>
              </a:rPr>
              <a:t>B.</a:t>
            </a:r>
          </a:p>
        </p:txBody>
      </p:sp>
      <p:sp>
        <p:nvSpPr>
          <p:cNvPr id="22" name="21 Dikdörtgen"/>
          <p:cNvSpPr/>
          <p:nvPr/>
        </p:nvSpPr>
        <p:spPr>
          <a:xfrm>
            <a:off x="1141738" y="1847001"/>
            <a:ext cx="705642" cy="258532"/>
          </a:xfrm>
          <a:prstGeom prst="rect">
            <a:avLst/>
          </a:prstGeom>
          <a:ln>
            <a:noFill/>
          </a:ln>
        </p:spPr>
        <p:txBody>
          <a:bodyPr wrap="none">
            <a:spAutoFit/>
          </a:bodyPr>
          <a:lstStyle/>
          <a:p>
            <a:pPr lvl="0" defTabSz="488950">
              <a:lnSpc>
                <a:spcPct val="90000"/>
              </a:lnSpc>
              <a:spcBef>
                <a:spcPct val="0"/>
              </a:spcBef>
              <a:spcAft>
                <a:spcPct val="35000"/>
              </a:spcAft>
            </a:pPr>
            <a:r>
              <a:rPr lang="tr-TR" sz="1200" dirty="0">
                <a:latin typeface="Arial Narrow" pitchFamily="34" charset="0"/>
              </a:rPr>
              <a:t>23 Nisan</a:t>
            </a:r>
          </a:p>
        </p:txBody>
      </p:sp>
      <p:sp>
        <p:nvSpPr>
          <p:cNvPr id="23" name="22 Dikdörtgen"/>
          <p:cNvSpPr/>
          <p:nvPr/>
        </p:nvSpPr>
        <p:spPr>
          <a:xfrm>
            <a:off x="1103445" y="1217407"/>
            <a:ext cx="713657" cy="258532"/>
          </a:xfrm>
          <a:prstGeom prst="rect">
            <a:avLst/>
          </a:prstGeom>
          <a:ln>
            <a:noFill/>
          </a:ln>
        </p:spPr>
        <p:txBody>
          <a:bodyPr wrap="none">
            <a:spAutoFit/>
          </a:bodyPr>
          <a:lstStyle/>
          <a:p>
            <a:pPr lvl="0" defTabSz="488950">
              <a:lnSpc>
                <a:spcPct val="90000"/>
              </a:lnSpc>
              <a:spcBef>
                <a:spcPct val="0"/>
              </a:spcBef>
              <a:spcAft>
                <a:spcPct val="35000"/>
              </a:spcAft>
            </a:pPr>
            <a:r>
              <a:rPr lang="tr-TR" sz="1200" dirty="0">
                <a:latin typeface="Arial Narrow" pitchFamily="34" charset="0"/>
              </a:rPr>
              <a:t>19 Mayıs</a:t>
            </a:r>
          </a:p>
        </p:txBody>
      </p:sp>
      <p:sp>
        <p:nvSpPr>
          <p:cNvPr id="24" name="23 Dikdörtgen"/>
          <p:cNvSpPr/>
          <p:nvPr/>
        </p:nvSpPr>
        <p:spPr>
          <a:xfrm>
            <a:off x="1095805" y="886130"/>
            <a:ext cx="663964" cy="258532"/>
          </a:xfrm>
          <a:prstGeom prst="rect">
            <a:avLst/>
          </a:prstGeom>
          <a:ln>
            <a:noFill/>
          </a:ln>
        </p:spPr>
        <p:txBody>
          <a:bodyPr wrap="none">
            <a:spAutoFit/>
          </a:bodyPr>
          <a:lstStyle/>
          <a:p>
            <a:pPr lvl="0" defTabSz="466725">
              <a:lnSpc>
                <a:spcPct val="90000"/>
              </a:lnSpc>
              <a:spcBef>
                <a:spcPct val="0"/>
              </a:spcBef>
              <a:spcAft>
                <a:spcPct val="35000"/>
              </a:spcAft>
            </a:pPr>
            <a:r>
              <a:rPr lang="tr-TR" sz="1200" dirty="0">
                <a:latin typeface="Arial Narrow" pitchFamily="34" charset="0"/>
              </a:rPr>
              <a:t>29 </a:t>
            </a:r>
            <a:r>
              <a:rPr lang="tr-TR" sz="1200" dirty="0" smtClean="0">
                <a:latin typeface="Arial Narrow" pitchFamily="34" charset="0"/>
              </a:rPr>
              <a:t>Ekim</a:t>
            </a:r>
            <a:endParaRPr lang="tr-TR" sz="1200" dirty="0">
              <a:latin typeface="Arial Narrow" pitchFamily="34" charset="0"/>
            </a:endParaRPr>
          </a:p>
        </p:txBody>
      </p:sp>
      <p:sp>
        <p:nvSpPr>
          <p:cNvPr id="25" name="24 Dikdörtgen"/>
          <p:cNvSpPr/>
          <p:nvPr/>
        </p:nvSpPr>
        <p:spPr>
          <a:xfrm>
            <a:off x="1071088" y="1521432"/>
            <a:ext cx="810928" cy="258532"/>
          </a:xfrm>
          <a:prstGeom prst="rect">
            <a:avLst/>
          </a:prstGeom>
          <a:ln>
            <a:noFill/>
          </a:ln>
        </p:spPr>
        <p:txBody>
          <a:bodyPr wrap="none">
            <a:spAutoFit/>
          </a:bodyPr>
          <a:lstStyle/>
          <a:p>
            <a:pPr lvl="0" defTabSz="488950">
              <a:lnSpc>
                <a:spcPct val="90000"/>
              </a:lnSpc>
              <a:spcBef>
                <a:spcPct val="0"/>
              </a:spcBef>
              <a:spcAft>
                <a:spcPct val="35000"/>
              </a:spcAft>
            </a:pPr>
            <a:r>
              <a:rPr lang="tr-TR" sz="1200" dirty="0">
                <a:latin typeface="Arial Narrow" pitchFamily="34" charset="0"/>
              </a:rPr>
              <a:t>30 Ağustos</a:t>
            </a:r>
          </a:p>
        </p:txBody>
      </p:sp>
      <p:sp>
        <p:nvSpPr>
          <p:cNvPr id="27" name="26 Metin kutusu"/>
          <p:cNvSpPr txBox="1"/>
          <p:nvPr/>
        </p:nvSpPr>
        <p:spPr>
          <a:xfrm>
            <a:off x="42508" y="579112"/>
            <a:ext cx="3560077" cy="276999"/>
          </a:xfrm>
          <a:prstGeom prst="rect">
            <a:avLst/>
          </a:prstGeom>
          <a:noFill/>
        </p:spPr>
        <p:txBody>
          <a:bodyPr wrap="none" rtlCol="0">
            <a:spAutoFit/>
          </a:bodyPr>
          <a:lstStyle/>
          <a:p>
            <a:r>
              <a:rPr lang="tr-TR" sz="1200" b="1" u="sng" dirty="0" smtClean="0">
                <a:solidFill>
                  <a:srgbClr val="FF0000"/>
                </a:solidFill>
                <a:latin typeface="Arial Narrow" pitchFamily="34" charset="0"/>
              </a:rPr>
              <a:t>SORU – 1</a:t>
            </a:r>
            <a:r>
              <a:rPr lang="tr-TR" sz="1200" dirty="0" smtClean="0">
                <a:latin typeface="Arial Narrow" pitchFamily="34" charset="0"/>
              </a:rPr>
              <a:t>: Aşağıdaki  milli bayramlarla tarihlerini eşleştiriniz.</a:t>
            </a:r>
            <a:endParaRPr lang="tr-TR" sz="1200" dirty="0">
              <a:latin typeface="Arial Narrow" pitchFamily="34" charset="0"/>
            </a:endParaRPr>
          </a:p>
        </p:txBody>
      </p:sp>
      <p:sp>
        <p:nvSpPr>
          <p:cNvPr id="28" name="27 Metin kutusu"/>
          <p:cNvSpPr txBox="1"/>
          <p:nvPr/>
        </p:nvSpPr>
        <p:spPr>
          <a:xfrm>
            <a:off x="42508" y="31867"/>
            <a:ext cx="2807179" cy="261610"/>
          </a:xfrm>
          <a:prstGeom prst="rect">
            <a:avLst/>
          </a:prstGeom>
          <a:noFill/>
        </p:spPr>
        <p:txBody>
          <a:bodyPr wrap="none" rtlCol="0">
            <a:spAutoFit/>
          </a:bodyPr>
          <a:lstStyle/>
          <a:p>
            <a:r>
              <a:rPr lang="tr-TR" sz="1100" b="1" dirty="0" smtClean="0">
                <a:solidFill>
                  <a:srgbClr val="FF0000"/>
                </a:solidFill>
                <a:latin typeface="Arial Narrow" pitchFamily="34" charset="0"/>
              </a:rPr>
              <a:t>Adı – Soyadı :  ………………………………………..</a:t>
            </a:r>
            <a:endParaRPr lang="tr-TR" sz="1100" b="1" dirty="0">
              <a:solidFill>
                <a:srgbClr val="FF0000"/>
              </a:solidFill>
              <a:latin typeface="Arial Narrow" pitchFamily="34" charset="0"/>
            </a:endParaRPr>
          </a:p>
        </p:txBody>
      </p:sp>
      <p:sp>
        <p:nvSpPr>
          <p:cNvPr id="29" name="28 Dikdörtgen"/>
          <p:cNvSpPr/>
          <p:nvPr/>
        </p:nvSpPr>
        <p:spPr>
          <a:xfrm>
            <a:off x="6250218" y="645903"/>
            <a:ext cx="567784" cy="230832"/>
          </a:xfrm>
          <a:prstGeom prst="rect">
            <a:avLst/>
          </a:prstGeom>
          <a:ln>
            <a:noFill/>
          </a:ln>
        </p:spPr>
        <p:txBody>
          <a:bodyPr wrap="none">
            <a:spAutoFit/>
          </a:bodyPr>
          <a:lstStyle/>
          <a:p>
            <a:pPr lvl="0" defTabSz="466725">
              <a:lnSpc>
                <a:spcPct val="90000"/>
              </a:lnSpc>
              <a:spcBef>
                <a:spcPct val="0"/>
              </a:spcBef>
              <a:spcAft>
                <a:spcPct val="35000"/>
              </a:spcAft>
            </a:pPr>
            <a:r>
              <a:rPr lang="tr-TR" sz="1000" b="1" dirty="0" smtClean="0">
                <a:solidFill>
                  <a:srgbClr val="FF0000"/>
                </a:solidFill>
                <a:latin typeface="Arial Narrow" pitchFamily="34" charset="0"/>
              </a:rPr>
              <a:t>4 PUAN</a:t>
            </a:r>
            <a:endParaRPr lang="tr-TR" sz="1000" b="1" dirty="0">
              <a:solidFill>
                <a:srgbClr val="FF0000"/>
              </a:solidFill>
              <a:latin typeface="Arial Narrow" pitchFamily="34" charset="0"/>
            </a:endParaRPr>
          </a:p>
        </p:txBody>
      </p:sp>
      <p:sp>
        <p:nvSpPr>
          <p:cNvPr id="30" name="29 Dikdörtgen"/>
          <p:cNvSpPr/>
          <p:nvPr/>
        </p:nvSpPr>
        <p:spPr>
          <a:xfrm>
            <a:off x="1071088" y="1510799"/>
            <a:ext cx="785818" cy="285752"/>
          </a:xfrm>
          <a:prstGeom prst="rect">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1" name="30 Dikdörtgen"/>
          <p:cNvSpPr/>
          <p:nvPr/>
        </p:nvSpPr>
        <p:spPr>
          <a:xfrm>
            <a:off x="1071546" y="886130"/>
            <a:ext cx="785818" cy="285752"/>
          </a:xfrm>
          <a:prstGeom prst="rect">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2" name="31 Dikdörtgen"/>
          <p:cNvSpPr/>
          <p:nvPr/>
        </p:nvSpPr>
        <p:spPr>
          <a:xfrm>
            <a:off x="1074539" y="1196141"/>
            <a:ext cx="785818" cy="285752"/>
          </a:xfrm>
          <a:prstGeom prst="rect">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3" name="32 Dikdörtgen"/>
          <p:cNvSpPr/>
          <p:nvPr/>
        </p:nvSpPr>
        <p:spPr>
          <a:xfrm>
            <a:off x="1074539" y="1828450"/>
            <a:ext cx="785818" cy="285752"/>
          </a:xfrm>
          <a:prstGeom prst="rect">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6" name="25 Metin kutusu"/>
          <p:cNvSpPr txBox="1"/>
          <p:nvPr/>
        </p:nvSpPr>
        <p:spPr>
          <a:xfrm>
            <a:off x="53165" y="2208560"/>
            <a:ext cx="6304793" cy="276999"/>
          </a:xfrm>
          <a:prstGeom prst="rect">
            <a:avLst/>
          </a:prstGeom>
          <a:noFill/>
        </p:spPr>
        <p:txBody>
          <a:bodyPr wrap="square" rtlCol="0">
            <a:spAutoFit/>
          </a:bodyPr>
          <a:lstStyle/>
          <a:p>
            <a:r>
              <a:rPr lang="tr-TR" sz="1200" b="1" u="sng" dirty="0" smtClean="0">
                <a:solidFill>
                  <a:srgbClr val="FF0000"/>
                </a:solidFill>
                <a:latin typeface="Arial Narrow" pitchFamily="34" charset="0"/>
              </a:rPr>
              <a:t>SORU – 2</a:t>
            </a:r>
            <a:r>
              <a:rPr lang="tr-TR" sz="1200" dirty="0" smtClean="0">
                <a:latin typeface="Arial Narrow" pitchFamily="34" charset="0"/>
              </a:rPr>
              <a:t>: Aşağıdaki  verilen özellikleri fiziksel ve kişisel özellikler kutularından uygun olanının içine yazınız.     </a:t>
            </a:r>
            <a:endParaRPr lang="tr-TR" sz="1200" dirty="0">
              <a:latin typeface="Arial Narrow" pitchFamily="34" charset="0"/>
            </a:endParaRPr>
          </a:p>
        </p:txBody>
      </p:sp>
      <p:sp>
        <p:nvSpPr>
          <p:cNvPr id="34" name="33 Dikdörtgen"/>
          <p:cNvSpPr/>
          <p:nvPr/>
        </p:nvSpPr>
        <p:spPr>
          <a:xfrm>
            <a:off x="6258317" y="2214546"/>
            <a:ext cx="567784" cy="230832"/>
          </a:xfrm>
          <a:prstGeom prst="rect">
            <a:avLst/>
          </a:prstGeom>
          <a:ln>
            <a:noFill/>
          </a:ln>
        </p:spPr>
        <p:txBody>
          <a:bodyPr wrap="none">
            <a:spAutoFit/>
          </a:bodyPr>
          <a:lstStyle/>
          <a:p>
            <a:pPr lvl="0" defTabSz="466725">
              <a:lnSpc>
                <a:spcPct val="90000"/>
              </a:lnSpc>
              <a:spcBef>
                <a:spcPct val="0"/>
              </a:spcBef>
              <a:spcAft>
                <a:spcPct val="35000"/>
              </a:spcAft>
            </a:pPr>
            <a:r>
              <a:rPr lang="tr-TR" sz="1000" b="1" dirty="0" smtClean="0">
                <a:solidFill>
                  <a:srgbClr val="FF0000"/>
                </a:solidFill>
                <a:latin typeface="Arial Narrow" pitchFamily="34" charset="0"/>
              </a:rPr>
              <a:t>6 PUAN</a:t>
            </a:r>
            <a:endParaRPr lang="tr-TR" sz="1000" b="1" dirty="0">
              <a:solidFill>
                <a:srgbClr val="FF0000"/>
              </a:solidFill>
              <a:latin typeface="Arial Narrow" pitchFamily="34" charset="0"/>
            </a:endParaRPr>
          </a:p>
        </p:txBody>
      </p:sp>
      <p:sp>
        <p:nvSpPr>
          <p:cNvPr id="35" name="34 Metin kutusu"/>
          <p:cNvSpPr txBox="1"/>
          <p:nvPr/>
        </p:nvSpPr>
        <p:spPr>
          <a:xfrm>
            <a:off x="2322537" y="2490519"/>
            <a:ext cx="2196305" cy="1538883"/>
          </a:xfrm>
          <a:prstGeom prst="rect">
            <a:avLst/>
          </a:prstGeom>
          <a:noFill/>
          <a:ln w="9525">
            <a:solidFill>
              <a:schemeClr val="bg1">
                <a:lumMod val="75000"/>
              </a:schemeClr>
            </a:solidFill>
          </a:ln>
        </p:spPr>
        <p:txBody>
          <a:bodyPr wrap="square" rtlCol="0">
            <a:spAutoFit/>
          </a:bodyPr>
          <a:lstStyle/>
          <a:p>
            <a:pPr algn="ctr"/>
            <a:r>
              <a:rPr lang="tr-TR" sz="1000" b="1" dirty="0" smtClean="0">
                <a:latin typeface="Arial Narrow" pitchFamily="34" charset="0"/>
              </a:rPr>
              <a:t>ÖZELLİKLER</a:t>
            </a:r>
          </a:p>
          <a:p>
            <a:r>
              <a:rPr lang="tr-TR" sz="1200" dirty="0" smtClean="0">
                <a:latin typeface="Arial Narrow" pitchFamily="34" charset="0"/>
              </a:rPr>
              <a:t>Saç rengi                Tarafsızlık</a:t>
            </a:r>
          </a:p>
          <a:p>
            <a:r>
              <a:rPr lang="tr-TR" sz="1200" dirty="0" smtClean="0">
                <a:latin typeface="Arial Narrow" pitchFamily="34" charset="0"/>
              </a:rPr>
              <a:t>Düzenlilik                Anlayışlık</a:t>
            </a:r>
          </a:p>
          <a:p>
            <a:r>
              <a:rPr lang="tr-TR" sz="1200" dirty="0" smtClean="0">
                <a:latin typeface="Arial Narrow" pitchFamily="34" charset="0"/>
              </a:rPr>
              <a:t>Yardımseverlik        Göz rengi</a:t>
            </a:r>
          </a:p>
          <a:p>
            <a:r>
              <a:rPr lang="tr-TR" sz="1200" dirty="0" smtClean="0">
                <a:latin typeface="Arial Narrow" pitchFamily="34" charset="0"/>
              </a:rPr>
              <a:t>Yüz şekli                 Hoşgörülü olma</a:t>
            </a:r>
          </a:p>
          <a:p>
            <a:r>
              <a:rPr lang="tr-TR" sz="1200" dirty="0" smtClean="0">
                <a:latin typeface="Arial Narrow" pitchFamily="34" charset="0"/>
              </a:rPr>
              <a:t>Kilo                         Boy</a:t>
            </a:r>
          </a:p>
          <a:p>
            <a:r>
              <a:rPr lang="tr-TR" sz="1200" dirty="0" smtClean="0">
                <a:latin typeface="Arial Narrow" pitchFamily="34" charset="0"/>
              </a:rPr>
              <a:t>Dürüstlük                Saç şekli</a:t>
            </a:r>
          </a:p>
          <a:p>
            <a:endParaRPr lang="tr-TR" sz="1200" dirty="0">
              <a:latin typeface="Arial Narrow" pitchFamily="34" charset="0"/>
            </a:endParaRPr>
          </a:p>
        </p:txBody>
      </p:sp>
      <p:sp>
        <p:nvSpPr>
          <p:cNvPr id="36" name="35 Metin kutusu"/>
          <p:cNvSpPr txBox="1"/>
          <p:nvPr/>
        </p:nvSpPr>
        <p:spPr>
          <a:xfrm>
            <a:off x="89687" y="2500298"/>
            <a:ext cx="2022284" cy="1538883"/>
          </a:xfrm>
          <a:prstGeom prst="rect">
            <a:avLst/>
          </a:prstGeom>
          <a:noFill/>
          <a:ln w="9525">
            <a:solidFill>
              <a:schemeClr val="bg1">
                <a:lumMod val="75000"/>
              </a:schemeClr>
            </a:solidFill>
          </a:ln>
        </p:spPr>
        <p:txBody>
          <a:bodyPr wrap="square" rtlCol="0">
            <a:spAutoFit/>
          </a:bodyPr>
          <a:lstStyle/>
          <a:p>
            <a:pPr algn="ctr"/>
            <a:r>
              <a:rPr lang="tr-TR" sz="1000" b="1" dirty="0" smtClean="0">
                <a:latin typeface="Arial Narrow" pitchFamily="34" charset="0"/>
              </a:rPr>
              <a:t>FİZİKSEL ÖZELLİKLER</a:t>
            </a:r>
          </a:p>
          <a:p>
            <a:endParaRPr lang="tr-TR" sz="1200" dirty="0" smtClean="0">
              <a:latin typeface="Arial Narrow" pitchFamily="34" charset="0"/>
            </a:endParaRPr>
          </a:p>
          <a:p>
            <a:endParaRPr lang="tr-TR" sz="1200" dirty="0" smtClean="0">
              <a:latin typeface="Arial Narrow" pitchFamily="34" charset="0"/>
            </a:endParaRPr>
          </a:p>
          <a:p>
            <a:endParaRPr lang="tr-TR" sz="1200" dirty="0" smtClean="0">
              <a:latin typeface="Arial Narrow" pitchFamily="34" charset="0"/>
            </a:endParaRPr>
          </a:p>
          <a:p>
            <a:endParaRPr lang="tr-TR" sz="1200" dirty="0" smtClean="0">
              <a:latin typeface="Arial Narrow" pitchFamily="34" charset="0"/>
            </a:endParaRPr>
          </a:p>
          <a:p>
            <a:endParaRPr lang="tr-TR" sz="1200" dirty="0" smtClean="0">
              <a:latin typeface="Arial Narrow" pitchFamily="34" charset="0"/>
            </a:endParaRPr>
          </a:p>
          <a:p>
            <a:endParaRPr lang="tr-TR" sz="1200" dirty="0" smtClean="0">
              <a:latin typeface="Arial Narrow" pitchFamily="34" charset="0"/>
            </a:endParaRPr>
          </a:p>
          <a:p>
            <a:endParaRPr lang="tr-TR" sz="1200" dirty="0">
              <a:latin typeface="Arial Narrow" pitchFamily="34" charset="0"/>
            </a:endParaRPr>
          </a:p>
        </p:txBody>
      </p:sp>
      <p:sp>
        <p:nvSpPr>
          <p:cNvPr id="37" name="36 Metin kutusu"/>
          <p:cNvSpPr txBox="1"/>
          <p:nvPr/>
        </p:nvSpPr>
        <p:spPr>
          <a:xfrm>
            <a:off x="4730164" y="2497305"/>
            <a:ext cx="2022284" cy="1538883"/>
          </a:xfrm>
          <a:prstGeom prst="rect">
            <a:avLst/>
          </a:prstGeom>
          <a:noFill/>
          <a:ln w="9525">
            <a:solidFill>
              <a:schemeClr val="bg1">
                <a:lumMod val="75000"/>
              </a:schemeClr>
            </a:solidFill>
          </a:ln>
        </p:spPr>
        <p:txBody>
          <a:bodyPr wrap="square" rtlCol="0">
            <a:spAutoFit/>
          </a:bodyPr>
          <a:lstStyle/>
          <a:p>
            <a:pPr algn="ctr"/>
            <a:r>
              <a:rPr lang="tr-TR" sz="1000" b="1" dirty="0" smtClean="0">
                <a:latin typeface="Arial Narrow" pitchFamily="34" charset="0"/>
              </a:rPr>
              <a:t>KİŞİSEL ÖZELLİKLER</a:t>
            </a:r>
          </a:p>
          <a:p>
            <a:endParaRPr lang="tr-TR" sz="1200" dirty="0" smtClean="0">
              <a:latin typeface="Arial Narrow" pitchFamily="34" charset="0"/>
            </a:endParaRPr>
          </a:p>
          <a:p>
            <a:endParaRPr lang="tr-TR" sz="1200" dirty="0" smtClean="0">
              <a:latin typeface="Arial Narrow" pitchFamily="34" charset="0"/>
            </a:endParaRPr>
          </a:p>
          <a:p>
            <a:endParaRPr lang="tr-TR" sz="1200" dirty="0" smtClean="0">
              <a:latin typeface="Arial Narrow" pitchFamily="34" charset="0"/>
            </a:endParaRPr>
          </a:p>
          <a:p>
            <a:endParaRPr lang="tr-TR" sz="1200" dirty="0" smtClean="0">
              <a:latin typeface="Arial Narrow" pitchFamily="34" charset="0"/>
            </a:endParaRPr>
          </a:p>
          <a:p>
            <a:endParaRPr lang="tr-TR" sz="1200" dirty="0" smtClean="0">
              <a:latin typeface="Arial Narrow" pitchFamily="34" charset="0"/>
            </a:endParaRPr>
          </a:p>
          <a:p>
            <a:endParaRPr lang="tr-TR" sz="1200" dirty="0" smtClean="0">
              <a:latin typeface="Arial Narrow" pitchFamily="34" charset="0"/>
            </a:endParaRPr>
          </a:p>
          <a:p>
            <a:endParaRPr lang="tr-TR" sz="1200" dirty="0">
              <a:latin typeface="Arial Narrow" pitchFamily="34" charset="0"/>
            </a:endParaRPr>
          </a:p>
        </p:txBody>
      </p:sp>
      <p:sp>
        <p:nvSpPr>
          <p:cNvPr id="38" name="37 Metin kutusu"/>
          <p:cNvSpPr txBox="1"/>
          <p:nvPr/>
        </p:nvSpPr>
        <p:spPr>
          <a:xfrm>
            <a:off x="42532" y="4065948"/>
            <a:ext cx="6815468" cy="276999"/>
          </a:xfrm>
          <a:prstGeom prst="rect">
            <a:avLst/>
          </a:prstGeom>
          <a:noFill/>
        </p:spPr>
        <p:txBody>
          <a:bodyPr wrap="square" rtlCol="0">
            <a:spAutoFit/>
          </a:bodyPr>
          <a:lstStyle/>
          <a:p>
            <a:r>
              <a:rPr lang="tr-TR" sz="1200" b="1" u="sng" dirty="0" smtClean="0">
                <a:solidFill>
                  <a:srgbClr val="FF0000"/>
                </a:solidFill>
                <a:latin typeface="Arial Narrow" pitchFamily="34" charset="0"/>
              </a:rPr>
              <a:t>SORU – 3 </a:t>
            </a:r>
            <a:r>
              <a:rPr lang="tr-TR" sz="1200" dirty="0" smtClean="0">
                <a:latin typeface="Arial Narrow" pitchFamily="34" charset="0"/>
              </a:rPr>
              <a:t>: Aşağıdaki  verilen cümlelerden doğru olanların başına “</a:t>
            </a:r>
            <a:r>
              <a:rPr lang="tr-TR" sz="1200" b="1" dirty="0" smtClean="0">
                <a:latin typeface="Arial Narrow" pitchFamily="34" charset="0"/>
              </a:rPr>
              <a:t>D</a:t>
            </a:r>
            <a:r>
              <a:rPr lang="tr-TR" sz="1200" dirty="0" smtClean="0">
                <a:latin typeface="Arial Narrow" pitchFamily="34" charset="0"/>
              </a:rPr>
              <a:t>” yanlış olanların başına da “</a:t>
            </a:r>
            <a:r>
              <a:rPr lang="tr-TR" sz="1200" b="1" dirty="0" smtClean="0">
                <a:latin typeface="Arial Narrow" pitchFamily="34" charset="0"/>
              </a:rPr>
              <a:t>Y</a:t>
            </a:r>
            <a:r>
              <a:rPr lang="tr-TR" sz="1200" dirty="0" smtClean="0">
                <a:latin typeface="Arial Narrow" pitchFamily="34" charset="0"/>
              </a:rPr>
              <a:t>” harfi yazınız.     </a:t>
            </a:r>
            <a:endParaRPr lang="tr-TR" sz="1200" dirty="0">
              <a:latin typeface="Arial Narrow" pitchFamily="34" charset="0"/>
            </a:endParaRPr>
          </a:p>
        </p:txBody>
      </p:sp>
      <p:sp>
        <p:nvSpPr>
          <p:cNvPr id="39" name="38 Metin kutusu"/>
          <p:cNvSpPr txBox="1"/>
          <p:nvPr/>
        </p:nvSpPr>
        <p:spPr>
          <a:xfrm>
            <a:off x="50148" y="4336420"/>
            <a:ext cx="3273140" cy="276999"/>
          </a:xfrm>
          <a:prstGeom prst="rect">
            <a:avLst/>
          </a:prstGeom>
          <a:noFill/>
        </p:spPr>
        <p:txBody>
          <a:bodyPr wrap="none" rtlCol="0">
            <a:spAutoFit/>
          </a:bodyPr>
          <a:lstStyle/>
          <a:p>
            <a:r>
              <a:rPr lang="tr-TR" sz="1200" b="1" dirty="0" smtClean="0">
                <a:latin typeface="Arial Narrow" pitchFamily="34" charset="0"/>
              </a:rPr>
              <a:t>1</a:t>
            </a:r>
            <a:r>
              <a:rPr lang="tr-TR" sz="1200" dirty="0" smtClean="0">
                <a:latin typeface="Arial Narrow" pitchFamily="34" charset="0"/>
              </a:rPr>
              <a:t>.    (……)    Bütün insanların ilgi ve yetenekleri aynıdır.</a:t>
            </a:r>
            <a:endParaRPr lang="tr-TR" sz="1200" dirty="0">
              <a:latin typeface="Arial Narrow" pitchFamily="34" charset="0"/>
            </a:endParaRPr>
          </a:p>
        </p:txBody>
      </p:sp>
      <p:sp>
        <p:nvSpPr>
          <p:cNvPr id="40" name="39 Metin kutusu"/>
          <p:cNvSpPr txBox="1"/>
          <p:nvPr/>
        </p:nvSpPr>
        <p:spPr>
          <a:xfrm>
            <a:off x="42532" y="4567353"/>
            <a:ext cx="3378938" cy="276999"/>
          </a:xfrm>
          <a:prstGeom prst="rect">
            <a:avLst/>
          </a:prstGeom>
          <a:noFill/>
        </p:spPr>
        <p:txBody>
          <a:bodyPr wrap="none" rtlCol="0">
            <a:spAutoFit/>
          </a:bodyPr>
          <a:lstStyle/>
          <a:p>
            <a:r>
              <a:rPr lang="tr-TR" sz="1200" b="1" dirty="0" smtClean="0">
                <a:latin typeface="Arial Narrow" pitchFamily="34" charset="0"/>
              </a:rPr>
              <a:t>2</a:t>
            </a:r>
            <a:r>
              <a:rPr lang="tr-TR" sz="1200" dirty="0" smtClean="0">
                <a:latin typeface="Arial Narrow" pitchFamily="34" charset="0"/>
              </a:rPr>
              <a:t>.    (……)    Fiziksel özelliklerimiz,yeteneklerimizi belirler.</a:t>
            </a:r>
            <a:endParaRPr lang="tr-TR" sz="1200" dirty="0">
              <a:latin typeface="Arial Narrow" pitchFamily="34" charset="0"/>
            </a:endParaRPr>
          </a:p>
        </p:txBody>
      </p:sp>
      <p:sp>
        <p:nvSpPr>
          <p:cNvPr id="41" name="40 Metin kutusu"/>
          <p:cNvSpPr txBox="1"/>
          <p:nvPr/>
        </p:nvSpPr>
        <p:spPr>
          <a:xfrm>
            <a:off x="50148" y="4789081"/>
            <a:ext cx="4962705" cy="276999"/>
          </a:xfrm>
          <a:prstGeom prst="rect">
            <a:avLst/>
          </a:prstGeom>
          <a:noFill/>
        </p:spPr>
        <p:txBody>
          <a:bodyPr wrap="none" rtlCol="0">
            <a:spAutoFit/>
          </a:bodyPr>
          <a:lstStyle/>
          <a:p>
            <a:r>
              <a:rPr lang="tr-TR" sz="1200" b="1" dirty="0" smtClean="0">
                <a:latin typeface="Arial Narrow" pitchFamily="34" charset="0"/>
              </a:rPr>
              <a:t>3</a:t>
            </a:r>
            <a:r>
              <a:rPr lang="tr-TR" sz="1200" dirty="0" smtClean="0">
                <a:latin typeface="Arial Narrow" pitchFamily="34" charset="0"/>
              </a:rPr>
              <a:t>.    (……)    Milli bayramlar toplumdaki milli birlik ve beraberlik duygusunu güçlendirir.</a:t>
            </a:r>
            <a:endParaRPr lang="tr-TR" sz="1200" dirty="0">
              <a:latin typeface="Arial Narrow" pitchFamily="34" charset="0"/>
            </a:endParaRPr>
          </a:p>
        </p:txBody>
      </p:sp>
      <p:sp>
        <p:nvSpPr>
          <p:cNvPr id="42" name="41 Metin kutusu"/>
          <p:cNvSpPr txBox="1"/>
          <p:nvPr/>
        </p:nvSpPr>
        <p:spPr>
          <a:xfrm>
            <a:off x="42532" y="5020014"/>
            <a:ext cx="5686172" cy="276999"/>
          </a:xfrm>
          <a:prstGeom prst="rect">
            <a:avLst/>
          </a:prstGeom>
          <a:noFill/>
        </p:spPr>
        <p:txBody>
          <a:bodyPr wrap="none" rtlCol="0">
            <a:spAutoFit/>
          </a:bodyPr>
          <a:lstStyle/>
          <a:p>
            <a:r>
              <a:rPr lang="tr-TR" sz="1200" b="1" dirty="0" smtClean="0">
                <a:latin typeface="Arial Narrow" pitchFamily="34" charset="0"/>
              </a:rPr>
              <a:t>4</a:t>
            </a:r>
            <a:r>
              <a:rPr lang="tr-TR" sz="1200" dirty="0" smtClean="0">
                <a:latin typeface="Arial Narrow" pitchFamily="34" charset="0"/>
              </a:rPr>
              <a:t>.    (……)    Cumhuriyetin ilanından sonra insanların düşüncelerini özgürce söylemeleri engellendi.</a:t>
            </a:r>
            <a:endParaRPr lang="tr-TR" sz="1200" dirty="0">
              <a:latin typeface="Arial Narrow" pitchFamily="34" charset="0"/>
            </a:endParaRPr>
          </a:p>
        </p:txBody>
      </p:sp>
      <p:sp>
        <p:nvSpPr>
          <p:cNvPr id="43" name="42 Metin kutusu"/>
          <p:cNvSpPr txBox="1"/>
          <p:nvPr/>
        </p:nvSpPr>
        <p:spPr>
          <a:xfrm>
            <a:off x="42532" y="5239201"/>
            <a:ext cx="3345596" cy="276999"/>
          </a:xfrm>
          <a:prstGeom prst="rect">
            <a:avLst/>
          </a:prstGeom>
          <a:noFill/>
        </p:spPr>
        <p:txBody>
          <a:bodyPr wrap="none" rtlCol="0">
            <a:spAutoFit/>
          </a:bodyPr>
          <a:lstStyle/>
          <a:p>
            <a:r>
              <a:rPr lang="tr-TR" sz="1200" b="1" dirty="0" smtClean="0">
                <a:latin typeface="Arial Narrow" pitchFamily="34" charset="0"/>
              </a:rPr>
              <a:t>5</a:t>
            </a:r>
            <a:r>
              <a:rPr lang="tr-TR" sz="1200" dirty="0" smtClean="0">
                <a:latin typeface="Arial Narrow" pitchFamily="34" charset="0"/>
              </a:rPr>
              <a:t>.    (……)    Yangın anında 155 Polis İmdat’ı aramalıyız.</a:t>
            </a:r>
            <a:endParaRPr lang="tr-TR" sz="1200" dirty="0">
              <a:latin typeface="Arial Narrow" pitchFamily="34" charset="0"/>
            </a:endParaRPr>
          </a:p>
        </p:txBody>
      </p:sp>
      <p:sp>
        <p:nvSpPr>
          <p:cNvPr id="44" name="43 Metin kutusu"/>
          <p:cNvSpPr txBox="1"/>
          <p:nvPr/>
        </p:nvSpPr>
        <p:spPr>
          <a:xfrm>
            <a:off x="53165" y="5447529"/>
            <a:ext cx="3404586" cy="276999"/>
          </a:xfrm>
          <a:prstGeom prst="rect">
            <a:avLst/>
          </a:prstGeom>
          <a:noFill/>
        </p:spPr>
        <p:txBody>
          <a:bodyPr wrap="none" rtlCol="0">
            <a:spAutoFit/>
          </a:bodyPr>
          <a:lstStyle/>
          <a:p>
            <a:r>
              <a:rPr lang="tr-TR" sz="1200" b="1" dirty="0" smtClean="0">
                <a:latin typeface="Arial Narrow" pitchFamily="34" charset="0"/>
              </a:rPr>
              <a:t>6</a:t>
            </a:r>
            <a:r>
              <a:rPr lang="tr-TR" sz="1200" dirty="0" smtClean="0">
                <a:latin typeface="Arial Narrow" pitchFamily="34" charset="0"/>
              </a:rPr>
              <a:t>.    (……)    Ağır yaralı birini kaldırıp bir yere oturtmalıyız.</a:t>
            </a:r>
            <a:endParaRPr lang="tr-TR" sz="1200" dirty="0">
              <a:latin typeface="Arial Narrow" pitchFamily="34" charset="0"/>
            </a:endParaRPr>
          </a:p>
        </p:txBody>
      </p:sp>
      <p:sp>
        <p:nvSpPr>
          <p:cNvPr id="45" name="44 Metin kutusu"/>
          <p:cNvSpPr txBox="1"/>
          <p:nvPr/>
        </p:nvSpPr>
        <p:spPr>
          <a:xfrm>
            <a:off x="60781" y="5669257"/>
            <a:ext cx="3670557" cy="276999"/>
          </a:xfrm>
          <a:prstGeom prst="rect">
            <a:avLst/>
          </a:prstGeom>
          <a:noFill/>
        </p:spPr>
        <p:txBody>
          <a:bodyPr wrap="none" rtlCol="0">
            <a:spAutoFit/>
          </a:bodyPr>
          <a:lstStyle/>
          <a:p>
            <a:r>
              <a:rPr lang="tr-TR" sz="1200" b="1" dirty="0" smtClean="0">
                <a:latin typeface="Arial Narrow" pitchFamily="34" charset="0"/>
              </a:rPr>
              <a:t>7</a:t>
            </a:r>
            <a:r>
              <a:rPr lang="tr-TR" sz="1200" dirty="0" smtClean="0">
                <a:latin typeface="Arial Narrow" pitchFamily="34" charset="0"/>
              </a:rPr>
              <a:t>.    (……)    Ağır yaralanmalarda 112 Acil Servisi çağırmalıyız.</a:t>
            </a:r>
            <a:endParaRPr lang="tr-TR" sz="1200" dirty="0">
              <a:latin typeface="Arial Narrow" pitchFamily="34" charset="0"/>
            </a:endParaRPr>
          </a:p>
        </p:txBody>
      </p:sp>
      <p:sp>
        <p:nvSpPr>
          <p:cNvPr id="46" name="45 Metin kutusu"/>
          <p:cNvSpPr txBox="1"/>
          <p:nvPr/>
        </p:nvSpPr>
        <p:spPr>
          <a:xfrm>
            <a:off x="53165" y="5900190"/>
            <a:ext cx="6070380" cy="276999"/>
          </a:xfrm>
          <a:prstGeom prst="rect">
            <a:avLst/>
          </a:prstGeom>
          <a:noFill/>
        </p:spPr>
        <p:txBody>
          <a:bodyPr wrap="none" rtlCol="0">
            <a:spAutoFit/>
          </a:bodyPr>
          <a:lstStyle/>
          <a:p>
            <a:r>
              <a:rPr lang="tr-TR" sz="1200" b="1" dirty="0" smtClean="0">
                <a:latin typeface="Arial Narrow" pitchFamily="34" charset="0"/>
              </a:rPr>
              <a:t>8</a:t>
            </a:r>
            <a:r>
              <a:rPr lang="tr-TR" sz="1200" dirty="0" smtClean="0">
                <a:latin typeface="Arial Narrow" pitchFamily="34" charset="0"/>
              </a:rPr>
              <a:t>.    (……)    Annenizi tanıdığını söyleyen biri sizi arabasıyla eve bırakacağını söyledi ve arabaya bindiniz.</a:t>
            </a:r>
            <a:endParaRPr lang="tr-TR" sz="1200" dirty="0">
              <a:latin typeface="Arial Narrow" pitchFamily="34" charset="0"/>
            </a:endParaRPr>
          </a:p>
        </p:txBody>
      </p:sp>
      <p:sp>
        <p:nvSpPr>
          <p:cNvPr id="47" name="46 Metin kutusu"/>
          <p:cNvSpPr txBox="1"/>
          <p:nvPr/>
        </p:nvSpPr>
        <p:spPr>
          <a:xfrm>
            <a:off x="53165" y="6119377"/>
            <a:ext cx="6942926" cy="276999"/>
          </a:xfrm>
          <a:prstGeom prst="rect">
            <a:avLst/>
          </a:prstGeom>
          <a:noFill/>
        </p:spPr>
        <p:txBody>
          <a:bodyPr wrap="none" rtlCol="0">
            <a:spAutoFit/>
          </a:bodyPr>
          <a:lstStyle/>
          <a:p>
            <a:r>
              <a:rPr lang="tr-TR" sz="1200" b="1" dirty="0" smtClean="0">
                <a:latin typeface="Arial Narrow" pitchFamily="34" charset="0"/>
              </a:rPr>
              <a:t>9</a:t>
            </a:r>
            <a:r>
              <a:rPr lang="tr-TR" sz="1200" dirty="0" smtClean="0">
                <a:latin typeface="Arial Narrow" pitchFamily="34" charset="0"/>
              </a:rPr>
              <a:t>.    (……)    Babanız okul çıkışında sizi almaya gelemediği için öğretmeninizin sizi evinize götürme önerisini kabul ettiniz.</a:t>
            </a:r>
            <a:endParaRPr lang="tr-TR" sz="1200" dirty="0">
              <a:latin typeface="Arial Narrow" pitchFamily="34" charset="0"/>
            </a:endParaRPr>
          </a:p>
        </p:txBody>
      </p:sp>
      <p:sp>
        <p:nvSpPr>
          <p:cNvPr id="48" name="47 Metin kutusu"/>
          <p:cNvSpPr txBox="1"/>
          <p:nvPr/>
        </p:nvSpPr>
        <p:spPr>
          <a:xfrm>
            <a:off x="53165" y="6330157"/>
            <a:ext cx="4220514" cy="276999"/>
          </a:xfrm>
          <a:prstGeom prst="rect">
            <a:avLst/>
          </a:prstGeom>
          <a:noFill/>
        </p:spPr>
        <p:txBody>
          <a:bodyPr wrap="none" rtlCol="0">
            <a:spAutoFit/>
          </a:bodyPr>
          <a:lstStyle/>
          <a:p>
            <a:r>
              <a:rPr lang="tr-TR" sz="1200" b="1" dirty="0" smtClean="0">
                <a:latin typeface="Arial Narrow" pitchFamily="34" charset="0"/>
              </a:rPr>
              <a:t>10</a:t>
            </a:r>
            <a:r>
              <a:rPr lang="tr-TR" sz="1200" dirty="0" smtClean="0">
                <a:latin typeface="Arial Narrow" pitchFamily="34" charset="0"/>
              </a:rPr>
              <a:t>.  (……)    Aldığımız herhangi bir görevi istediğimiz zaman yapmalıyız.</a:t>
            </a:r>
            <a:endParaRPr lang="tr-TR" sz="1200" dirty="0">
              <a:latin typeface="Arial Narrow" pitchFamily="34" charset="0"/>
            </a:endParaRPr>
          </a:p>
        </p:txBody>
      </p:sp>
      <p:sp>
        <p:nvSpPr>
          <p:cNvPr id="49" name="48 Metin kutusu"/>
          <p:cNvSpPr txBox="1"/>
          <p:nvPr/>
        </p:nvSpPr>
        <p:spPr>
          <a:xfrm>
            <a:off x="53165" y="6538485"/>
            <a:ext cx="3497561" cy="276999"/>
          </a:xfrm>
          <a:prstGeom prst="rect">
            <a:avLst/>
          </a:prstGeom>
          <a:noFill/>
        </p:spPr>
        <p:txBody>
          <a:bodyPr wrap="none" rtlCol="0">
            <a:spAutoFit/>
          </a:bodyPr>
          <a:lstStyle/>
          <a:p>
            <a:r>
              <a:rPr lang="tr-TR" sz="1200" b="1" dirty="0" smtClean="0">
                <a:latin typeface="Arial Narrow" pitchFamily="34" charset="0"/>
              </a:rPr>
              <a:t>11</a:t>
            </a:r>
            <a:r>
              <a:rPr lang="tr-TR" sz="1200" dirty="0" smtClean="0">
                <a:latin typeface="Arial Narrow" pitchFamily="34" charset="0"/>
              </a:rPr>
              <a:t>.  (……)    Zor durumda kaldığımızda yalan söylemeliyiz.</a:t>
            </a:r>
            <a:endParaRPr lang="tr-TR" sz="1200" dirty="0">
              <a:latin typeface="Arial Narrow" pitchFamily="34" charset="0"/>
            </a:endParaRPr>
          </a:p>
        </p:txBody>
      </p:sp>
      <p:sp>
        <p:nvSpPr>
          <p:cNvPr id="50" name="49 Metin kutusu"/>
          <p:cNvSpPr txBox="1"/>
          <p:nvPr/>
        </p:nvSpPr>
        <p:spPr>
          <a:xfrm>
            <a:off x="50148" y="6760213"/>
            <a:ext cx="4802405" cy="276999"/>
          </a:xfrm>
          <a:prstGeom prst="rect">
            <a:avLst/>
          </a:prstGeom>
          <a:noFill/>
        </p:spPr>
        <p:txBody>
          <a:bodyPr wrap="none" rtlCol="0">
            <a:spAutoFit/>
          </a:bodyPr>
          <a:lstStyle/>
          <a:p>
            <a:r>
              <a:rPr lang="tr-TR" sz="1200" b="1" dirty="0" smtClean="0">
                <a:latin typeface="Arial Narrow" pitchFamily="34" charset="0"/>
              </a:rPr>
              <a:t>12</a:t>
            </a:r>
            <a:r>
              <a:rPr lang="tr-TR" sz="1200" dirty="0" smtClean="0">
                <a:latin typeface="Arial Narrow" pitchFamily="34" charset="0"/>
              </a:rPr>
              <a:t>.  (……)    Arkadaşımızın bize söylediği özel bilgileri başkalarına söylememeliyiz.</a:t>
            </a:r>
            <a:endParaRPr lang="tr-TR" sz="1200" dirty="0">
              <a:latin typeface="Arial Narrow" pitchFamily="34" charset="0"/>
            </a:endParaRPr>
          </a:p>
        </p:txBody>
      </p:sp>
      <p:sp>
        <p:nvSpPr>
          <p:cNvPr id="51" name="50 Metin kutusu"/>
          <p:cNvSpPr txBox="1"/>
          <p:nvPr/>
        </p:nvSpPr>
        <p:spPr>
          <a:xfrm>
            <a:off x="42532" y="6991146"/>
            <a:ext cx="3635932" cy="276999"/>
          </a:xfrm>
          <a:prstGeom prst="rect">
            <a:avLst/>
          </a:prstGeom>
          <a:noFill/>
        </p:spPr>
        <p:txBody>
          <a:bodyPr wrap="none" rtlCol="0">
            <a:spAutoFit/>
          </a:bodyPr>
          <a:lstStyle/>
          <a:p>
            <a:r>
              <a:rPr lang="tr-TR" sz="1200" b="1" dirty="0" smtClean="0">
                <a:latin typeface="Arial Narrow" pitchFamily="34" charset="0"/>
              </a:rPr>
              <a:t>13</a:t>
            </a:r>
            <a:r>
              <a:rPr lang="tr-TR" sz="1200" dirty="0" smtClean="0">
                <a:latin typeface="Arial Narrow" pitchFamily="34" charset="0"/>
              </a:rPr>
              <a:t>.  (……)    Kaza anında kazazedenin etrafını boşaltmalıyız.</a:t>
            </a:r>
            <a:endParaRPr lang="tr-TR" sz="1200" dirty="0">
              <a:latin typeface="Arial Narrow" pitchFamily="34" charset="0"/>
            </a:endParaRPr>
          </a:p>
        </p:txBody>
      </p:sp>
      <p:sp>
        <p:nvSpPr>
          <p:cNvPr id="52" name="51 Metin kutusu"/>
          <p:cNvSpPr txBox="1"/>
          <p:nvPr/>
        </p:nvSpPr>
        <p:spPr>
          <a:xfrm>
            <a:off x="42532" y="7210333"/>
            <a:ext cx="3427028" cy="276999"/>
          </a:xfrm>
          <a:prstGeom prst="rect">
            <a:avLst/>
          </a:prstGeom>
          <a:noFill/>
        </p:spPr>
        <p:txBody>
          <a:bodyPr wrap="none" rtlCol="0">
            <a:spAutoFit/>
          </a:bodyPr>
          <a:lstStyle/>
          <a:p>
            <a:r>
              <a:rPr lang="tr-TR" sz="1200" b="1" dirty="0" smtClean="0">
                <a:latin typeface="Arial Narrow" pitchFamily="34" charset="0"/>
              </a:rPr>
              <a:t>14</a:t>
            </a:r>
            <a:r>
              <a:rPr lang="tr-TR" sz="1200" dirty="0" smtClean="0">
                <a:latin typeface="Arial Narrow" pitchFamily="34" charset="0"/>
              </a:rPr>
              <a:t>.  (……)    Geçmişteki önemli günlere dini bayram denir.</a:t>
            </a:r>
            <a:endParaRPr lang="tr-TR" sz="1200" dirty="0">
              <a:latin typeface="Arial Narrow" pitchFamily="34" charset="0"/>
            </a:endParaRPr>
          </a:p>
        </p:txBody>
      </p:sp>
      <p:sp>
        <p:nvSpPr>
          <p:cNvPr id="53" name="52 Metin kutusu"/>
          <p:cNvSpPr txBox="1"/>
          <p:nvPr/>
        </p:nvSpPr>
        <p:spPr>
          <a:xfrm>
            <a:off x="42532" y="7420000"/>
            <a:ext cx="5272084" cy="276999"/>
          </a:xfrm>
          <a:prstGeom prst="rect">
            <a:avLst/>
          </a:prstGeom>
          <a:noFill/>
        </p:spPr>
        <p:txBody>
          <a:bodyPr wrap="none" rtlCol="0">
            <a:spAutoFit/>
          </a:bodyPr>
          <a:lstStyle/>
          <a:p>
            <a:r>
              <a:rPr lang="tr-TR" sz="1200" b="1" dirty="0" smtClean="0">
                <a:latin typeface="Arial Narrow" pitchFamily="34" charset="0"/>
              </a:rPr>
              <a:t>15</a:t>
            </a:r>
            <a:r>
              <a:rPr lang="tr-TR" sz="1200" dirty="0" smtClean="0">
                <a:latin typeface="Arial Narrow" pitchFamily="34" charset="0"/>
              </a:rPr>
              <a:t>.  (……)    Bir yerin kuşbakışı görünümünün kağıt üzerine kabaca çizilmesine Kroki denir..</a:t>
            </a:r>
            <a:endParaRPr lang="tr-TR" sz="1200" dirty="0">
              <a:latin typeface="Arial Narrow" pitchFamily="34" charset="0"/>
            </a:endParaRPr>
          </a:p>
        </p:txBody>
      </p:sp>
      <p:sp>
        <p:nvSpPr>
          <p:cNvPr id="54" name="53 Metin kutusu"/>
          <p:cNvSpPr txBox="1"/>
          <p:nvPr/>
        </p:nvSpPr>
        <p:spPr>
          <a:xfrm>
            <a:off x="42532" y="7628328"/>
            <a:ext cx="4790094" cy="276999"/>
          </a:xfrm>
          <a:prstGeom prst="rect">
            <a:avLst/>
          </a:prstGeom>
          <a:noFill/>
        </p:spPr>
        <p:txBody>
          <a:bodyPr wrap="none" rtlCol="0">
            <a:spAutoFit/>
          </a:bodyPr>
          <a:lstStyle/>
          <a:p>
            <a:r>
              <a:rPr lang="tr-TR" sz="1200" b="1" dirty="0" smtClean="0">
                <a:latin typeface="Arial Narrow" pitchFamily="34" charset="0"/>
              </a:rPr>
              <a:t>16</a:t>
            </a:r>
            <a:r>
              <a:rPr lang="tr-TR" sz="1200" dirty="0" smtClean="0">
                <a:latin typeface="Arial Narrow" pitchFamily="34" charset="0"/>
              </a:rPr>
              <a:t>.  (……)    Krokide yolları ve binaları çizerken geometrik şekillerden yararlanırız .</a:t>
            </a:r>
            <a:endParaRPr lang="tr-TR" sz="1200" dirty="0">
              <a:latin typeface="Arial Narrow" pitchFamily="34" charset="0"/>
            </a:endParaRPr>
          </a:p>
        </p:txBody>
      </p:sp>
      <p:sp>
        <p:nvSpPr>
          <p:cNvPr id="55" name="54 Metin kutusu"/>
          <p:cNvSpPr txBox="1"/>
          <p:nvPr/>
        </p:nvSpPr>
        <p:spPr>
          <a:xfrm>
            <a:off x="39515" y="7850056"/>
            <a:ext cx="3687228" cy="276999"/>
          </a:xfrm>
          <a:prstGeom prst="rect">
            <a:avLst/>
          </a:prstGeom>
          <a:noFill/>
        </p:spPr>
        <p:txBody>
          <a:bodyPr wrap="none" rtlCol="0">
            <a:spAutoFit/>
          </a:bodyPr>
          <a:lstStyle/>
          <a:p>
            <a:r>
              <a:rPr lang="tr-TR" sz="1200" b="1" dirty="0" smtClean="0">
                <a:latin typeface="Arial Narrow" pitchFamily="34" charset="0"/>
              </a:rPr>
              <a:t>17</a:t>
            </a:r>
            <a:r>
              <a:rPr lang="tr-TR" sz="1200" dirty="0" smtClean="0">
                <a:latin typeface="Arial Narrow" pitchFamily="34" charset="0"/>
              </a:rPr>
              <a:t>.  (……)    Sınıfın krokisinde yazı tahtasının rengi belirtilmez.</a:t>
            </a:r>
            <a:endParaRPr lang="tr-TR" sz="1200" dirty="0">
              <a:latin typeface="Arial Narrow" pitchFamily="34" charset="0"/>
            </a:endParaRPr>
          </a:p>
        </p:txBody>
      </p:sp>
      <p:sp>
        <p:nvSpPr>
          <p:cNvPr id="56" name="55 Metin kutusu"/>
          <p:cNvSpPr txBox="1"/>
          <p:nvPr/>
        </p:nvSpPr>
        <p:spPr>
          <a:xfrm>
            <a:off x="31899" y="8080989"/>
            <a:ext cx="3492751" cy="276999"/>
          </a:xfrm>
          <a:prstGeom prst="rect">
            <a:avLst/>
          </a:prstGeom>
          <a:noFill/>
        </p:spPr>
        <p:txBody>
          <a:bodyPr wrap="none" rtlCol="0">
            <a:spAutoFit/>
          </a:bodyPr>
          <a:lstStyle/>
          <a:p>
            <a:r>
              <a:rPr lang="tr-TR" sz="1200" b="1" dirty="0" smtClean="0">
                <a:latin typeface="Arial Narrow" pitchFamily="34" charset="0"/>
              </a:rPr>
              <a:t>18</a:t>
            </a:r>
            <a:r>
              <a:rPr lang="tr-TR" sz="1200" dirty="0" smtClean="0">
                <a:latin typeface="Arial Narrow" pitchFamily="34" charset="0"/>
              </a:rPr>
              <a:t>.  (……)    Bilinçli bir tüketici aldığı malın kalitesine bakar.</a:t>
            </a:r>
            <a:endParaRPr lang="tr-TR" sz="1200" dirty="0">
              <a:latin typeface="Arial Narrow" pitchFamily="34" charset="0"/>
            </a:endParaRPr>
          </a:p>
        </p:txBody>
      </p:sp>
      <p:sp>
        <p:nvSpPr>
          <p:cNvPr id="57" name="56 Metin kutusu"/>
          <p:cNvSpPr txBox="1"/>
          <p:nvPr/>
        </p:nvSpPr>
        <p:spPr>
          <a:xfrm>
            <a:off x="31899" y="8300176"/>
            <a:ext cx="3473515" cy="276999"/>
          </a:xfrm>
          <a:prstGeom prst="rect">
            <a:avLst/>
          </a:prstGeom>
          <a:noFill/>
        </p:spPr>
        <p:txBody>
          <a:bodyPr wrap="none" rtlCol="0">
            <a:spAutoFit/>
          </a:bodyPr>
          <a:lstStyle/>
          <a:p>
            <a:r>
              <a:rPr lang="tr-TR" sz="1200" b="1" dirty="0" smtClean="0">
                <a:latin typeface="Arial Narrow" pitchFamily="34" charset="0"/>
              </a:rPr>
              <a:t>19</a:t>
            </a:r>
            <a:r>
              <a:rPr lang="tr-TR" sz="1200" dirty="0" smtClean="0">
                <a:latin typeface="Arial Narrow" pitchFamily="34" charset="0"/>
              </a:rPr>
              <a:t>.  (……)    Bilinçli bir tüketici alacağı malın fiyatına bakar.</a:t>
            </a:r>
            <a:endParaRPr lang="tr-TR" sz="1200" dirty="0">
              <a:latin typeface="Arial Narrow" pitchFamily="34" charset="0"/>
            </a:endParaRPr>
          </a:p>
        </p:txBody>
      </p:sp>
      <p:sp>
        <p:nvSpPr>
          <p:cNvPr id="58" name="57 Metin kutusu"/>
          <p:cNvSpPr txBox="1"/>
          <p:nvPr/>
        </p:nvSpPr>
        <p:spPr>
          <a:xfrm>
            <a:off x="31899" y="8526236"/>
            <a:ext cx="4725461" cy="276999"/>
          </a:xfrm>
          <a:prstGeom prst="rect">
            <a:avLst/>
          </a:prstGeom>
          <a:noFill/>
        </p:spPr>
        <p:txBody>
          <a:bodyPr wrap="none" rtlCol="0">
            <a:spAutoFit/>
          </a:bodyPr>
          <a:lstStyle/>
          <a:p>
            <a:r>
              <a:rPr lang="tr-TR" sz="1200" b="1" dirty="0" smtClean="0">
                <a:latin typeface="Arial Narrow" pitchFamily="34" charset="0"/>
              </a:rPr>
              <a:t>20</a:t>
            </a:r>
            <a:r>
              <a:rPr lang="tr-TR" sz="1200" dirty="0" smtClean="0">
                <a:latin typeface="Arial Narrow" pitchFamily="34" charset="0"/>
              </a:rPr>
              <a:t>.  (……)    Bilinçli bir tüketici aldığı malın garanti belgesi olup olmadığına bakar.</a:t>
            </a:r>
            <a:endParaRPr lang="tr-TR" sz="1200" dirty="0">
              <a:latin typeface="Arial Narrow" pitchFamily="34" charset="0"/>
            </a:endParaRPr>
          </a:p>
        </p:txBody>
      </p:sp>
      <p:sp>
        <p:nvSpPr>
          <p:cNvPr id="60" name="59 Dikdörtgen"/>
          <p:cNvSpPr/>
          <p:nvPr/>
        </p:nvSpPr>
        <p:spPr>
          <a:xfrm>
            <a:off x="6186176" y="4286248"/>
            <a:ext cx="625492" cy="230832"/>
          </a:xfrm>
          <a:prstGeom prst="rect">
            <a:avLst/>
          </a:prstGeom>
          <a:ln>
            <a:noFill/>
          </a:ln>
        </p:spPr>
        <p:txBody>
          <a:bodyPr wrap="none">
            <a:spAutoFit/>
          </a:bodyPr>
          <a:lstStyle/>
          <a:p>
            <a:pPr lvl="0" defTabSz="466725">
              <a:lnSpc>
                <a:spcPct val="90000"/>
              </a:lnSpc>
              <a:spcBef>
                <a:spcPct val="0"/>
              </a:spcBef>
              <a:spcAft>
                <a:spcPct val="35000"/>
              </a:spcAft>
            </a:pPr>
            <a:r>
              <a:rPr lang="tr-TR" sz="1000" b="1" dirty="0" smtClean="0">
                <a:solidFill>
                  <a:srgbClr val="FF0000"/>
                </a:solidFill>
                <a:latin typeface="Arial Narrow" pitchFamily="34" charset="0"/>
              </a:rPr>
              <a:t>10 PUAN</a:t>
            </a:r>
            <a:endParaRPr lang="tr-TR" sz="1000" b="1" dirty="0">
              <a:solidFill>
                <a:srgbClr val="FF0000"/>
              </a:solidFill>
              <a:latin typeface="Arial Narrow"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42532" y="39507"/>
            <a:ext cx="6815468" cy="276999"/>
          </a:xfrm>
          <a:prstGeom prst="rect">
            <a:avLst/>
          </a:prstGeom>
          <a:noFill/>
        </p:spPr>
        <p:txBody>
          <a:bodyPr wrap="square" rtlCol="0">
            <a:spAutoFit/>
          </a:bodyPr>
          <a:lstStyle/>
          <a:p>
            <a:r>
              <a:rPr lang="tr-TR" sz="1200" b="1" u="sng" dirty="0" smtClean="0">
                <a:solidFill>
                  <a:srgbClr val="FF0000"/>
                </a:solidFill>
                <a:latin typeface="Arial Narrow" pitchFamily="34" charset="0"/>
              </a:rPr>
              <a:t>SORU – 4 </a:t>
            </a:r>
            <a:r>
              <a:rPr lang="tr-TR" sz="1200" dirty="0" smtClean="0">
                <a:latin typeface="Arial Narrow" pitchFamily="34" charset="0"/>
              </a:rPr>
              <a:t>: Aşağıdaki  verilen cümlelerde boş bırakılan yerleri verilen kelimelerden uygun olan ile tamamlayınız.     </a:t>
            </a:r>
            <a:endParaRPr lang="tr-TR" sz="1200" dirty="0">
              <a:latin typeface="Arial Narrow" pitchFamily="34" charset="0"/>
            </a:endParaRPr>
          </a:p>
        </p:txBody>
      </p:sp>
      <p:sp>
        <p:nvSpPr>
          <p:cNvPr id="5" name="4 Metin kutusu"/>
          <p:cNvSpPr txBox="1"/>
          <p:nvPr/>
        </p:nvSpPr>
        <p:spPr>
          <a:xfrm>
            <a:off x="53165" y="5350432"/>
            <a:ext cx="6815468" cy="276999"/>
          </a:xfrm>
          <a:prstGeom prst="rect">
            <a:avLst/>
          </a:prstGeom>
          <a:noFill/>
        </p:spPr>
        <p:txBody>
          <a:bodyPr wrap="square" rtlCol="0">
            <a:spAutoFit/>
          </a:bodyPr>
          <a:lstStyle/>
          <a:p>
            <a:r>
              <a:rPr lang="tr-TR" sz="1200" b="1" u="sng" dirty="0" smtClean="0">
                <a:solidFill>
                  <a:srgbClr val="FF0000"/>
                </a:solidFill>
                <a:latin typeface="Arial Narrow" pitchFamily="34" charset="0"/>
              </a:rPr>
              <a:t>SORU – 6 </a:t>
            </a:r>
            <a:r>
              <a:rPr lang="tr-TR" sz="1200" dirty="0" smtClean="0">
                <a:latin typeface="Arial Narrow" pitchFamily="34" charset="0"/>
              </a:rPr>
              <a:t>: Aşağıda Mustafa Kemal’in gittiği okullar karışık şekilde verilmiştir.Okulların sırasını doğru şekilde yazınız.     </a:t>
            </a:r>
            <a:endParaRPr lang="tr-TR" sz="1200" dirty="0">
              <a:latin typeface="Arial Narrow" pitchFamily="34" charset="0"/>
            </a:endParaRPr>
          </a:p>
        </p:txBody>
      </p:sp>
      <p:sp>
        <p:nvSpPr>
          <p:cNvPr id="6" name="5 Metin kutusu"/>
          <p:cNvSpPr txBox="1"/>
          <p:nvPr/>
        </p:nvSpPr>
        <p:spPr>
          <a:xfrm>
            <a:off x="1071546" y="5611900"/>
            <a:ext cx="2000264" cy="1092607"/>
          </a:xfrm>
          <a:prstGeom prst="rect">
            <a:avLst/>
          </a:prstGeom>
          <a:noFill/>
          <a:ln w="9525">
            <a:solidFill>
              <a:schemeClr val="bg1">
                <a:lumMod val="75000"/>
              </a:schemeClr>
            </a:solidFill>
          </a:ln>
        </p:spPr>
        <p:txBody>
          <a:bodyPr wrap="square" rtlCol="0">
            <a:spAutoFit/>
          </a:bodyPr>
          <a:lstStyle/>
          <a:p>
            <a:r>
              <a:rPr lang="tr-TR" sz="1300" dirty="0" smtClean="0">
                <a:latin typeface="Arial Narrow" pitchFamily="34" charset="0"/>
              </a:rPr>
              <a:t>1. Manastır Askeri Lisesi</a:t>
            </a:r>
          </a:p>
          <a:p>
            <a:r>
              <a:rPr lang="tr-TR" sz="1300" dirty="0" smtClean="0">
                <a:latin typeface="Arial Narrow" pitchFamily="34" charset="0"/>
              </a:rPr>
              <a:t>2. Harp Akademisi</a:t>
            </a:r>
          </a:p>
          <a:p>
            <a:r>
              <a:rPr lang="tr-TR" sz="1300" dirty="0" smtClean="0">
                <a:latin typeface="Arial Narrow" pitchFamily="34" charset="0"/>
              </a:rPr>
              <a:t>3. Mahalle Mektebi</a:t>
            </a:r>
          </a:p>
          <a:p>
            <a:r>
              <a:rPr lang="tr-TR" sz="1300" dirty="0" smtClean="0">
                <a:latin typeface="Arial Narrow" pitchFamily="34" charset="0"/>
              </a:rPr>
              <a:t>4. Selanik Askeri Ortaokulu</a:t>
            </a:r>
          </a:p>
          <a:p>
            <a:r>
              <a:rPr lang="tr-TR" sz="1300" dirty="0" smtClean="0">
                <a:latin typeface="Arial Narrow" pitchFamily="34" charset="0"/>
              </a:rPr>
              <a:t>5. Şemsi Efendi İlkokulu</a:t>
            </a:r>
          </a:p>
        </p:txBody>
      </p:sp>
      <p:sp>
        <p:nvSpPr>
          <p:cNvPr id="8" name="7 Metin kutusu"/>
          <p:cNvSpPr txBox="1"/>
          <p:nvPr/>
        </p:nvSpPr>
        <p:spPr>
          <a:xfrm>
            <a:off x="3714752" y="5598525"/>
            <a:ext cx="2000264" cy="1092607"/>
          </a:xfrm>
          <a:prstGeom prst="rect">
            <a:avLst/>
          </a:prstGeom>
          <a:noFill/>
          <a:ln w="9525">
            <a:solidFill>
              <a:schemeClr val="bg1">
                <a:lumMod val="75000"/>
              </a:schemeClr>
            </a:solidFill>
          </a:ln>
        </p:spPr>
        <p:txBody>
          <a:bodyPr wrap="square" rtlCol="0">
            <a:spAutoFit/>
          </a:bodyPr>
          <a:lstStyle/>
          <a:p>
            <a:r>
              <a:rPr lang="tr-TR" sz="1300" dirty="0" smtClean="0">
                <a:latin typeface="Arial Narrow" pitchFamily="34" charset="0"/>
              </a:rPr>
              <a:t>1.</a:t>
            </a:r>
          </a:p>
          <a:p>
            <a:r>
              <a:rPr lang="tr-TR" sz="1300" dirty="0" smtClean="0">
                <a:latin typeface="Arial Narrow" pitchFamily="34" charset="0"/>
              </a:rPr>
              <a:t>2.</a:t>
            </a:r>
          </a:p>
          <a:p>
            <a:r>
              <a:rPr lang="tr-TR" sz="1300" dirty="0" smtClean="0">
                <a:latin typeface="Arial Narrow" pitchFamily="34" charset="0"/>
              </a:rPr>
              <a:t>3.</a:t>
            </a:r>
          </a:p>
          <a:p>
            <a:r>
              <a:rPr lang="tr-TR" sz="1300" dirty="0" smtClean="0">
                <a:latin typeface="Arial Narrow" pitchFamily="34" charset="0"/>
              </a:rPr>
              <a:t>4.</a:t>
            </a:r>
          </a:p>
          <a:p>
            <a:r>
              <a:rPr lang="tr-TR" sz="1300" dirty="0" smtClean="0">
                <a:latin typeface="Arial Narrow" pitchFamily="34" charset="0"/>
              </a:rPr>
              <a:t>5.</a:t>
            </a:r>
          </a:p>
        </p:txBody>
      </p:sp>
      <p:sp>
        <p:nvSpPr>
          <p:cNvPr id="9" name="8 Metin kutusu"/>
          <p:cNvSpPr txBox="1"/>
          <p:nvPr/>
        </p:nvSpPr>
        <p:spPr>
          <a:xfrm>
            <a:off x="50148" y="1000100"/>
            <a:ext cx="5700600" cy="276999"/>
          </a:xfrm>
          <a:prstGeom prst="rect">
            <a:avLst/>
          </a:prstGeom>
          <a:noFill/>
        </p:spPr>
        <p:txBody>
          <a:bodyPr wrap="none" rtlCol="0">
            <a:spAutoFit/>
          </a:bodyPr>
          <a:lstStyle/>
          <a:p>
            <a:r>
              <a:rPr lang="tr-TR" sz="1200" b="1" dirty="0" smtClean="0">
                <a:latin typeface="Arial Narrow" pitchFamily="34" charset="0"/>
              </a:rPr>
              <a:t>1</a:t>
            </a:r>
            <a:r>
              <a:rPr lang="tr-TR" sz="1200" dirty="0" smtClean="0">
                <a:latin typeface="Arial Narrow" pitchFamily="34" charset="0"/>
              </a:rPr>
              <a:t>.   Hoşumuza gitmeyen davranışları karşımızdaki ……………..…….   Uygun biçimde söylemeliyiz.</a:t>
            </a:r>
            <a:endParaRPr lang="tr-TR" sz="1200" dirty="0">
              <a:latin typeface="Arial Narrow" pitchFamily="34" charset="0"/>
            </a:endParaRPr>
          </a:p>
        </p:txBody>
      </p:sp>
      <p:sp>
        <p:nvSpPr>
          <p:cNvPr id="10" name="9 Metin kutusu"/>
          <p:cNvSpPr txBox="1"/>
          <p:nvPr/>
        </p:nvSpPr>
        <p:spPr>
          <a:xfrm>
            <a:off x="42532" y="6678594"/>
            <a:ext cx="6815468" cy="276999"/>
          </a:xfrm>
          <a:prstGeom prst="rect">
            <a:avLst/>
          </a:prstGeom>
          <a:noFill/>
        </p:spPr>
        <p:txBody>
          <a:bodyPr wrap="square" rtlCol="0">
            <a:spAutoFit/>
          </a:bodyPr>
          <a:lstStyle/>
          <a:p>
            <a:r>
              <a:rPr lang="tr-TR" sz="1200" b="1" u="sng" dirty="0" smtClean="0">
                <a:solidFill>
                  <a:srgbClr val="FF0000"/>
                </a:solidFill>
                <a:latin typeface="Arial Narrow" pitchFamily="34" charset="0"/>
              </a:rPr>
              <a:t>SORU – 7 </a:t>
            </a:r>
            <a:r>
              <a:rPr lang="tr-TR" sz="1200" dirty="0" smtClean="0">
                <a:latin typeface="Arial Narrow" pitchFamily="34" charset="0"/>
              </a:rPr>
              <a:t>: Aşağıda belirtilen olayların hangisinde görsellerde verilen telefonların aranması gerektiğini yazınız.     </a:t>
            </a:r>
            <a:endParaRPr lang="tr-TR" sz="1200" dirty="0">
              <a:latin typeface="Arial Narrow" pitchFamily="34" charset="0"/>
            </a:endParaRPr>
          </a:p>
        </p:txBody>
      </p:sp>
      <p:sp>
        <p:nvSpPr>
          <p:cNvPr id="11" name="10 Dikdörtgen"/>
          <p:cNvSpPr/>
          <p:nvPr/>
        </p:nvSpPr>
        <p:spPr>
          <a:xfrm>
            <a:off x="6200609" y="285720"/>
            <a:ext cx="625492" cy="230832"/>
          </a:xfrm>
          <a:prstGeom prst="rect">
            <a:avLst/>
          </a:prstGeom>
          <a:ln>
            <a:noFill/>
          </a:ln>
        </p:spPr>
        <p:txBody>
          <a:bodyPr wrap="none">
            <a:spAutoFit/>
          </a:bodyPr>
          <a:lstStyle/>
          <a:p>
            <a:pPr lvl="0" defTabSz="466725">
              <a:lnSpc>
                <a:spcPct val="90000"/>
              </a:lnSpc>
              <a:spcBef>
                <a:spcPct val="0"/>
              </a:spcBef>
              <a:spcAft>
                <a:spcPct val="35000"/>
              </a:spcAft>
            </a:pPr>
            <a:r>
              <a:rPr lang="tr-TR" sz="1000" b="1" dirty="0" smtClean="0">
                <a:solidFill>
                  <a:srgbClr val="FF0000"/>
                </a:solidFill>
                <a:latin typeface="Arial Narrow" pitchFamily="34" charset="0"/>
              </a:rPr>
              <a:t>12 PUAN</a:t>
            </a:r>
            <a:endParaRPr lang="tr-TR" sz="1000" b="1" dirty="0">
              <a:solidFill>
                <a:srgbClr val="FF0000"/>
              </a:solidFill>
              <a:latin typeface="Arial Narrow" pitchFamily="34" charset="0"/>
            </a:endParaRPr>
          </a:p>
        </p:txBody>
      </p:sp>
      <p:sp>
        <p:nvSpPr>
          <p:cNvPr id="12" name="11 Dikdörtgen"/>
          <p:cNvSpPr/>
          <p:nvPr/>
        </p:nvSpPr>
        <p:spPr>
          <a:xfrm>
            <a:off x="6243141" y="5598525"/>
            <a:ext cx="567784" cy="230832"/>
          </a:xfrm>
          <a:prstGeom prst="rect">
            <a:avLst/>
          </a:prstGeom>
          <a:ln>
            <a:noFill/>
          </a:ln>
        </p:spPr>
        <p:txBody>
          <a:bodyPr wrap="none">
            <a:spAutoFit/>
          </a:bodyPr>
          <a:lstStyle/>
          <a:p>
            <a:pPr lvl="0" defTabSz="466725">
              <a:lnSpc>
                <a:spcPct val="90000"/>
              </a:lnSpc>
              <a:spcBef>
                <a:spcPct val="0"/>
              </a:spcBef>
              <a:spcAft>
                <a:spcPct val="35000"/>
              </a:spcAft>
            </a:pPr>
            <a:r>
              <a:rPr lang="tr-TR" sz="1000" b="1" dirty="0" smtClean="0">
                <a:solidFill>
                  <a:srgbClr val="FF0000"/>
                </a:solidFill>
                <a:latin typeface="Arial Narrow" pitchFamily="34" charset="0"/>
              </a:rPr>
              <a:t>5 PUAN</a:t>
            </a:r>
            <a:endParaRPr lang="tr-TR" sz="1000" b="1" dirty="0">
              <a:solidFill>
                <a:srgbClr val="FF0000"/>
              </a:solidFill>
              <a:latin typeface="Arial Narrow" pitchFamily="34" charset="0"/>
            </a:endParaRPr>
          </a:p>
        </p:txBody>
      </p:sp>
      <p:sp>
        <p:nvSpPr>
          <p:cNvPr id="14" name="13 Dikdörtgen"/>
          <p:cNvSpPr/>
          <p:nvPr/>
        </p:nvSpPr>
        <p:spPr>
          <a:xfrm>
            <a:off x="6189976" y="6929454"/>
            <a:ext cx="625492" cy="230832"/>
          </a:xfrm>
          <a:prstGeom prst="rect">
            <a:avLst/>
          </a:prstGeom>
          <a:ln>
            <a:noFill/>
          </a:ln>
        </p:spPr>
        <p:txBody>
          <a:bodyPr wrap="none">
            <a:spAutoFit/>
          </a:bodyPr>
          <a:lstStyle/>
          <a:p>
            <a:pPr lvl="0" defTabSz="466725">
              <a:lnSpc>
                <a:spcPct val="90000"/>
              </a:lnSpc>
              <a:spcBef>
                <a:spcPct val="0"/>
              </a:spcBef>
              <a:spcAft>
                <a:spcPct val="35000"/>
              </a:spcAft>
            </a:pPr>
            <a:r>
              <a:rPr lang="tr-TR" sz="1000" b="1" dirty="0" smtClean="0">
                <a:solidFill>
                  <a:srgbClr val="FF0000"/>
                </a:solidFill>
                <a:latin typeface="Arial Narrow" pitchFamily="34" charset="0"/>
              </a:rPr>
              <a:t>10 PUAN</a:t>
            </a:r>
            <a:endParaRPr lang="tr-TR" sz="1000" b="1" dirty="0">
              <a:solidFill>
                <a:srgbClr val="FF0000"/>
              </a:solidFill>
              <a:latin typeface="Arial Narrow" pitchFamily="34" charset="0"/>
            </a:endParaRPr>
          </a:p>
        </p:txBody>
      </p:sp>
      <p:sp>
        <p:nvSpPr>
          <p:cNvPr id="15" name="14 Metin kutusu"/>
          <p:cNvSpPr txBox="1"/>
          <p:nvPr/>
        </p:nvSpPr>
        <p:spPr>
          <a:xfrm>
            <a:off x="50148" y="6921814"/>
            <a:ext cx="1943161" cy="276999"/>
          </a:xfrm>
          <a:prstGeom prst="rect">
            <a:avLst/>
          </a:prstGeom>
          <a:noFill/>
        </p:spPr>
        <p:txBody>
          <a:bodyPr wrap="none" rtlCol="0">
            <a:spAutoFit/>
          </a:bodyPr>
          <a:lstStyle/>
          <a:p>
            <a:r>
              <a:rPr lang="tr-TR" sz="1200" b="1" dirty="0" smtClean="0">
                <a:latin typeface="Arial Narrow" pitchFamily="34" charset="0"/>
              </a:rPr>
              <a:t>1</a:t>
            </a:r>
            <a:r>
              <a:rPr lang="tr-TR" sz="1200" dirty="0" smtClean="0">
                <a:latin typeface="Arial Narrow" pitchFamily="34" charset="0"/>
              </a:rPr>
              <a:t>.    (…….…)    Orman yangını.</a:t>
            </a:r>
            <a:endParaRPr lang="tr-TR" sz="1200" dirty="0">
              <a:latin typeface="Arial Narrow" pitchFamily="34" charset="0"/>
            </a:endParaRPr>
          </a:p>
        </p:txBody>
      </p:sp>
      <p:sp>
        <p:nvSpPr>
          <p:cNvPr id="16" name="15 Metin kutusu"/>
          <p:cNvSpPr txBox="1"/>
          <p:nvPr/>
        </p:nvSpPr>
        <p:spPr>
          <a:xfrm>
            <a:off x="42532" y="7136128"/>
            <a:ext cx="1812997" cy="276999"/>
          </a:xfrm>
          <a:prstGeom prst="rect">
            <a:avLst/>
          </a:prstGeom>
          <a:noFill/>
        </p:spPr>
        <p:txBody>
          <a:bodyPr wrap="none" rtlCol="0">
            <a:spAutoFit/>
          </a:bodyPr>
          <a:lstStyle/>
          <a:p>
            <a:r>
              <a:rPr lang="tr-TR" sz="1200" b="1" dirty="0" smtClean="0">
                <a:latin typeface="Arial Narrow" pitchFamily="34" charset="0"/>
              </a:rPr>
              <a:t>2</a:t>
            </a:r>
            <a:r>
              <a:rPr lang="tr-TR" sz="1200" dirty="0" smtClean="0">
                <a:latin typeface="Arial Narrow" pitchFamily="34" charset="0"/>
              </a:rPr>
              <a:t>.    (…….…)    Trafik kazası.</a:t>
            </a:r>
            <a:endParaRPr lang="tr-TR" sz="1200" dirty="0">
              <a:latin typeface="Arial Narrow" pitchFamily="34" charset="0"/>
            </a:endParaRPr>
          </a:p>
        </p:txBody>
      </p:sp>
      <p:sp>
        <p:nvSpPr>
          <p:cNvPr id="17" name="16 Metin kutusu"/>
          <p:cNvSpPr txBox="1"/>
          <p:nvPr/>
        </p:nvSpPr>
        <p:spPr>
          <a:xfrm>
            <a:off x="50148" y="7348562"/>
            <a:ext cx="1560042" cy="276999"/>
          </a:xfrm>
          <a:prstGeom prst="rect">
            <a:avLst/>
          </a:prstGeom>
          <a:noFill/>
        </p:spPr>
        <p:txBody>
          <a:bodyPr wrap="none" rtlCol="0">
            <a:spAutoFit/>
          </a:bodyPr>
          <a:lstStyle/>
          <a:p>
            <a:r>
              <a:rPr lang="tr-TR" sz="1200" b="1" dirty="0" smtClean="0">
                <a:latin typeface="Arial Narrow" pitchFamily="34" charset="0"/>
              </a:rPr>
              <a:t>3</a:t>
            </a:r>
            <a:r>
              <a:rPr lang="tr-TR" sz="1200" dirty="0" smtClean="0">
                <a:latin typeface="Arial Narrow" pitchFamily="34" charset="0"/>
              </a:rPr>
              <a:t>.    (…….…)    Hırsızlık.</a:t>
            </a:r>
            <a:endParaRPr lang="tr-TR" sz="1200" dirty="0">
              <a:latin typeface="Arial Narrow" pitchFamily="34" charset="0"/>
            </a:endParaRPr>
          </a:p>
        </p:txBody>
      </p:sp>
      <p:sp>
        <p:nvSpPr>
          <p:cNvPr id="18" name="17 Metin kutusu"/>
          <p:cNvSpPr txBox="1"/>
          <p:nvPr/>
        </p:nvSpPr>
        <p:spPr>
          <a:xfrm>
            <a:off x="42532" y="7562876"/>
            <a:ext cx="1704313" cy="276999"/>
          </a:xfrm>
          <a:prstGeom prst="rect">
            <a:avLst/>
          </a:prstGeom>
          <a:noFill/>
        </p:spPr>
        <p:txBody>
          <a:bodyPr wrap="none" rtlCol="0">
            <a:spAutoFit/>
          </a:bodyPr>
          <a:lstStyle/>
          <a:p>
            <a:r>
              <a:rPr lang="tr-TR" sz="1200" b="1" dirty="0" smtClean="0">
                <a:latin typeface="Arial Narrow" pitchFamily="34" charset="0"/>
              </a:rPr>
              <a:t>4</a:t>
            </a:r>
            <a:r>
              <a:rPr lang="tr-TR" sz="1200" dirty="0" smtClean="0">
                <a:latin typeface="Arial Narrow" pitchFamily="34" charset="0"/>
              </a:rPr>
              <a:t>.    (…….…)    Ev yangını.</a:t>
            </a:r>
            <a:endParaRPr lang="tr-TR" sz="1200" dirty="0">
              <a:latin typeface="Arial Narrow" pitchFamily="34" charset="0"/>
            </a:endParaRPr>
          </a:p>
        </p:txBody>
      </p:sp>
      <p:sp>
        <p:nvSpPr>
          <p:cNvPr id="19" name="18 Metin kutusu"/>
          <p:cNvSpPr txBox="1"/>
          <p:nvPr/>
        </p:nvSpPr>
        <p:spPr>
          <a:xfrm>
            <a:off x="50148" y="7779070"/>
            <a:ext cx="2089611" cy="276999"/>
          </a:xfrm>
          <a:prstGeom prst="rect">
            <a:avLst/>
          </a:prstGeom>
          <a:noFill/>
        </p:spPr>
        <p:txBody>
          <a:bodyPr wrap="none" rtlCol="0">
            <a:spAutoFit/>
          </a:bodyPr>
          <a:lstStyle/>
          <a:p>
            <a:r>
              <a:rPr lang="tr-TR" sz="1200" b="1" dirty="0" smtClean="0">
                <a:latin typeface="Arial Narrow" pitchFamily="34" charset="0"/>
              </a:rPr>
              <a:t>5</a:t>
            </a:r>
            <a:r>
              <a:rPr lang="tr-TR" sz="1200" dirty="0" smtClean="0">
                <a:latin typeface="Arial Narrow" pitchFamily="34" charset="0"/>
              </a:rPr>
              <a:t>.    (…….…)    Ağır yaralanmalar.</a:t>
            </a:r>
            <a:endParaRPr lang="tr-TR" sz="1200" dirty="0">
              <a:latin typeface="Arial Narrow" pitchFamily="34" charset="0"/>
            </a:endParaRPr>
          </a:p>
        </p:txBody>
      </p:sp>
      <p:sp>
        <p:nvSpPr>
          <p:cNvPr id="20" name="19 Metin kutusu"/>
          <p:cNvSpPr txBox="1"/>
          <p:nvPr/>
        </p:nvSpPr>
        <p:spPr>
          <a:xfrm>
            <a:off x="42532" y="7993384"/>
            <a:ext cx="2215671" cy="276999"/>
          </a:xfrm>
          <a:prstGeom prst="rect">
            <a:avLst/>
          </a:prstGeom>
          <a:noFill/>
        </p:spPr>
        <p:txBody>
          <a:bodyPr wrap="none" rtlCol="0">
            <a:spAutoFit/>
          </a:bodyPr>
          <a:lstStyle/>
          <a:p>
            <a:r>
              <a:rPr lang="tr-TR" sz="1200" b="1" dirty="0" smtClean="0">
                <a:latin typeface="Arial Narrow" pitchFamily="34" charset="0"/>
              </a:rPr>
              <a:t>6</a:t>
            </a:r>
            <a:r>
              <a:rPr lang="tr-TR" sz="1200" dirty="0" smtClean="0">
                <a:latin typeface="Arial Narrow" pitchFamily="34" charset="0"/>
              </a:rPr>
              <a:t>.    (…….…)    Kavga eden 3-4 kişi.</a:t>
            </a:r>
            <a:endParaRPr lang="tr-TR" sz="1200" dirty="0">
              <a:latin typeface="Arial Narrow" pitchFamily="34" charset="0"/>
            </a:endParaRPr>
          </a:p>
        </p:txBody>
      </p:sp>
      <p:sp>
        <p:nvSpPr>
          <p:cNvPr id="21" name="20 Metin kutusu"/>
          <p:cNvSpPr txBox="1"/>
          <p:nvPr/>
        </p:nvSpPr>
        <p:spPr>
          <a:xfrm>
            <a:off x="50148" y="8205818"/>
            <a:ext cx="1907895" cy="276999"/>
          </a:xfrm>
          <a:prstGeom prst="rect">
            <a:avLst/>
          </a:prstGeom>
          <a:noFill/>
        </p:spPr>
        <p:txBody>
          <a:bodyPr wrap="none" rtlCol="0">
            <a:spAutoFit/>
          </a:bodyPr>
          <a:lstStyle/>
          <a:p>
            <a:r>
              <a:rPr lang="tr-TR" sz="1200" b="1" dirty="0" smtClean="0">
                <a:latin typeface="Arial Narrow" pitchFamily="34" charset="0"/>
              </a:rPr>
              <a:t>7</a:t>
            </a:r>
            <a:r>
              <a:rPr lang="tr-TR" sz="1200" dirty="0" smtClean="0">
                <a:latin typeface="Arial Narrow" pitchFamily="34" charset="0"/>
              </a:rPr>
              <a:t>.    (…….…)    Bayılıp düşme.</a:t>
            </a:r>
            <a:endParaRPr lang="tr-TR" sz="1200" dirty="0">
              <a:latin typeface="Arial Narrow" pitchFamily="34" charset="0"/>
            </a:endParaRPr>
          </a:p>
        </p:txBody>
      </p:sp>
      <p:sp>
        <p:nvSpPr>
          <p:cNvPr id="22" name="21 Metin kutusu"/>
          <p:cNvSpPr txBox="1"/>
          <p:nvPr/>
        </p:nvSpPr>
        <p:spPr>
          <a:xfrm>
            <a:off x="42532" y="8420132"/>
            <a:ext cx="2614818" cy="276999"/>
          </a:xfrm>
          <a:prstGeom prst="rect">
            <a:avLst/>
          </a:prstGeom>
          <a:noFill/>
        </p:spPr>
        <p:txBody>
          <a:bodyPr wrap="none" rtlCol="0">
            <a:spAutoFit/>
          </a:bodyPr>
          <a:lstStyle/>
          <a:p>
            <a:r>
              <a:rPr lang="tr-TR" sz="1200" b="1" dirty="0" smtClean="0">
                <a:latin typeface="Arial Narrow" pitchFamily="34" charset="0"/>
              </a:rPr>
              <a:t>8</a:t>
            </a:r>
            <a:r>
              <a:rPr lang="tr-TR" sz="1200" dirty="0" smtClean="0">
                <a:latin typeface="Arial Narrow" pitchFamily="34" charset="0"/>
              </a:rPr>
              <a:t>.    (…….…)    Bir yakınımızın kaybolması.</a:t>
            </a:r>
            <a:endParaRPr lang="tr-TR" sz="1200" dirty="0">
              <a:latin typeface="Arial Narrow" pitchFamily="34" charset="0"/>
            </a:endParaRPr>
          </a:p>
        </p:txBody>
      </p:sp>
      <p:sp>
        <p:nvSpPr>
          <p:cNvPr id="23" name="22 Metin kutusu"/>
          <p:cNvSpPr txBox="1"/>
          <p:nvPr/>
        </p:nvSpPr>
        <p:spPr>
          <a:xfrm>
            <a:off x="50148" y="8634446"/>
            <a:ext cx="2282676" cy="276999"/>
          </a:xfrm>
          <a:prstGeom prst="rect">
            <a:avLst/>
          </a:prstGeom>
          <a:noFill/>
        </p:spPr>
        <p:txBody>
          <a:bodyPr wrap="none" rtlCol="0">
            <a:spAutoFit/>
          </a:bodyPr>
          <a:lstStyle/>
          <a:p>
            <a:r>
              <a:rPr lang="tr-TR" sz="1200" b="1" dirty="0" smtClean="0">
                <a:latin typeface="Arial Narrow" pitchFamily="34" charset="0"/>
              </a:rPr>
              <a:t>9</a:t>
            </a:r>
            <a:r>
              <a:rPr lang="tr-TR" sz="1200" dirty="0" smtClean="0">
                <a:latin typeface="Arial Narrow" pitchFamily="34" charset="0"/>
              </a:rPr>
              <a:t>.    (…….…)    Yiyecek zehirlenmesi.</a:t>
            </a:r>
            <a:endParaRPr lang="tr-TR" sz="1200" dirty="0">
              <a:latin typeface="Arial Narrow" pitchFamily="34" charset="0"/>
            </a:endParaRPr>
          </a:p>
        </p:txBody>
      </p:sp>
      <p:sp>
        <p:nvSpPr>
          <p:cNvPr id="24" name="23 Metin kutusu"/>
          <p:cNvSpPr txBox="1"/>
          <p:nvPr/>
        </p:nvSpPr>
        <p:spPr>
          <a:xfrm>
            <a:off x="10633" y="8848760"/>
            <a:ext cx="2452916" cy="276999"/>
          </a:xfrm>
          <a:prstGeom prst="rect">
            <a:avLst/>
          </a:prstGeom>
          <a:noFill/>
        </p:spPr>
        <p:txBody>
          <a:bodyPr wrap="none" rtlCol="0">
            <a:spAutoFit/>
          </a:bodyPr>
          <a:lstStyle/>
          <a:p>
            <a:r>
              <a:rPr lang="tr-TR" sz="1200" b="1" dirty="0" smtClean="0">
                <a:latin typeface="Arial Narrow" pitchFamily="34" charset="0"/>
              </a:rPr>
              <a:t>10</a:t>
            </a:r>
            <a:r>
              <a:rPr lang="tr-TR" sz="1200" dirty="0" smtClean="0">
                <a:latin typeface="Arial Narrow" pitchFamily="34" charset="0"/>
              </a:rPr>
              <a:t>.   (…….…)    Bir yerde sıkışıp kalma.</a:t>
            </a:r>
            <a:endParaRPr lang="tr-TR" sz="1200" dirty="0">
              <a:latin typeface="Arial Narrow" pitchFamily="34" charset="0"/>
            </a:endParaRPr>
          </a:p>
        </p:txBody>
      </p:sp>
      <p:sp>
        <p:nvSpPr>
          <p:cNvPr id="25" name="24 Metin kutusu"/>
          <p:cNvSpPr txBox="1"/>
          <p:nvPr/>
        </p:nvSpPr>
        <p:spPr>
          <a:xfrm>
            <a:off x="4457026" y="325259"/>
            <a:ext cx="543610" cy="276999"/>
          </a:xfrm>
          <a:prstGeom prst="rect">
            <a:avLst/>
          </a:prstGeom>
          <a:noFill/>
          <a:ln>
            <a:solidFill>
              <a:schemeClr val="bg1">
                <a:lumMod val="75000"/>
              </a:schemeClr>
            </a:solidFill>
          </a:ln>
        </p:spPr>
        <p:txBody>
          <a:bodyPr wrap="none" rtlCol="0">
            <a:spAutoFit/>
          </a:bodyPr>
          <a:lstStyle/>
          <a:p>
            <a:r>
              <a:rPr lang="tr-TR" sz="1200" b="1" dirty="0" smtClean="0">
                <a:solidFill>
                  <a:schemeClr val="bg1">
                    <a:lumMod val="75000"/>
                  </a:schemeClr>
                </a:solidFill>
              </a:rPr>
              <a:t>kişiye</a:t>
            </a:r>
            <a:endParaRPr lang="tr-TR" sz="1200" b="1" dirty="0">
              <a:solidFill>
                <a:schemeClr val="bg1">
                  <a:lumMod val="75000"/>
                </a:schemeClr>
              </a:solidFill>
            </a:endParaRPr>
          </a:p>
        </p:txBody>
      </p:sp>
      <p:sp>
        <p:nvSpPr>
          <p:cNvPr id="26" name="25 Metin kutusu"/>
          <p:cNvSpPr txBox="1"/>
          <p:nvPr/>
        </p:nvSpPr>
        <p:spPr>
          <a:xfrm>
            <a:off x="42532" y="1223167"/>
            <a:ext cx="3639138" cy="276999"/>
          </a:xfrm>
          <a:prstGeom prst="rect">
            <a:avLst/>
          </a:prstGeom>
          <a:noFill/>
        </p:spPr>
        <p:txBody>
          <a:bodyPr wrap="none" rtlCol="0">
            <a:spAutoFit/>
          </a:bodyPr>
          <a:lstStyle/>
          <a:p>
            <a:r>
              <a:rPr lang="tr-TR" sz="1200" b="1" dirty="0" smtClean="0">
                <a:latin typeface="Arial Narrow" pitchFamily="34" charset="0"/>
              </a:rPr>
              <a:t>2</a:t>
            </a:r>
            <a:r>
              <a:rPr lang="tr-TR" sz="1200" dirty="0" smtClean="0">
                <a:latin typeface="Arial Narrow" pitchFamily="34" charset="0"/>
              </a:rPr>
              <a:t>.   Birine öfkelendiğimizde derin ……..……………..  almalıyız.</a:t>
            </a:r>
            <a:endParaRPr lang="tr-TR" sz="1200" dirty="0">
              <a:latin typeface="Arial Narrow" pitchFamily="34" charset="0"/>
            </a:endParaRPr>
          </a:p>
        </p:txBody>
      </p:sp>
      <p:sp>
        <p:nvSpPr>
          <p:cNvPr id="27" name="26 Metin kutusu"/>
          <p:cNvSpPr txBox="1"/>
          <p:nvPr/>
        </p:nvSpPr>
        <p:spPr>
          <a:xfrm>
            <a:off x="3873159" y="328252"/>
            <a:ext cx="527067" cy="276999"/>
          </a:xfrm>
          <a:prstGeom prst="rect">
            <a:avLst/>
          </a:prstGeom>
          <a:noFill/>
          <a:ln>
            <a:solidFill>
              <a:schemeClr val="bg1">
                <a:lumMod val="75000"/>
              </a:schemeClr>
            </a:solidFill>
          </a:ln>
        </p:spPr>
        <p:txBody>
          <a:bodyPr wrap="none" rtlCol="0">
            <a:spAutoFit/>
          </a:bodyPr>
          <a:lstStyle/>
          <a:p>
            <a:r>
              <a:rPr lang="tr-TR" sz="1200" b="1" dirty="0" smtClean="0">
                <a:solidFill>
                  <a:schemeClr val="bg1">
                    <a:lumMod val="75000"/>
                  </a:schemeClr>
                </a:solidFill>
              </a:rPr>
              <a:t>nefes</a:t>
            </a:r>
            <a:endParaRPr lang="tr-TR" sz="1200" b="1" dirty="0">
              <a:solidFill>
                <a:schemeClr val="bg1">
                  <a:lumMod val="75000"/>
                </a:schemeClr>
              </a:solidFill>
            </a:endParaRPr>
          </a:p>
        </p:txBody>
      </p:sp>
      <p:sp>
        <p:nvSpPr>
          <p:cNvPr id="28" name="27 Metin kutusu"/>
          <p:cNvSpPr txBox="1"/>
          <p:nvPr/>
        </p:nvSpPr>
        <p:spPr>
          <a:xfrm>
            <a:off x="42532" y="1428728"/>
            <a:ext cx="4839786" cy="276999"/>
          </a:xfrm>
          <a:prstGeom prst="rect">
            <a:avLst/>
          </a:prstGeom>
          <a:noFill/>
        </p:spPr>
        <p:txBody>
          <a:bodyPr wrap="none" rtlCol="0">
            <a:spAutoFit/>
          </a:bodyPr>
          <a:lstStyle/>
          <a:p>
            <a:r>
              <a:rPr lang="tr-TR" sz="1200" b="1" dirty="0" smtClean="0">
                <a:latin typeface="Arial Narrow" pitchFamily="34" charset="0"/>
              </a:rPr>
              <a:t>3</a:t>
            </a:r>
            <a:r>
              <a:rPr lang="tr-TR" sz="1200" dirty="0" smtClean="0">
                <a:latin typeface="Arial Narrow" pitchFamily="34" charset="0"/>
              </a:rPr>
              <a:t>.   Cumhuriyetin ilanıyla      …………..……..     seçme ve seçilme hakkına kavuştu.</a:t>
            </a:r>
            <a:endParaRPr lang="tr-TR" sz="1200" dirty="0">
              <a:latin typeface="Arial Narrow" pitchFamily="34" charset="0"/>
            </a:endParaRPr>
          </a:p>
        </p:txBody>
      </p:sp>
      <p:sp>
        <p:nvSpPr>
          <p:cNvPr id="29" name="28 Metin kutusu"/>
          <p:cNvSpPr txBox="1"/>
          <p:nvPr/>
        </p:nvSpPr>
        <p:spPr>
          <a:xfrm>
            <a:off x="1863911" y="332899"/>
            <a:ext cx="718466" cy="276999"/>
          </a:xfrm>
          <a:prstGeom prst="rect">
            <a:avLst/>
          </a:prstGeom>
          <a:noFill/>
          <a:ln>
            <a:solidFill>
              <a:schemeClr val="bg1">
                <a:lumMod val="75000"/>
              </a:schemeClr>
            </a:solidFill>
          </a:ln>
        </p:spPr>
        <p:txBody>
          <a:bodyPr wrap="none" rtlCol="0">
            <a:spAutoFit/>
          </a:bodyPr>
          <a:lstStyle/>
          <a:p>
            <a:r>
              <a:rPr lang="tr-TR" sz="1200" b="1" dirty="0" smtClean="0">
                <a:solidFill>
                  <a:schemeClr val="bg1">
                    <a:lumMod val="75000"/>
                  </a:schemeClr>
                </a:solidFill>
              </a:rPr>
              <a:t>halkımız</a:t>
            </a:r>
            <a:endParaRPr lang="tr-TR" sz="1200" b="1" dirty="0">
              <a:solidFill>
                <a:schemeClr val="bg1">
                  <a:lumMod val="75000"/>
                </a:schemeClr>
              </a:solidFill>
            </a:endParaRPr>
          </a:p>
        </p:txBody>
      </p:sp>
      <p:sp>
        <p:nvSpPr>
          <p:cNvPr id="30" name="29 Metin kutusu"/>
          <p:cNvSpPr txBox="1"/>
          <p:nvPr/>
        </p:nvSpPr>
        <p:spPr>
          <a:xfrm>
            <a:off x="39515" y="1643042"/>
            <a:ext cx="3812775" cy="276999"/>
          </a:xfrm>
          <a:prstGeom prst="rect">
            <a:avLst/>
          </a:prstGeom>
          <a:noFill/>
        </p:spPr>
        <p:txBody>
          <a:bodyPr wrap="none" rtlCol="0">
            <a:spAutoFit/>
          </a:bodyPr>
          <a:lstStyle/>
          <a:p>
            <a:r>
              <a:rPr lang="tr-TR" sz="1200" b="1" dirty="0" smtClean="0">
                <a:latin typeface="Arial Narrow" pitchFamily="34" charset="0"/>
              </a:rPr>
              <a:t>4</a:t>
            </a:r>
            <a:r>
              <a:rPr lang="tr-TR" sz="1200" dirty="0" smtClean="0">
                <a:latin typeface="Arial Narrow" pitchFamily="34" charset="0"/>
              </a:rPr>
              <a:t>.   Aynı kalitedeki iki üründen …………….……….olanı almalıyız.</a:t>
            </a:r>
            <a:endParaRPr lang="tr-TR" sz="1200" dirty="0">
              <a:latin typeface="Arial Narrow" pitchFamily="34" charset="0"/>
            </a:endParaRPr>
          </a:p>
        </p:txBody>
      </p:sp>
      <p:sp>
        <p:nvSpPr>
          <p:cNvPr id="31" name="30 Metin kutusu"/>
          <p:cNvSpPr txBox="1"/>
          <p:nvPr/>
        </p:nvSpPr>
        <p:spPr>
          <a:xfrm>
            <a:off x="31899" y="1866109"/>
            <a:ext cx="3789820" cy="276999"/>
          </a:xfrm>
          <a:prstGeom prst="rect">
            <a:avLst/>
          </a:prstGeom>
          <a:noFill/>
        </p:spPr>
        <p:txBody>
          <a:bodyPr wrap="none" rtlCol="0">
            <a:spAutoFit/>
          </a:bodyPr>
          <a:lstStyle/>
          <a:p>
            <a:r>
              <a:rPr lang="tr-TR" sz="1200" b="1" dirty="0" smtClean="0">
                <a:latin typeface="Arial Narrow" pitchFamily="34" charset="0"/>
              </a:rPr>
              <a:t>5</a:t>
            </a:r>
            <a:r>
              <a:rPr lang="tr-TR" sz="1200" dirty="0" smtClean="0">
                <a:latin typeface="Arial Narrow" pitchFamily="34" charset="0"/>
              </a:rPr>
              <a:t>.   …………..……..   olarak hak ve sorumluluklarımızı bilmeliyiz.</a:t>
            </a:r>
            <a:endParaRPr lang="tr-TR" sz="1200" dirty="0">
              <a:latin typeface="Arial Narrow" pitchFamily="34" charset="0"/>
            </a:endParaRPr>
          </a:p>
        </p:txBody>
      </p:sp>
      <p:sp>
        <p:nvSpPr>
          <p:cNvPr id="32" name="31 Metin kutusu"/>
          <p:cNvSpPr txBox="1"/>
          <p:nvPr/>
        </p:nvSpPr>
        <p:spPr>
          <a:xfrm>
            <a:off x="31899" y="2071670"/>
            <a:ext cx="4081054" cy="276999"/>
          </a:xfrm>
          <a:prstGeom prst="rect">
            <a:avLst/>
          </a:prstGeom>
          <a:noFill/>
        </p:spPr>
        <p:txBody>
          <a:bodyPr wrap="none" rtlCol="0">
            <a:spAutoFit/>
          </a:bodyPr>
          <a:lstStyle/>
          <a:p>
            <a:r>
              <a:rPr lang="tr-TR" sz="1200" b="1" dirty="0" smtClean="0">
                <a:latin typeface="Arial Narrow" pitchFamily="34" charset="0"/>
              </a:rPr>
              <a:t>6</a:t>
            </a:r>
            <a:r>
              <a:rPr lang="tr-TR" sz="1200" dirty="0" smtClean="0">
                <a:latin typeface="Arial Narrow" pitchFamily="34" charset="0"/>
              </a:rPr>
              <a:t>.   Alışverişe çıkmadan önce  ……………………..  listesi yapmalıyız.</a:t>
            </a:r>
            <a:endParaRPr lang="tr-TR" sz="1200" dirty="0">
              <a:latin typeface="Arial Narrow" pitchFamily="34" charset="0"/>
            </a:endParaRPr>
          </a:p>
        </p:txBody>
      </p:sp>
      <p:sp>
        <p:nvSpPr>
          <p:cNvPr id="33" name="32 Metin kutusu"/>
          <p:cNvSpPr txBox="1"/>
          <p:nvPr/>
        </p:nvSpPr>
        <p:spPr>
          <a:xfrm>
            <a:off x="39515" y="2275351"/>
            <a:ext cx="3757760" cy="276999"/>
          </a:xfrm>
          <a:prstGeom prst="rect">
            <a:avLst/>
          </a:prstGeom>
          <a:noFill/>
        </p:spPr>
        <p:txBody>
          <a:bodyPr wrap="none" rtlCol="0">
            <a:spAutoFit/>
          </a:bodyPr>
          <a:lstStyle/>
          <a:p>
            <a:r>
              <a:rPr lang="tr-TR" sz="1200" b="1" dirty="0" smtClean="0">
                <a:latin typeface="Arial Narrow" pitchFamily="34" charset="0"/>
              </a:rPr>
              <a:t>7</a:t>
            </a:r>
            <a:r>
              <a:rPr lang="tr-TR" sz="1200" dirty="0" smtClean="0">
                <a:latin typeface="Arial Narrow" pitchFamily="34" charset="0"/>
              </a:rPr>
              <a:t>.   Bozuk çıkan ürünleri aldığımız yere ………………  etmeliyiz.</a:t>
            </a:r>
            <a:endParaRPr lang="tr-TR" sz="1200" dirty="0">
              <a:latin typeface="Arial Narrow" pitchFamily="34" charset="0"/>
            </a:endParaRPr>
          </a:p>
        </p:txBody>
      </p:sp>
      <p:sp>
        <p:nvSpPr>
          <p:cNvPr id="34" name="33 Metin kutusu"/>
          <p:cNvSpPr txBox="1"/>
          <p:nvPr/>
        </p:nvSpPr>
        <p:spPr>
          <a:xfrm>
            <a:off x="31899" y="2498418"/>
            <a:ext cx="3425425" cy="276999"/>
          </a:xfrm>
          <a:prstGeom prst="rect">
            <a:avLst/>
          </a:prstGeom>
          <a:noFill/>
        </p:spPr>
        <p:txBody>
          <a:bodyPr wrap="none" rtlCol="0">
            <a:spAutoFit/>
          </a:bodyPr>
          <a:lstStyle/>
          <a:p>
            <a:r>
              <a:rPr lang="tr-TR" sz="1200" b="1" dirty="0" smtClean="0">
                <a:latin typeface="Arial Narrow" pitchFamily="34" charset="0"/>
              </a:rPr>
              <a:t>8</a:t>
            </a:r>
            <a:r>
              <a:rPr lang="tr-TR" sz="1200" dirty="0" smtClean="0">
                <a:latin typeface="Arial Narrow" pitchFamily="34" charset="0"/>
              </a:rPr>
              <a:t>.   Alışverişimizi aile  ……………………  göre yapmalıyız.</a:t>
            </a:r>
            <a:endParaRPr lang="tr-TR" sz="1200" dirty="0">
              <a:latin typeface="Arial Narrow" pitchFamily="34" charset="0"/>
            </a:endParaRPr>
          </a:p>
        </p:txBody>
      </p:sp>
      <p:sp>
        <p:nvSpPr>
          <p:cNvPr id="35" name="34 Metin kutusu"/>
          <p:cNvSpPr txBox="1"/>
          <p:nvPr/>
        </p:nvSpPr>
        <p:spPr>
          <a:xfrm>
            <a:off x="31899" y="2703979"/>
            <a:ext cx="4154792" cy="276999"/>
          </a:xfrm>
          <a:prstGeom prst="rect">
            <a:avLst/>
          </a:prstGeom>
          <a:noFill/>
        </p:spPr>
        <p:txBody>
          <a:bodyPr wrap="none" rtlCol="0">
            <a:spAutoFit/>
          </a:bodyPr>
          <a:lstStyle/>
          <a:p>
            <a:r>
              <a:rPr lang="tr-TR" sz="1200" b="1" dirty="0" smtClean="0">
                <a:latin typeface="Arial Narrow" pitchFamily="34" charset="0"/>
              </a:rPr>
              <a:t>9</a:t>
            </a:r>
            <a:r>
              <a:rPr lang="tr-TR" sz="1200" dirty="0" smtClean="0">
                <a:latin typeface="Arial Narrow" pitchFamily="34" charset="0"/>
              </a:rPr>
              <a:t>.   Elektronik eşya aldığımızda ………………..   belgesi de alınmalıdır.</a:t>
            </a:r>
            <a:endParaRPr lang="tr-TR" sz="1200" dirty="0">
              <a:latin typeface="Arial Narrow" pitchFamily="34" charset="0"/>
            </a:endParaRPr>
          </a:p>
        </p:txBody>
      </p:sp>
      <p:sp>
        <p:nvSpPr>
          <p:cNvPr id="36" name="35 Metin kutusu"/>
          <p:cNvSpPr txBox="1"/>
          <p:nvPr/>
        </p:nvSpPr>
        <p:spPr>
          <a:xfrm>
            <a:off x="28882" y="2918293"/>
            <a:ext cx="4043094" cy="276999"/>
          </a:xfrm>
          <a:prstGeom prst="rect">
            <a:avLst/>
          </a:prstGeom>
          <a:noFill/>
        </p:spPr>
        <p:txBody>
          <a:bodyPr wrap="none" rtlCol="0">
            <a:spAutoFit/>
          </a:bodyPr>
          <a:lstStyle/>
          <a:p>
            <a:r>
              <a:rPr lang="tr-TR" sz="1200" b="1" dirty="0" smtClean="0">
                <a:latin typeface="Arial Narrow" pitchFamily="34" charset="0"/>
              </a:rPr>
              <a:t>10</a:t>
            </a:r>
            <a:r>
              <a:rPr lang="tr-TR" sz="1200" dirty="0" smtClean="0">
                <a:latin typeface="Arial Narrow" pitchFamily="34" charset="0"/>
              </a:rPr>
              <a:t>.   Ürünleri alırken ………………….   tarihlerini de kontrol etmeliyiz.</a:t>
            </a:r>
            <a:endParaRPr lang="tr-TR" sz="1200" dirty="0">
              <a:latin typeface="Arial Narrow" pitchFamily="34" charset="0"/>
            </a:endParaRPr>
          </a:p>
        </p:txBody>
      </p:sp>
      <p:sp>
        <p:nvSpPr>
          <p:cNvPr id="37" name="36 Metin kutusu"/>
          <p:cNvSpPr txBox="1"/>
          <p:nvPr/>
        </p:nvSpPr>
        <p:spPr>
          <a:xfrm>
            <a:off x="21266" y="3141360"/>
            <a:ext cx="3654142" cy="276999"/>
          </a:xfrm>
          <a:prstGeom prst="rect">
            <a:avLst/>
          </a:prstGeom>
          <a:noFill/>
        </p:spPr>
        <p:txBody>
          <a:bodyPr wrap="none" rtlCol="0">
            <a:spAutoFit/>
          </a:bodyPr>
          <a:lstStyle/>
          <a:p>
            <a:r>
              <a:rPr lang="tr-TR" sz="1200" b="1" dirty="0" smtClean="0">
                <a:latin typeface="Arial Narrow" pitchFamily="34" charset="0"/>
              </a:rPr>
              <a:t>11</a:t>
            </a:r>
            <a:r>
              <a:rPr lang="tr-TR" sz="1200" dirty="0" smtClean="0">
                <a:latin typeface="Arial Narrow" pitchFamily="34" charset="0"/>
              </a:rPr>
              <a:t>.   Alışverişten önce ……….…….   araştırması yapmalıyız.</a:t>
            </a:r>
            <a:endParaRPr lang="tr-TR" sz="1200" dirty="0">
              <a:latin typeface="Arial Narrow" pitchFamily="34" charset="0"/>
            </a:endParaRPr>
          </a:p>
        </p:txBody>
      </p:sp>
      <p:sp>
        <p:nvSpPr>
          <p:cNvPr id="38" name="37 Metin kutusu"/>
          <p:cNvSpPr txBox="1"/>
          <p:nvPr/>
        </p:nvSpPr>
        <p:spPr>
          <a:xfrm>
            <a:off x="21266" y="3346921"/>
            <a:ext cx="4262192" cy="276999"/>
          </a:xfrm>
          <a:prstGeom prst="rect">
            <a:avLst/>
          </a:prstGeom>
          <a:noFill/>
        </p:spPr>
        <p:txBody>
          <a:bodyPr wrap="none" rtlCol="0">
            <a:spAutoFit/>
          </a:bodyPr>
          <a:lstStyle/>
          <a:p>
            <a:r>
              <a:rPr lang="tr-TR" sz="1200" b="1" dirty="0" smtClean="0">
                <a:latin typeface="Arial Narrow" pitchFamily="34" charset="0"/>
              </a:rPr>
              <a:t>12</a:t>
            </a:r>
            <a:r>
              <a:rPr lang="tr-TR" sz="1200" dirty="0" smtClean="0">
                <a:latin typeface="Arial Narrow" pitchFamily="34" charset="0"/>
              </a:rPr>
              <a:t>.   Bir ailenin gelir – giderini gösteren çizelgeye …………………   denir.</a:t>
            </a:r>
            <a:endParaRPr lang="tr-TR" sz="1200" dirty="0">
              <a:latin typeface="Arial Narrow" pitchFamily="34" charset="0"/>
            </a:endParaRPr>
          </a:p>
        </p:txBody>
      </p:sp>
      <p:sp>
        <p:nvSpPr>
          <p:cNvPr id="39" name="38 Metin kutusu"/>
          <p:cNvSpPr txBox="1"/>
          <p:nvPr/>
        </p:nvSpPr>
        <p:spPr>
          <a:xfrm>
            <a:off x="1340679" y="332899"/>
            <a:ext cx="476412" cy="276999"/>
          </a:xfrm>
          <a:prstGeom prst="rect">
            <a:avLst/>
          </a:prstGeom>
          <a:noFill/>
          <a:ln>
            <a:solidFill>
              <a:schemeClr val="bg1">
                <a:lumMod val="75000"/>
              </a:schemeClr>
            </a:solidFill>
          </a:ln>
        </p:spPr>
        <p:txBody>
          <a:bodyPr wrap="none" rtlCol="0">
            <a:spAutoFit/>
          </a:bodyPr>
          <a:lstStyle/>
          <a:p>
            <a:r>
              <a:rPr lang="tr-TR" sz="1200" b="1" dirty="0" smtClean="0">
                <a:solidFill>
                  <a:schemeClr val="bg1">
                    <a:lumMod val="75000"/>
                  </a:schemeClr>
                </a:solidFill>
              </a:rPr>
              <a:t>ucuz</a:t>
            </a:r>
            <a:endParaRPr lang="tr-TR" sz="1200" b="1" dirty="0">
              <a:solidFill>
                <a:schemeClr val="bg1">
                  <a:lumMod val="75000"/>
                </a:schemeClr>
              </a:solidFill>
            </a:endParaRPr>
          </a:p>
        </p:txBody>
      </p:sp>
      <p:sp>
        <p:nvSpPr>
          <p:cNvPr id="40" name="39 Metin kutusu"/>
          <p:cNvSpPr txBox="1"/>
          <p:nvPr/>
        </p:nvSpPr>
        <p:spPr>
          <a:xfrm>
            <a:off x="3157435" y="325259"/>
            <a:ext cx="660309" cy="276999"/>
          </a:xfrm>
          <a:prstGeom prst="rect">
            <a:avLst/>
          </a:prstGeom>
          <a:noFill/>
          <a:ln>
            <a:solidFill>
              <a:schemeClr val="bg1">
                <a:lumMod val="75000"/>
              </a:schemeClr>
            </a:solidFill>
          </a:ln>
        </p:spPr>
        <p:txBody>
          <a:bodyPr wrap="none" rtlCol="0">
            <a:spAutoFit/>
          </a:bodyPr>
          <a:lstStyle/>
          <a:p>
            <a:r>
              <a:rPr lang="tr-TR" sz="1200" b="1" dirty="0" smtClean="0">
                <a:solidFill>
                  <a:schemeClr val="bg1">
                    <a:lumMod val="75000"/>
                  </a:schemeClr>
                </a:solidFill>
              </a:rPr>
              <a:t>tüketici</a:t>
            </a:r>
            <a:endParaRPr lang="tr-TR" sz="1200" b="1" dirty="0">
              <a:solidFill>
                <a:schemeClr val="bg1">
                  <a:lumMod val="75000"/>
                </a:schemeClr>
              </a:solidFill>
            </a:endParaRPr>
          </a:p>
        </p:txBody>
      </p:sp>
      <p:sp>
        <p:nvSpPr>
          <p:cNvPr id="41" name="40 Metin kutusu"/>
          <p:cNvSpPr txBox="1"/>
          <p:nvPr/>
        </p:nvSpPr>
        <p:spPr>
          <a:xfrm>
            <a:off x="2634203" y="325259"/>
            <a:ext cx="458780" cy="276999"/>
          </a:xfrm>
          <a:prstGeom prst="rect">
            <a:avLst/>
          </a:prstGeom>
          <a:noFill/>
          <a:ln>
            <a:solidFill>
              <a:schemeClr val="bg1">
                <a:lumMod val="75000"/>
              </a:schemeClr>
            </a:solidFill>
          </a:ln>
        </p:spPr>
        <p:txBody>
          <a:bodyPr wrap="none" rtlCol="0">
            <a:spAutoFit/>
          </a:bodyPr>
          <a:lstStyle/>
          <a:p>
            <a:r>
              <a:rPr lang="tr-TR" sz="1200" b="1" dirty="0" smtClean="0">
                <a:solidFill>
                  <a:schemeClr val="bg1">
                    <a:lumMod val="75000"/>
                  </a:schemeClr>
                </a:solidFill>
              </a:rPr>
              <a:t>iade</a:t>
            </a:r>
            <a:endParaRPr lang="tr-TR" sz="1200" b="1" dirty="0">
              <a:solidFill>
                <a:schemeClr val="bg1">
                  <a:lumMod val="75000"/>
                </a:schemeClr>
              </a:solidFill>
            </a:endParaRPr>
          </a:p>
        </p:txBody>
      </p:sp>
      <p:sp>
        <p:nvSpPr>
          <p:cNvPr id="42" name="41 Metin kutusu"/>
          <p:cNvSpPr txBox="1"/>
          <p:nvPr/>
        </p:nvSpPr>
        <p:spPr>
          <a:xfrm>
            <a:off x="4433469" y="644023"/>
            <a:ext cx="613117" cy="276999"/>
          </a:xfrm>
          <a:prstGeom prst="rect">
            <a:avLst/>
          </a:prstGeom>
          <a:noFill/>
          <a:ln>
            <a:solidFill>
              <a:schemeClr val="bg1">
                <a:lumMod val="75000"/>
              </a:schemeClr>
            </a:solidFill>
          </a:ln>
        </p:spPr>
        <p:txBody>
          <a:bodyPr wrap="none" rtlCol="0">
            <a:spAutoFit/>
          </a:bodyPr>
          <a:lstStyle/>
          <a:p>
            <a:r>
              <a:rPr lang="tr-TR" sz="1200" b="1" dirty="0" smtClean="0">
                <a:solidFill>
                  <a:schemeClr val="bg1">
                    <a:lumMod val="75000"/>
                  </a:schemeClr>
                </a:solidFill>
              </a:rPr>
              <a:t>üretim</a:t>
            </a:r>
            <a:endParaRPr lang="tr-TR" sz="1200" b="1" dirty="0">
              <a:solidFill>
                <a:schemeClr val="bg1">
                  <a:lumMod val="75000"/>
                </a:schemeClr>
              </a:solidFill>
            </a:endParaRPr>
          </a:p>
        </p:txBody>
      </p:sp>
      <p:sp>
        <p:nvSpPr>
          <p:cNvPr id="43" name="42 Metin kutusu"/>
          <p:cNvSpPr txBox="1"/>
          <p:nvPr/>
        </p:nvSpPr>
        <p:spPr>
          <a:xfrm>
            <a:off x="3828336" y="647016"/>
            <a:ext cx="543290" cy="276999"/>
          </a:xfrm>
          <a:prstGeom prst="rect">
            <a:avLst/>
          </a:prstGeom>
          <a:noFill/>
          <a:ln>
            <a:solidFill>
              <a:schemeClr val="bg1">
                <a:lumMod val="75000"/>
              </a:schemeClr>
            </a:solidFill>
          </a:ln>
        </p:spPr>
        <p:txBody>
          <a:bodyPr wrap="none" rtlCol="0">
            <a:spAutoFit/>
          </a:bodyPr>
          <a:lstStyle/>
          <a:p>
            <a:r>
              <a:rPr lang="tr-TR" sz="1200" b="1" dirty="0" smtClean="0">
                <a:solidFill>
                  <a:schemeClr val="bg1">
                    <a:lumMod val="75000"/>
                  </a:schemeClr>
                </a:solidFill>
              </a:rPr>
              <a:t>bütçe</a:t>
            </a:r>
            <a:endParaRPr lang="tr-TR" sz="1200" b="1" dirty="0">
              <a:solidFill>
                <a:schemeClr val="bg1">
                  <a:lumMod val="75000"/>
                </a:schemeClr>
              </a:solidFill>
            </a:endParaRPr>
          </a:p>
        </p:txBody>
      </p:sp>
      <p:sp>
        <p:nvSpPr>
          <p:cNvPr id="44" name="43 Metin kutusu"/>
          <p:cNvSpPr txBox="1"/>
          <p:nvPr/>
        </p:nvSpPr>
        <p:spPr>
          <a:xfrm>
            <a:off x="1659593" y="651663"/>
            <a:ext cx="739048" cy="276999"/>
          </a:xfrm>
          <a:prstGeom prst="rect">
            <a:avLst/>
          </a:prstGeom>
          <a:noFill/>
          <a:ln>
            <a:solidFill>
              <a:schemeClr val="bg1">
                <a:lumMod val="75000"/>
              </a:schemeClr>
            </a:solidFill>
          </a:ln>
        </p:spPr>
        <p:txBody>
          <a:bodyPr wrap="none" rtlCol="0">
            <a:spAutoFit/>
          </a:bodyPr>
          <a:lstStyle/>
          <a:p>
            <a:r>
              <a:rPr lang="tr-TR" sz="1200" b="1" dirty="0" smtClean="0">
                <a:solidFill>
                  <a:schemeClr val="bg1">
                    <a:lumMod val="75000"/>
                  </a:schemeClr>
                </a:solidFill>
              </a:rPr>
              <a:t>kullanım</a:t>
            </a:r>
            <a:endParaRPr lang="tr-TR" sz="1200" b="1" dirty="0">
              <a:solidFill>
                <a:schemeClr val="bg1">
                  <a:lumMod val="75000"/>
                </a:schemeClr>
              </a:solidFill>
            </a:endParaRPr>
          </a:p>
        </p:txBody>
      </p:sp>
      <p:sp>
        <p:nvSpPr>
          <p:cNvPr id="45" name="44 Metin kutusu"/>
          <p:cNvSpPr txBox="1"/>
          <p:nvPr/>
        </p:nvSpPr>
        <p:spPr>
          <a:xfrm>
            <a:off x="789804" y="651663"/>
            <a:ext cx="802977" cy="276999"/>
          </a:xfrm>
          <a:prstGeom prst="rect">
            <a:avLst/>
          </a:prstGeom>
          <a:noFill/>
          <a:ln>
            <a:solidFill>
              <a:schemeClr val="bg1">
                <a:lumMod val="75000"/>
              </a:schemeClr>
            </a:solidFill>
          </a:ln>
        </p:spPr>
        <p:txBody>
          <a:bodyPr wrap="none" rtlCol="0">
            <a:spAutoFit/>
          </a:bodyPr>
          <a:lstStyle/>
          <a:p>
            <a:r>
              <a:rPr lang="tr-TR" sz="1200" b="1" dirty="0" smtClean="0">
                <a:solidFill>
                  <a:schemeClr val="bg1">
                    <a:lumMod val="75000"/>
                  </a:schemeClr>
                </a:solidFill>
              </a:rPr>
              <a:t>bütçesine</a:t>
            </a:r>
            <a:endParaRPr lang="tr-TR" sz="1200" b="1" dirty="0">
              <a:solidFill>
                <a:schemeClr val="bg1">
                  <a:lumMod val="75000"/>
                </a:schemeClr>
              </a:solidFill>
            </a:endParaRPr>
          </a:p>
        </p:txBody>
      </p:sp>
      <p:sp>
        <p:nvSpPr>
          <p:cNvPr id="46" name="45 Metin kutusu"/>
          <p:cNvSpPr txBox="1"/>
          <p:nvPr/>
        </p:nvSpPr>
        <p:spPr>
          <a:xfrm>
            <a:off x="3123245" y="644023"/>
            <a:ext cx="630878" cy="276999"/>
          </a:xfrm>
          <a:prstGeom prst="rect">
            <a:avLst/>
          </a:prstGeom>
          <a:noFill/>
          <a:ln>
            <a:solidFill>
              <a:schemeClr val="bg1">
                <a:lumMod val="75000"/>
              </a:schemeClr>
            </a:solidFill>
          </a:ln>
        </p:spPr>
        <p:txBody>
          <a:bodyPr wrap="none" rtlCol="0">
            <a:spAutoFit/>
          </a:bodyPr>
          <a:lstStyle/>
          <a:p>
            <a:r>
              <a:rPr lang="tr-TR" sz="1200" b="1" dirty="0" smtClean="0">
                <a:solidFill>
                  <a:schemeClr val="bg1">
                    <a:lumMod val="75000"/>
                  </a:schemeClr>
                </a:solidFill>
              </a:rPr>
              <a:t>garanti</a:t>
            </a:r>
            <a:endParaRPr lang="tr-TR" sz="1200" b="1" dirty="0">
              <a:solidFill>
                <a:schemeClr val="bg1">
                  <a:lumMod val="75000"/>
                </a:schemeClr>
              </a:solidFill>
            </a:endParaRPr>
          </a:p>
        </p:txBody>
      </p:sp>
      <p:sp>
        <p:nvSpPr>
          <p:cNvPr id="47" name="46 Metin kutusu"/>
          <p:cNvSpPr txBox="1"/>
          <p:nvPr/>
        </p:nvSpPr>
        <p:spPr>
          <a:xfrm>
            <a:off x="2461784" y="644023"/>
            <a:ext cx="605743" cy="276999"/>
          </a:xfrm>
          <a:prstGeom prst="rect">
            <a:avLst/>
          </a:prstGeom>
          <a:noFill/>
          <a:ln>
            <a:solidFill>
              <a:schemeClr val="bg1">
                <a:lumMod val="75000"/>
              </a:schemeClr>
            </a:solidFill>
          </a:ln>
        </p:spPr>
        <p:txBody>
          <a:bodyPr wrap="none" rtlCol="0">
            <a:spAutoFit/>
          </a:bodyPr>
          <a:lstStyle/>
          <a:p>
            <a:r>
              <a:rPr lang="tr-TR" sz="1200" b="1" dirty="0" smtClean="0">
                <a:solidFill>
                  <a:schemeClr val="bg1">
                    <a:lumMod val="75000"/>
                  </a:schemeClr>
                </a:solidFill>
              </a:rPr>
              <a:t>ihtiyaç</a:t>
            </a:r>
            <a:endParaRPr lang="tr-TR" sz="1200" b="1" dirty="0">
              <a:solidFill>
                <a:schemeClr val="bg1">
                  <a:lumMod val="75000"/>
                </a:schemeClr>
              </a:solidFill>
            </a:endParaRPr>
          </a:p>
        </p:txBody>
      </p:sp>
      <p:sp>
        <p:nvSpPr>
          <p:cNvPr id="48" name="47 Metin kutusu"/>
          <p:cNvSpPr txBox="1"/>
          <p:nvPr/>
        </p:nvSpPr>
        <p:spPr>
          <a:xfrm>
            <a:off x="5104255" y="642910"/>
            <a:ext cx="467885" cy="276999"/>
          </a:xfrm>
          <a:prstGeom prst="rect">
            <a:avLst/>
          </a:prstGeom>
          <a:noFill/>
          <a:ln>
            <a:solidFill>
              <a:schemeClr val="bg1">
                <a:lumMod val="75000"/>
              </a:schemeClr>
            </a:solidFill>
          </a:ln>
        </p:spPr>
        <p:txBody>
          <a:bodyPr wrap="none" rtlCol="0">
            <a:spAutoFit/>
          </a:bodyPr>
          <a:lstStyle/>
          <a:p>
            <a:r>
              <a:rPr lang="tr-TR" sz="1200" b="1" dirty="0" smtClean="0">
                <a:solidFill>
                  <a:schemeClr val="bg1">
                    <a:lumMod val="75000"/>
                  </a:schemeClr>
                </a:solidFill>
              </a:rPr>
              <a:t>fiyat</a:t>
            </a:r>
            <a:endParaRPr lang="tr-TR" sz="1200" b="1" dirty="0">
              <a:solidFill>
                <a:schemeClr val="bg1">
                  <a:lumMod val="75000"/>
                </a:schemeClr>
              </a:solidFill>
            </a:endParaRPr>
          </a:p>
        </p:txBody>
      </p:sp>
      <p:pic>
        <p:nvPicPr>
          <p:cNvPr id="3074" name="Picture 2" descr="http://www.anadoluhastanesi.com.tr/tibbi/ambulans.jpg"/>
          <p:cNvPicPr>
            <a:picLocks noChangeAspect="1" noChangeArrowheads="1"/>
          </p:cNvPicPr>
          <p:nvPr/>
        </p:nvPicPr>
        <p:blipFill>
          <a:blip r:embed="rId2" cstate="print"/>
          <a:srcRect/>
          <a:stretch>
            <a:fillRect/>
          </a:stretch>
        </p:blipFill>
        <p:spPr bwMode="auto">
          <a:xfrm>
            <a:off x="3894612" y="6948270"/>
            <a:ext cx="612661" cy="481250"/>
          </a:xfrm>
          <a:prstGeom prst="rect">
            <a:avLst/>
          </a:prstGeom>
          <a:noFill/>
          <a:ln>
            <a:solidFill>
              <a:schemeClr val="bg1">
                <a:lumMod val="75000"/>
              </a:schemeClr>
            </a:solidFill>
          </a:ln>
        </p:spPr>
      </p:pic>
      <p:sp>
        <p:nvSpPr>
          <p:cNvPr id="49" name="48 Metin kutusu"/>
          <p:cNvSpPr txBox="1"/>
          <p:nvPr/>
        </p:nvSpPr>
        <p:spPr>
          <a:xfrm>
            <a:off x="3357562" y="7072330"/>
            <a:ext cx="454355" cy="338554"/>
          </a:xfrm>
          <a:prstGeom prst="rect">
            <a:avLst/>
          </a:prstGeom>
          <a:noFill/>
          <a:ln w="6350">
            <a:solidFill>
              <a:schemeClr val="bg1">
                <a:lumMod val="75000"/>
              </a:schemeClr>
            </a:solidFill>
          </a:ln>
        </p:spPr>
        <p:txBody>
          <a:bodyPr wrap="none" rtlCol="0">
            <a:spAutoFit/>
          </a:bodyPr>
          <a:lstStyle/>
          <a:p>
            <a:r>
              <a:rPr lang="tr-TR" sz="1600" b="1" dirty="0" smtClean="0">
                <a:solidFill>
                  <a:schemeClr val="bg1">
                    <a:lumMod val="75000"/>
                  </a:schemeClr>
                </a:solidFill>
                <a:latin typeface="Arial Narrow" pitchFamily="34" charset="0"/>
              </a:rPr>
              <a:t>112</a:t>
            </a:r>
            <a:endParaRPr lang="tr-TR" sz="1600" b="1" dirty="0">
              <a:solidFill>
                <a:schemeClr val="bg1">
                  <a:lumMod val="75000"/>
                </a:schemeClr>
              </a:solidFill>
              <a:latin typeface="Arial Narrow" pitchFamily="34" charset="0"/>
            </a:endParaRPr>
          </a:p>
        </p:txBody>
      </p:sp>
      <p:pic>
        <p:nvPicPr>
          <p:cNvPr id="3076" name="Picture 4" descr="polis imdat resmi ile ilgili görsel sonucu">
            <a:hlinkClick r:id="rId3"/>
          </p:cNvPr>
          <p:cNvPicPr>
            <a:picLocks noChangeAspect="1" noChangeArrowheads="1"/>
          </p:cNvPicPr>
          <p:nvPr/>
        </p:nvPicPr>
        <p:blipFill>
          <a:blip r:embed="rId4"/>
          <a:srcRect/>
          <a:stretch>
            <a:fillRect/>
          </a:stretch>
        </p:blipFill>
        <p:spPr bwMode="auto">
          <a:xfrm>
            <a:off x="4000504" y="7611934"/>
            <a:ext cx="428628" cy="428629"/>
          </a:xfrm>
          <a:prstGeom prst="rect">
            <a:avLst/>
          </a:prstGeom>
          <a:noFill/>
          <a:ln>
            <a:solidFill>
              <a:schemeClr val="bg1">
                <a:lumMod val="75000"/>
              </a:schemeClr>
            </a:solidFill>
          </a:ln>
        </p:spPr>
      </p:pic>
      <p:pic>
        <p:nvPicPr>
          <p:cNvPr id="3078" name="Picture 6" descr="itfaiye 110 ile ilgili görsel sonucu">
            <a:hlinkClick r:id="rId5"/>
          </p:cNvPr>
          <p:cNvPicPr>
            <a:picLocks noChangeAspect="1" noChangeArrowheads="1"/>
          </p:cNvPicPr>
          <p:nvPr/>
        </p:nvPicPr>
        <p:blipFill>
          <a:blip r:embed="rId6"/>
          <a:srcRect/>
          <a:stretch>
            <a:fillRect/>
          </a:stretch>
        </p:blipFill>
        <p:spPr bwMode="auto">
          <a:xfrm>
            <a:off x="4000504" y="8358215"/>
            <a:ext cx="575656" cy="500066"/>
          </a:xfrm>
          <a:prstGeom prst="rect">
            <a:avLst/>
          </a:prstGeom>
          <a:noFill/>
          <a:ln>
            <a:solidFill>
              <a:schemeClr val="bg1">
                <a:lumMod val="75000"/>
              </a:schemeClr>
            </a:solidFill>
          </a:ln>
        </p:spPr>
      </p:pic>
      <p:sp>
        <p:nvSpPr>
          <p:cNvPr id="50" name="49 Metin kutusu"/>
          <p:cNvSpPr txBox="1"/>
          <p:nvPr/>
        </p:nvSpPr>
        <p:spPr>
          <a:xfrm>
            <a:off x="59127" y="3619047"/>
            <a:ext cx="6815468" cy="276999"/>
          </a:xfrm>
          <a:prstGeom prst="rect">
            <a:avLst/>
          </a:prstGeom>
          <a:noFill/>
        </p:spPr>
        <p:txBody>
          <a:bodyPr wrap="square" rtlCol="0">
            <a:spAutoFit/>
          </a:bodyPr>
          <a:lstStyle/>
          <a:p>
            <a:r>
              <a:rPr lang="tr-TR" sz="1200" b="1" u="sng" dirty="0" smtClean="0">
                <a:solidFill>
                  <a:srgbClr val="FF0000"/>
                </a:solidFill>
                <a:latin typeface="Arial Narrow" pitchFamily="34" charset="0"/>
              </a:rPr>
              <a:t>SORU –5</a:t>
            </a:r>
            <a:r>
              <a:rPr lang="tr-TR" sz="1200" dirty="0" smtClean="0">
                <a:latin typeface="Arial Narrow" pitchFamily="34" charset="0"/>
              </a:rPr>
              <a:t>: Aşağıdaki olayların tarihlerini karşılarındaki boşluklara yazınız..     </a:t>
            </a:r>
            <a:endParaRPr lang="tr-TR" sz="1200" dirty="0">
              <a:latin typeface="Arial Narrow" pitchFamily="34" charset="0"/>
            </a:endParaRPr>
          </a:p>
        </p:txBody>
      </p:sp>
      <p:sp>
        <p:nvSpPr>
          <p:cNvPr id="51" name="50 Metin kutusu"/>
          <p:cNvSpPr txBox="1"/>
          <p:nvPr/>
        </p:nvSpPr>
        <p:spPr>
          <a:xfrm>
            <a:off x="53165" y="3862267"/>
            <a:ext cx="1840056" cy="276999"/>
          </a:xfrm>
          <a:prstGeom prst="rect">
            <a:avLst/>
          </a:prstGeom>
          <a:noFill/>
        </p:spPr>
        <p:txBody>
          <a:bodyPr wrap="none" rtlCol="0">
            <a:spAutoFit/>
          </a:bodyPr>
          <a:lstStyle/>
          <a:p>
            <a:r>
              <a:rPr lang="tr-TR" sz="1200" b="1" dirty="0" smtClean="0">
                <a:latin typeface="Arial Narrow" pitchFamily="34" charset="0"/>
              </a:rPr>
              <a:t>1</a:t>
            </a:r>
            <a:r>
              <a:rPr lang="tr-TR" sz="1200" dirty="0" smtClean="0">
                <a:latin typeface="Arial Narrow" pitchFamily="34" charset="0"/>
              </a:rPr>
              <a:t>.   Atatürk ne zaman doğdu?</a:t>
            </a:r>
            <a:endParaRPr lang="tr-TR" sz="1200" dirty="0">
              <a:latin typeface="Arial Narrow" pitchFamily="34" charset="0"/>
            </a:endParaRPr>
          </a:p>
        </p:txBody>
      </p:sp>
      <p:sp>
        <p:nvSpPr>
          <p:cNvPr id="52" name="51 Metin kutusu"/>
          <p:cNvSpPr txBox="1"/>
          <p:nvPr/>
        </p:nvSpPr>
        <p:spPr>
          <a:xfrm>
            <a:off x="2995788" y="3846987"/>
            <a:ext cx="1648208" cy="276999"/>
          </a:xfrm>
          <a:prstGeom prst="rect">
            <a:avLst/>
          </a:prstGeom>
          <a:noFill/>
        </p:spPr>
        <p:txBody>
          <a:bodyPr wrap="none" rtlCol="0">
            <a:spAutoFit/>
          </a:bodyPr>
          <a:lstStyle/>
          <a:p>
            <a:r>
              <a:rPr lang="tr-TR" sz="1200" dirty="0" smtClean="0">
                <a:latin typeface="Arial Narrow" pitchFamily="34" charset="0"/>
              </a:rPr>
              <a:t>……………………………..</a:t>
            </a:r>
            <a:endParaRPr lang="tr-TR" sz="1200" dirty="0">
              <a:latin typeface="Arial Narrow" pitchFamily="34" charset="0"/>
            </a:endParaRPr>
          </a:p>
        </p:txBody>
      </p:sp>
      <p:cxnSp>
        <p:nvCxnSpPr>
          <p:cNvPr id="54" name="53 Düz Ok Bağlayıcısı"/>
          <p:cNvCxnSpPr/>
          <p:nvPr/>
        </p:nvCxnSpPr>
        <p:spPr>
          <a:xfrm flipV="1">
            <a:off x="2085619" y="4021762"/>
            <a:ext cx="821399" cy="271"/>
          </a:xfrm>
          <a:prstGeom prst="straightConnector1">
            <a:avLst/>
          </a:prstGeom>
          <a:ln w="12700">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55" name="54 Metin kutusu"/>
          <p:cNvSpPr txBox="1"/>
          <p:nvPr/>
        </p:nvSpPr>
        <p:spPr>
          <a:xfrm>
            <a:off x="53165" y="4108480"/>
            <a:ext cx="2474845" cy="276999"/>
          </a:xfrm>
          <a:prstGeom prst="rect">
            <a:avLst/>
          </a:prstGeom>
          <a:noFill/>
        </p:spPr>
        <p:txBody>
          <a:bodyPr wrap="none" rtlCol="0">
            <a:spAutoFit/>
          </a:bodyPr>
          <a:lstStyle/>
          <a:p>
            <a:r>
              <a:rPr lang="tr-TR" sz="1200" b="1" dirty="0" smtClean="0">
                <a:latin typeface="Arial Narrow" pitchFamily="34" charset="0"/>
              </a:rPr>
              <a:t>2</a:t>
            </a:r>
            <a:r>
              <a:rPr lang="tr-TR" sz="1200" dirty="0" smtClean="0">
                <a:latin typeface="Arial Narrow" pitchFamily="34" charset="0"/>
              </a:rPr>
              <a:t>.   Atatürk Samsun’a kaç tarihinde çıktı?</a:t>
            </a:r>
            <a:endParaRPr lang="tr-TR" sz="1200" dirty="0">
              <a:latin typeface="Arial Narrow" pitchFamily="34" charset="0"/>
            </a:endParaRPr>
          </a:p>
        </p:txBody>
      </p:sp>
      <p:sp>
        <p:nvSpPr>
          <p:cNvPr id="56" name="55 Metin kutusu"/>
          <p:cNvSpPr txBox="1"/>
          <p:nvPr/>
        </p:nvSpPr>
        <p:spPr>
          <a:xfrm>
            <a:off x="2995788" y="4093200"/>
            <a:ext cx="1648208" cy="276999"/>
          </a:xfrm>
          <a:prstGeom prst="rect">
            <a:avLst/>
          </a:prstGeom>
          <a:noFill/>
        </p:spPr>
        <p:txBody>
          <a:bodyPr wrap="none" rtlCol="0">
            <a:spAutoFit/>
          </a:bodyPr>
          <a:lstStyle/>
          <a:p>
            <a:r>
              <a:rPr lang="tr-TR" sz="1200" dirty="0" smtClean="0">
                <a:latin typeface="Arial Narrow" pitchFamily="34" charset="0"/>
              </a:rPr>
              <a:t>……………………………..</a:t>
            </a:r>
            <a:endParaRPr lang="tr-TR" sz="1200" dirty="0">
              <a:latin typeface="Arial Narrow" pitchFamily="34" charset="0"/>
            </a:endParaRPr>
          </a:p>
        </p:txBody>
      </p:sp>
      <p:sp>
        <p:nvSpPr>
          <p:cNvPr id="58" name="57 Metin kutusu"/>
          <p:cNvSpPr txBox="1"/>
          <p:nvPr/>
        </p:nvSpPr>
        <p:spPr>
          <a:xfrm>
            <a:off x="53165" y="4336194"/>
            <a:ext cx="1705339" cy="276999"/>
          </a:xfrm>
          <a:prstGeom prst="rect">
            <a:avLst/>
          </a:prstGeom>
          <a:noFill/>
        </p:spPr>
        <p:txBody>
          <a:bodyPr wrap="none" rtlCol="0">
            <a:spAutoFit/>
          </a:bodyPr>
          <a:lstStyle/>
          <a:p>
            <a:r>
              <a:rPr lang="tr-TR" sz="1200" b="1" dirty="0" smtClean="0">
                <a:latin typeface="Arial Narrow" pitchFamily="34" charset="0"/>
              </a:rPr>
              <a:t>3</a:t>
            </a:r>
            <a:r>
              <a:rPr lang="tr-TR" sz="1200" dirty="0" smtClean="0">
                <a:latin typeface="Arial Narrow" pitchFamily="34" charset="0"/>
              </a:rPr>
              <a:t>.   TBMM’nin  açılış tarihi?</a:t>
            </a:r>
            <a:endParaRPr lang="tr-TR" sz="1200" dirty="0">
              <a:latin typeface="Arial Narrow" pitchFamily="34" charset="0"/>
            </a:endParaRPr>
          </a:p>
        </p:txBody>
      </p:sp>
      <p:sp>
        <p:nvSpPr>
          <p:cNvPr id="59" name="58 Metin kutusu"/>
          <p:cNvSpPr txBox="1"/>
          <p:nvPr/>
        </p:nvSpPr>
        <p:spPr>
          <a:xfrm>
            <a:off x="2995788" y="4320914"/>
            <a:ext cx="1648208" cy="276999"/>
          </a:xfrm>
          <a:prstGeom prst="rect">
            <a:avLst/>
          </a:prstGeom>
          <a:noFill/>
        </p:spPr>
        <p:txBody>
          <a:bodyPr wrap="none" rtlCol="0">
            <a:spAutoFit/>
          </a:bodyPr>
          <a:lstStyle/>
          <a:p>
            <a:r>
              <a:rPr lang="tr-TR" sz="1200" dirty="0" smtClean="0">
                <a:latin typeface="Arial Narrow" pitchFamily="34" charset="0"/>
              </a:rPr>
              <a:t>……………………………..</a:t>
            </a:r>
            <a:endParaRPr lang="tr-TR" sz="1200" dirty="0">
              <a:latin typeface="Arial Narrow" pitchFamily="34" charset="0"/>
            </a:endParaRPr>
          </a:p>
        </p:txBody>
      </p:sp>
      <p:cxnSp>
        <p:nvCxnSpPr>
          <p:cNvPr id="60" name="59 Düz Ok Bağlayıcısı"/>
          <p:cNvCxnSpPr/>
          <p:nvPr/>
        </p:nvCxnSpPr>
        <p:spPr>
          <a:xfrm flipV="1">
            <a:off x="2085619" y="4495689"/>
            <a:ext cx="821399" cy="271"/>
          </a:xfrm>
          <a:prstGeom prst="straightConnector1">
            <a:avLst/>
          </a:prstGeom>
          <a:ln w="12700">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61" name="60 Metin kutusu"/>
          <p:cNvSpPr txBox="1"/>
          <p:nvPr/>
        </p:nvSpPr>
        <p:spPr>
          <a:xfrm>
            <a:off x="53165" y="4582407"/>
            <a:ext cx="2071401" cy="276999"/>
          </a:xfrm>
          <a:prstGeom prst="rect">
            <a:avLst/>
          </a:prstGeom>
          <a:noFill/>
        </p:spPr>
        <p:txBody>
          <a:bodyPr wrap="none" rtlCol="0">
            <a:spAutoFit/>
          </a:bodyPr>
          <a:lstStyle/>
          <a:p>
            <a:r>
              <a:rPr lang="tr-TR" sz="1200" b="1" dirty="0" smtClean="0">
                <a:latin typeface="Arial Narrow" pitchFamily="34" charset="0"/>
              </a:rPr>
              <a:t>4</a:t>
            </a:r>
            <a:r>
              <a:rPr lang="tr-TR" sz="1200" dirty="0" smtClean="0">
                <a:latin typeface="Arial Narrow" pitchFamily="34" charset="0"/>
              </a:rPr>
              <a:t>.   Kurtuluş savaşının bitiş tarihi?</a:t>
            </a:r>
            <a:endParaRPr lang="tr-TR" sz="1200" dirty="0">
              <a:latin typeface="Arial Narrow" pitchFamily="34" charset="0"/>
            </a:endParaRPr>
          </a:p>
        </p:txBody>
      </p:sp>
      <p:sp>
        <p:nvSpPr>
          <p:cNvPr id="62" name="61 Metin kutusu"/>
          <p:cNvSpPr txBox="1"/>
          <p:nvPr/>
        </p:nvSpPr>
        <p:spPr>
          <a:xfrm>
            <a:off x="2995788" y="4567127"/>
            <a:ext cx="1648208" cy="276999"/>
          </a:xfrm>
          <a:prstGeom prst="rect">
            <a:avLst/>
          </a:prstGeom>
          <a:noFill/>
        </p:spPr>
        <p:txBody>
          <a:bodyPr wrap="none" rtlCol="0">
            <a:spAutoFit/>
          </a:bodyPr>
          <a:lstStyle/>
          <a:p>
            <a:r>
              <a:rPr lang="tr-TR" sz="1200" dirty="0" smtClean="0">
                <a:latin typeface="Arial Narrow" pitchFamily="34" charset="0"/>
              </a:rPr>
              <a:t>……………………………..</a:t>
            </a:r>
            <a:endParaRPr lang="tr-TR" sz="1200" dirty="0">
              <a:latin typeface="Arial Narrow" pitchFamily="34" charset="0"/>
            </a:endParaRPr>
          </a:p>
        </p:txBody>
      </p:sp>
      <p:cxnSp>
        <p:nvCxnSpPr>
          <p:cNvPr id="63" name="62 Düz Ok Bağlayıcısı"/>
          <p:cNvCxnSpPr/>
          <p:nvPr/>
        </p:nvCxnSpPr>
        <p:spPr>
          <a:xfrm flipV="1">
            <a:off x="2085619" y="4741902"/>
            <a:ext cx="821399" cy="271"/>
          </a:xfrm>
          <a:prstGeom prst="straightConnector1">
            <a:avLst/>
          </a:prstGeom>
          <a:ln w="12700">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65" name="64 Metin kutusu"/>
          <p:cNvSpPr txBox="1"/>
          <p:nvPr/>
        </p:nvSpPr>
        <p:spPr>
          <a:xfrm>
            <a:off x="2995788" y="4802707"/>
            <a:ext cx="1648208" cy="276999"/>
          </a:xfrm>
          <a:prstGeom prst="rect">
            <a:avLst/>
          </a:prstGeom>
          <a:noFill/>
        </p:spPr>
        <p:txBody>
          <a:bodyPr wrap="none" rtlCol="0">
            <a:spAutoFit/>
          </a:bodyPr>
          <a:lstStyle/>
          <a:p>
            <a:r>
              <a:rPr lang="tr-TR" sz="1200" dirty="0" smtClean="0">
                <a:latin typeface="Arial Narrow" pitchFamily="34" charset="0"/>
              </a:rPr>
              <a:t>……………………………..</a:t>
            </a:r>
            <a:endParaRPr lang="tr-TR" sz="1200" dirty="0">
              <a:latin typeface="Arial Narrow" pitchFamily="34" charset="0"/>
            </a:endParaRPr>
          </a:p>
        </p:txBody>
      </p:sp>
      <p:sp>
        <p:nvSpPr>
          <p:cNvPr id="67" name="66 Metin kutusu"/>
          <p:cNvSpPr txBox="1"/>
          <p:nvPr/>
        </p:nvSpPr>
        <p:spPr>
          <a:xfrm>
            <a:off x="53165" y="5064200"/>
            <a:ext cx="1646092" cy="276999"/>
          </a:xfrm>
          <a:prstGeom prst="rect">
            <a:avLst/>
          </a:prstGeom>
          <a:noFill/>
        </p:spPr>
        <p:txBody>
          <a:bodyPr wrap="none" rtlCol="0">
            <a:spAutoFit/>
          </a:bodyPr>
          <a:lstStyle/>
          <a:p>
            <a:r>
              <a:rPr lang="tr-TR" sz="1200" b="1" dirty="0" smtClean="0">
                <a:latin typeface="Arial Narrow" pitchFamily="34" charset="0"/>
              </a:rPr>
              <a:t>6</a:t>
            </a:r>
            <a:r>
              <a:rPr lang="tr-TR" sz="1200" dirty="0" smtClean="0">
                <a:latin typeface="Arial Narrow" pitchFamily="34" charset="0"/>
              </a:rPr>
              <a:t>.   Atatürk’ün ölüm tarihi?</a:t>
            </a:r>
            <a:endParaRPr lang="tr-TR" sz="1200" dirty="0">
              <a:latin typeface="Arial Narrow" pitchFamily="34" charset="0"/>
            </a:endParaRPr>
          </a:p>
        </p:txBody>
      </p:sp>
      <p:sp>
        <p:nvSpPr>
          <p:cNvPr id="68" name="67 Metin kutusu"/>
          <p:cNvSpPr txBox="1"/>
          <p:nvPr/>
        </p:nvSpPr>
        <p:spPr>
          <a:xfrm>
            <a:off x="2995788" y="5048920"/>
            <a:ext cx="1648208" cy="276999"/>
          </a:xfrm>
          <a:prstGeom prst="rect">
            <a:avLst/>
          </a:prstGeom>
          <a:noFill/>
        </p:spPr>
        <p:txBody>
          <a:bodyPr wrap="none" rtlCol="0">
            <a:spAutoFit/>
          </a:bodyPr>
          <a:lstStyle/>
          <a:p>
            <a:r>
              <a:rPr lang="tr-TR" sz="1200" dirty="0" smtClean="0">
                <a:latin typeface="Arial Narrow" pitchFamily="34" charset="0"/>
              </a:rPr>
              <a:t>……………………………..</a:t>
            </a:r>
            <a:endParaRPr lang="tr-TR" sz="1200" dirty="0">
              <a:latin typeface="Arial Narrow" pitchFamily="34" charset="0"/>
            </a:endParaRPr>
          </a:p>
        </p:txBody>
      </p:sp>
      <p:cxnSp>
        <p:nvCxnSpPr>
          <p:cNvPr id="69" name="68 Düz Ok Bağlayıcısı"/>
          <p:cNvCxnSpPr/>
          <p:nvPr/>
        </p:nvCxnSpPr>
        <p:spPr>
          <a:xfrm flipV="1">
            <a:off x="2085619" y="5223695"/>
            <a:ext cx="821399" cy="271"/>
          </a:xfrm>
          <a:prstGeom prst="straightConnector1">
            <a:avLst/>
          </a:prstGeom>
          <a:ln w="12700">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70" name="69 Metin kutusu"/>
          <p:cNvSpPr txBox="1"/>
          <p:nvPr/>
        </p:nvSpPr>
        <p:spPr>
          <a:xfrm>
            <a:off x="60781" y="4826966"/>
            <a:ext cx="2422458" cy="276999"/>
          </a:xfrm>
          <a:prstGeom prst="rect">
            <a:avLst/>
          </a:prstGeom>
          <a:noFill/>
        </p:spPr>
        <p:txBody>
          <a:bodyPr wrap="none" rtlCol="0">
            <a:spAutoFit/>
          </a:bodyPr>
          <a:lstStyle/>
          <a:p>
            <a:r>
              <a:rPr lang="tr-TR" sz="1200" b="1" dirty="0" smtClean="0">
                <a:latin typeface="Arial Narrow" pitchFamily="34" charset="0"/>
              </a:rPr>
              <a:t>5</a:t>
            </a:r>
            <a:r>
              <a:rPr lang="tr-TR" sz="1200" dirty="0" smtClean="0">
                <a:latin typeface="Arial Narrow" pitchFamily="34" charset="0"/>
              </a:rPr>
              <a:t>.   Cumhuriyet kaç tarihinde ilan edildi?</a:t>
            </a:r>
            <a:endParaRPr lang="tr-TR" sz="1200" dirty="0">
              <a:latin typeface="Arial Narrow" pitchFamily="34" charset="0"/>
            </a:endParaRPr>
          </a:p>
        </p:txBody>
      </p:sp>
      <p:cxnSp>
        <p:nvCxnSpPr>
          <p:cNvPr id="74" name="73 Düz Ok Bağlayıcısı"/>
          <p:cNvCxnSpPr/>
          <p:nvPr/>
        </p:nvCxnSpPr>
        <p:spPr>
          <a:xfrm>
            <a:off x="2545831" y="4275615"/>
            <a:ext cx="357190" cy="1588"/>
          </a:xfrm>
          <a:prstGeom prst="straightConnector1">
            <a:avLst/>
          </a:prstGeom>
          <a:ln w="12700">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5" name="74 Düz Ok Bağlayıcısı"/>
          <p:cNvCxnSpPr/>
          <p:nvPr/>
        </p:nvCxnSpPr>
        <p:spPr>
          <a:xfrm>
            <a:off x="2550478" y="5000628"/>
            <a:ext cx="357190" cy="1588"/>
          </a:xfrm>
          <a:prstGeom prst="straightConnector1">
            <a:avLst/>
          </a:prstGeom>
          <a:ln w="12700">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76" name="75 Dikdörtgen"/>
          <p:cNvSpPr/>
          <p:nvPr/>
        </p:nvSpPr>
        <p:spPr>
          <a:xfrm>
            <a:off x="6247708" y="3629680"/>
            <a:ext cx="567784" cy="230832"/>
          </a:xfrm>
          <a:prstGeom prst="rect">
            <a:avLst/>
          </a:prstGeom>
          <a:ln>
            <a:noFill/>
          </a:ln>
        </p:spPr>
        <p:txBody>
          <a:bodyPr wrap="none">
            <a:spAutoFit/>
          </a:bodyPr>
          <a:lstStyle/>
          <a:p>
            <a:pPr lvl="0" defTabSz="466725">
              <a:lnSpc>
                <a:spcPct val="90000"/>
              </a:lnSpc>
              <a:spcBef>
                <a:spcPct val="0"/>
              </a:spcBef>
              <a:spcAft>
                <a:spcPct val="35000"/>
              </a:spcAft>
            </a:pPr>
            <a:r>
              <a:rPr lang="tr-TR" sz="1000" b="1" dirty="0" smtClean="0">
                <a:solidFill>
                  <a:srgbClr val="FF0000"/>
                </a:solidFill>
                <a:latin typeface="Arial Narrow" pitchFamily="34" charset="0"/>
              </a:rPr>
              <a:t>6 PUAN</a:t>
            </a:r>
            <a:endParaRPr lang="tr-TR" sz="1000" b="1" dirty="0">
              <a:solidFill>
                <a:srgbClr val="FF0000"/>
              </a:solidFill>
              <a:latin typeface="Arial Narrow"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4"/>
          <p:cNvSpPr>
            <a:spLocks noChangeArrowheads="1"/>
          </p:cNvSpPr>
          <p:nvPr/>
        </p:nvSpPr>
        <p:spPr bwMode="auto">
          <a:xfrm>
            <a:off x="39563" y="3932051"/>
            <a:ext cx="6858000" cy="136960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200" b="1" i="0" u="sng" strike="noStrike" cap="none" normalizeH="0" baseline="0" dirty="0" smtClean="0">
                <a:ln>
                  <a:noFill/>
                </a:ln>
                <a:solidFill>
                  <a:srgbClr val="FF0000"/>
                </a:solidFill>
                <a:effectLst/>
                <a:latin typeface="Arial Narrow" pitchFamily="34" charset="0"/>
                <a:ea typeface="Times New Roman" pitchFamily="18" charset="0"/>
              </a:rPr>
              <a:t>SORU – 11 </a:t>
            </a:r>
            <a:r>
              <a:rPr kumimoji="0" lang="tr-TR" sz="1200" b="0" i="0" u="none" strike="noStrike" cap="none" normalizeH="0" baseline="0" dirty="0" smtClean="0">
                <a:ln>
                  <a:noFill/>
                </a:ln>
                <a:solidFill>
                  <a:schemeClr val="tx1"/>
                </a:solidFill>
                <a:effectLst/>
                <a:latin typeface="Arial Narrow" pitchFamily="34" charset="0"/>
                <a:ea typeface="Times New Roman" pitchFamily="18" charset="0"/>
              </a:rPr>
              <a:t>: Bilinçli bir alış veriş için aşağıdakilerden hangisi doğrudur?</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tr-TR" sz="1200" b="0" i="0" u="none" strike="noStrike" cap="none" normalizeH="0" baseline="0" dirty="0" smtClean="0">
              <a:ln>
                <a:noFill/>
              </a:ln>
              <a:solidFill>
                <a:schemeClr val="tx1"/>
              </a:solidFill>
              <a:effectLst/>
              <a:latin typeface="Arial Narrow"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1100" b="1" i="0" u="none" strike="noStrike" cap="none" normalizeH="0" baseline="0" dirty="0" smtClean="0">
                <a:ln>
                  <a:noFill/>
                </a:ln>
                <a:solidFill>
                  <a:schemeClr val="tx1"/>
                </a:solidFill>
                <a:effectLst/>
                <a:latin typeface="Arial Narrow" pitchFamily="34" charset="0"/>
                <a:ea typeface="Times New Roman" pitchFamily="18" charset="0"/>
              </a:rPr>
              <a:t>A) </a:t>
            </a:r>
            <a:r>
              <a:rPr kumimoji="0" lang="tr-TR" sz="1100" b="0" i="0" u="none" strike="noStrike" cap="none" normalizeH="0" baseline="0" dirty="0" smtClean="0">
                <a:ln>
                  <a:noFill/>
                </a:ln>
                <a:solidFill>
                  <a:schemeClr val="tx1"/>
                </a:solidFill>
                <a:effectLst/>
                <a:latin typeface="Arial Narrow" pitchFamily="34" charset="0"/>
                <a:ea typeface="Times New Roman" pitchFamily="18" charset="0"/>
              </a:rPr>
              <a:t>Araştırma yapmadan hemen almalıyız</a:t>
            </a:r>
            <a:r>
              <a:rPr lang="tr-TR" sz="1100" dirty="0">
                <a:latin typeface="Arial Narrow" pitchFamily="34" charset="0"/>
                <a:ea typeface="Times New Roman" pitchFamily="18" charset="0"/>
              </a:rPr>
              <a:t> </a:t>
            </a:r>
            <a:r>
              <a:rPr lang="tr-TR" sz="1100" dirty="0" smtClean="0">
                <a:latin typeface="Arial Narrow" pitchFamily="34" charset="0"/>
                <a:ea typeface="Times New Roman" pitchFamily="18" charset="0"/>
              </a:rPr>
              <a:t>      </a:t>
            </a:r>
            <a:r>
              <a:rPr lang="tr-TR" sz="1100" b="1" dirty="0" smtClean="0">
                <a:latin typeface="Arial Narrow" pitchFamily="34" charset="0"/>
                <a:ea typeface="Times New Roman" pitchFamily="18" charset="0"/>
              </a:rPr>
              <a:t> </a:t>
            </a:r>
            <a:r>
              <a:rPr kumimoji="0" lang="tr-TR" sz="1100" b="1" i="0" u="none" strike="noStrike" cap="none" normalizeH="0" baseline="0" dirty="0" smtClean="0">
                <a:ln>
                  <a:noFill/>
                </a:ln>
                <a:solidFill>
                  <a:schemeClr val="tx1"/>
                </a:solidFill>
                <a:effectLst/>
                <a:latin typeface="Arial Narrow" pitchFamily="34" charset="0"/>
                <a:ea typeface="Times New Roman" pitchFamily="18" charset="0"/>
              </a:rPr>
              <a:t>B)</a:t>
            </a:r>
            <a:r>
              <a:rPr kumimoji="0" lang="tr-TR" sz="1100" b="1" i="0" u="none" strike="noStrike" cap="none" normalizeH="0" dirty="0" smtClean="0">
                <a:ln>
                  <a:noFill/>
                </a:ln>
                <a:solidFill>
                  <a:schemeClr val="tx1"/>
                </a:solidFill>
                <a:effectLst/>
                <a:latin typeface="Arial Narrow" pitchFamily="34" charset="0"/>
                <a:ea typeface="Times New Roman" pitchFamily="18" charset="0"/>
              </a:rPr>
              <a:t> </a:t>
            </a:r>
            <a:r>
              <a:rPr kumimoji="0" lang="tr-TR" sz="1100" b="0" i="0" u="none" strike="noStrike" cap="none" normalizeH="0" baseline="0" dirty="0" smtClean="0">
                <a:ln>
                  <a:noFill/>
                </a:ln>
                <a:solidFill>
                  <a:schemeClr val="tx1"/>
                </a:solidFill>
                <a:effectLst/>
                <a:latin typeface="Arial Narrow" pitchFamily="34" charset="0"/>
                <a:ea typeface="Times New Roman" pitchFamily="18" charset="0"/>
              </a:rPr>
              <a:t>Üretim ve son kullanma tarihine bakmalıyız.</a:t>
            </a:r>
            <a:r>
              <a:rPr lang="tr-TR" sz="1100" dirty="0">
                <a:latin typeface="Arial Narrow" pitchFamily="34" charset="0"/>
                <a:ea typeface="Times New Roman" pitchFamily="18" charset="0"/>
              </a:rPr>
              <a:t> </a:t>
            </a:r>
            <a:r>
              <a:rPr lang="tr-TR" sz="1100" dirty="0" smtClean="0">
                <a:latin typeface="Arial Narrow" pitchFamily="34" charset="0"/>
                <a:ea typeface="Times New Roman" pitchFamily="18" charset="0"/>
              </a:rPr>
              <a:t>    </a:t>
            </a:r>
            <a:r>
              <a:rPr kumimoji="0" lang="tr-TR" sz="1100" b="1" i="0" u="none" strike="noStrike" cap="none" normalizeH="0" baseline="0" dirty="0" smtClean="0">
                <a:ln>
                  <a:noFill/>
                </a:ln>
                <a:solidFill>
                  <a:schemeClr val="tx1"/>
                </a:solidFill>
                <a:effectLst/>
                <a:latin typeface="Arial Narrow" pitchFamily="34" charset="0"/>
                <a:ea typeface="Times New Roman" pitchFamily="18" charset="0"/>
              </a:rPr>
              <a:t>C)</a:t>
            </a:r>
            <a:r>
              <a:rPr kumimoji="0" lang="tr-TR" sz="1100" b="0" i="0" u="none" strike="noStrike" cap="none" normalizeH="0" baseline="0" dirty="0" smtClean="0">
                <a:ln>
                  <a:noFill/>
                </a:ln>
                <a:solidFill>
                  <a:schemeClr val="tx1"/>
                </a:solidFill>
                <a:effectLst/>
                <a:latin typeface="Arial Narrow" pitchFamily="34" charset="0"/>
                <a:ea typeface="Times New Roman" pitchFamily="18" charset="0"/>
              </a:rPr>
              <a:t>Reklamların etkisinde kalmalıyız.</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tr-TR" sz="1200" b="0" i="0" u="none" strike="noStrike" cap="none" normalizeH="0" baseline="0" dirty="0" smtClean="0">
              <a:ln>
                <a:noFill/>
              </a:ln>
              <a:solidFill>
                <a:schemeClr val="tx1"/>
              </a:solidFill>
              <a:effectLst/>
              <a:latin typeface="Arial Narrow"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1200" b="1" i="0" u="sng" strike="noStrike" cap="none" normalizeH="0" baseline="0" dirty="0" smtClean="0">
                <a:ln>
                  <a:noFill/>
                </a:ln>
                <a:solidFill>
                  <a:srgbClr val="FF0000"/>
                </a:solidFill>
                <a:effectLst/>
                <a:latin typeface="Arial Narrow" pitchFamily="34" charset="0"/>
                <a:ea typeface="Times New Roman" pitchFamily="18" charset="0"/>
              </a:rPr>
              <a:t>SORU – 12</a:t>
            </a:r>
            <a:r>
              <a:rPr kumimoji="0" lang="tr-TR" sz="1200" b="0" i="0" u="none" strike="noStrike" cap="none" normalizeH="0" baseline="0" dirty="0" smtClean="0">
                <a:ln>
                  <a:noFill/>
                </a:ln>
                <a:solidFill>
                  <a:schemeClr val="tx1"/>
                </a:solidFill>
                <a:effectLst/>
                <a:latin typeface="Arial Narrow" pitchFamily="34" charset="0"/>
                <a:ea typeface="Times New Roman" pitchFamily="18" charset="0"/>
              </a:rPr>
              <a:t>: Aşağıdaki işaretlerden hangisi malın devlet güvencesinde olduğunu gösterir?</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tr-TR" sz="1200" b="0" i="0" u="none" strike="noStrike" cap="none" normalizeH="0" baseline="0" dirty="0" smtClean="0">
              <a:ln>
                <a:noFill/>
              </a:ln>
              <a:solidFill>
                <a:schemeClr val="tx1"/>
              </a:solidFill>
              <a:effectLst/>
              <a:latin typeface="Arial Narrow"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1200" b="1" i="0" u="none" strike="noStrike" cap="none" normalizeH="0" baseline="0" dirty="0" smtClean="0">
                <a:ln>
                  <a:noFill/>
                </a:ln>
                <a:solidFill>
                  <a:schemeClr val="tx1"/>
                </a:solidFill>
                <a:effectLst/>
                <a:latin typeface="Arial Narrow" pitchFamily="34" charset="0"/>
                <a:ea typeface="Times New Roman" pitchFamily="18" charset="0"/>
              </a:rPr>
              <a:t>                     A) </a:t>
            </a:r>
            <a:r>
              <a:rPr kumimoji="0" lang="tr-TR" sz="1200" b="0" i="0" u="none" strike="noStrike" cap="none" normalizeH="0" baseline="0" dirty="0" smtClean="0">
                <a:ln>
                  <a:noFill/>
                </a:ln>
                <a:solidFill>
                  <a:schemeClr val="tx1"/>
                </a:solidFill>
                <a:effectLst/>
                <a:latin typeface="Arial Narrow" pitchFamily="34" charset="0"/>
                <a:ea typeface="Times New Roman" pitchFamily="18" charset="0"/>
              </a:rPr>
              <a:t>TSE	</a:t>
            </a:r>
            <a:r>
              <a:rPr lang="tr-TR" sz="1200" dirty="0" smtClean="0">
                <a:latin typeface="Arial Narrow" pitchFamily="34" charset="0"/>
                <a:ea typeface="Times New Roman" pitchFamily="18" charset="0"/>
              </a:rPr>
              <a:t>            </a:t>
            </a:r>
            <a:r>
              <a:rPr kumimoji="0" lang="tr-TR" sz="1200" b="0" i="0" u="none" strike="noStrike" cap="none" normalizeH="0" baseline="0" dirty="0" smtClean="0">
                <a:ln>
                  <a:noFill/>
                </a:ln>
                <a:solidFill>
                  <a:schemeClr val="tx1"/>
                </a:solidFill>
                <a:effectLst/>
                <a:latin typeface="Arial Narrow" pitchFamily="34" charset="0"/>
                <a:ea typeface="Times New Roman" pitchFamily="18" charset="0"/>
              </a:rPr>
              <a:t>  </a:t>
            </a:r>
            <a:r>
              <a:rPr kumimoji="0" lang="tr-TR" sz="1200" b="1" i="0" u="none" strike="noStrike" cap="none" normalizeH="0" baseline="0" dirty="0" smtClean="0">
                <a:ln>
                  <a:noFill/>
                </a:ln>
                <a:solidFill>
                  <a:schemeClr val="tx1"/>
                </a:solidFill>
                <a:effectLst/>
                <a:latin typeface="Arial Narrow" pitchFamily="34" charset="0"/>
                <a:ea typeface="Times New Roman" pitchFamily="18" charset="0"/>
              </a:rPr>
              <a:t>B)</a:t>
            </a:r>
            <a:r>
              <a:rPr kumimoji="0" lang="tr-TR" sz="1200" b="1" i="0" u="none" strike="noStrike" cap="none" normalizeH="0" dirty="0" smtClean="0">
                <a:ln>
                  <a:noFill/>
                </a:ln>
                <a:solidFill>
                  <a:schemeClr val="tx1"/>
                </a:solidFill>
                <a:effectLst/>
                <a:latin typeface="Arial Narrow" pitchFamily="34" charset="0"/>
                <a:ea typeface="Times New Roman" pitchFamily="18" charset="0"/>
              </a:rPr>
              <a:t>  </a:t>
            </a:r>
            <a:r>
              <a:rPr kumimoji="0" lang="tr-TR" sz="1200" b="0" i="0" u="none" strike="noStrike" cap="none" normalizeH="0" baseline="0" dirty="0" smtClean="0">
                <a:ln>
                  <a:noFill/>
                </a:ln>
                <a:solidFill>
                  <a:schemeClr val="tx1"/>
                </a:solidFill>
                <a:effectLst/>
                <a:latin typeface="Arial Narrow" pitchFamily="34" charset="0"/>
                <a:ea typeface="Times New Roman" pitchFamily="18" charset="0"/>
              </a:rPr>
              <a:t>YSE</a:t>
            </a:r>
            <a:r>
              <a:rPr lang="tr-TR" sz="1200" dirty="0" smtClean="0">
                <a:latin typeface="Arial Narrow" pitchFamily="34" charset="0"/>
                <a:ea typeface="Times New Roman" pitchFamily="18" charset="0"/>
              </a:rPr>
              <a:t>                              </a:t>
            </a:r>
            <a:r>
              <a:rPr kumimoji="0" lang="tr-TR" sz="1200" b="0" i="0" u="none" strike="noStrike" cap="none" normalizeH="0" baseline="0" dirty="0" smtClean="0">
                <a:ln>
                  <a:noFill/>
                </a:ln>
                <a:solidFill>
                  <a:schemeClr val="tx1"/>
                </a:solidFill>
                <a:effectLst/>
                <a:latin typeface="Arial Narrow" pitchFamily="34" charset="0"/>
                <a:ea typeface="Times New Roman" pitchFamily="18" charset="0"/>
              </a:rPr>
              <a:t>   </a:t>
            </a:r>
            <a:r>
              <a:rPr kumimoji="0" lang="tr-TR" sz="1200" b="1" i="0" u="none" strike="noStrike" cap="none" normalizeH="0" baseline="0" dirty="0" smtClean="0">
                <a:ln>
                  <a:noFill/>
                </a:ln>
                <a:solidFill>
                  <a:schemeClr val="tx1"/>
                </a:solidFill>
                <a:effectLst/>
                <a:latin typeface="Arial Narrow" pitchFamily="34" charset="0"/>
                <a:ea typeface="Times New Roman" pitchFamily="18" charset="0"/>
              </a:rPr>
              <a:t>C)</a:t>
            </a:r>
            <a:r>
              <a:rPr kumimoji="0" lang="tr-TR" sz="1200" b="1" i="0" u="none" strike="noStrike" cap="none" normalizeH="0" dirty="0" smtClean="0">
                <a:ln>
                  <a:noFill/>
                </a:ln>
                <a:solidFill>
                  <a:schemeClr val="tx1"/>
                </a:solidFill>
                <a:effectLst/>
                <a:latin typeface="Arial Narrow" pitchFamily="34" charset="0"/>
                <a:ea typeface="Times New Roman" pitchFamily="18" charset="0"/>
              </a:rPr>
              <a:t> </a:t>
            </a:r>
            <a:r>
              <a:rPr kumimoji="0" lang="tr-TR" sz="1200" b="0" i="0" u="none" strike="noStrike" cap="none" normalizeH="0" baseline="0" dirty="0" smtClean="0">
                <a:ln>
                  <a:noFill/>
                </a:ln>
                <a:solidFill>
                  <a:schemeClr val="tx1"/>
                </a:solidFill>
                <a:effectLst/>
                <a:latin typeface="Arial Narrow" pitchFamily="34" charset="0"/>
                <a:ea typeface="Times New Roman" pitchFamily="18" charset="0"/>
              </a:rPr>
              <a:t>TES</a:t>
            </a:r>
            <a:endParaRPr kumimoji="0" lang="tr-TR" sz="1200" b="0" i="0" u="none" strike="noStrike" cap="none" normalizeH="0" baseline="0" dirty="0" smtClean="0">
              <a:ln>
                <a:noFill/>
              </a:ln>
              <a:solidFill>
                <a:schemeClr val="tx1"/>
              </a:solidFill>
              <a:effectLst/>
              <a:latin typeface="Arial Narrow" pitchFamily="34" charset="0"/>
            </a:endParaRPr>
          </a:p>
        </p:txBody>
      </p:sp>
      <p:sp>
        <p:nvSpPr>
          <p:cNvPr id="6" name="5 Dikdörtgen"/>
          <p:cNvSpPr/>
          <p:nvPr/>
        </p:nvSpPr>
        <p:spPr>
          <a:xfrm>
            <a:off x="31898" y="5321272"/>
            <a:ext cx="7111877" cy="830997"/>
          </a:xfrm>
          <a:prstGeom prst="rect">
            <a:avLst/>
          </a:prstGeom>
        </p:spPr>
        <p:txBody>
          <a:bodyPr wrap="square">
            <a:spAutoFit/>
          </a:bodyPr>
          <a:lstStyle/>
          <a:p>
            <a:pPr lvl="0" eaLnBrk="0" fontAlgn="base" hangingPunct="0">
              <a:spcBef>
                <a:spcPct val="0"/>
              </a:spcBef>
              <a:spcAft>
                <a:spcPct val="0"/>
              </a:spcAft>
            </a:pPr>
            <a:r>
              <a:rPr kumimoji="0" lang="tr-TR" sz="1200" b="1" i="0" u="sng" strike="noStrike" cap="none" normalizeH="0" baseline="0" dirty="0" smtClean="0">
                <a:ln>
                  <a:noFill/>
                </a:ln>
                <a:solidFill>
                  <a:srgbClr val="FF0000"/>
                </a:solidFill>
                <a:effectLst/>
                <a:latin typeface="Arial Narrow" pitchFamily="34" charset="0"/>
                <a:ea typeface="Times New Roman" pitchFamily="18" charset="0"/>
              </a:rPr>
              <a:t>SORU – 13</a:t>
            </a:r>
            <a:r>
              <a:rPr kumimoji="0" lang="tr-TR" sz="1200" b="0" i="0" u="none" strike="noStrike" cap="none" normalizeH="0" baseline="0" dirty="0" smtClean="0">
                <a:ln>
                  <a:noFill/>
                </a:ln>
                <a:solidFill>
                  <a:schemeClr val="tx1"/>
                </a:solidFill>
                <a:effectLst/>
                <a:latin typeface="Arial Narrow" pitchFamily="34" charset="0"/>
                <a:ea typeface="Times New Roman" pitchFamily="18" charset="0"/>
              </a:rPr>
              <a:t>: Bir tüketici aldığı malla ilgili satıcı ile anlaşmazlığa düşerse ne yapmalıdır?</a:t>
            </a:r>
          </a:p>
          <a:p>
            <a:pPr lvl="0" eaLnBrk="0" fontAlgn="base" hangingPunct="0">
              <a:spcBef>
                <a:spcPct val="0"/>
              </a:spcBef>
              <a:spcAft>
                <a:spcPct val="0"/>
              </a:spcAft>
            </a:pPr>
            <a:endParaRPr kumimoji="0" lang="tr-TR" sz="1200" b="0" i="0" u="none" strike="noStrike" cap="none" normalizeH="0" baseline="0" dirty="0" smtClean="0">
              <a:ln>
                <a:noFill/>
              </a:ln>
              <a:solidFill>
                <a:schemeClr val="tx1"/>
              </a:solidFill>
              <a:effectLst/>
              <a:latin typeface="Arial Narrow" pitchFamily="34" charset="0"/>
            </a:endParaRPr>
          </a:p>
          <a:p>
            <a:pPr lvl="0" eaLnBrk="0" fontAlgn="base" hangingPunct="0">
              <a:spcBef>
                <a:spcPct val="0"/>
              </a:spcBef>
              <a:spcAft>
                <a:spcPct val="0"/>
              </a:spcAft>
            </a:pPr>
            <a:r>
              <a:rPr kumimoji="0" lang="tr-TR" sz="1200" b="1" i="0" u="none" strike="noStrike" cap="none" normalizeH="0" baseline="0" dirty="0" smtClean="0">
                <a:ln>
                  <a:noFill/>
                </a:ln>
                <a:solidFill>
                  <a:schemeClr val="tx1"/>
                </a:solidFill>
                <a:effectLst/>
                <a:latin typeface="Arial Narrow" pitchFamily="34" charset="0"/>
                <a:ea typeface="Times New Roman" pitchFamily="18" charset="0"/>
              </a:rPr>
              <a:t>A)</a:t>
            </a:r>
            <a:r>
              <a:rPr kumimoji="0" lang="tr-TR" sz="1200" b="1" i="0" u="none" strike="noStrike" cap="none" normalizeH="0" dirty="0" smtClean="0">
                <a:ln>
                  <a:noFill/>
                </a:ln>
                <a:solidFill>
                  <a:schemeClr val="tx1"/>
                </a:solidFill>
                <a:effectLst/>
                <a:latin typeface="Arial Narrow" pitchFamily="34" charset="0"/>
                <a:ea typeface="Times New Roman" pitchFamily="18" charset="0"/>
              </a:rPr>
              <a:t> </a:t>
            </a:r>
            <a:r>
              <a:rPr kumimoji="0" lang="tr-TR" sz="1200" b="0" i="0" u="none" strike="noStrike" cap="none" normalizeH="0" baseline="0" dirty="0" smtClean="0">
                <a:ln>
                  <a:noFill/>
                </a:ln>
                <a:solidFill>
                  <a:schemeClr val="tx1"/>
                </a:solidFill>
                <a:effectLst/>
                <a:latin typeface="Arial Narrow" pitchFamily="34" charset="0"/>
                <a:ea typeface="Times New Roman" pitchFamily="18" charset="0"/>
              </a:rPr>
              <a:t>Polis karakoluna gitmelidir.</a:t>
            </a:r>
            <a:r>
              <a:rPr lang="tr-TR" sz="1200" dirty="0" smtClean="0">
                <a:latin typeface="Arial Narrow" pitchFamily="34" charset="0"/>
                <a:ea typeface="Times New Roman" pitchFamily="18" charset="0"/>
              </a:rPr>
              <a:t>         </a:t>
            </a:r>
            <a:r>
              <a:rPr kumimoji="0" lang="tr-TR" sz="1200" b="1" i="0" u="none" strike="noStrike" cap="none" normalizeH="0" baseline="0" dirty="0" smtClean="0">
                <a:ln>
                  <a:noFill/>
                </a:ln>
                <a:solidFill>
                  <a:schemeClr val="tx1"/>
                </a:solidFill>
                <a:effectLst/>
                <a:latin typeface="Arial Narrow" pitchFamily="34" charset="0"/>
                <a:ea typeface="Times New Roman" pitchFamily="18" charset="0"/>
              </a:rPr>
              <a:t>B)</a:t>
            </a:r>
            <a:r>
              <a:rPr kumimoji="0" lang="tr-TR" sz="1200" b="1" i="0" u="none" strike="noStrike" cap="none" normalizeH="0" dirty="0" smtClean="0">
                <a:ln>
                  <a:noFill/>
                </a:ln>
                <a:solidFill>
                  <a:schemeClr val="tx1"/>
                </a:solidFill>
                <a:effectLst/>
                <a:latin typeface="Arial Narrow" pitchFamily="34" charset="0"/>
                <a:ea typeface="Times New Roman" pitchFamily="18" charset="0"/>
              </a:rPr>
              <a:t> </a:t>
            </a:r>
            <a:r>
              <a:rPr kumimoji="0" lang="tr-TR" sz="1200" b="0" i="0" u="none" strike="noStrike" cap="none" normalizeH="0" baseline="0" dirty="0" smtClean="0">
                <a:ln>
                  <a:noFill/>
                </a:ln>
                <a:solidFill>
                  <a:schemeClr val="tx1"/>
                </a:solidFill>
                <a:effectLst/>
                <a:latin typeface="Arial Narrow" pitchFamily="34" charset="0"/>
                <a:ea typeface="Times New Roman" pitchFamily="18" charset="0"/>
              </a:rPr>
              <a:t>Mahalle muhtarına gitmelidir.      </a:t>
            </a:r>
            <a:r>
              <a:rPr kumimoji="0" lang="tr-TR" sz="1200" b="1" i="0" u="none" strike="noStrike" cap="none" normalizeH="0" baseline="0" dirty="0" smtClean="0">
                <a:ln>
                  <a:noFill/>
                </a:ln>
                <a:solidFill>
                  <a:schemeClr val="tx1"/>
                </a:solidFill>
                <a:effectLst/>
                <a:latin typeface="Arial Narrow" pitchFamily="34" charset="0"/>
                <a:ea typeface="Times New Roman" pitchFamily="18" charset="0"/>
              </a:rPr>
              <a:t>C)</a:t>
            </a:r>
            <a:r>
              <a:rPr kumimoji="0" lang="tr-TR" sz="1200" b="1" i="0" u="none" strike="noStrike" cap="none" normalizeH="0" dirty="0" smtClean="0">
                <a:ln>
                  <a:noFill/>
                </a:ln>
                <a:solidFill>
                  <a:schemeClr val="tx1"/>
                </a:solidFill>
                <a:effectLst/>
                <a:latin typeface="Arial Narrow" pitchFamily="34" charset="0"/>
                <a:ea typeface="Times New Roman" pitchFamily="18" charset="0"/>
              </a:rPr>
              <a:t> </a:t>
            </a:r>
            <a:r>
              <a:rPr kumimoji="0" lang="tr-TR" sz="1200" b="0" i="0" u="none" strike="noStrike" cap="none" normalizeH="0" baseline="0" dirty="0" smtClean="0">
                <a:ln>
                  <a:noFill/>
                </a:ln>
                <a:solidFill>
                  <a:schemeClr val="tx1"/>
                </a:solidFill>
                <a:effectLst/>
                <a:latin typeface="Arial Narrow" pitchFamily="34" charset="0"/>
                <a:ea typeface="Times New Roman" pitchFamily="18" charset="0"/>
              </a:rPr>
              <a:t>Tüketici haklarını koruma derneğine gitmelidir.</a:t>
            </a:r>
          </a:p>
          <a:p>
            <a:pPr lvl="0" eaLnBrk="0" fontAlgn="base" hangingPunct="0">
              <a:spcBef>
                <a:spcPct val="0"/>
              </a:spcBef>
              <a:spcAft>
                <a:spcPct val="0"/>
              </a:spcAft>
            </a:pPr>
            <a:r>
              <a:rPr kumimoji="0" lang="tr-TR" sz="1200" b="0" i="0" u="none" strike="noStrike" cap="none" normalizeH="0" baseline="0" dirty="0" smtClean="0">
                <a:ln>
                  <a:noFill/>
                </a:ln>
                <a:solidFill>
                  <a:schemeClr val="tx1"/>
                </a:solidFill>
                <a:effectLst/>
                <a:latin typeface="Arial Narrow" pitchFamily="34" charset="0"/>
                <a:ea typeface="Times New Roman" pitchFamily="18" charset="0"/>
              </a:rPr>
              <a:t>	</a:t>
            </a:r>
            <a:endParaRPr kumimoji="0" lang="tr-TR" sz="1200" b="0" i="0" u="none" strike="noStrike" cap="none" normalizeH="0" baseline="0" dirty="0" smtClean="0">
              <a:ln>
                <a:noFill/>
              </a:ln>
              <a:solidFill>
                <a:schemeClr val="tx1"/>
              </a:solidFill>
              <a:effectLst/>
              <a:latin typeface="Arial Narrow" pitchFamily="34" charset="0"/>
            </a:endParaRPr>
          </a:p>
        </p:txBody>
      </p:sp>
      <p:sp>
        <p:nvSpPr>
          <p:cNvPr id="7" name="6 Metin kutusu"/>
          <p:cNvSpPr txBox="1"/>
          <p:nvPr/>
        </p:nvSpPr>
        <p:spPr>
          <a:xfrm>
            <a:off x="1000108" y="21234"/>
            <a:ext cx="2000264" cy="892552"/>
          </a:xfrm>
          <a:prstGeom prst="rect">
            <a:avLst/>
          </a:prstGeom>
          <a:noFill/>
          <a:ln w="9525">
            <a:solidFill>
              <a:schemeClr val="bg1">
                <a:lumMod val="75000"/>
              </a:schemeClr>
            </a:solidFill>
          </a:ln>
        </p:spPr>
        <p:txBody>
          <a:bodyPr wrap="square" rtlCol="0">
            <a:spAutoFit/>
          </a:bodyPr>
          <a:lstStyle/>
          <a:p>
            <a:r>
              <a:rPr lang="tr-TR" sz="1300" dirty="0" smtClean="0">
                <a:latin typeface="Arial Narrow" pitchFamily="34" charset="0"/>
              </a:rPr>
              <a:t>1.  Öğrenim görme hakkı</a:t>
            </a:r>
          </a:p>
          <a:p>
            <a:r>
              <a:rPr lang="tr-TR" sz="1300" dirty="0" smtClean="0">
                <a:latin typeface="Arial Narrow" pitchFamily="34" charset="0"/>
              </a:rPr>
              <a:t>2.  Seçme ve seçilme hakkı</a:t>
            </a:r>
          </a:p>
          <a:p>
            <a:r>
              <a:rPr lang="tr-TR" sz="1300" dirty="0" smtClean="0">
                <a:latin typeface="Arial Narrow" pitchFamily="34" charset="0"/>
              </a:rPr>
              <a:t>3.  Haberleşme hakkı</a:t>
            </a:r>
          </a:p>
          <a:p>
            <a:r>
              <a:rPr lang="tr-TR" sz="1300" dirty="0" smtClean="0">
                <a:latin typeface="Arial Narrow" pitchFamily="34" charset="0"/>
              </a:rPr>
              <a:t>4.  Seyahat etme hakkı</a:t>
            </a:r>
          </a:p>
        </p:txBody>
      </p:sp>
      <p:sp>
        <p:nvSpPr>
          <p:cNvPr id="8" name="7 Metin kutusu"/>
          <p:cNvSpPr txBox="1"/>
          <p:nvPr/>
        </p:nvSpPr>
        <p:spPr>
          <a:xfrm>
            <a:off x="50148" y="21234"/>
            <a:ext cx="843501" cy="276999"/>
          </a:xfrm>
          <a:prstGeom prst="rect">
            <a:avLst/>
          </a:prstGeom>
          <a:noFill/>
        </p:spPr>
        <p:txBody>
          <a:bodyPr wrap="none" rtlCol="0">
            <a:spAutoFit/>
          </a:bodyPr>
          <a:lstStyle/>
          <a:p>
            <a:r>
              <a:rPr lang="tr-TR" sz="1200" b="1" u="sng" dirty="0" smtClean="0">
                <a:solidFill>
                  <a:srgbClr val="FF0000"/>
                </a:solidFill>
                <a:latin typeface="Arial Narrow" pitchFamily="34" charset="0"/>
              </a:rPr>
              <a:t>SORU – 8 :</a:t>
            </a:r>
            <a:endParaRPr lang="tr-TR" sz="1200" b="1" u="sng" dirty="0">
              <a:solidFill>
                <a:srgbClr val="FF0000"/>
              </a:solidFill>
              <a:latin typeface="Arial Narrow" pitchFamily="34" charset="0"/>
            </a:endParaRPr>
          </a:p>
        </p:txBody>
      </p:sp>
      <p:sp>
        <p:nvSpPr>
          <p:cNvPr id="9" name="8 Metin kutusu"/>
          <p:cNvSpPr txBox="1"/>
          <p:nvPr/>
        </p:nvSpPr>
        <p:spPr>
          <a:xfrm>
            <a:off x="3143248" y="202511"/>
            <a:ext cx="3500438" cy="461665"/>
          </a:xfrm>
          <a:prstGeom prst="rect">
            <a:avLst/>
          </a:prstGeom>
          <a:noFill/>
        </p:spPr>
        <p:txBody>
          <a:bodyPr wrap="square" rtlCol="0">
            <a:spAutoFit/>
          </a:bodyPr>
          <a:lstStyle/>
          <a:p>
            <a:r>
              <a:rPr lang="tr-TR" sz="1200" dirty="0" smtClean="0">
                <a:latin typeface="Arial Narrow" pitchFamily="34" charset="0"/>
              </a:rPr>
              <a:t>       Yandaki gösterilen haklardan hangilerine Cumhuriyetin ilanıyla kavuştuk?</a:t>
            </a:r>
            <a:endParaRPr lang="tr-TR" sz="1200" dirty="0">
              <a:latin typeface="Arial Narrow" pitchFamily="34" charset="0"/>
            </a:endParaRPr>
          </a:p>
        </p:txBody>
      </p:sp>
      <p:sp>
        <p:nvSpPr>
          <p:cNvPr id="10" name="9 Metin kutusu"/>
          <p:cNvSpPr txBox="1"/>
          <p:nvPr/>
        </p:nvSpPr>
        <p:spPr>
          <a:xfrm>
            <a:off x="571480" y="949928"/>
            <a:ext cx="494046" cy="276999"/>
          </a:xfrm>
          <a:prstGeom prst="rect">
            <a:avLst/>
          </a:prstGeom>
          <a:noFill/>
        </p:spPr>
        <p:txBody>
          <a:bodyPr wrap="none" rtlCol="0">
            <a:spAutoFit/>
          </a:bodyPr>
          <a:lstStyle/>
          <a:p>
            <a:r>
              <a:rPr lang="tr-TR" sz="1200" b="1" dirty="0" smtClean="0">
                <a:latin typeface="Arial Narrow" pitchFamily="34" charset="0"/>
              </a:rPr>
              <a:t>A)   </a:t>
            </a:r>
            <a:r>
              <a:rPr lang="tr-TR" sz="1200" dirty="0" smtClean="0">
                <a:latin typeface="Arial Narrow" pitchFamily="34" charset="0"/>
              </a:rPr>
              <a:t>1</a:t>
            </a:r>
            <a:endParaRPr lang="tr-TR" sz="1200" dirty="0">
              <a:latin typeface="Arial Narrow" pitchFamily="34" charset="0"/>
            </a:endParaRPr>
          </a:p>
        </p:txBody>
      </p:sp>
      <p:sp>
        <p:nvSpPr>
          <p:cNvPr id="11" name="10 Metin kutusu"/>
          <p:cNvSpPr txBox="1"/>
          <p:nvPr/>
        </p:nvSpPr>
        <p:spPr>
          <a:xfrm>
            <a:off x="1928802" y="949928"/>
            <a:ext cx="676788" cy="276999"/>
          </a:xfrm>
          <a:prstGeom prst="rect">
            <a:avLst/>
          </a:prstGeom>
          <a:noFill/>
        </p:spPr>
        <p:txBody>
          <a:bodyPr wrap="none" rtlCol="0">
            <a:spAutoFit/>
          </a:bodyPr>
          <a:lstStyle/>
          <a:p>
            <a:r>
              <a:rPr lang="tr-TR" sz="1200" b="1" dirty="0" smtClean="0">
                <a:latin typeface="Arial Narrow" pitchFamily="34" charset="0"/>
              </a:rPr>
              <a:t>B)   </a:t>
            </a:r>
            <a:r>
              <a:rPr lang="tr-TR" sz="1200" dirty="0" smtClean="0">
                <a:latin typeface="Arial Narrow" pitchFamily="34" charset="0"/>
              </a:rPr>
              <a:t>1 - 2</a:t>
            </a:r>
            <a:endParaRPr lang="tr-TR" sz="1200" dirty="0">
              <a:latin typeface="Arial Narrow" pitchFamily="34" charset="0"/>
            </a:endParaRPr>
          </a:p>
        </p:txBody>
      </p:sp>
      <p:sp>
        <p:nvSpPr>
          <p:cNvPr id="12" name="11 Metin kutusu"/>
          <p:cNvSpPr txBox="1"/>
          <p:nvPr/>
        </p:nvSpPr>
        <p:spPr>
          <a:xfrm>
            <a:off x="3389134" y="949928"/>
            <a:ext cx="888385" cy="276999"/>
          </a:xfrm>
          <a:prstGeom prst="rect">
            <a:avLst/>
          </a:prstGeom>
          <a:noFill/>
        </p:spPr>
        <p:txBody>
          <a:bodyPr wrap="none" rtlCol="0">
            <a:spAutoFit/>
          </a:bodyPr>
          <a:lstStyle/>
          <a:p>
            <a:r>
              <a:rPr lang="tr-TR" sz="1200" b="1" dirty="0" smtClean="0">
                <a:latin typeface="Arial Narrow" pitchFamily="34" charset="0"/>
              </a:rPr>
              <a:t>C)   </a:t>
            </a:r>
            <a:r>
              <a:rPr lang="tr-TR" sz="1200" dirty="0" smtClean="0">
                <a:latin typeface="Arial Narrow" pitchFamily="34" charset="0"/>
              </a:rPr>
              <a:t>1 – 2 - 3</a:t>
            </a:r>
            <a:endParaRPr lang="tr-TR" sz="1200" dirty="0">
              <a:latin typeface="Arial Narrow" pitchFamily="34" charset="0"/>
            </a:endParaRPr>
          </a:p>
        </p:txBody>
      </p:sp>
      <p:sp>
        <p:nvSpPr>
          <p:cNvPr id="13" name="12 Metin kutusu"/>
          <p:cNvSpPr txBox="1"/>
          <p:nvPr/>
        </p:nvSpPr>
        <p:spPr>
          <a:xfrm>
            <a:off x="4892049" y="949928"/>
            <a:ext cx="1099981" cy="276999"/>
          </a:xfrm>
          <a:prstGeom prst="rect">
            <a:avLst/>
          </a:prstGeom>
          <a:noFill/>
        </p:spPr>
        <p:txBody>
          <a:bodyPr wrap="none" rtlCol="0">
            <a:spAutoFit/>
          </a:bodyPr>
          <a:lstStyle/>
          <a:p>
            <a:r>
              <a:rPr lang="tr-TR" sz="1200" b="1" dirty="0" smtClean="0">
                <a:latin typeface="Arial Narrow" pitchFamily="34" charset="0"/>
              </a:rPr>
              <a:t>D)   </a:t>
            </a:r>
            <a:r>
              <a:rPr lang="tr-TR" sz="1200" dirty="0" smtClean="0">
                <a:latin typeface="Arial Narrow" pitchFamily="34" charset="0"/>
              </a:rPr>
              <a:t>1 – 2 – 3 - 4</a:t>
            </a:r>
            <a:endParaRPr lang="tr-TR" sz="1200" dirty="0">
              <a:latin typeface="Arial Narrow" pitchFamily="34" charset="0"/>
            </a:endParaRPr>
          </a:p>
        </p:txBody>
      </p:sp>
      <p:sp>
        <p:nvSpPr>
          <p:cNvPr id="14" name="13 Metin kutusu"/>
          <p:cNvSpPr txBox="1"/>
          <p:nvPr/>
        </p:nvSpPr>
        <p:spPr>
          <a:xfrm>
            <a:off x="53165" y="1243320"/>
            <a:ext cx="843501" cy="276999"/>
          </a:xfrm>
          <a:prstGeom prst="rect">
            <a:avLst/>
          </a:prstGeom>
          <a:noFill/>
        </p:spPr>
        <p:txBody>
          <a:bodyPr wrap="none" rtlCol="0">
            <a:spAutoFit/>
          </a:bodyPr>
          <a:lstStyle/>
          <a:p>
            <a:r>
              <a:rPr lang="tr-TR" sz="1200" b="1" u="sng" dirty="0" smtClean="0">
                <a:solidFill>
                  <a:srgbClr val="FF0000"/>
                </a:solidFill>
                <a:latin typeface="Arial Narrow" pitchFamily="34" charset="0"/>
              </a:rPr>
              <a:t>SORU – 9 :</a:t>
            </a:r>
            <a:endParaRPr lang="tr-TR" sz="1200" b="1" u="sng" dirty="0">
              <a:solidFill>
                <a:srgbClr val="FF0000"/>
              </a:solidFill>
              <a:latin typeface="Arial Narrow" pitchFamily="34" charset="0"/>
            </a:endParaRPr>
          </a:p>
        </p:txBody>
      </p:sp>
      <p:sp>
        <p:nvSpPr>
          <p:cNvPr id="15" name="14 Metin kutusu"/>
          <p:cNvSpPr txBox="1"/>
          <p:nvPr/>
        </p:nvSpPr>
        <p:spPr>
          <a:xfrm>
            <a:off x="431911" y="1250960"/>
            <a:ext cx="6415456" cy="830997"/>
          </a:xfrm>
          <a:prstGeom prst="rect">
            <a:avLst/>
          </a:prstGeom>
          <a:noFill/>
        </p:spPr>
        <p:txBody>
          <a:bodyPr wrap="square" rtlCol="0">
            <a:spAutoFit/>
          </a:bodyPr>
          <a:lstStyle/>
          <a:p>
            <a:r>
              <a:rPr lang="tr-TR" sz="1200" dirty="0" smtClean="0">
                <a:latin typeface="Arial Narrow" pitchFamily="34" charset="0"/>
              </a:rPr>
              <a:t>          Gürcan dişi ağrıdığı için doktora gitti.Doktor Gürcan’a diş sağlığını nasıl koruması gerektiğini anlattı. Fakat Gürcan doktordan bir de diş modeli üzerinde göstererek anlatmasını rica etti.Sonunda da böyle daha iyi anladığını söyleyip teşekkür etti.</a:t>
            </a:r>
          </a:p>
          <a:p>
            <a:r>
              <a:rPr lang="tr-TR" sz="1200" b="1" dirty="0" smtClean="0">
                <a:solidFill>
                  <a:schemeClr val="bg1">
                    <a:lumMod val="65000"/>
                  </a:schemeClr>
                </a:solidFill>
                <a:latin typeface="Arial Narrow" pitchFamily="34" charset="0"/>
              </a:rPr>
              <a:t>          Buna göre,Gürcan’ın öğrenme yöntemiyle ilgili hangisi söylenebilir?</a:t>
            </a:r>
            <a:endParaRPr lang="tr-TR" sz="1200" b="1" dirty="0">
              <a:solidFill>
                <a:schemeClr val="bg1">
                  <a:lumMod val="65000"/>
                </a:schemeClr>
              </a:solidFill>
              <a:latin typeface="Arial Narrow" pitchFamily="34" charset="0"/>
            </a:endParaRPr>
          </a:p>
        </p:txBody>
      </p:sp>
      <p:sp>
        <p:nvSpPr>
          <p:cNvPr id="16" name="15 Metin kutusu"/>
          <p:cNvSpPr txBox="1"/>
          <p:nvPr/>
        </p:nvSpPr>
        <p:spPr>
          <a:xfrm>
            <a:off x="285728" y="2024491"/>
            <a:ext cx="2021707" cy="276999"/>
          </a:xfrm>
          <a:prstGeom prst="rect">
            <a:avLst/>
          </a:prstGeom>
          <a:noFill/>
        </p:spPr>
        <p:txBody>
          <a:bodyPr wrap="none" rtlCol="0">
            <a:spAutoFit/>
          </a:bodyPr>
          <a:lstStyle/>
          <a:p>
            <a:r>
              <a:rPr lang="tr-TR" sz="1200" b="1" dirty="0" smtClean="0">
                <a:latin typeface="Arial Narrow" pitchFamily="34" charset="0"/>
              </a:rPr>
              <a:t>A)   </a:t>
            </a:r>
            <a:r>
              <a:rPr lang="tr-TR" sz="1200" dirty="0" smtClean="0">
                <a:latin typeface="Arial Narrow" pitchFamily="34" charset="0"/>
              </a:rPr>
              <a:t>Dinleyerek öğrenmeyi sever</a:t>
            </a:r>
            <a:r>
              <a:rPr lang="tr-TR" sz="1200" b="1" dirty="0" smtClean="0">
                <a:latin typeface="Arial Narrow" pitchFamily="34" charset="0"/>
              </a:rPr>
              <a:t>.</a:t>
            </a:r>
            <a:endParaRPr lang="tr-TR" sz="1200" dirty="0">
              <a:latin typeface="Arial Narrow" pitchFamily="34" charset="0"/>
            </a:endParaRPr>
          </a:p>
        </p:txBody>
      </p:sp>
      <p:sp>
        <p:nvSpPr>
          <p:cNvPr id="17" name="16 Metin kutusu"/>
          <p:cNvSpPr txBox="1"/>
          <p:nvPr/>
        </p:nvSpPr>
        <p:spPr>
          <a:xfrm>
            <a:off x="290375" y="2285984"/>
            <a:ext cx="3377335" cy="276999"/>
          </a:xfrm>
          <a:prstGeom prst="rect">
            <a:avLst/>
          </a:prstGeom>
          <a:noFill/>
        </p:spPr>
        <p:txBody>
          <a:bodyPr wrap="none" rtlCol="0">
            <a:spAutoFit/>
          </a:bodyPr>
          <a:lstStyle/>
          <a:p>
            <a:r>
              <a:rPr lang="tr-TR" sz="1200" b="1" dirty="0" smtClean="0">
                <a:latin typeface="Arial Narrow" pitchFamily="34" charset="0"/>
              </a:rPr>
              <a:t>C)   </a:t>
            </a:r>
            <a:r>
              <a:rPr lang="tr-TR" sz="1200" dirty="0" smtClean="0">
                <a:latin typeface="Arial Narrow" pitchFamily="34" charset="0"/>
              </a:rPr>
              <a:t>Görsellerle,uygulama yaparak öğrendiklerini geliştirir.</a:t>
            </a:r>
            <a:endParaRPr lang="tr-TR" sz="1200" dirty="0">
              <a:latin typeface="Arial Narrow" pitchFamily="34" charset="0"/>
            </a:endParaRPr>
          </a:p>
        </p:txBody>
      </p:sp>
      <p:sp>
        <p:nvSpPr>
          <p:cNvPr id="18" name="17 Metin kutusu"/>
          <p:cNvSpPr txBox="1"/>
          <p:nvPr/>
        </p:nvSpPr>
        <p:spPr>
          <a:xfrm>
            <a:off x="3833232" y="2024491"/>
            <a:ext cx="2444387" cy="276999"/>
          </a:xfrm>
          <a:prstGeom prst="rect">
            <a:avLst/>
          </a:prstGeom>
          <a:noFill/>
        </p:spPr>
        <p:txBody>
          <a:bodyPr wrap="none" rtlCol="0">
            <a:spAutoFit/>
          </a:bodyPr>
          <a:lstStyle/>
          <a:p>
            <a:r>
              <a:rPr lang="tr-TR" sz="1200" b="1" dirty="0" smtClean="0">
                <a:latin typeface="Arial Narrow" pitchFamily="34" charset="0"/>
              </a:rPr>
              <a:t>B)   </a:t>
            </a:r>
            <a:r>
              <a:rPr lang="tr-TR" sz="1200" dirty="0" smtClean="0">
                <a:latin typeface="Arial Narrow" pitchFamily="34" charset="0"/>
              </a:rPr>
              <a:t>Ezberleyerek öğrenmeyi tercih eder.</a:t>
            </a:r>
            <a:endParaRPr lang="tr-TR" sz="1200" dirty="0">
              <a:latin typeface="Arial Narrow" pitchFamily="34" charset="0"/>
            </a:endParaRPr>
          </a:p>
        </p:txBody>
      </p:sp>
      <p:sp>
        <p:nvSpPr>
          <p:cNvPr id="19" name="18 Metin kutusu"/>
          <p:cNvSpPr txBox="1"/>
          <p:nvPr/>
        </p:nvSpPr>
        <p:spPr>
          <a:xfrm>
            <a:off x="3837879" y="2285984"/>
            <a:ext cx="1293944" cy="276999"/>
          </a:xfrm>
          <a:prstGeom prst="rect">
            <a:avLst/>
          </a:prstGeom>
          <a:noFill/>
        </p:spPr>
        <p:txBody>
          <a:bodyPr wrap="none" rtlCol="0">
            <a:spAutoFit/>
          </a:bodyPr>
          <a:lstStyle/>
          <a:p>
            <a:r>
              <a:rPr lang="tr-TR" sz="1200" b="1" dirty="0" smtClean="0">
                <a:latin typeface="Arial Narrow" pitchFamily="34" charset="0"/>
              </a:rPr>
              <a:t>D)   </a:t>
            </a:r>
            <a:r>
              <a:rPr lang="tr-TR" sz="1200" dirty="0" smtClean="0">
                <a:latin typeface="Arial Narrow" pitchFamily="34" charset="0"/>
              </a:rPr>
              <a:t>Sorarak öğrenir</a:t>
            </a:r>
            <a:endParaRPr lang="tr-TR" sz="1200" dirty="0">
              <a:latin typeface="Arial Narrow" pitchFamily="34" charset="0"/>
            </a:endParaRPr>
          </a:p>
        </p:txBody>
      </p:sp>
      <p:sp>
        <p:nvSpPr>
          <p:cNvPr id="20" name="19 Metin kutusu"/>
          <p:cNvSpPr txBox="1"/>
          <p:nvPr/>
        </p:nvSpPr>
        <p:spPr>
          <a:xfrm>
            <a:off x="53165" y="2550470"/>
            <a:ext cx="909223" cy="276999"/>
          </a:xfrm>
          <a:prstGeom prst="rect">
            <a:avLst/>
          </a:prstGeom>
          <a:noFill/>
        </p:spPr>
        <p:txBody>
          <a:bodyPr wrap="none" rtlCol="0">
            <a:spAutoFit/>
          </a:bodyPr>
          <a:lstStyle/>
          <a:p>
            <a:r>
              <a:rPr lang="tr-TR" sz="1200" b="1" u="sng" dirty="0" smtClean="0">
                <a:solidFill>
                  <a:srgbClr val="FF0000"/>
                </a:solidFill>
                <a:latin typeface="Arial Narrow" pitchFamily="34" charset="0"/>
              </a:rPr>
              <a:t>SORU – 10 :</a:t>
            </a:r>
            <a:endParaRPr lang="tr-TR" sz="1200" b="1" u="sng" dirty="0">
              <a:solidFill>
                <a:srgbClr val="FF0000"/>
              </a:solidFill>
              <a:latin typeface="Arial Narrow" pitchFamily="34" charset="0"/>
            </a:endParaRPr>
          </a:p>
        </p:txBody>
      </p:sp>
      <p:sp>
        <p:nvSpPr>
          <p:cNvPr id="21" name="20 Metin kutusu"/>
          <p:cNvSpPr txBox="1"/>
          <p:nvPr/>
        </p:nvSpPr>
        <p:spPr>
          <a:xfrm>
            <a:off x="878497" y="2550470"/>
            <a:ext cx="3725409" cy="276999"/>
          </a:xfrm>
          <a:prstGeom prst="rect">
            <a:avLst/>
          </a:prstGeom>
          <a:noFill/>
        </p:spPr>
        <p:txBody>
          <a:bodyPr wrap="square" rtlCol="0">
            <a:spAutoFit/>
          </a:bodyPr>
          <a:lstStyle/>
          <a:p>
            <a:r>
              <a:rPr lang="tr-TR" sz="1200" dirty="0" smtClean="0">
                <a:latin typeface="Arial Narrow" pitchFamily="34" charset="0"/>
              </a:rPr>
              <a:t>Aşağıdaki trafik işaretlerinin anlamlarını karşılarına yazınız.</a:t>
            </a:r>
            <a:endParaRPr lang="tr-TR" sz="1200" dirty="0">
              <a:latin typeface="Arial Narrow" pitchFamily="34" charset="0"/>
            </a:endParaRPr>
          </a:p>
        </p:txBody>
      </p:sp>
      <p:pic>
        <p:nvPicPr>
          <p:cNvPr id="1026" name="Resim 59" descr="MCj04320290000[1]"/>
          <p:cNvPicPr>
            <a:picLocks noChangeAspect="1" noChangeArrowheads="1"/>
          </p:cNvPicPr>
          <p:nvPr/>
        </p:nvPicPr>
        <p:blipFill>
          <a:blip r:embed="rId2"/>
          <a:srcRect/>
          <a:stretch>
            <a:fillRect/>
          </a:stretch>
        </p:blipFill>
        <p:spPr bwMode="auto">
          <a:xfrm>
            <a:off x="3828722" y="3539998"/>
            <a:ext cx="277072" cy="277072"/>
          </a:xfrm>
          <a:prstGeom prst="rect">
            <a:avLst/>
          </a:prstGeom>
          <a:noFill/>
        </p:spPr>
      </p:pic>
      <p:pic>
        <p:nvPicPr>
          <p:cNvPr id="1027" name="Resim 56" descr="Dikkat"/>
          <p:cNvPicPr>
            <a:picLocks noChangeAspect="1" noChangeArrowheads="1"/>
          </p:cNvPicPr>
          <p:nvPr/>
        </p:nvPicPr>
        <p:blipFill>
          <a:blip r:embed="rId3"/>
          <a:srcRect/>
          <a:stretch>
            <a:fillRect/>
          </a:stretch>
        </p:blipFill>
        <p:spPr bwMode="auto">
          <a:xfrm>
            <a:off x="71415" y="2952610"/>
            <a:ext cx="333822" cy="320469"/>
          </a:xfrm>
          <a:prstGeom prst="rect">
            <a:avLst/>
          </a:prstGeom>
          <a:noFill/>
        </p:spPr>
      </p:pic>
      <p:pic>
        <p:nvPicPr>
          <p:cNvPr id="1028" name="Resim 47" descr="Bisiklet_Giremez2"/>
          <p:cNvPicPr>
            <a:picLocks noChangeAspect="1" noChangeArrowheads="1"/>
          </p:cNvPicPr>
          <p:nvPr/>
        </p:nvPicPr>
        <p:blipFill>
          <a:blip r:embed="rId4"/>
          <a:srcRect/>
          <a:stretch>
            <a:fillRect/>
          </a:stretch>
        </p:blipFill>
        <p:spPr bwMode="auto">
          <a:xfrm>
            <a:off x="1865005" y="2886423"/>
            <a:ext cx="333822" cy="280411"/>
          </a:xfrm>
          <a:prstGeom prst="rect">
            <a:avLst/>
          </a:prstGeom>
          <a:noFill/>
        </p:spPr>
      </p:pic>
      <p:pic>
        <p:nvPicPr>
          <p:cNvPr id="1030" name="Resim 12"/>
          <p:cNvPicPr>
            <a:picLocks noChangeAspect="1" noChangeArrowheads="1"/>
          </p:cNvPicPr>
          <p:nvPr/>
        </p:nvPicPr>
        <p:blipFill>
          <a:blip r:embed="rId5" cstate="print"/>
          <a:srcRect/>
          <a:stretch>
            <a:fillRect/>
          </a:stretch>
        </p:blipFill>
        <p:spPr bwMode="auto">
          <a:xfrm>
            <a:off x="39516" y="3575206"/>
            <a:ext cx="397806" cy="353852"/>
          </a:xfrm>
          <a:prstGeom prst="rect">
            <a:avLst/>
          </a:prstGeom>
          <a:noFill/>
        </p:spPr>
      </p:pic>
      <p:pic>
        <p:nvPicPr>
          <p:cNvPr id="1031" name="Resim 11"/>
          <p:cNvPicPr>
            <a:picLocks noChangeAspect="1" noChangeArrowheads="1"/>
          </p:cNvPicPr>
          <p:nvPr/>
        </p:nvPicPr>
        <p:blipFill>
          <a:blip r:embed="rId6" cstate="print"/>
          <a:srcRect/>
          <a:stretch>
            <a:fillRect/>
          </a:stretch>
        </p:blipFill>
        <p:spPr bwMode="auto">
          <a:xfrm>
            <a:off x="5429264" y="3457928"/>
            <a:ext cx="357190" cy="333822"/>
          </a:xfrm>
          <a:prstGeom prst="rect">
            <a:avLst/>
          </a:prstGeom>
          <a:noFill/>
        </p:spPr>
      </p:pic>
      <p:pic>
        <p:nvPicPr>
          <p:cNvPr id="1032" name="Resim 8"/>
          <p:cNvPicPr>
            <a:picLocks noChangeAspect="1" noChangeArrowheads="1"/>
          </p:cNvPicPr>
          <p:nvPr/>
        </p:nvPicPr>
        <p:blipFill>
          <a:blip r:embed="rId7" cstate="print"/>
          <a:srcRect/>
          <a:stretch>
            <a:fillRect/>
          </a:stretch>
        </p:blipFill>
        <p:spPr bwMode="auto">
          <a:xfrm>
            <a:off x="3714752" y="2846885"/>
            <a:ext cx="400587" cy="374994"/>
          </a:xfrm>
          <a:prstGeom prst="rect">
            <a:avLst/>
          </a:prstGeom>
          <a:noFill/>
        </p:spPr>
      </p:pic>
      <p:pic>
        <p:nvPicPr>
          <p:cNvPr id="1033" name="Resim 15"/>
          <p:cNvPicPr>
            <a:picLocks noChangeAspect="1" noChangeArrowheads="1"/>
          </p:cNvPicPr>
          <p:nvPr/>
        </p:nvPicPr>
        <p:blipFill>
          <a:blip r:embed="rId8" cstate="print"/>
          <a:srcRect/>
          <a:stretch>
            <a:fillRect/>
          </a:stretch>
        </p:blipFill>
        <p:spPr bwMode="auto">
          <a:xfrm>
            <a:off x="1843738" y="3530474"/>
            <a:ext cx="357190" cy="327146"/>
          </a:xfrm>
          <a:prstGeom prst="rect">
            <a:avLst/>
          </a:prstGeom>
          <a:noFill/>
        </p:spPr>
      </p:pic>
      <p:pic>
        <p:nvPicPr>
          <p:cNvPr id="1034" name="Resim 50" descr="Yolda_Calisma_Var"/>
          <p:cNvPicPr>
            <a:picLocks noChangeAspect="1" noChangeArrowheads="1"/>
          </p:cNvPicPr>
          <p:nvPr/>
        </p:nvPicPr>
        <p:blipFill>
          <a:blip r:embed="rId9"/>
          <a:srcRect/>
          <a:stretch>
            <a:fillRect/>
          </a:stretch>
        </p:blipFill>
        <p:spPr bwMode="auto">
          <a:xfrm>
            <a:off x="5406465" y="2857488"/>
            <a:ext cx="379989" cy="357190"/>
          </a:xfrm>
          <a:prstGeom prst="rect">
            <a:avLst/>
          </a:prstGeom>
          <a:noFill/>
        </p:spPr>
      </p:pic>
      <p:sp>
        <p:nvSpPr>
          <p:cNvPr id="29" name="28 Metin kutusu"/>
          <p:cNvSpPr txBox="1"/>
          <p:nvPr/>
        </p:nvSpPr>
        <p:spPr>
          <a:xfrm>
            <a:off x="500042" y="3000364"/>
            <a:ext cx="1197764" cy="276999"/>
          </a:xfrm>
          <a:prstGeom prst="rect">
            <a:avLst/>
          </a:prstGeom>
          <a:noFill/>
        </p:spPr>
        <p:txBody>
          <a:bodyPr wrap="none" rtlCol="0">
            <a:spAutoFit/>
          </a:bodyPr>
          <a:lstStyle/>
          <a:p>
            <a:r>
              <a:rPr lang="tr-TR" sz="1200" dirty="0" smtClean="0">
                <a:latin typeface="Arial Narrow" pitchFamily="34" charset="0"/>
              </a:rPr>
              <a:t>……………………</a:t>
            </a:r>
            <a:endParaRPr lang="tr-TR" sz="1200" dirty="0">
              <a:latin typeface="Arial Narrow" pitchFamily="34" charset="0"/>
            </a:endParaRPr>
          </a:p>
        </p:txBody>
      </p:sp>
      <p:sp>
        <p:nvSpPr>
          <p:cNvPr id="30" name="29 Metin kutusu"/>
          <p:cNvSpPr txBox="1"/>
          <p:nvPr/>
        </p:nvSpPr>
        <p:spPr>
          <a:xfrm>
            <a:off x="500042" y="3623379"/>
            <a:ext cx="1197764" cy="276999"/>
          </a:xfrm>
          <a:prstGeom prst="rect">
            <a:avLst/>
          </a:prstGeom>
          <a:noFill/>
        </p:spPr>
        <p:txBody>
          <a:bodyPr wrap="none" rtlCol="0">
            <a:spAutoFit/>
          </a:bodyPr>
          <a:lstStyle/>
          <a:p>
            <a:r>
              <a:rPr lang="tr-TR" sz="1200" dirty="0" smtClean="0">
                <a:latin typeface="Arial Narrow" pitchFamily="34" charset="0"/>
              </a:rPr>
              <a:t>……………………</a:t>
            </a:r>
            <a:endParaRPr lang="tr-TR" sz="1200" dirty="0">
              <a:latin typeface="Arial Narrow" pitchFamily="34" charset="0"/>
            </a:endParaRPr>
          </a:p>
        </p:txBody>
      </p:sp>
      <p:sp>
        <p:nvSpPr>
          <p:cNvPr id="31" name="30 Metin kutusu"/>
          <p:cNvSpPr txBox="1"/>
          <p:nvPr/>
        </p:nvSpPr>
        <p:spPr>
          <a:xfrm>
            <a:off x="2231236" y="3571868"/>
            <a:ext cx="1197764" cy="276999"/>
          </a:xfrm>
          <a:prstGeom prst="rect">
            <a:avLst/>
          </a:prstGeom>
          <a:noFill/>
        </p:spPr>
        <p:txBody>
          <a:bodyPr wrap="none" rtlCol="0">
            <a:spAutoFit/>
          </a:bodyPr>
          <a:lstStyle/>
          <a:p>
            <a:r>
              <a:rPr lang="tr-TR" sz="1200" dirty="0" smtClean="0">
                <a:latin typeface="Arial Narrow" pitchFamily="34" charset="0"/>
              </a:rPr>
              <a:t>……………………</a:t>
            </a:r>
            <a:endParaRPr lang="tr-TR" sz="1200" dirty="0">
              <a:latin typeface="Arial Narrow" pitchFamily="34" charset="0"/>
            </a:endParaRPr>
          </a:p>
        </p:txBody>
      </p:sp>
      <p:sp>
        <p:nvSpPr>
          <p:cNvPr id="32" name="31 Metin kutusu"/>
          <p:cNvSpPr txBox="1"/>
          <p:nvPr/>
        </p:nvSpPr>
        <p:spPr>
          <a:xfrm>
            <a:off x="2267719" y="2897027"/>
            <a:ext cx="1197764" cy="276999"/>
          </a:xfrm>
          <a:prstGeom prst="rect">
            <a:avLst/>
          </a:prstGeom>
          <a:noFill/>
        </p:spPr>
        <p:txBody>
          <a:bodyPr wrap="none" rtlCol="0">
            <a:spAutoFit/>
          </a:bodyPr>
          <a:lstStyle/>
          <a:p>
            <a:r>
              <a:rPr lang="tr-TR" sz="1200" dirty="0" smtClean="0">
                <a:latin typeface="Arial Narrow" pitchFamily="34" charset="0"/>
              </a:rPr>
              <a:t>……………………</a:t>
            </a:r>
            <a:endParaRPr lang="tr-TR" sz="1200" dirty="0">
              <a:latin typeface="Arial Narrow" pitchFamily="34" charset="0"/>
            </a:endParaRPr>
          </a:p>
        </p:txBody>
      </p:sp>
      <p:sp>
        <p:nvSpPr>
          <p:cNvPr id="33" name="32 Metin kutusu"/>
          <p:cNvSpPr txBox="1"/>
          <p:nvPr/>
        </p:nvSpPr>
        <p:spPr>
          <a:xfrm>
            <a:off x="4143380" y="2928926"/>
            <a:ext cx="1197764" cy="276999"/>
          </a:xfrm>
          <a:prstGeom prst="rect">
            <a:avLst/>
          </a:prstGeom>
          <a:noFill/>
        </p:spPr>
        <p:txBody>
          <a:bodyPr wrap="none" rtlCol="0">
            <a:spAutoFit/>
          </a:bodyPr>
          <a:lstStyle/>
          <a:p>
            <a:r>
              <a:rPr lang="tr-TR" sz="1200" dirty="0" smtClean="0">
                <a:latin typeface="Arial Narrow" pitchFamily="34" charset="0"/>
              </a:rPr>
              <a:t>……………………</a:t>
            </a:r>
            <a:endParaRPr lang="tr-TR" sz="1200" dirty="0">
              <a:latin typeface="Arial Narrow" pitchFamily="34" charset="0"/>
            </a:endParaRPr>
          </a:p>
        </p:txBody>
      </p:sp>
      <p:sp>
        <p:nvSpPr>
          <p:cNvPr id="34" name="33 Metin kutusu"/>
          <p:cNvSpPr txBox="1"/>
          <p:nvPr/>
        </p:nvSpPr>
        <p:spPr>
          <a:xfrm>
            <a:off x="4143380" y="3500430"/>
            <a:ext cx="1197764" cy="276999"/>
          </a:xfrm>
          <a:prstGeom prst="rect">
            <a:avLst/>
          </a:prstGeom>
          <a:noFill/>
        </p:spPr>
        <p:txBody>
          <a:bodyPr wrap="none" rtlCol="0">
            <a:spAutoFit/>
          </a:bodyPr>
          <a:lstStyle/>
          <a:p>
            <a:r>
              <a:rPr lang="tr-TR" sz="1200" dirty="0" smtClean="0">
                <a:latin typeface="Arial Narrow" pitchFamily="34" charset="0"/>
              </a:rPr>
              <a:t>……………………</a:t>
            </a:r>
            <a:endParaRPr lang="tr-TR" sz="1200" dirty="0">
              <a:latin typeface="Arial Narrow" pitchFamily="34" charset="0"/>
            </a:endParaRPr>
          </a:p>
        </p:txBody>
      </p:sp>
      <p:sp>
        <p:nvSpPr>
          <p:cNvPr id="35" name="34 Metin kutusu"/>
          <p:cNvSpPr txBox="1"/>
          <p:nvPr/>
        </p:nvSpPr>
        <p:spPr>
          <a:xfrm>
            <a:off x="5842097" y="2878754"/>
            <a:ext cx="944489" cy="276999"/>
          </a:xfrm>
          <a:prstGeom prst="rect">
            <a:avLst/>
          </a:prstGeom>
          <a:noFill/>
        </p:spPr>
        <p:txBody>
          <a:bodyPr wrap="none" rtlCol="0">
            <a:spAutoFit/>
          </a:bodyPr>
          <a:lstStyle/>
          <a:p>
            <a:r>
              <a:rPr lang="tr-TR" sz="1200" dirty="0" smtClean="0">
                <a:latin typeface="Arial Narrow" pitchFamily="34" charset="0"/>
              </a:rPr>
              <a:t>………………</a:t>
            </a:r>
            <a:endParaRPr lang="tr-TR" sz="1200" dirty="0">
              <a:latin typeface="Arial Narrow" pitchFamily="34" charset="0"/>
            </a:endParaRPr>
          </a:p>
        </p:txBody>
      </p:sp>
      <p:sp>
        <p:nvSpPr>
          <p:cNvPr id="36" name="35 Metin kutusu"/>
          <p:cNvSpPr txBox="1"/>
          <p:nvPr/>
        </p:nvSpPr>
        <p:spPr>
          <a:xfrm>
            <a:off x="5860346" y="3517049"/>
            <a:ext cx="944489" cy="276999"/>
          </a:xfrm>
          <a:prstGeom prst="rect">
            <a:avLst/>
          </a:prstGeom>
          <a:noFill/>
        </p:spPr>
        <p:txBody>
          <a:bodyPr wrap="none" rtlCol="0">
            <a:spAutoFit/>
          </a:bodyPr>
          <a:lstStyle/>
          <a:p>
            <a:r>
              <a:rPr lang="tr-TR" sz="1200" dirty="0" smtClean="0">
                <a:latin typeface="Arial Narrow" pitchFamily="34" charset="0"/>
              </a:rPr>
              <a:t>………………</a:t>
            </a:r>
            <a:endParaRPr lang="tr-TR" sz="1200" dirty="0">
              <a:latin typeface="Arial Narrow" pitchFamily="34" charset="0"/>
            </a:endParaRPr>
          </a:p>
        </p:txBody>
      </p:sp>
      <p:sp>
        <p:nvSpPr>
          <p:cNvPr id="37" name="36 Dikdörtgen"/>
          <p:cNvSpPr/>
          <p:nvPr/>
        </p:nvSpPr>
        <p:spPr>
          <a:xfrm>
            <a:off x="6225715" y="2542830"/>
            <a:ext cx="567784" cy="230832"/>
          </a:xfrm>
          <a:prstGeom prst="rect">
            <a:avLst/>
          </a:prstGeom>
          <a:ln>
            <a:noFill/>
          </a:ln>
        </p:spPr>
        <p:txBody>
          <a:bodyPr wrap="none">
            <a:spAutoFit/>
          </a:bodyPr>
          <a:lstStyle/>
          <a:p>
            <a:pPr lvl="0" defTabSz="466725">
              <a:lnSpc>
                <a:spcPct val="90000"/>
              </a:lnSpc>
              <a:spcBef>
                <a:spcPct val="0"/>
              </a:spcBef>
              <a:spcAft>
                <a:spcPct val="35000"/>
              </a:spcAft>
            </a:pPr>
            <a:r>
              <a:rPr lang="tr-TR" sz="1000" b="1" dirty="0" smtClean="0">
                <a:solidFill>
                  <a:srgbClr val="FF0000"/>
                </a:solidFill>
                <a:latin typeface="Arial Narrow" pitchFamily="34" charset="0"/>
              </a:rPr>
              <a:t>8 PUAN</a:t>
            </a:r>
            <a:endParaRPr lang="tr-TR" sz="1000" b="1" dirty="0">
              <a:solidFill>
                <a:srgbClr val="FF0000"/>
              </a:solidFill>
              <a:latin typeface="Arial Narrow" pitchFamily="34" charset="0"/>
            </a:endParaRPr>
          </a:p>
        </p:txBody>
      </p:sp>
      <p:sp>
        <p:nvSpPr>
          <p:cNvPr id="38" name="Rectangle 7"/>
          <p:cNvSpPr>
            <a:spLocks noChangeArrowheads="1"/>
          </p:cNvSpPr>
          <p:nvPr/>
        </p:nvSpPr>
        <p:spPr bwMode="auto">
          <a:xfrm>
            <a:off x="31899" y="6032659"/>
            <a:ext cx="4000504"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200" b="1" i="0" u="sng" strike="noStrike" cap="none" normalizeH="0" baseline="0" dirty="0" smtClean="0">
                <a:ln>
                  <a:noFill/>
                </a:ln>
                <a:solidFill>
                  <a:srgbClr val="FF0000"/>
                </a:solidFill>
                <a:effectLst/>
                <a:latin typeface="Arial Narrow" pitchFamily="34" charset="0"/>
                <a:ea typeface="Times New Roman" pitchFamily="18" charset="0"/>
                <a:cs typeface="Arial" pitchFamily="34" charset="0"/>
              </a:rPr>
              <a:t>SORU – 14 </a:t>
            </a:r>
            <a:r>
              <a:rPr kumimoji="0" lang="tr-TR" sz="1200" b="1" i="0" u="none" strike="noStrike" cap="none" normalizeH="0" baseline="0" dirty="0" smtClean="0">
                <a:ln>
                  <a:noFill/>
                </a:ln>
                <a:solidFill>
                  <a:schemeClr val="tx1"/>
                </a:solidFill>
                <a:effectLst/>
                <a:latin typeface="Arial Narrow" pitchFamily="34" charset="0"/>
                <a:ea typeface="Times New Roman" pitchFamily="18" charset="0"/>
                <a:cs typeface="Arial" pitchFamily="34" charset="0"/>
              </a:rPr>
              <a:t>:  Bilinçli tüketici</a:t>
            </a:r>
            <a:r>
              <a:rPr kumimoji="0" lang="tr-TR" sz="1200" b="0" i="0" u="none" strike="noStrike" cap="none" normalizeH="0" baseline="0" dirty="0" smtClean="0">
                <a:ln>
                  <a:noFill/>
                </a:ln>
                <a:solidFill>
                  <a:schemeClr val="tx1"/>
                </a:solidFill>
                <a:effectLst/>
                <a:latin typeface="Arial Narrow" pitchFamily="34" charset="0"/>
                <a:ea typeface="Times New Roman" pitchFamily="18" charset="0"/>
                <a:cs typeface="Arial" pitchFamily="34" charset="0"/>
              </a:rPr>
              <a:t> hangisini yapar ?</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tr-TR" sz="1200" b="0" i="0" u="none" strike="noStrike" cap="none" normalizeH="0" baseline="0" dirty="0" smtClean="0">
              <a:ln>
                <a:noFill/>
              </a:ln>
              <a:solidFill>
                <a:schemeClr val="tx1"/>
              </a:solidFill>
              <a:effectLst/>
              <a:latin typeface="Arial Narrow"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1200" b="1" i="0" u="none" strike="noStrike" cap="none" normalizeH="0" baseline="0" dirty="0" smtClean="0">
                <a:ln>
                  <a:noFill/>
                </a:ln>
                <a:solidFill>
                  <a:schemeClr val="tx1"/>
                </a:solidFill>
                <a:effectLst/>
                <a:latin typeface="Arial Narrow" pitchFamily="34" charset="0"/>
                <a:ea typeface="Times New Roman" pitchFamily="18" charset="0"/>
                <a:cs typeface="Arial" pitchFamily="34" charset="0"/>
              </a:rPr>
              <a:t>                A)</a:t>
            </a:r>
            <a:r>
              <a:rPr kumimoji="0" lang="tr-TR" sz="1200" b="0" i="0" u="none" strike="noStrike" cap="none" normalizeH="0" baseline="0" dirty="0" smtClean="0">
                <a:ln>
                  <a:noFill/>
                </a:ln>
                <a:solidFill>
                  <a:schemeClr val="tx1"/>
                </a:solidFill>
                <a:effectLst/>
                <a:latin typeface="Arial Narrow" pitchFamily="34" charset="0"/>
                <a:ea typeface="Times New Roman" pitchFamily="18" charset="0"/>
                <a:cs typeface="Arial" pitchFamily="34" charset="0"/>
              </a:rPr>
              <a:t>İhtiyacı olmadığı halde alışveriş yapar</a:t>
            </a:r>
            <a:endParaRPr kumimoji="0" lang="tr-TR" sz="1200" b="0" i="0" u="none" strike="noStrike" cap="none" normalizeH="0" baseline="0" dirty="0" smtClean="0">
              <a:ln>
                <a:noFill/>
              </a:ln>
              <a:solidFill>
                <a:schemeClr val="tx1"/>
              </a:solidFill>
              <a:effectLst/>
              <a:latin typeface="Arial Narrow"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1200" b="1" i="0" u="none" strike="noStrike" cap="none" normalizeH="0" baseline="0" dirty="0" smtClean="0">
                <a:ln>
                  <a:noFill/>
                </a:ln>
                <a:solidFill>
                  <a:schemeClr val="tx1"/>
                </a:solidFill>
                <a:effectLst/>
                <a:latin typeface="Arial Narrow" pitchFamily="34" charset="0"/>
                <a:ea typeface="Times New Roman" pitchFamily="18" charset="0"/>
                <a:cs typeface="Arial" pitchFamily="34" charset="0"/>
              </a:rPr>
              <a:t>              </a:t>
            </a:r>
            <a:r>
              <a:rPr kumimoji="0" lang="tr-TR" sz="1200" b="1" i="0" u="none" strike="noStrike" cap="none" normalizeH="0" dirty="0" smtClean="0">
                <a:ln>
                  <a:noFill/>
                </a:ln>
                <a:solidFill>
                  <a:schemeClr val="tx1"/>
                </a:solidFill>
                <a:effectLst/>
                <a:latin typeface="Arial Narrow" pitchFamily="34" charset="0"/>
                <a:ea typeface="Times New Roman" pitchFamily="18" charset="0"/>
                <a:cs typeface="Arial" pitchFamily="34" charset="0"/>
              </a:rPr>
              <a:t> </a:t>
            </a:r>
            <a:r>
              <a:rPr kumimoji="0" lang="tr-TR" sz="1200" b="1" i="0" u="none" strike="noStrike" cap="none" normalizeH="0" baseline="0" dirty="0" smtClean="0">
                <a:ln>
                  <a:noFill/>
                </a:ln>
                <a:solidFill>
                  <a:schemeClr val="tx1"/>
                </a:solidFill>
                <a:effectLst/>
                <a:latin typeface="Arial Narrow" pitchFamily="34" charset="0"/>
                <a:ea typeface="Times New Roman" pitchFamily="18" charset="0"/>
                <a:cs typeface="Arial" pitchFamily="34" charset="0"/>
              </a:rPr>
              <a:t> B)</a:t>
            </a:r>
            <a:r>
              <a:rPr kumimoji="0" lang="tr-TR" sz="1200" b="0" i="0" u="none" strike="noStrike" cap="none" normalizeH="0" baseline="0" dirty="0" smtClean="0">
                <a:ln>
                  <a:noFill/>
                </a:ln>
                <a:solidFill>
                  <a:schemeClr val="tx1"/>
                </a:solidFill>
                <a:effectLst/>
                <a:latin typeface="Arial Narrow" pitchFamily="34" charset="0"/>
                <a:ea typeface="Times New Roman" pitchFamily="18" charset="0"/>
                <a:cs typeface="Arial" pitchFamily="34" charset="0"/>
              </a:rPr>
              <a:t> Parası olduğu için canının her istediğini alır.</a:t>
            </a:r>
            <a:endParaRPr kumimoji="0" lang="tr-TR" sz="1200" b="0" i="0" u="none" strike="noStrike" cap="none" normalizeH="0" baseline="0" dirty="0" smtClean="0">
              <a:ln>
                <a:noFill/>
              </a:ln>
              <a:solidFill>
                <a:schemeClr val="tx1"/>
              </a:solidFill>
              <a:effectLst/>
              <a:latin typeface="Arial Narrow"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1200" b="1" i="0" u="none" strike="noStrike" cap="none" normalizeH="0" baseline="0" dirty="0" smtClean="0">
                <a:ln>
                  <a:noFill/>
                </a:ln>
                <a:solidFill>
                  <a:schemeClr val="tx1"/>
                </a:solidFill>
                <a:effectLst/>
                <a:latin typeface="Arial Narrow" pitchFamily="34" charset="0"/>
                <a:ea typeface="Times New Roman" pitchFamily="18" charset="0"/>
                <a:cs typeface="Arial" pitchFamily="34" charset="0"/>
              </a:rPr>
              <a:t>                C)</a:t>
            </a:r>
            <a:r>
              <a:rPr kumimoji="0" lang="tr-TR" sz="1200" b="0" i="0" u="none" strike="noStrike" cap="none" normalizeH="0" baseline="0" dirty="0" smtClean="0">
                <a:ln>
                  <a:noFill/>
                </a:ln>
                <a:solidFill>
                  <a:schemeClr val="tx1"/>
                </a:solidFill>
                <a:effectLst/>
                <a:latin typeface="Arial Narrow" pitchFamily="34" charset="0"/>
                <a:ea typeface="Times New Roman" pitchFamily="18" charset="0"/>
                <a:cs typeface="Arial" pitchFamily="34" charset="0"/>
              </a:rPr>
              <a:t> Parasının miktarına göre gerekli alışverişi yapar </a:t>
            </a:r>
            <a:endParaRPr kumimoji="0" lang="tr-TR" sz="1200" b="0" i="0" u="none" strike="noStrike" cap="none" normalizeH="0" baseline="0" dirty="0" smtClean="0">
              <a:ln>
                <a:noFill/>
              </a:ln>
              <a:solidFill>
                <a:schemeClr val="tx1"/>
              </a:solidFill>
              <a:effectLst/>
              <a:latin typeface="Arial Narrow" pitchFamily="34" charset="0"/>
            </a:endParaRPr>
          </a:p>
        </p:txBody>
      </p:sp>
      <p:pic>
        <p:nvPicPr>
          <p:cNvPr id="39" name="Resim 24" descr="images (25)"/>
          <p:cNvPicPr>
            <a:picLocks noChangeAspect="1" noChangeArrowheads="1"/>
          </p:cNvPicPr>
          <p:nvPr/>
        </p:nvPicPr>
        <p:blipFill>
          <a:blip r:embed="rId10"/>
          <a:srcRect/>
          <a:stretch>
            <a:fillRect/>
          </a:stretch>
        </p:blipFill>
        <p:spPr bwMode="auto">
          <a:xfrm>
            <a:off x="299354" y="7386987"/>
            <a:ext cx="645077" cy="617030"/>
          </a:xfrm>
          <a:prstGeom prst="rect">
            <a:avLst/>
          </a:prstGeom>
          <a:noFill/>
        </p:spPr>
      </p:pic>
      <p:pic>
        <p:nvPicPr>
          <p:cNvPr id="40" name="Resim 25" descr="images (26)"/>
          <p:cNvPicPr>
            <a:picLocks noChangeAspect="1" noChangeArrowheads="1"/>
          </p:cNvPicPr>
          <p:nvPr/>
        </p:nvPicPr>
        <p:blipFill>
          <a:blip r:embed="rId11"/>
          <a:srcRect/>
          <a:stretch>
            <a:fillRect/>
          </a:stretch>
        </p:blipFill>
        <p:spPr bwMode="auto">
          <a:xfrm>
            <a:off x="2251194" y="7312557"/>
            <a:ext cx="677740" cy="612752"/>
          </a:xfrm>
          <a:prstGeom prst="rect">
            <a:avLst/>
          </a:prstGeom>
          <a:noFill/>
        </p:spPr>
      </p:pic>
      <p:pic>
        <p:nvPicPr>
          <p:cNvPr id="41" name="Resim 26" descr="images (27)"/>
          <p:cNvPicPr>
            <a:picLocks noChangeAspect="1" noChangeArrowheads="1"/>
          </p:cNvPicPr>
          <p:nvPr/>
        </p:nvPicPr>
        <p:blipFill>
          <a:blip r:embed="rId12" cstate="print"/>
          <a:srcRect/>
          <a:stretch>
            <a:fillRect/>
          </a:stretch>
        </p:blipFill>
        <p:spPr bwMode="auto">
          <a:xfrm>
            <a:off x="3952883" y="7400614"/>
            <a:ext cx="404811" cy="379899"/>
          </a:xfrm>
          <a:prstGeom prst="rect">
            <a:avLst/>
          </a:prstGeom>
          <a:noFill/>
        </p:spPr>
      </p:pic>
      <p:sp>
        <p:nvSpPr>
          <p:cNvPr id="42" name="Rectangle 11"/>
          <p:cNvSpPr>
            <a:spLocks noChangeArrowheads="1"/>
          </p:cNvSpPr>
          <p:nvPr/>
        </p:nvSpPr>
        <p:spPr bwMode="auto">
          <a:xfrm>
            <a:off x="31899" y="7051064"/>
            <a:ext cx="4380815" cy="46166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200" b="1" i="0" u="sng" strike="noStrike" cap="none" normalizeH="0" baseline="0" dirty="0" smtClean="0">
                <a:ln>
                  <a:noFill/>
                </a:ln>
                <a:solidFill>
                  <a:srgbClr val="FF0000"/>
                </a:solidFill>
                <a:effectLst/>
                <a:latin typeface="Arial Narrow" pitchFamily="34" charset="0"/>
                <a:cs typeface="Arial" pitchFamily="34" charset="0"/>
              </a:rPr>
              <a:t>SORU – 15</a:t>
            </a:r>
            <a:r>
              <a:rPr kumimoji="0" lang="tr-TR" sz="1200" b="0" i="0" u="none" strike="noStrike" cap="none" normalizeH="0" baseline="0" dirty="0" smtClean="0">
                <a:ln>
                  <a:noFill/>
                </a:ln>
                <a:solidFill>
                  <a:schemeClr val="tx1"/>
                </a:solidFill>
                <a:effectLst/>
                <a:latin typeface="Arial Narrow" pitchFamily="34" charset="0"/>
                <a:cs typeface="Arial" pitchFamily="34" charset="0"/>
              </a:rPr>
              <a:t>: Aşağıdaki uyarıcı, levhalarından hangisi okul geçidini gösterir?</a:t>
            </a:r>
            <a:endParaRPr kumimoji="0" lang="tr-TR" sz="1200" b="0" i="0" u="none" strike="noStrike" cap="none" normalizeH="0" baseline="0" dirty="0" smtClean="0">
              <a:ln>
                <a:noFill/>
              </a:ln>
              <a:solidFill>
                <a:schemeClr val="tx1"/>
              </a:solidFill>
              <a:effectLst/>
              <a:latin typeface="Arial Narrow"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1200" b="1" i="0" u="none" strike="noStrike" cap="none" normalizeH="0" baseline="0" dirty="0" smtClean="0">
                <a:ln>
                  <a:noFill/>
                </a:ln>
                <a:solidFill>
                  <a:srgbClr val="FF0000"/>
                </a:solidFill>
                <a:effectLst/>
                <a:latin typeface="Arial Narrow" pitchFamily="34" charset="0"/>
                <a:cs typeface="Arial" pitchFamily="34" charset="0"/>
              </a:rPr>
              <a:t>  A)                                                    B)                                          C)</a:t>
            </a:r>
            <a:endParaRPr kumimoji="0" lang="tr-TR" sz="1200" b="0" i="0" u="none" strike="noStrike" cap="none" normalizeH="0" baseline="0" dirty="0" smtClean="0">
              <a:ln>
                <a:noFill/>
              </a:ln>
              <a:solidFill>
                <a:schemeClr val="tx1"/>
              </a:solidFill>
              <a:effectLst/>
              <a:latin typeface="Arial Narrow" pitchFamily="34" charset="0"/>
            </a:endParaRPr>
          </a:p>
        </p:txBody>
      </p:sp>
      <p:sp>
        <p:nvSpPr>
          <p:cNvPr id="43" name="42 Dikdörtgen"/>
          <p:cNvSpPr/>
          <p:nvPr/>
        </p:nvSpPr>
        <p:spPr>
          <a:xfrm>
            <a:off x="42532" y="7997635"/>
            <a:ext cx="6858000" cy="1015663"/>
          </a:xfrm>
          <a:prstGeom prst="rect">
            <a:avLst/>
          </a:prstGeom>
        </p:spPr>
        <p:txBody>
          <a:bodyPr wrap="square">
            <a:spAutoFit/>
          </a:bodyPr>
          <a:lstStyle/>
          <a:p>
            <a:pPr lvl="0" eaLnBrk="0" fontAlgn="base" hangingPunct="0">
              <a:spcBef>
                <a:spcPct val="0"/>
              </a:spcBef>
              <a:spcAft>
                <a:spcPct val="0"/>
              </a:spcAft>
            </a:pPr>
            <a:r>
              <a:rPr lang="tr-TR" sz="1200" b="1" u="sng" dirty="0" smtClean="0">
                <a:solidFill>
                  <a:srgbClr val="FF0000"/>
                </a:solidFill>
                <a:latin typeface="Arial Narrow" pitchFamily="34" charset="0"/>
                <a:ea typeface="Times New Roman" pitchFamily="18" charset="0"/>
              </a:rPr>
              <a:t>SORU – 16 </a:t>
            </a:r>
            <a:r>
              <a:rPr lang="tr-TR" sz="1200" dirty="0" smtClean="0">
                <a:latin typeface="Arial Narrow" pitchFamily="34" charset="0"/>
                <a:ea typeface="Times New Roman" pitchFamily="18" charset="0"/>
              </a:rPr>
              <a:t>: Denk bütçe aşağıdakilerden hangisine denir?</a:t>
            </a:r>
          </a:p>
          <a:p>
            <a:pPr lvl="0" eaLnBrk="0" fontAlgn="base" hangingPunct="0">
              <a:spcBef>
                <a:spcPct val="0"/>
              </a:spcBef>
              <a:spcAft>
                <a:spcPct val="0"/>
              </a:spcAft>
            </a:pPr>
            <a:endParaRPr lang="tr-TR" sz="1200" dirty="0" smtClean="0">
              <a:latin typeface="Arial Narrow" pitchFamily="34" charset="0"/>
            </a:endParaRPr>
          </a:p>
          <a:p>
            <a:pPr marL="228600" lvl="0" indent="-228600" eaLnBrk="0" fontAlgn="base" hangingPunct="0">
              <a:spcBef>
                <a:spcPct val="0"/>
              </a:spcBef>
              <a:spcAft>
                <a:spcPct val="0"/>
              </a:spcAft>
              <a:buAutoNum type="alphaUcParenR"/>
            </a:pPr>
            <a:r>
              <a:rPr lang="tr-TR" sz="1200" dirty="0" smtClean="0">
                <a:latin typeface="Arial Narrow" pitchFamily="34" charset="0"/>
                <a:ea typeface="Times New Roman" pitchFamily="18" charset="0"/>
              </a:rPr>
              <a:t>Geliri çok olan bütçeye denir.        </a:t>
            </a:r>
          </a:p>
          <a:p>
            <a:pPr marL="228600" lvl="0" indent="-228600" eaLnBrk="0" fontAlgn="base" hangingPunct="0">
              <a:spcBef>
                <a:spcPct val="0"/>
              </a:spcBef>
              <a:spcAft>
                <a:spcPct val="0"/>
              </a:spcAft>
              <a:buAutoNum type="alphaUcParenR"/>
            </a:pPr>
            <a:r>
              <a:rPr lang="tr-TR" sz="1200" dirty="0" smtClean="0">
                <a:latin typeface="Arial Narrow" pitchFamily="34" charset="0"/>
                <a:ea typeface="Times New Roman" pitchFamily="18" charset="0"/>
              </a:rPr>
              <a:t>Geliri az olan bütçeye denir.            </a:t>
            </a:r>
            <a:r>
              <a:rPr lang="tr-TR" sz="1200" b="1" dirty="0" smtClean="0">
                <a:latin typeface="Arial Narrow" pitchFamily="34" charset="0"/>
                <a:ea typeface="Times New Roman" pitchFamily="18" charset="0"/>
              </a:rPr>
              <a:t> </a:t>
            </a:r>
          </a:p>
          <a:p>
            <a:pPr marL="228600" lvl="0" indent="-228600" eaLnBrk="0" fontAlgn="base" hangingPunct="0">
              <a:spcBef>
                <a:spcPct val="0"/>
              </a:spcBef>
              <a:spcAft>
                <a:spcPct val="0"/>
              </a:spcAft>
              <a:buAutoNum type="alphaUcParenR"/>
            </a:pPr>
            <a:r>
              <a:rPr lang="tr-TR" sz="1200" dirty="0" smtClean="0">
                <a:latin typeface="Arial Narrow" pitchFamily="34" charset="0"/>
                <a:ea typeface="Times New Roman" pitchFamily="18" charset="0"/>
              </a:rPr>
              <a:t>Geliri giderine eşit olan bütçeye denir.</a:t>
            </a:r>
          </a:p>
        </p:txBody>
      </p:sp>
      <p:sp>
        <p:nvSpPr>
          <p:cNvPr id="44" name="43 Dikdörtgen"/>
          <p:cNvSpPr/>
          <p:nvPr/>
        </p:nvSpPr>
        <p:spPr>
          <a:xfrm>
            <a:off x="6240068" y="31867"/>
            <a:ext cx="538930" cy="230832"/>
          </a:xfrm>
          <a:prstGeom prst="rect">
            <a:avLst/>
          </a:prstGeom>
          <a:ln>
            <a:noFill/>
          </a:ln>
        </p:spPr>
        <p:txBody>
          <a:bodyPr wrap="none">
            <a:spAutoFit/>
          </a:bodyPr>
          <a:lstStyle/>
          <a:p>
            <a:pPr lvl="0" defTabSz="466725">
              <a:lnSpc>
                <a:spcPct val="90000"/>
              </a:lnSpc>
              <a:spcBef>
                <a:spcPct val="0"/>
              </a:spcBef>
              <a:spcAft>
                <a:spcPct val="35000"/>
              </a:spcAft>
            </a:pPr>
            <a:r>
              <a:rPr lang="tr-TR" sz="1000" b="1" dirty="0" smtClean="0">
                <a:solidFill>
                  <a:srgbClr val="FF0000"/>
                </a:solidFill>
                <a:latin typeface="Arial Narrow" pitchFamily="34" charset="0"/>
              </a:rPr>
              <a:t>3PUAN</a:t>
            </a:r>
            <a:endParaRPr lang="tr-TR" sz="1000" b="1" dirty="0">
              <a:solidFill>
                <a:srgbClr val="FF0000"/>
              </a:solidFill>
              <a:latin typeface="Arial Narrow" pitchFamily="34" charset="0"/>
            </a:endParaRPr>
          </a:p>
        </p:txBody>
      </p:sp>
      <p:sp>
        <p:nvSpPr>
          <p:cNvPr id="45" name="44 Dikdörtgen"/>
          <p:cNvSpPr/>
          <p:nvPr/>
        </p:nvSpPr>
        <p:spPr>
          <a:xfrm>
            <a:off x="6239341" y="1643042"/>
            <a:ext cx="567784" cy="230832"/>
          </a:xfrm>
          <a:prstGeom prst="rect">
            <a:avLst/>
          </a:prstGeom>
          <a:ln>
            <a:noFill/>
          </a:ln>
        </p:spPr>
        <p:txBody>
          <a:bodyPr wrap="none">
            <a:spAutoFit/>
          </a:bodyPr>
          <a:lstStyle/>
          <a:p>
            <a:pPr lvl="0" defTabSz="466725">
              <a:lnSpc>
                <a:spcPct val="90000"/>
              </a:lnSpc>
              <a:spcBef>
                <a:spcPct val="0"/>
              </a:spcBef>
              <a:spcAft>
                <a:spcPct val="35000"/>
              </a:spcAft>
            </a:pPr>
            <a:r>
              <a:rPr lang="tr-TR" sz="1000" b="1" dirty="0" smtClean="0">
                <a:solidFill>
                  <a:srgbClr val="FF0000"/>
                </a:solidFill>
                <a:latin typeface="Arial Narrow" pitchFamily="34" charset="0"/>
              </a:rPr>
              <a:t>2 PUAN</a:t>
            </a:r>
            <a:endParaRPr lang="tr-TR" sz="1000" b="1" dirty="0">
              <a:solidFill>
                <a:srgbClr val="FF0000"/>
              </a:solidFill>
              <a:latin typeface="Arial Narrow" pitchFamily="34" charset="0"/>
            </a:endParaRPr>
          </a:p>
        </p:txBody>
      </p:sp>
      <p:sp>
        <p:nvSpPr>
          <p:cNvPr id="46" name="45 Dikdörtgen"/>
          <p:cNvSpPr/>
          <p:nvPr/>
        </p:nvSpPr>
        <p:spPr>
          <a:xfrm>
            <a:off x="6239341" y="3989863"/>
            <a:ext cx="567784" cy="230832"/>
          </a:xfrm>
          <a:prstGeom prst="rect">
            <a:avLst/>
          </a:prstGeom>
          <a:ln>
            <a:noFill/>
          </a:ln>
        </p:spPr>
        <p:txBody>
          <a:bodyPr wrap="none">
            <a:spAutoFit/>
          </a:bodyPr>
          <a:lstStyle/>
          <a:p>
            <a:pPr lvl="0" defTabSz="466725">
              <a:lnSpc>
                <a:spcPct val="90000"/>
              </a:lnSpc>
              <a:spcBef>
                <a:spcPct val="0"/>
              </a:spcBef>
              <a:spcAft>
                <a:spcPct val="35000"/>
              </a:spcAft>
            </a:pPr>
            <a:r>
              <a:rPr lang="tr-TR" sz="1000" b="1" dirty="0" smtClean="0">
                <a:solidFill>
                  <a:srgbClr val="FF0000"/>
                </a:solidFill>
                <a:latin typeface="Arial Narrow" pitchFamily="34" charset="0"/>
              </a:rPr>
              <a:t>2 PUAN</a:t>
            </a:r>
            <a:endParaRPr lang="tr-TR" sz="1000" b="1" dirty="0">
              <a:solidFill>
                <a:srgbClr val="FF0000"/>
              </a:solidFill>
              <a:latin typeface="Arial Narrow" pitchFamily="34" charset="0"/>
            </a:endParaRPr>
          </a:p>
        </p:txBody>
      </p:sp>
      <p:sp>
        <p:nvSpPr>
          <p:cNvPr id="47" name="46 Dikdörtgen"/>
          <p:cNvSpPr/>
          <p:nvPr/>
        </p:nvSpPr>
        <p:spPr>
          <a:xfrm>
            <a:off x="6237051" y="4728502"/>
            <a:ext cx="567784" cy="230832"/>
          </a:xfrm>
          <a:prstGeom prst="rect">
            <a:avLst/>
          </a:prstGeom>
          <a:ln>
            <a:noFill/>
          </a:ln>
        </p:spPr>
        <p:txBody>
          <a:bodyPr wrap="none">
            <a:spAutoFit/>
          </a:bodyPr>
          <a:lstStyle/>
          <a:p>
            <a:pPr lvl="0" defTabSz="466725">
              <a:lnSpc>
                <a:spcPct val="90000"/>
              </a:lnSpc>
              <a:spcBef>
                <a:spcPct val="0"/>
              </a:spcBef>
              <a:spcAft>
                <a:spcPct val="35000"/>
              </a:spcAft>
            </a:pPr>
            <a:r>
              <a:rPr lang="tr-TR" sz="1000" b="1" dirty="0" smtClean="0">
                <a:solidFill>
                  <a:srgbClr val="FF0000"/>
                </a:solidFill>
                <a:latin typeface="Arial Narrow" pitchFamily="34" charset="0"/>
              </a:rPr>
              <a:t>2 PUAN</a:t>
            </a:r>
            <a:endParaRPr lang="tr-TR" sz="1000" b="1" dirty="0">
              <a:solidFill>
                <a:srgbClr val="FF0000"/>
              </a:solidFill>
              <a:latin typeface="Arial Narrow" pitchFamily="34" charset="0"/>
            </a:endParaRPr>
          </a:p>
        </p:txBody>
      </p:sp>
      <p:sp>
        <p:nvSpPr>
          <p:cNvPr id="48" name="47 Dikdörtgen"/>
          <p:cNvSpPr/>
          <p:nvPr/>
        </p:nvSpPr>
        <p:spPr>
          <a:xfrm>
            <a:off x="6247684" y="5307646"/>
            <a:ext cx="567784" cy="230832"/>
          </a:xfrm>
          <a:prstGeom prst="rect">
            <a:avLst/>
          </a:prstGeom>
          <a:ln>
            <a:noFill/>
          </a:ln>
        </p:spPr>
        <p:txBody>
          <a:bodyPr wrap="none">
            <a:spAutoFit/>
          </a:bodyPr>
          <a:lstStyle/>
          <a:p>
            <a:pPr lvl="0" defTabSz="466725">
              <a:lnSpc>
                <a:spcPct val="90000"/>
              </a:lnSpc>
              <a:spcBef>
                <a:spcPct val="0"/>
              </a:spcBef>
              <a:spcAft>
                <a:spcPct val="35000"/>
              </a:spcAft>
            </a:pPr>
            <a:r>
              <a:rPr lang="tr-TR" sz="1000" b="1" dirty="0" smtClean="0">
                <a:solidFill>
                  <a:srgbClr val="FF0000"/>
                </a:solidFill>
                <a:latin typeface="Arial Narrow" pitchFamily="34" charset="0"/>
              </a:rPr>
              <a:t>2 PUAN</a:t>
            </a:r>
            <a:endParaRPr lang="tr-TR" sz="1000" b="1" dirty="0">
              <a:solidFill>
                <a:srgbClr val="FF0000"/>
              </a:solidFill>
              <a:latin typeface="Arial Narrow" pitchFamily="34" charset="0"/>
            </a:endParaRPr>
          </a:p>
        </p:txBody>
      </p:sp>
      <p:sp>
        <p:nvSpPr>
          <p:cNvPr id="49" name="48 Dikdörtgen"/>
          <p:cNvSpPr/>
          <p:nvPr/>
        </p:nvSpPr>
        <p:spPr>
          <a:xfrm>
            <a:off x="6237051" y="6143636"/>
            <a:ext cx="567784" cy="230832"/>
          </a:xfrm>
          <a:prstGeom prst="rect">
            <a:avLst/>
          </a:prstGeom>
          <a:ln>
            <a:noFill/>
          </a:ln>
        </p:spPr>
        <p:txBody>
          <a:bodyPr wrap="none">
            <a:spAutoFit/>
          </a:bodyPr>
          <a:lstStyle/>
          <a:p>
            <a:pPr lvl="0" defTabSz="466725">
              <a:lnSpc>
                <a:spcPct val="90000"/>
              </a:lnSpc>
              <a:spcBef>
                <a:spcPct val="0"/>
              </a:spcBef>
              <a:spcAft>
                <a:spcPct val="35000"/>
              </a:spcAft>
            </a:pPr>
            <a:r>
              <a:rPr lang="tr-TR" sz="1000" b="1" dirty="0" smtClean="0">
                <a:solidFill>
                  <a:srgbClr val="FF0000"/>
                </a:solidFill>
                <a:latin typeface="Arial Narrow" pitchFamily="34" charset="0"/>
              </a:rPr>
              <a:t>2 PUAN</a:t>
            </a:r>
            <a:endParaRPr lang="tr-TR" sz="1000" b="1" dirty="0">
              <a:solidFill>
                <a:srgbClr val="FF0000"/>
              </a:solidFill>
              <a:latin typeface="Arial Narrow" pitchFamily="34" charset="0"/>
            </a:endParaRPr>
          </a:p>
        </p:txBody>
      </p:sp>
      <p:sp>
        <p:nvSpPr>
          <p:cNvPr id="50" name="49 Dikdörtgen"/>
          <p:cNvSpPr/>
          <p:nvPr/>
        </p:nvSpPr>
        <p:spPr>
          <a:xfrm>
            <a:off x="6237051" y="7130142"/>
            <a:ext cx="567784" cy="230832"/>
          </a:xfrm>
          <a:prstGeom prst="rect">
            <a:avLst/>
          </a:prstGeom>
          <a:ln>
            <a:noFill/>
          </a:ln>
        </p:spPr>
        <p:txBody>
          <a:bodyPr wrap="none">
            <a:spAutoFit/>
          </a:bodyPr>
          <a:lstStyle/>
          <a:p>
            <a:pPr lvl="0" defTabSz="466725">
              <a:lnSpc>
                <a:spcPct val="90000"/>
              </a:lnSpc>
              <a:spcBef>
                <a:spcPct val="0"/>
              </a:spcBef>
              <a:spcAft>
                <a:spcPct val="35000"/>
              </a:spcAft>
            </a:pPr>
            <a:r>
              <a:rPr lang="tr-TR" sz="1000" b="1" dirty="0" smtClean="0">
                <a:solidFill>
                  <a:srgbClr val="FF0000"/>
                </a:solidFill>
                <a:latin typeface="Arial Narrow" pitchFamily="34" charset="0"/>
              </a:rPr>
              <a:t>2 PUAN</a:t>
            </a:r>
            <a:endParaRPr lang="tr-TR" sz="1000" b="1" dirty="0">
              <a:solidFill>
                <a:srgbClr val="FF0000"/>
              </a:solidFill>
              <a:latin typeface="Arial Narrow" pitchFamily="34" charset="0"/>
            </a:endParaRPr>
          </a:p>
        </p:txBody>
      </p:sp>
      <p:sp>
        <p:nvSpPr>
          <p:cNvPr id="51" name="50 Dikdörtgen"/>
          <p:cNvSpPr/>
          <p:nvPr/>
        </p:nvSpPr>
        <p:spPr>
          <a:xfrm>
            <a:off x="6237051" y="8087742"/>
            <a:ext cx="567784" cy="230832"/>
          </a:xfrm>
          <a:prstGeom prst="rect">
            <a:avLst/>
          </a:prstGeom>
          <a:ln>
            <a:noFill/>
          </a:ln>
        </p:spPr>
        <p:txBody>
          <a:bodyPr wrap="none">
            <a:spAutoFit/>
          </a:bodyPr>
          <a:lstStyle/>
          <a:p>
            <a:pPr lvl="0" defTabSz="466725">
              <a:lnSpc>
                <a:spcPct val="90000"/>
              </a:lnSpc>
              <a:spcBef>
                <a:spcPct val="0"/>
              </a:spcBef>
              <a:spcAft>
                <a:spcPct val="35000"/>
              </a:spcAft>
            </a:pPr>
            <a:r>
              <a:rPr lang="tr-TR" sz="1000" b="1" dirty="0" smtClean="0">
                <a:solidFill>
                  <a:srgbClr val="FF0000"/>
                </a:solidFill>
                <a:latin typeface="Arial Narrow" pitchFamily="34" charset="0"/>
              </a:rPr>
              <a:t>2 PUAN</a:t>
            </a:r>
            <a:endParaRPr lang="tr-TR" sz="1000" b="1" dirty="0">
              <a:solidFill>
                <a:srgbClr val="FF0000"/>
              </a:solidFill>
              <a:latin typeface="Arial Narrow"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15"/>
          <p:cNvSpPr>
            <a:spLocks noChangeArrowheads="1"/>
          </p:cNvSpPr>
          <p:nvPr/>
        </p:nvSpPr>
        <p:spPr bwMode="auto">
          <a:xfrm>
            <a:off x="21266" y="77333"/>
            <a:ext cx="6858000"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tr-TR" sz="1200" b="1" u="sng" dirty="0" smtClean="0">
                <a:solidFill>
                  <a:srgbClr val="FF0000"/>
                </a:solidFill>
                <a:latin typeface="Arial Narrow" pitchFamily="34" charset="0"/>
                <a:ea typeface="Times New Roman" pitchFamily="18" charset="0"/>
              </a:rPr>
              <a:t>SORU – 17</a:t>
            </a:r>
            <a:r>
              <a:rPr lang="tr-TR" sz="1200" dirty="0" smtClean="0">
                <a:latin typeface="Arial Narrow" pitchFamily="34" charset="0"/>
                <a:ea typeface="Times New Roman" pitchFamily="18" charset="0"/>
              </a:rPr>
              <a:t>: </a:t>
            </a:r>
            <a:r>
              <a:rPr kumimoji="0" lang="tr-TR" sz="1200" b="0" i="0" u="none" strike="noStrike" cap="none" normalizeH="0" baseline="0" dirty="0" smtClean="0">
                <a:ln>
                  <a:noFill/>
                </a:ln>
                <a:solidFill>
                  <a:schemeClr val="tx1"/>
                </a:solidFill>
                <a:effectLst/>
                <a:latin typeface="Arial Narrow" pitchFamily="34" charset="0"/>
                <a:ea typeface="Times New Roman" pitchFamily="18" charset="0"/>
              </a:rPr>
              <a:t>Aldığımız mal arızalı çıktığında aşağıdakilerden hangisini yapmalıyız?</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tr-TR" sz="1200" b="0" i="0" u="none" strike="noStrike" cap="none" normalizeH="0" baseline="0" dirty="0" smtClean="0">
              <a:ln>
                <a:noFill/>
              </a:ln>
              <a:solidFill>
                <a:schemeClr val="tx1"/>
              </a:solidFill>
              <a:effectLst/>
              <a:latin typeface="Arial Narrow"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1200" b="1" i="0" u="none" strike="noStrike" cap="none" normalizeH="0" baseline="0" dirty="0" smtClean="0">
                <a:ln>
                  <a:noFill/>
                </a:ln>
                <a:solidFill>
                  <a:schemeClr val="tx1"/>
                </a:solidFill>
                <a:effectLst/>
                <a:latin typeface="Arial Narrow" pitchFamily="34" charset="0"/>
                <a:ea typeface="Times New Roman" pitchFamily="18" charset="0"/>
              </a:rPr>
              <a:t>A)</a:t>
            </a:r>
            <a:r>
              <a:rPr kumimoji="0" lang="tr-TR" sz="1200" b="0" i="0" u="none" strike="noStrike" cap="none" normalizeH="0" baseline="0" dirty="0" smtClean="0">
                <a:ln>
                  <a:noFill/>
                </a:ln>
                <a:solidFill>
                  <a:schemeClr val="tx1"/>
                </a:solidFill>
                <a:effectLst/>
                <a:latin typeface="Arial Narrow" pitchFamily="34" charset="0"/>
                <a:ea typeface="Times New Roman" pitchFamily="18" charset="0"/>
              </a:rPr>
              <a:t>Malı, kendimiz tamir etmeliyiz</a:t>
            </a:r>
            <a:r>
              <a:rPr lang="tr-TR" sz="1200" dirty="0" smtClean="0">
                <a:latin typeface="Arial Narrow" pitchFamily="34" charset="0"/>
                <a:ea typeface="Times New Roman" pitchFamily="18" charset="0"/>
              </a:rPr>
              <a:t>     </a:t>
            </a:r>
            <a:r>
              <a:rPr kumimoji="0" lang="tr-TR" sz="1200" b="1" i="0" u="none" strike="noStrike" cap="none" normalizeH="0" baseline="0" dirty="0" smtClean="0">
                <a:ln>
                  <a:noFill/>
                </a:ln>
                <a:solidFill>
                  <a:schemeClr val="tx1"/>
                </a:solidFill>
                <a:effectLst/>
                <a:latin typeface="Arial Narrow" pitchFamily="34" charset="0"/>
                <a:ea typeface="Times New Roman" pitchFamily="18" charset="0"/>
              </a:rPr>
              <a:t>B)</a:t>
            </a:r>
            <a:r>
              <a:rPr kumimoji="0" lang="tr-TR" sz="1200" b="0" i="0" u="none" strike="noStrike" cap="none" normalizeH="0" baseline="0" dirty="0" smtClean="0">
                <a:ln>
                  <a:noFill/>
                </a:ln>
                <a:solidFill>
                  <a:schemeClr val="tx1"/>
                </a:solidFill>
                <a:effectLst/>
                <a:latin typeface="Arial Narrow" pitchFamily="34" charset="0"/>
                <a:ea typeface="Times New Roman" pitchFamily="18" charset="0"/>
              </a:rPr>
              <a:t>Garanti belgesiyle birlikte satıcıya götürmeliyiz    </a:t>
            </a:r>
            <a:r>
              <a:rPr kumimoji="0" lang="tr-TR" sz="1200" b="1" i="0" u="none" strike="noStrike" cap="none" normalizeH="0" baseline="0" dirty="0" smtClean="0">
                <a:ln>
                  <a:noFill/>
                </a:ln>
                <a:solidFill>
                  <a:schemeClr val="tx1"/>
                </a:solidFill>
                <a:effectLst/>
                <a:latin typeface="Arial Narrow" pitchFamily="34" charset="0"/>
                <a:ea typeface="Times New Roman" pitchFamily="18" charset="0"/>
              </a:rPr>
              <a:t>C)</a:t>
            </a:r>
            <a:r>
              <a:rPr kumimoji="0" lang="tr-TR" sz="1200" b="0" i="0" u="none" strike="noStrike" cap="none" normalizeH="0" baseline="0" dirty="0" smtClean="0">
                <a:ln>
                  <a:noFill/>
                </a:ln>
                <a:solidFill>
                  <a:schemeClr val="tx1"/>
                </a:solidFill>
                <a:effectLst/>
                <a:latin typeface="Arial Narrow" pitchFamily="34" charset="0"/>
                <a:ea typeface="Times New Roman" pitchFamily="18" charset="0"/>
              </a:rPr>
              <a:t>Mal arızalı olduğu için atmalıyız</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tr-TR" sz="1200" b="0" i="0" u="none" strike="noStrike" cap="none" normalizeH="0" baseline="0" dirty="0" smtClean="0">
              <a:ln>
                <a:noFill/>
              </a:ln>
              <a:solidFill>
                <a:schemeClr val="tx1"/>
              </a:solidFill>
              <a:effectLst/>
              <a:latin typeface="Arial Narrow"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1200" b="1" i="0" u="sng" strike="noStrike" cap="none" normalizeH="0" baseline="0" dirty="0" smtClean="0">
                <a:ln>
                  <a:noFill/>
                </a:ln>
                <a:solidFill>
                  <a:srgbClr val="FF0000"/>
                </a:solidFill>
                <a:effectLst/>
                <a:latin typeface="Arial Narrow" pitchFamily="34" charset="0"/>
                <a:ea typeface="Times New Roman" pitchFamily="18" charset="0"/>
              </a:rPr>
              <a:t>SORU – 18</a:t>
            </a:r>
            <a:r>
              <a:rPr kumimoji="0" lang="tr-TR" sz="1200" b="0" i="0" u="none" strike="noStrike" cap="none" normalizeH="0" baseline="0" dirty="0" smtClean="0">
                <a:ln>
                  <a:noFill/>
                </a:ln>
                <a:solidFill>
                  <a:schemeClr val="tx1"/>
                </a:solidFill>
                <a:effectLst/>
                <a:latin typeface="Arial Narrow" pitchFamily="34" charset="0"/>
                <a:ea typeface="Times New Roman" pitchFamily="18" charset="0"/>
              </a:rPr>
              <a:t>:</a:t>
            </a:r>
            <a:r>
              <a:rPr kumimoji="0" lang="tr-TR" sz="1200" b="0" i="0" u="none" strike="noStrike" cap="none" normalizeH="0" dirty="0" smtClean="0">
                <a:ln>
                  <a:noFill/>
                </a:ln>
                <a:solidFill>
                  <a:schemeClr val="tx1"/>
                </a:solidFill>
                <a:effectLst/>
                <a:latin typeface="Arial Narrow" pitchFamily="34" charset="0"/>
                <a:ea typeface="Times New Roman" pitchFamily="18" charset="0"/>
              </a:rPr>
              <a:t> </a:t>
            </a:r>
            <a:r>
              <a:rPr kumimoji="0" lang="tr-TR" sz="1200" b="0" i="0" u="none" strike="noStrike" cap="none" normalizeH="0" baseline="0" dirty="0" smtClean="0">
                <a:ln>
                  <a:noFill/>
                </a:ln>
                <a:solidFill>
                  <a:schemeClr val="tx1"/>
                </a:solidFill>
                <a:effectLst/>
                <a:latin typeface="Arial Narrow" pitchFamily="34" charset="0"/>
                <a:ea typeface="Times New Roman" pitchFamily="18" charset="0"/>
              </a:rPr>
              <a:t>Aldığımız üründen şikâyetimiz olduğunda, onu kaç gün içinde değiştirmeliyiz?</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tr-TR" sz="1200" b="0" i="0" u="none" strike="noStrike" cap="none" normalizeH="0" baseline="0" dirty="0" smtClean="0">
              <a:ln>
                <a:noFill/>
              </a:ln>
              <a:solidFill>
                <a:schemeClr val="tx1"/>
              </a:solidFill>
              <a:effectLst/>
              <a:latin typeface="Arial Narrow"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1200" b="1" i="0" u="none" strike="noStrike" cap="none" normalizeH="0" baseline="0" dirty="0" smtClean="0">
                <a:ln>
                  <a:noFill/>
                </a:ln>
                <a:solidFill>
                  <a:schemeClr val="tx1"/>
                </a:solidFill>
                <a:effectLst/>
                <a:latin typeface="Arial Narrow" pitchFamily="34" charset="0"/>
                <a:ea typeface="Times New Roman" pitchFamily="18" charset="0"/>
              </a:rPr>
              <a:t>A) </a:t>
            </a:r>
            <a:r>
              <a:rPr kumimoji="0" lang="tr-TR" sz="1200" b="0" i="0" u="none" strike="noStrike" cap="none" normalizeH="0" baseline="0" dirty="0" smtClean="0">
                <a:ln>
                  <a:noFill/>
                </a:ln>
                <a:solidFill>
                  <a:schemeClr val="tx1"/>
                </a:solidFill>
                <a:effectLst/>
                <a:latin typeface="Arial Narrow" pitchFamily="34" charset="0"/>
                <a:ea typeface="Times New Roman" pitchFamily="18" charset="0"/>
              </a:rPr>
              <a:t>7		       </a:t>
            </a:r>
            <a:r>
              <a:rPr kumimoji="0" lang="tr-TR" sz="1200" b="1" i="0" u="none" strike="noStrike" cap="none" normalizeH="0" baseline="0" dirty="0" smtClean="0">
                <a:ln>
                  <a:noFill/>
                </a:ln>
                <a:solidFill>
                  <a:schemeClr val="tx1"/>
                </a:solidFill>
                <a:effectLst/>
                <a:latin typeface="Arial Narrow" pitchFamily="34" charset="0"/>
                <a:ea typeface="Times New Roman" pitchFamily="18" charset="0"/>
              </a:rPr>
              <a:t>B)</a:t>
            </a:r>
            <a:r>
              <a:rPr kumimoji="0" lang="tr-TR" sz="1200" b="0" i="0" u="none" strike="noStrike" cap="none" normalizeH="0" baseline="0" dirty="0" smtClean="0">
                <a:ln>
                  <a:noFill/>
                </a:ln>
                <a:solidFill>
                  <a:schemeClr val="tx1"/>
                </a:solidFill>
                <a:effectLst/>
                <a:latin typeface="Arial Narrow" pitchFamily="34" charset="0"/>
                <a:ea typeface="Times New Roman" pitchFamily="18" charset="0"/>
              </a:rPr>
              <a:t>15		                </a:t>
            </a:r>
            <a:r>
              <a:rPr kumimoji="0" lang="tr-TR" sz="1200" b="1" i="0" u="none" strike="noStrike" cap="none" normalizeH="0" baseline="0" dirty="0" smtClean="0">
                <a:ln>
                  <a:noFill/>
                </a:ln>
                <a:solidFill>
                  <a:schemeClr val="tx1"/>
                </a:solidFill>
                <a:effectLst/>
                <a:latin typeface="Arial Narrow" pitchFamily="34" charset="0"/>
                <a:ea typeface="Times New Roman" pitchFamily="18" charset="0"/>
              </a:rPr>
              <a:t> C)</a:t>
            </a:r>
            <a:r>
              <a:rPr kumimoji="0" lang="tr-TR" sz="1200" b="1" i="0" u="none" strike="noStrike" cap="none" normalizeH="0" dirty="0" smtClean="0">
                <a:ln>
                  <a:noFill/>
                </a:ln>
                <a:solidFill>
                  <a:schemeClr val="tx1"/>
                </a:solidFill>
                <a:effectLst/>
                <a:latin typeface="Arial Narrow" pitchFamily="34" charset="0"/>
                <a:ea typeface="Times New Roman" pitchFamily="18" charset="0"/>
              </a:rPr>
              <a:t> </a:t>
            </a:r>
            <a:r>
              <a:rPr kumimoji="0" lang="tr-TR" sz="1200" b="0" i="0" u="none" strike="noStrike" cap="none" normalizeH="0" baseline="0" dirty="0" smtClean="0">
                <a:ln>
                  <a:noFill/>
                </a:ln>
                <a:solidFill>
                  <a:schemeClr val="tx1"/>
                </a:solidFill>
                <a:effectLst/>
                <a:latin typeface="Arial Narrow" pitchFamily="34" charset="0"/>
                <a:ea typeface="Times New Roman" pitchFamily="18" charset="0"/>
              </a:rPr>
              <a:t>30</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tr-TR" sz="1200" b="0" i="0" u="none" strike="noStrike" cap="none" normalizeH="0" baseline="0" dirty="0" smtClean="0">
              <a:ln>
                <a:noFill/>
              </a:ln>
              <a:solidFill>
                <a:schemeClr val="tx1"/>
              </a:solidFill>
              <a:effectLst/>
              <a:latin typeface="Arial Narrow"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tr-TR" sz="1200" b="1" u="sng" dirty="0" smtClean="0">
                <a:solidFill>
                  <a:srgbClr val="FF0000"/>
                </a:solidFill>
                <a:latin typeface="Arial Narrow" pitchFamily="34" charset="0"/>
                <a:ea typeface="Times New Roman" pitchFamily="18" charset="0"/>
              </a:rPr>
              <a:t>SORU -19 </a:t>
            </a:r>
            <a:r>
              <a:rPr lang="tr-TR" sz="1200" dirty="0" smtClean="0">
                <a:latin typeface="Arial Narrow" pitchFamily="34" charset="0"/>
                <a:ea typeface="Times New Roman" pitchFamily="18" charset="0"/>
              </a:rPr>
              <a:t>: </a:t>
            </a:r>
            <a:r>
              <a:rPr kumimoji="0" lang="tr-TR" sz="1200" b="0" i="0" u="none" strike="noStrike" cap="none" normalizeH="0" baseline="0" dirty="0" smtClean="0">
                <a:ln>
                  <a:noFill/>
                </a:ln>
                <a:solidFill>
                  <a:schemeClr val="tx1"/>
                </a:solidFill>
                <a:effectLst/>
                <a:latin typeface="Arial Narrow" pitchFamily="34" charset="0"/>
                <a:ea typeface="Times New Roman" pitchFamily="18" charset="0"/>
              </a:rPr>
              <a:t>Bilinçli bir alış verişte aşağıdakilerden hangisi dikkate alınmaz?</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tr-TR" sz="1200" b="0" i="0" u="none" strike="noStrike" cap="none" normalizeH="0" baseline="0" dirty="0" smtClean="0">
              <a:ln>
                <a:noFill/>
              </a:ln>
              <a:solidFill>
                <a:schemeClr val="tx1"/>
              </a:solidFill>
              <a:effectLst/>
              <a:latin typeface="Arial Narrow"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1200" b="1" i="0" u="none" strike="noStrike" cap="none" normalizeH="0" baseline="0" dirty="0" smtClean="0">
                <a:ln>
                  <a:noFill/>
                </a:ln>
                <a:solidFill>
                  <a:schemeClr val="tx1"/>
                </a:solidFill>
                <a:effectLst/>
                <a:latin typeface="Arial Narrow" pitchFamily="34" charset="0"/>
                <a:ea typeface="Times New Roman" pitchFamily="18" charset="0"/>
              </a:rPr>
              <a:t>A) </a:t>
            </a:r>
            <a:r>
              <a:rPr kumimoji="0" lang="tr-TR" sz="1200" b="0" i="0" u="none" strike="noStrike" cap="none" normalizeH="0" baseline="0" dirty="0" smtClean="0">
                <a:ln>
                  <a:noFill/>
                </a:ln>
                <a:solidFill>
                  <a:schemeClr val="tx1"/>
                </a:solidFill>
                <a:effectLst/>
                <a:latin typeface="Arial Narrow" pitchFamily="34" charset="0"/>
                <a:ea typeface="Times New Roman" pitchFamily="18" charset="0"/>
              </a:rPr>
              <a:t>kalite	                                 </a:t>
            </a:r>
            <a:r>
              <a:rPr kumimoji="0" lang="tr-TR" sz="1200" b="1" i="0" u="none" strike="noStrike" cap="none" normalizeH="0" baseline="0" dirty="0" smtClean="0">
                <a:ln>
                  <a:noFill/>
                </a:ln>
                <a:solidFill>
                  <a:schemeClr val="tx1"/>
                </a:solidFill>
                <a:effectLst/>
                <a:latin typeface="Arial Narrow" pitchFamily="34" charset="0"/>
                <a:ea typeface="Times New Roman" pitchFamily="18" charset="0"/>
              </a:rPr>
              <a:t>B)</a:t>
            </a:r>
            <a:r>
              <a:rPr kumimoji="0" lang="tr-TR" sz="1200" b="1" i="0" u="none" strike="noStrike" cap="none" normalizeH="0" dirty="0" smtClean="0">
                <a:ln>
                  <a:noFill/>
                </a:ln>
                <a:solidFill>
                  <a:schemeClr val="tx1"/>
                </a:solidFill>
                <a:effectLst/>
                <a:latin typeface="Arial Narrow" pitchFamily="34" charset="0"/>
                <a:ea typeface="Times New Roman" pitchFamily="18" charset="0"/>
              </a:rPr>
              <a:t> </a:t>
            </a:r>
            <a:r>
              <a:rPr kumimoji="0" lang="tr-TR" sz="1200" b="0" i="0" u="none" strike="noStrike" cap="none" normalizeH="0" baseline="0" dirty="0" smtClean="0">
                <a:ln>
                  <a:noFill/>
                </a:ln>
                <a:solidFill>
                  <a:schemeClr val="tx1"/>
                </a:solidFill>
                <a:effectLst/>
                <a:latin typeface="Arial Narrow" pitchFamily="34" charset="0"/>
                <a:ea typeface="Times New Roman" pitchFamily="18" charset="0"/>
              </a:rPr>
              <a:t>reklam	                                          </a:t>
            </a:r>
            <a:r>
              <a:rPr kumimoji="0" lang="tr-TR" sz="1200" b="0" i="0" u="none" strike="noStrike" cap="none" normalizeH="0" dirty="0" smtClean="0">
                <a:ln>
                  <a:noFill/>
                </a:ln>
                <a:solidFill>
                  <a:schemeClr val="tx1"/>
                </a:solidFill>
                <a:effectLst/>
                <a:latin typeface="Arial Narrow" pitchFamily="34" charset="0"/>
                <a:ea typeface="Times New Roman" pitchFamily="18" charset="0"/>
              </a:rPr>
              <a:t> </a:t>
            </a:r>
            <a:r>
              <a:rPr kumimoji="0" lang="tr-TR" sz="1200" b="1" i="0" u="none" strike="noStrike" cap="none" normalizeH="0" baseline="0" dirty="0" smtClean="0">
                <a:ln>
                  <a:noFill/>
                </a:ln>
                <a:solidFill>
                  <a:schemeClr val="tx1"/>
                </a:solidFill>
                <a:effectLst/>
                <a:latin typeface="Arial Narrow" pitchFamily="34" charset="0"/>
                <a:ea typeface="Times New Roman" pitchFamily="18" charset="0"/>
              </a:rPr>
              <a:t>C)</a:t>
            </a:r>
            <a:r>
              <a:rPr kumimoji="0" lang="tr-TR" sz="1200" b="1" i="0" u="none" strike="noStrike" cap="none" normalizeH="0" dirty="0" smtClean="0">
                <a:ln>
                  <a:noFill/>
                </a:ln>
                <a:solidFill>
                  <a:schemeClr val="tx1"/>
                </a:solidFill>
                <a:effectLst/>
                <a:latin typeface="Arial Narrow" pitchFamily="34" charset="0"/>
                <a:ea typeface="Times New Roman" pitchFamily="18" charset="0"/>
              </a:rPr>
              <a:t> </a:t>
            </a:r>
            <a:r>
              <a:rPr kumimoji="0" lang="tr-TR" sz="1200" b="0" i="0" u="none" strike="noStrike" cap="none" normalizeH="0" baseline="0" dirty="0" smtClean="0">
                <a:ln>
                  <a:noFill/>
                </a:ln>
                <a:solidFill>
                  <a:schemeClr val="tx1"/>
                </a:solidFill>
                <a:effectLst/>
                <a:latin typeface="Arial Narrow" pitchFamily="34" charset="0"/>
                <a:ea typeface="Times New Roman" pitchFamily="18" charset="0"/>
              </a:rPr>
              <a:t>üretim tarihi</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tr-TR" sz="1200" b="0" i="0" u="none" strike="noStrike" cap="none" normalizeH="0" baseline="0" dirty="0" smtClean="0">
              <a:ln>
                <a:noFill/>
              </a:ln>
              <a:solidFill>
                <a:schemeClr val="tx1"/>
              </a:solidFill>
              <a:effectLst/>
              <a:latin typeface="Arial Narrow"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tr-TR" sz="1200" b="1" u="sng" dirty="0" smtClean="0">
                <a:solidFill>
                  <a:srgbClr val="FF0000"/>
                </a:solidFill>
                <a:latin typeface="Arial Narrow" pitchFamily="34" charset="0"/>
                <a:ea typeface="Times New Roman" pitchFamily="18" charset="0"/>
              </a:rPr>
              <a:t>SORU – 20</a:t>
            </a:r>
            <a:r>
              <a:rPr lang="tr-TR" sz="1200" dirty="0" smtClean="0">
                <a:latin typeface="Arial Narrow" pitchFamily="34" charset="0"/>
                <a:ea typeface="Times New Roman" pitchFamily="18" charset="0"/>
              </a:rPr>
              <a:t>: </a:t>
            </a:r>
            <a:r>
              <a:rPr kumimoji="0" lang="tr-TR" sz="1200" b="0" i="0" u="none" strike="noStrike" cap="none" normalizeH="0" baseline="0" dirty="0" smtClean="0">
                <a:ln>
                  <a:noFill/>
                </a:ln>
                <a:solidFill>
                  <a:schemeClr val="tx1"/>
                </a:solidFill>
                <a:effectLst/>
                <a:latin typeface="Arial Narrow" pitchFamily="34" charset="0"/>
                <a:ea typeface="Times New Roman" pitchFamily="18" charset="0"/>
              </a:rPr>
              <a:t>Aşağıdaki atasözlerinden hangisi tutumlulukla ilgilidir?</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tr-TR" sz="1200" b="0" i="0" u="none" strike="noStrike" cap="none" normalizeH="0" baseline="0" dirty="0" smtClean="0">
              <a:ln>
                <a:noFill/>
              </a:ln>
              <a:solidFill>
                <a:schemeClr val="tx1"/>
              </a:solidFill>
              <a:effectLst/>
              <a:latin typeface="Arial Narrow"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tr-TR" sz="1200" b="1" dirty="0" smtClean="0">
                <a:latin typeface="Arial Narrow" pitchFamily="34" charset="0"/>
                <a:ea typeface="Times New Roman" pitchFamily="18" charset="0"/>
              </a:rPr>
              <a:t>A) </a:t>
            </a:r>
            <a:r>
              <a:rPr kumimoji="0" lang="tr-TR" sz="1200" b="0" i="0" u="none" strike="noStrike" cap="none" normalizeH="0" baseline="0" dirty="0" smtClean="0">
                <a:ln>
                  <a:noFill/>
                </a:ln>
                <a:solidFill>
                  <a:schemeClr val="tx1"/>
                </a:solidFill>
                <a:effectLst/>
                <a:latin typeface="Arial Narrow" pitchFamily="34" charset="0"/>
                <a:ea typeface="Times New Roman" pitchFamily="18" charset="0"/>
              </a:rPr>
              <a:t>Damlaya damlaya göl olur.</a:t>
            </a:r>
            <a:r>
              <a:rPr lang="tr-TR" sz="1200" dirty="0">
                <a:latin typeface="Arial Narrow" pitchFamily="34" charset="0"/>
                <a:ea typeface="Times New Roman" pitchFamily="18" charset="0"/>
              </a:rPr>
              <a:t> </a:t>
            </a:r>
            <a:r>
              <a:rPr lang="tr-TR" sz="1200" dirty="0" smtClean="0">
                <a:latin typeface="Arial Narrow" pitchFamily="34" charset="0"/>
                <a:ea typeface="Times New Roman" pitchFamily="18" charset="0"/>
              </a:rPr>
              <a:t>           </a:t>
            </a:r>
            <a:r>
              <a:rPr kumimoji="0" lang="tr-TR" sz="1200" b="1" i="0" u="none" strike="noStrike" cap="none" normalizeH="0" baseline="0" dirty="0" smtClean="0">
                <a:ln>
                  <a:noFill/>
                </a:ln>
                <a:solidFill>
                  <a:schemeClr val="tx1"/>
                </a:solidFill>
                <a:effectLst/>
                <a:latin typeface="Arial Narrow" pitchFamily="34" charset="0"/>
                <a:ea typeface="Times New Roman" pitchFamily="18" charset="0"/>
              </a:rPr>
              <a:t>B) </a:t>
            </a:r>
            <a:r>
              <a:rPr kumimoji="0" lang="tr-TR" sz="1200" b="0" i="0" u="none" strike="noStrike" cap="none" normalizeH="0" baseline="0" dirty="0" smtClean="0">
                <a:ln>
                  <a:noFill/>
                </a:ln>
                <a:solidFill>
                  <a:schemeClr val="tx1"/>
                </a:solidFill>
                <a:effectLst/>
                <a:latin typeface="Arial Narrow" pitchFamily="34" charset="0"/>
                <a:ea typeface="Times New Roman" pitchFamily="18" charset="0"/>
              </a:rPr>
              <a:t>El elden üstündür.</a:t>
            </a:r>
            <a:r>
              <a:rPr lang="tr-TR" sz="1200" dirty="0">
                <a:latin typeface="Arial Narrow" pitchFamily="34" charset="0"/>
                <a:ea typeface="Times New Roman" pitchFamily="18" charset="0"/>
              </a:rPr>
              <a:t> </a:t>
            </a:r>
            <a:r>
              <a:rPr lang="tr-TR" sz="1200" dirty="0" smtClean="0">
                <a:latin typeface="Arial Narrow" pitchFamily="34" charset="0"/>
                <a:ea typeface="Times New Roman" pitchFamily="18" charset="0"/>
              </a:rPr>
              <a:t>                            </a:t>
            </a:r>
            <a:r>
              <a:rPr kumimoji="0" lang="tr-TR" sz="1200" b="1" i="0" u="none" strike="noStrike" cap="none" normalizeH="0" baseline="0" dirty="0" smtClean="0">
                <a:ln>
                  <a:noFill/>
                </a:ln>
                <a:solidFill>
                  <a:schemeClr val="tx1"/>
                </a:solidFill>
                <a:effectLst/>
                <a:latin typeface="Arial Narrow" pitchFamily="34" charset="0"/>
                <a:ea typeface="Times New Roman" pitchFamily="18" charset="0"/>
              </a:rPr>
              <a:t>C) </a:t>
            </a:r>
            <a:r>
              <a:rPr kumimoji="0" lang="tr-TR" sz="1200" b="0" i="0" u="none" strike="noStrike" cap="none" normalizeH="0" baseline="0" dirty="0" smtClean="0">
                <a:ln>
                  <a:noFill/>
                </a:ln>
                <a:solidFill>
                  <a:schemeClr val="tx1"/>
                </a:solidFill>
                <a:effectLst/>
                <a:latin typeface="Arial Narrow" pitchFamily="34" charset="0"/>
                <a:ea typeface="Times New Roman" pitchFamily="18" charset="0"/>
              </a:rPr>
              <a:t>Güneş giren eve doktor girmez.</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tr-TR" sz="1200" b="0" i="0" u="none" strike="noStrike" cap="none" normalizeH="0" baseline="0" dirty="0" smtClean="0">
              <a:ln>
                <a:noFill/>
              </a:ln>
              <a:solidFill>
                <a:schemeClr val="tx1"/>
              </a:solidFill>
              <a:effectLst/>
              <a:latin typeface="Arial Narrow"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1200" b="1" i="0" u="sng" strike="noStrike" cap="none" normalizeH="0" baseline="0" dirty="0" smtClean="0">
                <a:ln>
                  <a:noFill/>
                </a:ln>
                <a:solidFill>
                  <a:srgbClr val="FF0000"/>
                </a:solidFill>
                <a:effectLst/>
                <a:latin typeface="Arial Narrow" pitchFamily="34" charset="0"/>
                <a:ea typeface="Times New Roman" pitchFamily="18" charset="0"/>
              </a:rPr>
              <a:t>SORU -21</a:t>
            </a:r>
            <a:r>
              <a:rPr kumimoji="0" lang="tr-TR" sz="1200" b="0" i="0" u="none" strike="noStrike" cap="none" normalizeH="0" baseline="0" dirty="0" smtClean="0">
                <a:ln>
                  <a:noFill/>
                </a:ln>
                <a:solidFill>
                  <a:schemeClr val="tx1"/>
                </a:solidFill>
                <a:effectLst/>
                <a:latin typeface="Arial Narrow" pitchFamily="34" charset="0"/>
                <a:ea typeface="Times New Roman" pitchFamily="18" charset="0"/>
              </a:rPr>
              <a:t>: Aşağıdakilerden hangisi sosyal ihtiyaçlarımızdan değildir?</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tr-TR" sz="1200" b="0" i="0" u="none" strike="noStrike" cap="none" normalizeH="0" baseline="0" dirty="0" smtClean="0">
              <a:ln>
                <a:noFill/>
              </a:ln>
              <a:solidFill>
                <a:schemeClr val="tx1"/>
              </a:solidFill>
              <a:effectLst/>
              <a:latin typeface="Arial Narrow"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1200" b="1" i="0" u="none" strike="noStrike" cap="none" normalizeH="0" baseline="0" dirty="0" smtClean="0">
                <a:ln>
                  <a:noFill/>
                </a:ln>
                <a:solidFill>
                  <a:schemeClr val="tx1"/>
                </a:solidFill>
                <a:effectLst/>
                <a:latin typeface="Arial Narrow" pitchFamily="34" charset="0"/>
                <a:ea typeface="Times New Roman" pitchFamily="18" charset="0"/>
              </a:rPr>
              <a:t>A)</a:t>
            </a:r>
            <a:r>
              <a:rPr kumimoji="0" lang="tr-TR" sz="1200" b="1" i="0" u="none" strike="noStrike" cap="none" normalizeH="0" dirty="0" smtClean="0">
                <a:ln>
                  <a:noFill/>
                </a:ln>
                <a:solidFill>
                  <a:schemeClr val="tx1"/>
                </a:solidFill>
                <a:effectLst/>
                <a:latin typeface="Arial Narrow" pitchFamily="34" charset="0"/>
                <a:ea typeface="Times New Roman" pitchFamily="18" charset="0"/>
              </a:rPr>
              <a:t> </a:t>
            </a:r>
            <a:r>
              <a:rPr kumimoji="0" lang="tr-TR" sz="1200" b="0" i="0" u="none" strike="noStrike" cap="none" normalizeH="0" baseline="0" dirty="0" smtClean="0">
                <a:ln>
                  <a:noFill/>
                </a:ln>
                <a:solidFill>
                  <a:schemeClr val="tx1"/>
                </a:solidFill>
                <a:effectLst/>
                <a:latin typeface="Arial Narrow" pitchFamily="34" charset="0"/>
                <a:ea typeface="Times New Roman" pitchFamily="18" charset="0"/>
              </a:rPr>
              <a:t>Müzik dinlemek                              </a:t>
            </a:r>
            <a:r>
              <a:rPr kumimoji="0" lang="tr-TR" sz="1200" b="1" i="0" u="none" strike="noStrike" cap="none" normalizeH="0" baseline="0" dirty="0" smtClean="0">
                <a:ln>
                  <a:noFill/>
                </a:ln>
                <a:solidFill>
                  <a:schemeClr val="tx1"/>
                </a:solidFill>
                <a:effectLst/>
                <a:latin typeface="Arial Narrow" pitchFamily="34" charset="0"/>
                <a:ea typeface="Times New Roman" pitchFamily="18" charset="0"/>
              </a:rPr>
              <a:t>B)</a:t>
            </a:r>
            <a:r>
              <a:rPr kumimoji="0" lang="tr-TR" sz="1200" b="1" i="0" u="none" strike="noStrike" cap="none" normalizeH="0" dirty="0" smtClean="0">
                <a:ln>
                  <a:noFill/>
                </a:ln>
                <a:solidFill>
                  <a:schemeClr val="tx1"/>
                </a:solidFill>
                <a:effectLst/>
                <a:latin typeface="Arial Narrow" pitchFamily="34" charset="0"/>
                <a:ea typeface="Times New Roman" pitchFamily="18" charset="0"/>
              </a:rPr>
              <a:t> </a:t>
            </a:r>
            <a:r>
              <a:rPr kumimoji="0" lang="tr-TR" sz="1200" b="0" i="0" u="none" strike="noStrike" cap="none" normalizeH="0" baseline="0" dirty="0" smtClean="0">
                <a:ln>
                  <a:noFill/>
                </a:ln>
                <a:solidFill>
                  <a:schemeClr val="tx1"/>
                </a:solidFill>
                <a:effectLst/>
                <a:latin typeface="Arial Narrow" pitchFamily="34" charset="0"/>
                <a:ea typeface="Times New Roman" pitchFamily="18" charset="0"/>
              </a:rPr>
              <a:t>Gezmek                                            </a:t>
            </a:r>
            <a:r>
              <a:rPr kumimoji="0" lang="tr-TR" sz="1200" b="1" i="0" u="none" strike="noStrike" cap="none" normalizeH="0" baseline="0" dirty="0" smtClean="0">
                <a:ln>
                  <a:noFill/>
                </a:ln>
                <a:solidFill>
                  <a:schemeClr val="tx1"/>
                </a:solidFill>
                <a:effectLst/>
                <a:latin typeface="Arial Narrow" pitchFamily="34" charset="0"/>
                <a:ea typeface="Times New Roman" pitchFamily="18" charset="0"/>
              </a:rPr>
              <a:t>C)</a:t>
            </a:r>
            <a:r>
              <a:rPr kumimoji="0" lang="tr-TR" sz="1200" b="1" i="0" u="none" strike="noStrike" cap="none" normalizeH="0" dirty="0" smtClean="0">
                <a:ln>
                  <a:noFill/>
                </a:ln>
                <a:solidFill>
                  <a:schemeClr val="tx1"/>
                </a:solidFill>
                <a:effectLst/>
                <a:latin typeface="Arial Narrow" pitchFamily="34" charset="0"/>
                <a:ea typeface="Times New Roman" pitchFamily="18" charset="0"/>
              </a:rPr>
              <a:t> </a:t>
            </a:r>
            <a:r>
              <a:rPr kumimoji="0" lang="tr-TR" sz="1200" b="0" i="0" u="none" strike="noStrike" cap="none" normalizeH="0" baseline="0" dirty="0" smtClean="0">
                <a:ln>
                  <a:noFill/>
                </a:ln>
                <a:solidFill>
                  <a:schemeClr val="tx1"/>
                </a:solidFill>
                <a:effectLst/>
                <a:latin typeface="Arial Narrow" pitchFamily="34" charset="0"/>
                <a:ea typeface="Times New Roman" pitchFamily="18" charset="0"/>
              </a:rPr>
              <a:t>Giyinmek</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tr-TR" sz="1200" b="0" i="0" u="none" strike="noStrike" cap="none" normalizeH="0" baseline="0" dirty="0" smtClean="0">
              <a:ln>
                <a:noFill/>
              </a:ln>
              <a:solidFill>
                <a:schemeClr val="tx1"/>
              </a:solidFill>
              <a:effectLst/>
              <a:latin typeface="Arial Narrow" pitchFamily="34" charset="0"/>
            </a:endParaRPr>
          </a:p>
        </p:txBody>
      </p:sp>
      <p:sp>
        <p:nvSpPr>
          <p:cNvPr id="1025" name="Rectangle 1"/>
          <p:cNvSpPr>
            <a:spLocks noChangeArrowheads="1"/>
          </p:cNvSpPr>
          <p:nvPr/>
        </p:nvSpPr>
        <p:spPr bwMode="auto">
          <a:xfrm>
            <a:off x="42532" y="3782793"/>
            <a:ext cx="6647974" cy="64633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200" b="1" i="0" u="sng" strike="noStrike" cap="none" normalizeH="0" baseline="0" dirty="0" smtClean="0">
                <a:ln>
                  <a:noFill/>
                </a:ln>
                <a:solidFill>
                  <a:srgbClr val="FF0000"/>
                </a:solidFill>
                <a:effectLst/>
                <a:latin typeface="Arial Narrow" pitchFamily="34" charset="0"/>
                <a:ea typeface="Times New Roman" pitchFamily="18" charset="0"/>
                <a:cs typeface="Monotype Corsiva" pitchFamily="66" charset="0"/>
              </a:rPr>
              <a:t>SORU – 22</a:t>
            </a:r>
            <a:r>
              <a:rPr kumimoji="0" lang="tr-TR" sz="1200" b="1" i="0" u="none" strike="noStrike" cap="none" normalizeH="0" baseline="0" dirty="0" smtClean="0">
                <a:ln>
                  <a:noFill/>
                </a:ln>
                <a:solidFill>
                  <a:srgbClr val="000000"/>
                </a:solidFill>
                <a:effectLst/>
                <a:latin typeface="Arial Narrow" pitchFamily="34" charset="0"/>
                <a:ea typeface="Times New Roman" pitchFamily="18" charset="0"/>
                <a:cs typeface="Monotype Corsiva" pitchFamily="66" charset="0"/>
              </a:rPr>
              <a:t>:  </a:t>
            </a:r>
            <a:r>
              <a:rPr kumimoji="0" lang="tr-TR" sz="1200" b="1" i="0" u="none" strike="noStrike" cap="none" normalizeH="0" baseline="0" dirty="0" smtClean="0">
                <a:ln>
                  <a:noFill/>
                </a:ln>
                <a:solidFill>
                  <a:schemeClr val="bg1">
                    <a:lumMod val="65000"/>
                  </a:schemeClr>
                </a:solidFill>
                <a:effectLst/>
                <a:latin typeface="Arial Narrow" pitchFamily="34" charset="0"/>
                <a:ea typeface="Times New Roman" pitchFamily="18" charset="0"/>
                <a:cs typeface="Monotype Corsiva" pitchFamily="66" charset="0"/>
              </a:rPr>
              <a:t>Aşağıdakilerden hangisi krokinin özeliklerinden </a:t>
            </a:r>
            <a:r>
              <a:rPr kumimoji="0" lang="tr-TR" sz="1200" b="1" i="0" u="sng" strike="noStrike" cap="none" normalizeH="0" baseline="0" dirty="0" smtClean="0">
                <a:ln>
                  <a:noFill/>
                </a:ln>
                <a:solidFill>
                  <a:schemeClr val="bg1">
                    <a:lumMod val="65000"/>
                  </a:schemeClr>
                </a:solidFill>
                <a:effectLst/>
                <a:latin typeface="Arial Narrow" pitchFamily="34" charset="0"/>
                <a:ea typeface="Times New Roman" pitchFamily="18" charset="0"/>
                <a:cs typeface="Monotype Corsiva" pitchFamily="66" charset="0"/>
              </a:rPr>
              <a:t>değildir</a:t>
            </a:r>
            <a:r>
              <a:rPr kumimoji="0" lang="tr-TR" sz="1200" b="1" i="0" u="none" strike="noStrike" cap="none" normalizeH="0" baseline="0" dirty="0" smtClean="0">
                <a:ln>
                  <a:noFill/>
                </a:ln>
                <a:solidFill>
                  <a:schemeClr val="bg1">
                    <a:lumMod val="65000"/>
                  </a:schemeClr>
                </a:solidFill>
                <a:effectLst/>
                <a:latin typeface="Arial Narrow" pitchFamily="34" charset="0"/>
                <a:ea typeface="Times New Roman" pitchFamily="18" charset="0"/>
                <a:cs typeface="Monotype Corsiva" pitchFamily="66" charset="0"/>
              </a:rPr>
              <a:t>?</a:t>
            </a:r>
            <a:endParaRPr kumimoji="0" lang="tr-TR" sz="1200" b="0" i="0" u="none" strike="noStrike" cap="none" normalizeH="0" baseline="0" dirty="0" smtClean="0">
              <a:ln>
                <a:noFill/>
              </a:ln>
              <a:solidFill>
                <a:schemeClr val="bg1">
                  <a:lumMod val="65000"/>
                </a:schemeClr>
              </a:solidFill>
              <a:effectLst/>
              <a:latin typeface="Arial Narrow"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1200" b="1" i="0" u="none" strike="noStrike" cap="none" normalizeH="0" baseline="0" dirty="0" smtClean="0">
                <a:ln>
                  <a:noFill/>
                </a:ln>
                <a:solidFill>
                  <a:srgbClr val="000000"/>
                </a:solidFill>
                <a:effectLst/>
                <a:latin typeface="Arial Narrow" pitchFamily="34" charset="0"/>
                <a:ea typeface="Times New Roman" pitchFamily="18" charset="0"/>
                <a:cs typeface="Monotype Corsiva" pitchFamily="66" charset="0"/>
              </a:rPr>
              <a:t> A)</a:t>
            </a:r>
            <a:r>
              <a:rPr kumimoji="0" lang="tr-TR" sz="1200" b="0" i="0" u="none" strike="noStrike" cap="none" normalizeH="0" baseline="0" dirty="0" smtClean="0">
                <a:ln>
                  <a:noFill/>
                </a:ln>
                <a:solidFill>
                  <a:srgbClr val="000000"/>
                </a:solidFill>
                <a:effectLst/>
                <a:latin typeface="Arial Narrow" pitchFamily="34" charset="0"/>
                <a:ea typeface="Times New Roman" pitchFamily="18" charset="0"/>
                <a:cs typeface="Monotype Corsiva" pitchFamily="66" charset="0"/>
              </a:rPr>
              <a:t> Kaba taslak çizimlerdir.		</a:t>
            </a:r>
            <a:r>
              <a:rPr kumimoji="0" lang="tr-TR" sz="1200" b="0" i="0" u="none" strike="noStrike" cap="none" normalizeH="0" baseline="0" dirty="0" smtClean="0">
                <a:ln>
                  <a:noFill/>
                </a:ln>
                <a:solidFill>
                  <a:schemeClr val="tx1"/>
                </a:solidFill>
                <a:effectLst/>
                <a:latin typeface="Arial Narrow" pitchFamily="34" charset="0"/>
                <a:ea typeface="Times New Roman" pitchFamily="18" charset="0"/>
                <a:cs typeface="Monotype Corsiva" pitchFamily="66" charset="0"/>
              </a:rPr>
              <a:t>                              </a:t>
            </a:r>
            <a:r>
              <a:rPr kumimoji="0" lang="tr-TR" sz="1200" b="1" i="0" u="none" strike="noStrike" cap="none" normalizeH="0" baseline="0" dirty="0" smtClean="0">
                <a:ln>
                  <a:noFill/>
                </a:ln>
                <a:solidFill>
                  <a:schemeClr val="tx1"/>
                </a:solidFill>
                <a:effectLst/>
                <a:latin typeface="Arial Narrow" pitchFamily="34" charset="0"/>
                <a:ea typeface="Times New Roman" pitchFamily="18" charset="0"/>
                <a:cs typeface="Monotype Corsiva" pitchFamily="66" charset="0"/>
              </a:rPr>
              <a:t>B)</a:t>
            </a:r>
            <a:r>
              <a:rPr kumimoji="0" lang="tr-TR" sz="1200" b="0" i="0" u="none" strike="noStrike" cap="none" normalizeH="0" baseline="0" dirty="0" smtClean="0">
                <a:ln>
                  <a:noFill/>
                </a:ln>
                <a:solidFill>
                  <a:schemeClr val="tx1"/>
                </a:solidFill>
                <a:effectLst/>
                <a:latin typeface="Arial Narrow" pitchFamily="34" charset="0"/>
                <a:ea typeface="Times New Roman" pitchFamily="18" charset="0"/>
                <a:cs typeface="Monotype Corsiva" pitchFamily="66" charset="0"/>
              </a:rPr>
              <a:t> Ölçekle çizilirler</a:t>
            </a:r>
            <a:r>
              <a:rPr kumimoji="0" lang="tr-TR" sz="1200" b="0" i="0" u="none" strike="noStrike" cap="none" normalizeH="0" baseline="0" dirty="0" smtClean="0">
                <a:ln>
                  <a:noFill/>
                </a:ln>
                <a:solidFill>
                  <a:srgbClr val="FF0000"/>
                </a:solidFill>
                <a:effectLst/>
                <a:latin typeface="Arial Narrow" pitchFamily="34" charset="0"/>
                <a:ea typeface="Times New Roman" pitchFamily="18" charset="0"/>
                <a:cs typeface="Monotype Corsiva" pitchFamily="66" charset="0"/>
              </a:rPr>
              <a:t>	</a:t>
            </a:r>
            <a:r>
              <a:rPr kumimoji="0" lang="tr-TR" sz="1200" b="0" i="0" u="none" strike="noStrike" cap="none" normalizeH="0" baseline="0" dirty="0" smtClean="0">
                <a:ln>
                  <a:noFill/>
                </a:ln>
                <a:solidFill>
                  <a:srgbClr val="000000"/>
                </a:solidFill>
                <a:effectLst/>
                <a:latin typeface="Arial Narrow" pitchFamily="34" charset="0"/>
                <a:ea typeface="Times New Roman" pitchFamily="18" charset="0"/>
                <a:cs typeface="Monotype Corsiva" pitchFamily="66" charset="0"/>
              </a:rPr>
              <a:t>	</a:t>
            </a:r>
            <a:endParaRPr kumimoji="0" lang="tr-TR" sz="1200" b="0" i="0" u="none" strike="noStrike" cap="none" normalizeH="0" baseline="0" dirty="0" smtClean="0">
              <a:ln>
                <a:noFill/>
              </a:ln>
              <a:solidFill>
                <a:schemeClr val="tx1"/>
              </a:solidFill>
              <a:effectLst/>
              <a:latin typeface="Arial Narrow"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1200" b="0" i="0" u="none" strike="noStrike" cap="none" normalizeH="0" baseline="0" dirty="0" smtClean="0">
                <a:ln>
                  <a:noFill/>
                </a:ln>
                <a:solidFill>
                  <a:srgbClr val="000000"/>
                </a:solidFill>
                <a:effectLst/>
                <a:latin typeface="Arial Narrow" pitchFamily="34" charset="0"/>
                <a:ea typeface="Times New Roman" pitchFamily="18" charset="0"/>
                <a:cs typeface="Monotype Corsiva" pitchFamily="66" charset="0"/>
              </a:rPr>
              <a:t> </a:t>
            </a:r>
            <a:r>
              <a:rPr kumimoji="0" lang="tr-TR" sz="1200" b="1" i="0" u="none" strike="noStrike" cap="none" normalizeH="0" baseline="0" dirty="0" smtClean="0">
                <a:ln>
                  <a:noFill/>
                </a:ln>
                <a:solidFill>
                  <a:srgbClr val="000000"/>
                </a:solidFill>
                <a:effectLst/>
                <a:latin typeface="Arial Narrow" pitchFamily="34" charset="0"/>
                <a:ea typeface="Times New Roman" pitchFamily="18" charset="0"/>
                <a:cs typeface="Monotype Corsiva" pitchFamily="66" charset="0"/>
              </a:rPr>
              <a:t>C)</a:t>
            </a:r>
            <a:r>
              <a:rPr kumimoji="0" lang="tr-TR" sz="1200" b="0" i="0" u="none" strike="noStrike" cap="none" normalizeH="0" baseline="0" dirty="0" smtClean="0">
                <a:ln>
                  <a:noFill/>
                </a:ln>
                <a:solidFill>
                  <a:srgbClr val="000000"/>
                </a:solidFill>
                <a:effectLst/>
                <a:latin typeface="Arial Narrow" pitchFamily="34" charset="0"/>
                <a:ea typeface="Times New Roman" pitchFamily="18" charset="0"/>
                <a:cs typeface="Monotype Corsiva" pitchFamily="66" charset="0"/>
              </a:rPr>
              <a:t> Bir yerin kuşbakışı görünüşüdür.	                              </a:t>
            </a:r>
            <a:r>
              <a:rPr kumimoji="0" lang="tr-TR" sz="1200" b="1" i="0" u="none" strike="noStrike" cap="none" normalizeH="0" baseline="0" dirty="0" smtClean="0">
                <a:ln>
                  <a:noFill/>
                </a:ln>
                <a:solidFill>
                  <a:srgbClr val="000000"/>
                </a:solidFill>
                <a:effectLst/>
                <a:latin typeface="Arial Narrow" pitchFamily="34" charset="0"/>
                <a:ea typeface="Times New Roman" pitchFamily="18" charset="0"/>
                <a:cs typeface="Monotype Corsiva" pitchFamily="66" charset="0"/>
              </a:rPr>
              <a:t>D)</a:t>
            </a:r>
            <a:r>
              <a:rPr kumimoji="0" lang="tr-TR" sz="1200" b="0" i="0" u="none" strike="noStrike" cap="none" normalizeH="0" baseline="0" dirty="0" smtClean="0">
                <a:ln>
                  <a:noFill/>
                </a:ln>
                <a:solidFill>
                  <a:srgbClr val="000000"/>
                </a:solidFill>
                <a:effectLst/>
                <a:latin typeface="Arial Narrow" pitchFamily="34" charset="0"/>
                <a:ea typeface="Times New Roman" pitchFamily="18" charset="0"/>
                <a:cs typeface="Monotype Corsiva" pitchFamily="66" charset="0"/>
              </a:rPr>
              <a:t> Bir yeri tarif ederken yararlanılırlar.</a:t>
            </a:r>
            <a:endParaRPr kumimoji="0" lang="tr-TR" sz="1200" b="0" i="0" u="none" strike="noStrike" cap="none" normalizeH="0" baseline="0" dirty="0" smtClean="0">
              <a:ln>
                <a:noFill/>
              </a:ln>
              <a:solidFill>
                <a:schemeClr val="tx1"/>
              </a:solidFill>
              <a:effectLst/>
              <a:latin typeface="Arial Narrow" pitchFamily="34" charset="0"/>
            </a:endParaRPr>
          </a:p>
        </p:txBody>
      </p:sp>
      <p:sp>
        <p:nvSpPr>
          <p:cNvPr id="1026" name="Rectangle 2"/>
          <p:cNvSpPr>
            <a:spLocks noChangeArrowheads="1"/>
          </p:cNvSpPr>
          <p:nvPr/>
        </p:nvSpPr>
        <p:spPr bwMode="auto">
          <a:xfrm>
            <a:off x="42532" y="4568611"/>
            <a:ext cx="6247223" cy="64633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333375" algn="l"/>
              </a:tabLst>
            </a:pPr>
            <a:r>
              <a:rPr kumimoji="0" lang="tr-TR" sz="1200" b="1" i="0" u="sng" strike="noStrike" cap="none" normalizeH="0" baseline="0" dirty="0" smtClean="0">
                <a:ln>
                  <a:noFill/>
                </a:ln>
                <a:solidFill>
                  <a:srgbClr val="FF0000"/>
                </a:solidFill>
                <a:effectLst/>
                <a:latin typeface="Arial Narrow" pitchFamily="34" charset="0"/>
                <a:ea typeface="Times New Roman" pitchFamily="18" charset="0"/>
                <a:cs typeface="Monotype Corsiva" pitchFamily="66" charset="0"/>
              </a:rPr>
              <a:t>SORU- 23</a:t>
            </a:r>
            <a:r>
              <a:rPr kumimoji="0" lang="tr-TR" sz="1200" b="1" i="0" u="none" strike="noStrike" cap="none" normalizeH="0" baseline="0" dirty="0" smtClean="0">
                <a:ln>
                  <a:noFill/>
                </a:ln>
                <a:solidFill>
                  <a:schemeClr val="tx1"/>
                </a:solidFill>
                <a:effectLst/>
                <a:latin typeface="Arial Narrow" pitchFamily="34" charset="0"/>
                <a:ea typeface="Times New Roman" pitchFamily="18" charset="0"/>
                <a:cs typeface="Monotype Corsiva" pitchFamily="66" charset="0"/>
              </a:rPr>
              <a:t>:  </a:t>
            </a:r>
            <a:r>
              <a:rPr kumimoji="0" lang="tr-TR" sz="1200" b="1" i="0" u="sng" strike="noStrike" cap="none" normalizeH="0" baseline="0" dirty="0" smtClean="0">
                <a:ln>
                  <a:noFill/>
                </a:ln>
                <a:solidFill>
                  <a:schemeClr val="bg1">
                    <a:lumMod val="65000"/>
                  </a:schemeClr>
                </a:solidFill>
                <a:effectLst/>
                <a:latin typeface="Arial Narrow" pitchFamily="34" charset="0"/>
                <a:ea typeface="Times New Roman" pitchFamily="18" charset="0"/>
                <a:cs typeface="Monotype Corsiva" pitchFamily="66" charset="0"/>
              </a:rPr>
              <a:t>Geceleri bulutsuz bir havada</a:t>
            </a:r>
            <a:r>
              <a:rPr kumimoji="0" lang="tr-TR" sz="1200" b="1" i="0" u="none" strike="noStrike" cap="none" normalizeH="0" baseline="0" dirty="0" smtClean="0">
                <a:ln>
                  <a:noFill/>
                </a:ln>
                <a:solidFill>
                  <a:schemeClr val="bg1">
                    <a:lumMod val="65000"/>
                  </a:schemeClr>
                </a:solidFill>
                <a:effectLst/>
                <a:latin typeface="Arial Narrow" pitchFamily="34" charset="0"/>
                <a:ea typeface="Times New Roman" pitchFamily="18" charset="0"/>
                <a:cs typeface="Monotype Corsiva" pitchFamily="66" charset="0"/>
              </a:rPr>
              <a:t> yönünü kaybeden birine yönünü bulması için ne önerirsiniz?</a:t>
            </a:r>
            <a:endParaRPr kumimoji="0" lang="tr-TR" sz="1200" b="0" i="0" u="none" strike="noStrike" cap="none" normalizeH="0" baseline="0" dirty="0" smtClean="0">
              <a:ln>
                <a:noFill/>
              </a:ln>
              <a:solidFill>
                <a:schemeClr val="bg1">
                  <a:lumMod val="65000"/>
                </a:schemeClr>
              </a:solidFill>
              <a:effectLst/>
              <a:latin typeface="Arial Narrow"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333375" algn="l"/>
              </a:tabLst>
            </a:pPr>
            <a:r>
              <a:rPr kumimoji="0" lang="tr-TR" sz="1200" b="1" i="0" u="none" strike="noStrike" cap="none" normalizeH="0" baseline="0" dirty="0" smtClean="0">
                <a:ln>
                  <a:noFill/>
                </a:ln>
                <a:solidFill>
                  <a:schemeClr val="tx1"/>
                </a:solidFill>
                <a:effectLst/>
                <a:latin typeface="Arial Narrow" pitchFamily="34" charset="0"/>
                <a:ea typeface="Times New Roman" pitchFamily="18" charset="0"/>
                <a:cs typeface="Monotype Corsiva" pitchFamily="66" charset="0"/>
              </a:rPr>
              <a:t>    A)</a:t>
            </a:r>
            <a:r>
              <a:rPr kumimoji="0" lang="tr-TR" sz="1200" b="0" i="0" u="none" strike="noStrike" cap="none" normalizeH="0" baseline="0" dirty="0" smtClean="0">
                <a:ln>
                  <a:noFill/>
                </a:ln>
                <a:solidFill>
                  <a:schemeClr val="tx1"/>
                </a:solidFill>
                <a:effectLst/>
                <a:latin typeface="Arial Narrow" pitchFamily="34" charset="0"/>
                <a:ea typeface="Times New Roman" pitchFamily="18" charset="0"/>
                <a:cs typeface="Monotype Corsiva" pitchFamily="66" charset="0"/>
              </a:rPr>
              <a:t> Karınca yuvalarına bakmasını                                   </a:t>
            </a:r>
            <a:r>
              <a:rPr kumimoji="0" lang="tr-TR" sz="1200" b="1" i="0" u="none" strike="noStrike" cap="none" normalizeH="0" baseline="0" dirty="0" smtClean="0">
                <a:ln>
                  <a:noFill/>
                </a:ln>
                <a:solidFill>
                  <a:schemeClr val="tx1"/>
                </a:solidFill>
                <a:effectLst/>
                <a:latin typeface="Arial Narrow" pitchFamily="34" charset="0"/>
                <a:ea typeface="Times New Roman" pitchFamily="18" charset="0"/>
                <a:cs typeface="Monotype Corsiva" pitchFamily="66" charset="0"/>
              </a:rPr>
              <a:t>B)</a:t>
            </a:r>
            <a:r>
              <a:rPr kumimoji="0" lang="tr-TR" sz="1200" b="0" i="0" u="none" strike="noStrike" cap="none" normalizeH="0" baseline="0" dirty="0" smtClean="0">
                <a:ln>
                  <a:noFill/>
                </a:ln>
                <a:solidFill>
                  <a:schemeClr val="tx1"/>
                </a:solidFill>
                <a:effectLst/>
                <a:latin typeface="Arial Narrow" pitchFamily="34" charset="0"/>
                <a:ea typeface="Times New Roman" pitchFamily="18" charset="0"/>
                <a:cs typeface="Monotype Corsiva" pitchFamily="66" charset="0"/>
              </a:rPr>
              <a:t> Ağaç yosunlarına bakmasını</a:t>
            </a:r>
            <a:endParaRPr kumimoji="0" lang="tr-TR" sz="1200" b="0" i="0" u="none" strike="noStrike" cap="none" normalizeH="0" baseline="0" dirty="0" smtClean="0">
              <a:ln>
                <a:noFill/>
              </a:ln>
              <a:solidFill>
                <a:schemeClr val="tx1"/>
              </a:solidFill>
              <a:effectLst/>
              <a:latin typeface="Arial Narrow"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333375" algn="l"/>
              </a:tabLst>
            </a:pPr>
            <a:r>
              <a:rPr kumimoji="0" lang="tr-TR" sz="1200" b="0" i="0" u="none" strike="noStrike" cap="none" normalizeH="0" baseline="0" dirty="0" smtClean="0">
                <a:ln>
                  <a:noFill/>
                </a:ln>
                <a:solidFill>
                  <a:schemeClr val="tx1"/>
                </a:solidFill>
                <a:effectLst/>
                <a:latin typeface="Arial Narrow" pitchFamily="34" charset="0"/>
                <a:ea typeface="Times New Roman" pitchFamily="18" charset="0"/>
                <a:cs typeface="Monotype Corsiva" pitchFamily="66" charset="0"/>
              </a:rPr>
              <a:t>    </a:t>
            </a:r>
            <a:r>
              <a:rPr kumimoji="0" lang="tr-TR" sz="1200" b="1" i="0" u="none" strike="noStrike" cap="none" normalizeH="0" baseline="0" dirty="0" smtClean="0">
                <a:ln>
                  <a:noFill/>
                </a:ln>
                <a:solidFill>
                  <a:schemeClr val="tx1"/>
                </a:solidFill>
                <a:effectLst/>
                <a:latin typeface="Arial Narrow" pitchFamily="34" charset="0"/>
                <a:ea typeface="Times New Roman" pitchFamily="18" charset="0"/>
                <a:cs typeface="Monotype Corsiva" pitchFamily="66" charset="0"/>
              </a:rPr>
              <a:t>C)</a:t>
            </a:r>
            <a:r>
              <a:rPr kumimoji="0" lang="tr-TR" sz="1200" b="0" i="0" u="none" strike="noStrike" cap="none" normalizeH="0" baseline="0" dirty="0" smtClean="0">
                <a:ln>
                  <a:noFill/>
                </a:ln>
                <a:solidFill>
                  <a:schemeClr val="tx1"/>
                </a:solidFill>
                <a:effectLst/>
                <a:latin typeface="Arial Narrow" pitchFamily="34" charset="0"/>
                <a:ea typeface="Times New Roman" pitchFamily="18" charset="0"/>
                <a:cs typeface="Monotype Corsiva" pitchFamily="66" charset="0"/>
              </a:rPr>
              <a:t> Kutup Yıldızı’na bakmasını                                       </a:t>
            </a:r>
            <a:r>
              <a:rPr kumimoji="0" lang="tr-TR" sz="1200" b="0" i="0" u="none" strike="noStrike" cap="none" normalizeH="0" dirty="0" smtClean="0">
                <a:ln>
                  <a:noFill/>
                </a:ln>
                <a:solidFill>
                  <a:schemeClr val="tx1"/>
                </a:solidFill>
                <a:effectLst/>
                <a:latin typeface="Arial Narrow" pitchFamily="34" charset="0"/>
                <a:ea typeface="Times New Roman" pitchFamily="18" charset="0"/>
                <a:cs typeface="Monotype Corsiva" pitchFamily="66" charset="0"/>
              </a:rPr>
              <a:t> </a:t>
            </a:r>
            <a:r>
              <a:rPr kumimoji="0" lang="tr-TR" sz="1200" b="1" i="0" u="none" strike="noStrike" cap="none" normalizeH="0" baseline="0" dirty="0" smtClean="0">
                <a:ln>
                  <a:noFill/>
                </a:ln>
                <a:solidFill>
                  <a:schemeClr val="tx1"/>
                </a:solidFill>
                <a:effectLst/>
                <a:latin typeface="Arial Narrow" pitchFamily="34" charset="0"/>
                <a:ea typeface="Times New Roman" pitchFamily="18" charset="0"/>
                <a:cs typeface="Monotype Corsiva" pitchFamily="66" charset="0"/>
              </a:rPr>
              <a:t>D)</a:t>
            </a:r>
            <a:r>
              <a:rPr kumimoji="0" lang="tr-TR" sz="1200" b="0" i="0" u="none" strike="noStrike" cap="none" normalizeH="0" baseline="0" dirty="0" smtClean="0">
                <a:ln>
                  <a:noFill/>
                </a:ln>
                <a:solidFill>
                  <a:schemeClr val="tx1"/>
                </a:solidFill>
                <a:effectLst/>
                <a:latin typeface="Arial Narrow" pitchFamily="34" charset="0"/>
                <a:ea typeface="Times New Roman" pitchFamily="18" charset="0"/>
                <a:cs typeface="Monotype Corsiva" pitchFamily="66" charset="0"/>
              </a:rPr>
              <a:t> Güneşe bakmasını</a:t>
            </a:r>
            <a:endParaRPr kumimoji="0" lang="tr-TR" sz="1200" b="0" i="0" u="none" strike="noStrike" cap="none" normalizeH="0" baseline="0" dirty="0" smtClean="0">
              <a:ln>
                <a:noFill/>
              </a:ln>
              <a:solidFill>
                <a:schemeClr val="tx1"/>
              </a:solidFill>
              <a:effectLst/>
              <a:latin typeface="Arial Narrow" pitchFamily="34" charset="0"/>
            </a:endParaRPr>
          </a:p>
        </p:txBody>
      </p:sp>
      <p:sp>
        <p:nvSpPr>
          <p:cNvPr id="1027" name="Rectangle 3"/>
          <p:cNvSpPr>
            <a:spLocks noChangeArrowheads="1"/>
          </p:cNvSpPr>
          <p:nvPr/>
        </p:nvSpPr>
        <p:spPr bwMode="auto">
          <a:xfrm>
            <a:off x="42532" y="5357818"/>
            <a:ext cx="5724644" cy="120032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200" b="1" i="0" u="sng" strike="noStrike" cap="none" normalizeH="0" baseline="0" dirty="0" smtClean="0">
                <a:ln>
                  <a:noFill/>
                </a:ln>
                <a:solidFill>
                  <a:srgbClr val="FF0000"/>
                </a:solidFill>
                <a:effectLst/>
                <a:latin typeface="Arial Narrow" pitchFamily="34" charset="0"/>
                <a:ea typeface="Times New Roman" pitchFamily="18" charset="0"/>
                <a:cs typeface="Shruti" pitchFamily="2"/>
              </a:rPr>
              <a:t>SORU – 24</a:t>
            </a:r>
            <a:r>
              <a:rPr kumimoji="0" lang="tr-TR" sz="1200" b="1" i="0" u="none" strike="noStrike" cap="none" normalizeH="0" baseline="0" dirty="0" smtClean="0">
                <a:ln>
                  <a:noFill/>
                </a:ln>
                <a:solidFill>
                  <a:schemeClr val="tx1"/>
                </a:solidFill>
                <a:effectLst/>
                <a:latin typeface="Arial Narrow" pitchFamily="34" charset="0"/>
                <a:ea typeface="Times New Roman" pitchFamily="18" charset="0"/>
                <a:cs typeface="Shruti" pitchFamily="2"/>
              </a:rPr>
              <a:t>: Trafik kuralları ile ilgili aşağıdaki bilgilerden hangisi </a:t>
            </a:r>
            <a:r>
              <a:rPr kumimoji="0" lang="tr-TR" sz="1200" b="1" i="0" u="sng" strike="noStrike" cap="none" normalizeH="0" baseline="0" dirty="0" smtClean="0">
                <a:ln>
                  <a:noFill/>
                </a:ln>
                <a:solidFill>
                  <a:schemeClr val="tx1"/>
                </a:solidFill>
                <a:effectLst/>
                <a:latin typeface="Arial Narrow" pitchFamily="34" charset="0"/>
                <a:ea typeface="Times New Roman" pitchFamily="18" charset="0"/>
                <a:cs typeface="Shruti" pitchFamily="2"/>
              </a:rPr>
              <a:t>yanlıştır</a:t>
            </a:r>
            <a:r>
              <a:rPr kumimoji="0" lang="tr-TR" sz="1200" b="1" i="0" u="none" strike="noStrike" cap="none" normalizeH="0" baseline="0" dirty="0" smtClean="0">
                <a:ln>
                  <a:noFill/>
                </a:ln>
                <a:solidFill>
                  <a:schemeClr val="tx1"/>
                </a:solidFill>
                <a:effectLst/>
                <a:latin typeface="Arial Narrow" pitchFamily="34" charset="0"/>
                <a:ea typeface="Times New Roman" pitchFamily="18" charset="0"/>
                <a:cs typeface="Shruti" pitchFamily="2"/>
              </a:rPr>
              <a:t>?</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tr-TR" sz="1200" b="0" i="0" u="none" strike="noStrike" cap="none" normalizeH="0" baseline="0" dirty="0" smtClean="0">
              <a:ln>
                <a:noFill/>
              </a:ln>
              <a:solidFill>
                <a:schemeClr val="tx1"/>
              </a:solidFill>
              <a:effectLst/>
              <a:latin typeface="Arial Narrow"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1200" b="0" i="0" u="none" strike="noStrike" cap="none" normalizeH="0" baseline="0" dirty="0" smtClean="0">
                <a:ln>
                  <a:noFill/>
                </a:ln>
                <a:solidFill>
                  <a:schemeClr val="tx1"/>
                </a:solidFill>
                <a:effectLst/>
                <a:latin typeface="Arial Narrow" pitchFamily="34" charset="0"/>
                <a:ea typeface="Times New Roman" pitchFamily="18" charset="0"/>
                <a:cs typeface="Shruti" pitchFamily="2"/>
              </a:rPr>
              <a:t>                 A) Trafik kurallarına uymak, can ve mal kaybını önler.	</a:t>
            </a:r>
            <a:endParaRPr kumimoji="0" lang="tr-TR" sz="1200" b="0" i="0" u="none" strike="noStrike" cap="none" normalizeH="0" baseline="0" dirty="0" smtClean="0">
              <a:ln>
                <a:noFill/>
              </a:ln>
              <a:solidFill>
                <a:schemeClr val="tx1"/>
              </a:solidFill>
              <a:effectLst/>
              <a:latin typeface="Arial Narrow"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1200" b="0" i="0" u="none" strike="noStrike" cap="none" normalizeH="0" baseline="0" dirty="0" smtClean="0">
                <a:ln>
                  <a:noFill/>
                </a:ln>
                <a:solidFill>
                  <a:schemeClr val="tx1"/>
                </a:solidFill>
                <a:effectLst/>
                <a:latin typeface="Arial Narrow" pitchFamily="34" charset="0"/>
                <a:ea typeface="Times New Roman" pitchFamily="18" charset="0"/>
                <a:cs typeface="Shruti" pitchFamily="2"/>
              </a:rPr>
              <a:t>                </a:t>
            </a:r>
            <a:r>
              <a:rPr kumimoji="0" lang="tr-TR" sz="1200" b="0" i="0" u="none" strike="noStrike" cap="none" normalizeH="0" dirty="0" smtClean="0">
                <a:ln>
                  <a:noFill/>
                </a:ln>
                <a:solidFill>
                  <a:schemeClr val="tx1"/>
                </a:solidFill>
                <a:effectLst/>
                <a:latin typeface="Arial Narrow" pitchFamily="34" charset="0"/>
                <a:ea typeface="Times New Roman" pitchFamily="18" charset="0"/>
                <a:cs typeface="Shruti" pitchFamily="2"/>
              </a:rPr>
              <a:t> </a:t>
            </a:r>
            <a:r>
              <a:rPr kumimoji="0" lang="tr-TR" sz="1200" b="0" i="0" u="none" strike="noStrike" cap="none" normalizeH="0" baseline="0" dirty="0" smtClean="0">
                <a:ln>
                  <a:noFill/>
                </a:ln>
                <a:solidFill>
                  <a:schemeClr val="tx1"/>
                </a:solidFill>
                <a:effectLst/>
                <a:latin typeface="Arial Narrow" pitchFamily="34" charset="0"/>
                <a:ea typeface="Times New Roman" pitchFamily="18" charset="0"/>
                <a:cs typeface="Shruti" pitchFamily="2"/>
              </a:rPr>
              <a:t>B) Trafik kuralları uzun çalışmalar sonunda belirlenmiştir.</a:t>
            </a:r>
            <a:endParaRPr kumimoji="0" lang="tr-TR" sz="1200" b="0" i="0" u="none" strike="noStrike" cap="none" normalizeH="0" baseline="0" dirty="0" smtClean="0">
              <a:ln>
                <a:noFill/>
              </a:ln>
              <a:solidFill>
                <a:schemeClr val="tx1"/>
              </a:solidFill>
              <a:effectLst/>
              <a:latin typeface="Arial Narrow"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1200" b="0" i="0" u="none" strike="noStrike" cap="none" normalizeH="0" baseline="0" dirty="0" smtClean="0">
                <a:ln>
                  <a:noFill/>
                </a:ln>
                <a:solidFill>
                  <a:schemeClr val="tx1"/>
                </a:solidFill>
                <a:effectLst/>
                <a:latin typeface="Arial Narrow" pitchFamily="34" charset="0"/>
                <a:ea typeface="Times New Roman" pitchFamily="18" charset="0"/>
                <a:cs typeface="Shruti" pitchFamily="2"/>
              </a:rPr>
              <a:t>                 C) Trafik kurallarına uymakla kalmamalı, uymayanları da mutlaka uyarmalıyız.	</a:t>
            </a:r>
            <a:endParaRPr kumimoji="0" lang="tr-TR" sz="1200" b="0" i="0" u="none" strike="noStrike" cap="none" normalizeH="0" baseline="0" dirty="0" smtClean="0">
              <a:ln>
                <a:noFill/>
              </a:ln>
              <a:solidFill>
                <a:schemeClr val="tx1"/>
              </a:solidFill>
              <a:effectLst/>
              <a:latin typeface="Arial Narrow"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1200" b="0" i="0" u="none" strike="noStrike" cap="none" normalizeH="0" baseline="0" dirty="0" smtClean="0">
                <a:ln>
                  <a:noFill/>
                </a:ln>
                <a:solidFill>
                  <a:schemeClr val="tx1"/>
                </a:solidFill>
                <a:effectLst/>
                <a:latin typeface="Arial Narrow" pitchFamily="34" charset="0"/>
                <a:ea typeface="Times New Roman" pitchFamily="18" charset="0"/>
                <a:cs typeface="Shruti" pitchFamily="2"/>
              </a:rPr>
              <a:t>                 D) Trafik kurallarına yalnızca sürücüler uymalıdır.</a:t>
            </a:r>
            <a:endParaRPr kumimoji="0" lang="tr-TR" sz="1200" b="0" i="0" u="none" strike="noStrike" cap="none" normalizeH="0" baseline="0" dirty="0" smtClean="0">
              <a:ln>
                <a:noFill/>
              </a:ln>
              <a:solidFill>
                <a:schemeClr val="tx1"/>
              </a:solidFill>
              <a:effectLst/>
              <a:latin typeface="Arial Narrow" pitchFamily="34" charset="0"/>
            </a:endParaRPr>
          </a:p>
        </p:txBody>
      </p:sp>
      <p:sp>
        <p:nvSpPr>
          <p:cNvPr id="1028" name="Rectangle 4"/>
          <p:cNvSpPr>
            <a:spLocks noChangeArrowheads="1"/>
          </p:cNvSpPr>
          <p:nvPr/>
        </p:nvSpPr>
        <p:spPr bwMode="auto">
          <a:xfrm>
            <a:off x="42532" y="6572264"/>
            <a:ext cx="6558206" cy="120032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tabLst>
                <a:tab pos="520700" algn="l"/>
              </a:tabLst>
            </a:pPr>
            <a:r>
              <a:rPr kumimoji="0" lang="tr-TR" sz="1200" b="1" i="0" u="sng" strike="noStrike" cap="none" normalizeH="0" baseline="0" dirty="0" smtClean="0">
                <a:ln>
                  <a:noFill/>
                </a:ln>
                <a:solidFill>
                  <a:srgbClr val="FF0000"/>
                </a:solidFill>
                <a:effectLst/>
                <a:latin typeface="Arial Narrow" pitchFamily="34" charset="0"/>
                <a:ea typeface="Times New Roman" pitchFamily="18" charset="0"/>
                <a:cs typeface="Monotype Corsiva" pitchFamily="66" charset="0"/>
              </a:rPr>
              <a:t>SORU – 25</a:t>
            </a:r>
            <a:r>
              <a:rPr kumimoji="0" lang="tr-TR" sz="1200" b="1" i="0" u="none" strike="noStrike" cap="none" normalizeH="0" baseline="0" dirty="0" smtClean="0">
                <a:ln>
                  <a:noFill/>
                </a:ln>
                <a:solidFill>
                  <a:schemeClr val="tx1"/>
                </a:solidFill>
                <a:effectLst/>
                <a:latin typeface="Arial Narrow" pitchFamily="34" charset="0"/>
                <a:ea typeface="Times New Roman" pitchFamily="18" charset="0"/>
                <a:cs typeface="Monotype Corsiva" pitchFamily="66" charset="0"/>
              </a:rPr>
              <a:t>:  Trafik kazası sonrasında 112 Acil Yardım Merkezi (Hızır Acil Servisi )  arandığında, arayan kişi </a:t>
            </a:r>
          </a:p>
          <a:p>
            <a:pPr marL="0" marR="0" lvl="0" indent="0" algn="l" defTabSz="914400" rtl="0" eaLnBrk="1" fontAlgn="base" latinLnBrk="0" hangingPunct="1">
              <a:lnSpc>
                <a:spcPct val="100000"/>
              </a:lnSpc>
              <a:spcBef>
                <a:spcPct val="0"/>
              </a:spcBef>
              <a:spcAft>
                <a:spcPct val="0"/>
              </a:spcAft>
              <a:buClrTx/>
              <a:buSzTx/>
              <a:tabLst>
                <a:tab pos="520700" algn="l"/>
              </a:tabLst>
            </a:pPr>
            <a:r>
              <a:rPr kumimoji="0" lang="tr-TR" sz="1200" b="1" i="0" u="none" strike="noStrike" cap="none" normalizeH="0" baseline="0" dirty="0" smtClean="0">
                <a:ln>
                  <a:noFill/>
                </a:ln>
                <a:solidFill>
                  <a:schemeClr val="tx1"/>
                </a:solidFill>
                <a:effectLst/>
                <a:latin typeface="Arial Narrow" pitchFamily="34" charset="0"/>
                <a:ea typeface="Times New Roman" pitchFamily="18" charset="0"/>
                <a:cs typeface="Monotype Corsiva" pitchFamily="66" charset="0"/>
              </a:rPr>
              <a:t>aşağıdaki bilgilerden hangisini vermelidir? </a:t>
            </a:r>
            <a:endParaRPr kumimoji="0" lang="tr-TR" sz="1200" b="0" i="0" u="none" strike="noStrike" cap="none" normalizeH="0" baseline="0" dirty="0" smtClean="0">
              <a:ln>
                <a:noFill/>
              </a:ln>
              <a:solidFill>
                <a:schemeClr val="tx1"/>
              </a:solidFill>
              <a:effectLst/>
              <a:latin typeface="Arial Narrow" pitchFamily="34" charset="0"/>
            </a:endParaRPr>
          </a:p>
          <a:p>
            <a:pPr marL="0" marR="0" lvl="0" indent="0" algn="l" defTabSz="914400" rtl="0" eaLnBrk="0" fontAlgn="base" latinLnBrk="0" hangingPunct="0">
              <a:lnSpc>
                <a:spcPct val="100000"/>
              </a:lnSpc>
              <a:spcBef>
                <a:spcPct val="0"/>
              </a:spcBef>
              <a:spcAft>
                <a:spcPct val="0"/>
              </a:spcAft>
              <a:buClrTx/>
              <a:buSzTx/>
              <a:tabLst>
                <a:tab pos="520700" algn="l"/>
              </a:tabLst>
            </a:pPr>
            <a:r>
              <a:rPr kumimoji="0" lang="tr-TR" sz="1200" b="1" i="0" u="none" strike="noStrike" cap="none" normalizeH="0" baseline="0" dirty="0" smtClean="0">
                <a:ln>
                  <a:noFill/>
                </a:ln>
                <a:solidFill>
                  <a:schemeClr val="tx1"/>
                </a:solidFill>
                <a:effectLst/>
                <a:latin typeface="Arial Narrow" pitchFamily="34" charset="0"/>
                <a:cs typeface="Monotype Corsiva" pitchFamily="66" charset="0"/>
              </a:rPr>
              <a:t>A)  </a:t>
            </a:r>
            <a:r>
              <a:rPr kumimoji="0" lang="tr-TR" sz="1200" b="0" i="0" u="none" strike="noStrike" cap="none" normalizeH="0" baseline="0" dirty="0" smtClean="0">
                <a:ln>
                  <a:noFill/>
                </a:ln>
                <a:solidFill>
                  <a:schemeClr val="tx1"/>
                </a:solidFill>
                <a:effectLst/>
                <a:latin typeface="Arial Narrow" pitchFamily="34" charset="0"/>
                <a:cs typeface="Monotype Corsiva" pitchFamily="66" charset="0"/>
              </a:rPr>
              <a:t>İsmini, kazanın yapıldığı yerin adresini, kazazedenin durumunu ve sayısını…</a:t>
            </a:r>
            <a:endParaRPr kumimoji="0" lang="tr-TR" sz="1200" b="0" i="0" u="none" strike="noStrike" cap="none" normalizeH="0" baseline="0" dirty="0" smtClean="0">
              <a:ln>
                <a:noFill/>
              </a:ln>
              <a:solidFill>
                <a:schemeClr val="tx1"/>
              </a:solidFill>
              <a:effectLst/>
              <a:latin typeface="Arial Narrow" pitchFamily="34" charset="0"/>
            </a:endParaRPr>
          </a:p>
          <a:p>
            <a:pPr marL="0" marR="0" lvl="0" indent="0" algn="l" defTabSz="914400" rtl="0" eaLnBrk="0" fontAlgn="base" latinLnBrk="0" hangingPunct="0">
              <a:lnSpc>
                <a:spcPct val="100000"/>
              </a:lnSpc>
              <a:spcBef>
                <a:spcPct val="0"/>
              </a:spcBef>
              <a:spcAft>
                <a:spcPct val="0"/>
              </a:spcAft>
              <a:buClrTx/>
              <a:buSzTx/>
              <a:tabLst>
                <a:tab pos="520700" algn="l"/>
              </a:tabLst>
            </a:pPr>
            <a:r>
              <a:rPr kumimoji="0" lang="tr-TR" sz="1200" b="1" i="0" u="none" strike="noStrike" cap="none" normalizeH="0" baseline="0" dirty="0" smtClean="0">
                <a:ln>
                  <a:noFill/>
                </a:ln>
                <a:solidFill>
                  <a:schemeClr val="tx1"/>
                </a:solidFill>
                <a:effectLst/>
                <a:latin typeface="Arial Narrow" pitchFamily="34" charset="0"/>
                <a:ea typeface="Times New Roman" pitchFamily="18" charset="0"/>
                <a:cs typeface="Monotype Corsiva" pitchFamily="66" charset="0"/>
              </a:rPr>
              <a:t>B)  </a:t>
            </a:r>
            <a:r>
              <a:rPr kumimoji="0" lang="tr-TR" sz="1200" b="0" i="0" u="none" strike="noStrike" cap="none" normalizeH="0" baseline="0" dirty="0" smtClean="0">
                <a:ln>
                  <a:noFill/>
                </a:ln>
                <a:solidFill>
                  <a:schemeClr val="tx1"/>
                </a:solidFill>
                <a:effectLst/>
                <a:latin typeface="Arial Narrow" pitchFamily="34" charset="0"/>
                <a:ea typeface="Times New Roman" pitchFamily="18" charset="0"/>
                <a:cs typeface="Monotype Corsiva" pitchFamily="66" charset="0"/>
              </a:rPr>
              <a:t>İsmini ve kazazedelerin sayısını…</a:t>
            </a:r>
            <a:endParaRPr kumimoji="0" lang="tr-TR" sz="1200" b="0" i="0" u="none" strike="noStrike" cap="none" normalizeH="0" baseline="0" dirty="0" smtClean="0">
              <a:ln>
                <a:noFill/>
              </a:ln>
              <a:solidFill>
                <a:schemeClr val="tx1"/>
              </a:solidFill>
              <a:effectLst/>
              <a:latin typeface="Arial Narrow" pitchFamily="34" charset="0"/>
            </a:endParaRPr>
          </a:p>
          <a:p>
            <a:pPr marL="0" marR="0" lvl="0" indent="0" algn="l" defTabSz="914400" rtl="0" eaLnBrk="0" fontAlgn="base" latinLnBrk="0" hangingPunct="0">
              <a:lnSpc>
                <a:spcPct val="100000"/>
              </a:lnSpc>
              <a:spcBef>
                <a:spcPct val="0"/>
              </a:spcBef>
              <a:spcAft>
                <a:spcPct val="0"/>
              </a:spcAft>
              <a:buClrTx/>
              <a:buSzTx/>
              <a:tabLst>
                <a:tab pos="520700" algn="l"/>
              </a:tabLst>
            </a:pPr>
            <a:r>
              <a:rPr kumimoji="0" lang="tr-TR" sz="1200" b="1" i="0" u="none" strike="noStrike" cap="none" normalizeH="0" baseline="0" dirty="0" smtClean="0">
                <a:ln>
                  <a:noFill/>
                </a:ln>
                <a:solidFill>
                  <a:schemeClr val="tx1"/>
                </a:solidFill>
                <a:effectLst/>
                <a:latin typeface="Arial Narrow" pitchFamily="34" charset="0"/>
                <a:ea typeface="Times New Roman" pitchFamily="18" charset="0"/>
                <a:cs typeface="Monotype Corsiva" pitchFamily="66" charset="0"/>
              </a:rPr>
              <a:t>C)  </a:t>
            </a:r>
            <a:r>
              <a:rPr kumimoji="0" lang="tr-TR" sz="1200" b="0" i="0" u="none" strike="noStrike" cap="none" normalizeH="0" baseline="0" dirty="0" smtClean="0">
                <a:ln>
                  <a:noFill/>
                </a:ln>
                <a:solidFill>
                  <a:schemeClr val="tx1"/>
                </a:solidFill>
                <a:effectLst/>
                <a:latin typeface="Arial Narrow" pitchFamily="34" charset="0"/>
                <a:ea typeface="Times New Roman" pitchFamily="18" charset="0"/>
                <a:cs typeface="Monotype Corsiva" pitchFamily="66" charset="0"/>
              </a:rPr>
              <a:t>İsmini ve kazanın durumunu…</a:t>
            </a:r>
            <a:endParaRPr kumimoji="0" lang="tr-TR" sz="1200" b="0" i="0" u="none" strike="noStrike" cap="none" normalizeH="0" baseline="0" dirty="0" smtClean="0">
              <a:ln>
                <a:noFill/>
              </a:ln>
              <a:solidFill>
                <a:schemeClr val="tx1"/>
              </a:solidFill>
              <a:effectLst/>
              <a:latin typeface="Arial Narrow" pitchFamily="34" charset="0"/>
            </a:endParaRPr>
          </a:p>
          <a:p>
            <a:pPr lvl="0" eaLnBrk="0" fontAlgn="base" hangingPunct="0">
              <a:spcBef>
                <a:spcPct val="0"/>
              </a:spcBef>
              <a:spcAft>
                <a:spcPct val="0"/>
              </a:spcAft>
              <a:tabLst>
                <a:tab pos="520700" algn="l"/>
              </a:tabLst>
            </a:pPr>
            <a:r>
              <a:rPr kumimoji="0" lang="tr-TR" sz="1200" b="1" i="0" u="none" strike="noStrike" cap="none" normalizeH="0" baseline="0" dirty="0" smtClean="0">
                <a:ln>
                  <a:noFill/>
                </a:ln>
                <a:solidFill>
                  <a:schemeClr val="tx1"/>
                </a:solidFill>
                <a:effectLst/>
                <a:latin typeface="Arial Narrow" pitchFamily="34" charset="0"/>
                <a:ea typeface="Times New Roman" pitchFamily="18" charset="0"/>
                <a:cs typeface="Monotype Corsiva" pitchFamily="66" charset="0"/>
              </a:rPr>
              <a:t>D)  </a:t>
            </a:r>
            <a:r>
              <a:rPr kumimoji="0" lang="tr-TR" sz="1200" b="0" i="0" u="none" strike="noStrike" cap="none" normalizeH="0" baseline="0" dirty="0" smtClean="0">
                <a:ln>
                  <a:noFill/>
                </a:ln>
                <a:solidFill>
                  <a:schemeClr val="tx1"/>
                </a:solidFill>
                <a:effectLst/>
                <a:latin typeface="Arial Narrow" pitchFamily="34" charset="0"/>
                <a:ea typeface="Times New Roman" pitchFamily="18" charset="0"/>
                <a:cs typeface="Monotype Corsiva" pitchFamily="66" charset="0"/>
              </a:rPr>
              <a:t>Kazanın durumunu ve kazanını yapıldığı yerin adresini</a:t>
            </a:r>
            <a:r>
              <a:rPr kumimoji="0" lang="tr-TR" sz="1200" b="0" i="0" u="none" strike="noStrike" cap="none" normalizeH="0" baseline="0" dirty="0" smtClean="0">
                <a:ln>
                  <a:noFill/>
                </a:ln>
                <a:solidFill>
                  <a:schemeClr val="tx1"/>
                </a:solidFill>
                <a:effectLst/>
                <a:latin typeface="Arial Narrow" pitchFamily="34" charset="0"/>
                <a:ea typeface="Times New Roman" pitchFamily="18" charset="0"/>
                <a:cs typeface="Monotype Corsiva" pitchFamily="66" charset="0"/>
              </a:rPr>
              <a:t>… </a:t>
            </a:r>
            <a:r>
              <a:rPr lang="tr-TR" altLang="tr-TR" sz="1200" dirty="0">
                <a:hlinkClick r:id="rId2"/>
              </a:rPr>
              <a:t>www.sorubak.com</a:t>
            </a:r>
            <a:endParaRPr kumimoji="0" lang="tr-TR" sz="1200" b="0" i="0" u="none" strike="noStrike" cap="none" normalizeH="0" baseline="0" dirty="0" smtClean="0">
              <a:ln>
                <a:noFill/>
              </a:ln>
              <a:solidFill>
                <a:schemeClr val="tx1"/>
              </a:solidFill>
              <a:effectLst/>
              <a:latin typeface="Arial Narrow" pitchFamily="34" charset="0"/>
            </a:endParaRPr>
          </a:p>
        </p:txBody>
      </p:sp>
      <p:sp>
        <p:nvSpPr>
          <p:cNvPr id="7" name="6 Metin kutusu"/>
          <p:cNvSpPr txBox="1"/>
          <p:nvPr/>
        </p:nvSpPr>
        <p:spPr>
          <a:xfrm>
            <a:off x="5132454" y="8488948"/>
            <a:ext cx="1439818" cy="369332"/>
          </a:xfrm>
          <a:prstGeom prst="rect">
            <a:avLst/>
          </a:prstGeom>
          <a:noFill/>
        </p:spPr>
        <p:txBody>
          <a:bodyPr wrap="none" rtlCol="0">
            <a:spAutoFit/>
          </a:bodyPr>
          <a:lstStyle/>
          <a:p>
            <a:r>
              <a:rPr lang="tr-TR" sz="900" dirty="0" smtClean="0">
                <a:latin typeface="Script MT Bold" pitchFamily="66" charset="0"/>
              </a:rPr>
              <a:t>Hasan Hüseyin KILINÇ</a:t>
            </a:r>
          </a:p>
          <a:p>
            <a:r>
              <a:rPr lang="tr-TR" sz="900" dirty="0" smtClean="0">
                <a:latin typeface="Script MT Bold" pitchFamily="66" charset="0"/>
              </a:rPr>
              <a:t>       3/D Sınıf Öğretmeni</a:t>
            </a:r>
            <a:endParaRPr lang="tr-TR" sz="900" dirty="0">
              <a:latin typeface="Script MT Bold" pitchFamily="66" charset="0"/>
            </a:endParaRPr>
          </a:p>
        </p:txBody>
      </p:sp>
      <p:sp>
        <p:nvSpPr>
          <p:cNvPr id="8" name="7 Dikdörtgen"/>
          <p:cNvSpPr/>
          <p:nvPr/>
        </p:nvSpPr>
        <p:spPr>
          <a:xfrm>
            <a:off x="6237051" y="6858016"/>
            <a:ext cx="567784" cy="230832"/>
          </a:xfrm>
          <a:prstGeom prst="rect">
            <a:avLst/>
          </a:prstGeom>
          <a:ln>
            <a:noFill/>
          </a:ln>
        </p:spPr>
        <p:txBody>
          <a:bodyPr wrap="none">
            <a:spAutoFit/>
          </a:bodyPr>
          <a:lstStyle/>
          <a:p>
            <a:pPr lvl="0" defTabSz="466725">
              <a:lnSpc>
                <a:spcPct val="90000"/>
              </a:lnSpc>
              <a:spcBef>
                <a:spcPct val="0"/>
              </a:spcBef>
              <a:spcAft>
                <a:spcPct val="35000"/>
              </a:spcAft>
            </a:pPr>
            <a:r>
              <a:rPr lang="tr-TR" sz="1000" b="1" dirty="0" smtClean="0">
                <a:solidFill>
                  <a:srgbClr val="FF0000"/>
                </a:solidFill>
                <a:latin typeface="Arial Narrow" pitchFamily="34" charset="0"/>
              </a:rPr>
              <a:t>3 PUAN</a:t>
            </a:r>
            <a:endParaRPr lang="tr-TR" sz="1000" b="1" dirty="0">
              <a:solidFill>
                <a:srgbClr val="FF0000"/>
              </a:solidFill>
              <a:latin typeface="Arial Narrow" pitchFamily="34" charset="0"/>
            </a:endParaRPr>
          </a:p>
        </p:txBody>
      </p:sp>
      <p:sp>
        <p:nvSpPr>
          <p:cNvPr id="10" name="9 Dikdörtgen"/>
          <p:cNvSpPr/>
          <p:nvPr/>
        </p:nvSpPr>
        <p:spPr>
          <a:xfrm>
            <a:off x="6226418" y="5357818"/>
            <a:ext cx="567784" cy="230832"/>
          </a:xfrm>
          <a:prstGeom prst="rect">
            <a:avLst/>
          </a:prstGeom>
          <a:ln>
            <a:noFill/>
          </a:ln>
        </p:spPr>
        <p:txBody>
          <a:bodyPr wrap="none">
            <a:spAutoFit/>
          </a:bodyPr>
          <a:lstStyle/>
          <a:p>
            <a:pPr lvl="0" defTabSz="466725">
              <a:lnSpc>
                <a:spcPct val="90000"/>
              </a:lnSpc>
              <a:spcBef>
                <a:spcPct val="0"/>
              </a:spcBef>
              <a:spcAft>
                <a:spcPct val="35000"/>
              </a:spcAft>
            </a:pPr>
            <a:r>
              <a:rPr lang="tr-TR" sz="1000" b="1" dirty="0" smtClean="0">
                <a:solidFill>
                  <a:srgbClr val="FF0000"/>
                </a:solidFill>
                <a:latin typeface="Arial Narrow" pitchFamily="34" charset="0"/>
              </a:rPr>
              <a:t>3 PUAN</a:t>
            </a:r>
            <a:endParaRPr lang="tr-TR" sz="1000" b="1" dirty="0">
              <a:solidFill>
                <a:srgbClr val="FF0000"/>
              </a:solidFill>
              <a:latin typeface="Arial Narrow" pitchFamily="34" charset="0"/>
            </a:endParaRPr>
          </a:p>
        </p:txBody>
      </p:sp>
      <p:sp>
        <p:nvSpPr>
          <p:cNvPr id="11" name="10 Dikdörtgen"/>
          <p:cNvSpPr/>
          <p:nvPr/>
        </p:nvSpPr>
        <p:spPr>
          <a:xfrm>
            <a:off x="6237051" y="4572000"/>
            <a:ext cx="567784" cy="230832"/>
          </a:xfrm>
          <a:prstGeom prst="rect">
            <a:avLst/>
          </a:prstGeom>
          <a:ln>
            <a:noFill/>
          </a:ln>
        </p:spPr>
        <p:txBody>
          <a:bodyPr wrap="none">
            <a:spAutoFit/>
          </a:bodyPr>
          <a:lstStyle/>
          <a:p>
            <a:pPr lvl="0" defTabSz="466725">
              <a:lnSpc>
                <a:spcPct val="90000"/>
              </a:lnSpc>
              <a:spcBef>
                <a:spcPct val="0"/>
              </a:spcBef>
              <a:spcAft>
                <a:spcPct val="35000"/>
              </a:spcAft>
            </a:pPr>
            <a:r>
              <a:rPr lang="tr-TR" sz="1000" b="1" dirty="0" smtClean="0">
                <a:solidFill>
                  <a:srgbClr val="FF0000"/>
                </a:solidFill>
                <a:latin typeface="Arial Narrow" pitchFamily="34" charset="0"/>
              </a:rPr>
              <a:t>3 PUAN</a:t>
            </a:r>
            <a:endParaRPr lang="tr-TR" sz="1000" b="1" dirty="0">
              <a:solidFill>
                <a:srgbClr val="FF0000"/>
              </a:solidFill>
              <a:latin typeface="Arial Narrow" pitchFamily="34" charset="0"/>
            </a:endParaRPr>
          </a:p>
        </p:txBody>
      </p:sp>
      <p:sp>
        <p:nvSpPr>
          <p:cNvPr id="12" name="11 Dikdörtgen"/>
          <p:cNvSpPr/>
          <p:nvPr/>
        </p:nvSpPr>
        <p:spPr>
          <a:xfrm>
            <a:off x="6237051" y="3786182"/>
            <a:ext cx="567784" cy="230832"/>
          </a:xfrm>
          <a:prstGeom prst="rect">
            <a:avLst/>
          </a:prstGeom>
          <a:ln>
            <a:noFill/>
          </a:ln>
        </p:spPr>
        <p:txBody>
          <a:bodyPr wrap="none">
            <a:spAutoFit/>
          </a:bodyPr>
          <a:lstStyle/>
          <a:p>
            <a:pPr lvl="0" defTabSz="466725">
              <a:lnSpc>
                <a:spcPct val="90000"/>
              </a:lnSpc>
              <a:spcBef>
                <a:spcPct val="0"/>
              </a:spcBef>
              <a:spcAft>
                <a:spcPct val="35000"/>
              </a:spcAft>
            </a:pPr>
            <a:r>
              <a:rPr lang="tr-TR" sz="1000" b="1" dirty="0" smtClean="0">
                <a:solidFill>
                  <a:srgbClr val="FF0000"/>
                </a:solidFill>
                <a:latin typeface="Arial Narrow" pitchFamily="34" charset="0"/>
              </a:rPr>
              <a:t>3 PUAN</a:t>
            </a:r>
            <a:endParaRPr lang="tr-TR" sz="1000" b="1" dirty="0">
              <a:solidFill>
                <a:srgbClr val="FF0000"/>
              </a:solidFill>
              <a:latin typeface="Arial Narrow" pitchFamily="34" charset="0"/>
            </a:endParaRPr>
          </a:p>
        </p:txBody>
      </p:sp>
      <p:sp>
        <p:nvSpPr>
          <p:cNvPr id="13" name="12 Dikdörtgen"/>
          <p:cNvSpPr/>
          <p:nvPr/>
        </p:nvSpPr>
        <p:spPr>
          <a:xfrm>
            <a:off x="6237051" y="3071802"/>
            <a:ext cx="567784" cy="230832"/>
          </a:xfrm>
          <a:prstGeom prst="rect">
            <a:avLst/>
          </a:prstGeom>
          <a:ln>
            <a:noFill/>
          </a:ln>
        </p:spPr>
        <p:txBody>
          <a:bodyPr wrap="none">
            <a:spAutoFit/>
          </a:bodyPr>
          <a:lstStyle/>
          <a:p>
            <a:pPr lvl="0" defTabSz="466725">
              <a:lnSpc>
                <a:spcPct val="90000"/>
              </a:lnSpc>
              <a:spcBef>
                <a:spcPct val="0"/>
              </a:spcBef>
              <a:spcAft>
                <a:spcPct val="35000"/>
              </a:spcAft>
            </a:pPr>
            <a:r>
              <a:rPr lang="tr-TR" sz="1000" b="1" dirty="0" smtClean="0">
                <a:solidFill>
                  <a:srgbClr val="FF0000"/>
                </a:solidFill>
                <a:latin typeface="Arial Narrow" pitchFamily="34" charset="0"/>
              </a:rPr>
              <a:t>2 PUAN</a:t>
            </a:r>
            <a:endParaRPr lang="tr-TR" sz="1000" b="1" dirty="0">
              <a:solidFill>
                <a:srgbClr val="FF0000"/>
              </a:solidFill>
              <a:latin typeface="Arial Narrow" pitchFamily="34" charset="0"/>
            </a:endParaRPr>
          </a:p>
        </p:txBody>
      </p:sp>
      <p:sp>
        <p:nvSpPr>
          <p:cNvPr id="14" name="13 Dikdörtgen"/>
          <p:cNvSpPr/>
          <p:nvPr/>
        </p:nvSpPr>
        <p:spPr>
          <a:xfrm>
            <a:off x="6247684" y="2285984"/>
            <a:ext cx="567784" cy="230832"/>
          </a:xfrm>
          <a:prstGeom prst="rect">
            <a:avLst/>
          </a:prstGeom>
          <a:ln>
            <a:noFill/>
          </a:ln>
        </p:spPr>
        <p:txBody>
          <a:bodyPr wrap="none">
            <a:spAutoFit/>
          </a:bodyPr>
          <a:lstStyle/>
          <a:p>
            <a:pPr lvl="0" defTabSz="466725">
              <a:lnSpc>
                <a:spcPct val="90000"/>
              </a:lnSpc>
              <a:spcBef>
                <a:spcPct val="0"/>
              </a:spcBef>
              <a:spcAft>
                <a:spcPct val="35000"/>
              </a:spcAft>
            </a:pPr>
            <a:r>
              <a:rPr lang="tr-TR" sz="1000" b="1" dirty="0" smtClean="0">
                <a:solidFill>
                  <a:srgbClr val="FF0000"/>
                </a:solidFill>
                <a:latin typeface="Arial Narrow" pitchFamily="34" charset="0"/>
              </a:rPr>
              <a:t>2 PUAN</a:t>
            </a:r>
            <a:endParaRPr lang="tr-TR" sz="1000" b="1" dirty="0">
              <a:solidFill>
                <a:srgbClr val="FF0000"/>
              </a:solidFill>
              <a:latin typeface="Arial Narrow" pitchFamily="34" charset="0"/>
            </a:endParaRPr>
          </a:p>
        </p:txBody>
      </p:sp>
      <p:sp>
        <p:nvSpPr>
          <p:cNvPr id="15" name="14 Dikdörtgen"/>
          <p:cNvSpPr/>
          <p:nvPr/>
        </p:nvSpPr>
        <p:spPr>
          <a:xfrm>
            <a:off x="6226418" y="1550338"/>
            <a:ext cx="567784" cy="230832"/>
          </a:xfrm>
          <a:prstGeom prst="rect">
            <a:avLst/>
          </a:prstGeom>
          <a:ln>
            <a:noFill/>
          </a:ln>
        </p:spPr>
        <p:txBody>
          <a:bodyPr wrap="none">
            <a:spAutoFit/>
          </a:bodyPr>
          <a:lstStyle/>
          <a:p>
            <a:pPr lvl="0" defTabSz="466725">
              <a:lnSpc>
                <a:spcPct val="90000"/>
              </a:lnSpc>
              <a:spcBef>
                <a:spcPct val="0"/>
              </a:spcBef>
              <a:spcAft>
                <a:spcPct val="35000"/>
              </a:spcAft>
            </a:pPr>
            <a:r>
              <a:rPr lang="tr-TR" sz="1000" b="1" dirty="0" smtClean="0">
                <a:solidFill>
                  <a:srgbClr val="FF0000"/>
                </a:solidFill>
                <a:latin typeface="Arial Narrow" pitchFamily="34" charset="0"/>
              </a:rPr>
              <a:t>2 PUAN</a:t>
            </a:r>
            <a:endParaRPr lang="tr-TR" sz="1000" b="1" dirty="0">
              <a:solidFill>
                <a:srgbClr val="FF0000"/>
              </a:solidFill>
              <a:latin typeface="Arial Narrow" pitchFamily="34" charset="0"/>
            </a:endParaRPr>
          </a:p>
        </p:txBody>
      </p:sp>
      <p:sp>
        <p:nvSpPr>
          <p:cNvPr id="16" name="15 Dikdörtgen"/>
          <p:cNvSpPr/>
          <p:nvPr/>
        </p:nvSpPr>
        <p:spPr>
          <a:xfrm>
            <a:off x="6226418" y="810045"/>
            <a:ext cx="567784" cy="230832"/>
          </a:xfrm>
          <a:prstGeom prst="rect">
            <a:avLst/>
          </a:prstGeom>
          <a:ln>
            <a:noFill/>
          </a:ln>
        </p:spPr>
        <p:txBody>
          <a:bodyPr wrap="none">
            <a:spAutoFit/>
          </a:bodyPr>
          <a:lstStyle/>
          <a:p>
            <a:pPr lvl="0" defTabSz="466725">
              <a:lnSpc>
                <a:spcPct val="90000"/>
              </a:lnSpc>
              <a:spcBef>
                <a:spcPct val="0"/>
              </a:spcBef>
              <a:spcAft>
                <a:spcPct val="35000"/>
              </a:spcAft>
            </a:pPr>
            <a:r>
              <a:rPr lang="tr-TR" sz="1000" b="1" dirty="0" smtClean="0">
                <a:solidFill>
                  <a:srgbClr val="FF0000"/>
                </a:solidFill>
                <a:latin typeface="Arial Narrow" pitchFamily="34" charset="0"/>
              </a:rPr>
              <a:t>2 PUAN</a:t>
            </a:r>
            <a:endParaRPr lang="tr-TR" sz="1000" b="1" dirty="0">
              <a:solidFill>
                <a:srgbClr val="FF0000"/>
              </a:solidFill>
              <a:latin typeface="Arial Narrow" pitchFamily="34" charset="0"/>
            </a:endParaRPr>
          </a:p>
        </p:txBody>
      </p:sp>
      <p:sp>
        <p:nvSpPr>
          <p:cNvPr id="17" name="16 Dikdörtgen"/>
          <p:cNvSpPr/>
          <p:nvPr/>
        </p:nvSpPr>
        <p:spPr>
          <a:xfrm>
            <a:off x="6226418" y="76053"/>
            <a:ext cx="567784" cy="230832"/>
          </a:xfrm>
          <a:prstGeom prst="rect">
            <a:avLst/>
          </a:prstGeom>
          <a:ln>
            <a:noFill/>
          </a:ln>
        </p:spPr>
        <p:txBody>
          <a:bodyPr wrap="none">
            <a:spAutoFit/>
          </a:bodyPr>
          <a:lstStyle/>
          <a:p>
            <a:pPr lvl="0" defTabSz="466725">
              <a:lnSpc>
                <a:spcPct val="90000"/>
              </a:lnSpc>
              <a:spcBef>
                <a:spcPct val="0"/>
              </a:spcBef>
              <a:spcAft>
                <a:spcPct val="35000"/>
              </a:spcAft>
            </a:pPr>
            <a:r>
              <a:rPr lang="tr-TR" sz="1000" b="1" dirty="0" smtClean="0">
                <a:solidFill>
                  <a:srgbClr val="FF0000"/>
                </a:solidFill>
                <a:latin typeface="Arial Narrow" pitchFamily="34" charset="0"/>
              </a:rPr>
              <a:t>2 PUAN</a:t>
            </a:r>
            <a:endParaRPr lang="tr-TR" sz="1000" b="1" dirty="0">
              <a:solidFill>
                <a:srgbClr val="FF0000"/>
              </a:solidFill>
              <a:latin typeface="Arial Narrow" pitchFamily="34" charset="0"/>
            </a:endParaRPr>
          </a:p>
        </p:txBody>
      </p:sp>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263</TotalTime>
  <Words>1242</Words>
  <Application>Microsoft Office PowerPoint</Application>
  <PresentationFormat>Ekran Gösterisi (4:3)</PresentationFormat>
  <Paragraphs>228</Paragraphs>
  <Slides>4</Slides>
  <Notes>0</Notes>
  <HiddenSlides>0</HiddenSlides>
  <MMClips>0</MMClips>
  <ScaleCrop>false</ScaleCrop>
  <HeadingPairs>
    <vt:vector size="6" baseType="variant">
      <vt:variant>
        <vt:lpstr>Kullanılan Yazı Tipleri</vt:lpstr>
      </vt:variant>
      <vt:variant>
        <vt:i4>7</vt:i4>
      </vt:variant>
      <vt:variant>
        <vt:lpstr>Tema</vt:lpstr>
      </vt:variant>
      <vt:variant>
        <vt:i4>1</vt:i4>
      </vt:variant>
      <vt:variant>
        <vt:lpstr>Slayt Başlıkları</vt:lpstr>
      </vt:variant>
      <vt:variant>
        <vt:i4>4</vt:i4>
      </vt:variant>
    </vt:vector>
  </HeadingPairs>
  <TitlesOfParts>
    <vt:vector size="12" baseType="lpstr">
      <vt:lpstr>Arial</vt:lpstr>
      <vt:lpstr>Arial Narrow</vt:lpstr>
      <vt:lpstr>Calibri</vt:lpstr>
      <vt:lpstr>Monotype Corsiva</vt:lpstr>
      <vt:lpstr>Script MT Bold</vt:lpstr>
      <vt:lpstr>Shruti</vt:lpstr>
      <vt:lpstr>Times New Roman</vt:lpstr>
      <vt:lpstr>Ofis Teması</vt:lpstr>
      <vt:lpstr>PowerPoint Sunusu</vt:lpstr>
      <vt:lpstr>PowerPoint Sunusu</vt:lpstr>
      <vt:lpstr>PowerPoint Sunusu</vt:lpstr>
      <vt:lpstr>PowerPoint Sunusu</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a</dc:creator>
  <cp:keywords>www.sorubak.com</cp:keywords>
  <dc:description>www.sorubak.com</dc:description>
  <cp:lastModifiedBy>doğan</cp:lastModifiedBy>
  <cp:revision>31</cp:revision>
  <dcterms:created xsi:type="dcterms:W3CDTF">2015-12-21T19:46:30Z</dcterms:created>
  <dcterms:modified xsi:type="dcterms:W3CDTF">2016-01-04T11:53:41Z</dcterms:modified>
</cp:coreProperties>
</file>