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6"/>
  </p:notesMasterIdLst>
  <p:sldIdLst>
    <p:sldId id="258" r:id="rId2"/>
    <p:sldId id="259" r:id="rId3"/>
    <p:sldId id="260" r:id="rId4"/>
    <p:sldId id="261" r:id="rId5"/>
    <p:sldId id="262" r:id="rId6"/>
    <p:sldId id="264" r:id="rId7"/>
    <p:sldId id="301" r:id="rId8"/>
    <p:sldId id="300" r:id="rId9"/>
    <p:sldId id="299" r:id="rId10"/>
    <p:sldId id="298" r:id="rId11"/>
    <p:sldId id="297" r:id="rId12"/>
    <p:sldId id="296" r:id="rId13"/>
    <p:sldId id="295" r:id="rId14"/>
    <p:sldId id="294" r:id="rId15"/>
    <p:sldId id="293" r:id="rId16"/>
    <p:sldId id="292" r:id="rId17"/>
    <p:sldId id="291" r:id="rId18"/>
    <p:sldId id="290" r:id="rId19"/>
    <p:sldId id="289" r:id="rId20"/>
    <p:sldId id="288" r:id="rId21"/>
    <p:sldId id="265" r:id="rId22"/>
    <p:sldId id="287" r:id="rId23"/>
    <p:sldId id="286" r:id="rId24"/>
    <p:sldId id="285" r:id="rId25"/>
    <p:sldId id="284" r:id="rId26"/>
    <p:sldId id="283" r:id="rId27"/>
    <p:sldId id="282" r:id="rId28"/>
    <p:sldId id="281" r:id="rId29"/>
    <p:sldId id="280" r:id="rId30"/>
    <p:sldId id="279" r:id="rId31"/>
    <p:sldId id="278" r:id="rId32"/>
    <p:sldId id="277" r:id="rId33"/>
    <p:sldId id="276" r:id="rId34"/>
    <p:sldId id="275" r:id="rId35"/>
    <p:sldId id="274" r:id="rId36"/>
    <p:sldId id="273" r:id="rId37"/>
    <p:sldId id="272" r:id="rId38"/>
    <p:sldId id="270" r:id="rId39"/>
    <p:sldId id="271" r:id="rId40"/>
    <p:sldId id="269" r:id="rId41"/>
    <p:sldId id="266" r:id="rId42"/>
    <p:sldId id="268" r:id="rId43"/>
    <p:sldId id="267" r:id="rId44"/>
    <p:sldId id="263" r:id="rId4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87" autoAdjust="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D565F5-C688-4282-A4CA-8776E31648DB}" type="datetimeFigureOut">
              <a:rPr lang="tr-TR" smtClean="0"/>
              <a:t>06.05.2016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FDB766-0D4C-4C1D-AEA8-B8EAFDE5D80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951354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FDB766-0D4C-4C1D-AEA8-B8EAFDE5D808}" type="slidenum">
              <a:rPr lang="tr-TR" smtClean="0"/>
              <a:t>44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101687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3BD05-DA7E-43B3-BD19-0F77C86F2550}" type="datetimeFigureOut">
              <a:rPr lang="tr-TR" smtClean="0"/>
              <a:pPr/>
              <a:t>06.05.2016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F06B4-ACFC-4106-9FC3-813DB6F896D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3BD05-DA7E-43B3-BD19-0F77C86F2550}" type="datetimeFigureOut">
              <a:rPr lang="tr-TR" smtClean="0"/>
              <a:pPr/>
              <a:t>06.05.2016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F06B4-ACFC-4106-9FC3-813DB6F896D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3BD05-DA7E-43B3-BD19-0F77C86F2550}" type="datetimeFigureOut">
              <a:rPr lang="tr-TR" smtClean="0"/>
              <a:pPr/>
              <a:t>06.05.2016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F06B4-ACFC-4106-9FC3-813DB6F896D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3BD05-DA7E-43B3-BD19-0F77C86F2550}" type="datetimeFigureOut">
              <a:rPr lang="tr-TR" smtClean="0"/>
              <a:pPr/>
              <a:t>06.05.2016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F06B4-ACFC-4106-9FC3-813DB6F896D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3BD05-DA7E-43B3-BD19-0F77C86F2550}" type="datetimeFigureOut">
              <a:rPr lang="tr-TR" smtClean="0"/>
              <a:pPr/>
              <a:t>06.05.2016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F06B4-ACFC-4106-9FC3-813DB6F896D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3BD05-DA7E-43B3-BD19-0F77C86F2550}" type="datetimeFigureOut">
              <a:rPr lang="tr-TR" smtClean="0"/>
              <a:pPr/>
              <a:t>06.05.2016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F06B4-ACFC-4106-9FC3-813DB6F896D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3BD05-DA7E-43B3-BD19-0F77C86F2550}" type="datetimeFigureOut">
              <a:rPr lang="tr-TR" smtClean="0"/>
              <a:pPr/>
              <a:t>06.05.2016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F06B4-ACFC-4106-9FC3-813DB6F896D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3BD05-DA7E-43B3-BD19-0F77C86F2550}" type="datetimeFigureOut">
              <a:rPr lang="tr-TR" smtClean="0"/>
              <a:pPr/>
              <a:t>06.05.2016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F06B4-ACFC-4106-9FC3-813DB6F896D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3BD05-DA7E-43B3-BD19-0F77C86F2550}" type="datetimeFigureOut">
              <a:rPr lang="tr-TR" smtClean="0"/>
              <a:pPr/>
              <a:t>06.05.2016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F06B4-ACFC-4106-9FC3-813DB6F896D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3BD05-DA7E-43B3-BD19-0F77C86F2550}" type="datetimeFigureOut">
              <a:rPr lang="tr-TR" smtClean="0"/>
              <a:pPr/>
              <a:t>06.05.2016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F06B4-ACFC-4106-9FC3-813DB6F896D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3BD05-DA7E-43B3-BD19-0F77C86F2550}" type="datetimeFigureOut">
              <a:rPr lang="tr-TR" smtClean="0"/>
              <a:pPr/>
              <a:t>06.05.2016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F06B4-ACFC-4106-9FC3-813DB6F896D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83BD05-DA7E-43B3-BD19-0F77C86F2550}" type="datetimeFigureOut">
              <a:rPr lang="tr-TR" smtClean="0"/>
              <a:pPr/>
              <a:t>06.05.2016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3F06B4-ACFC-4106-9FC3-813DB6F896DD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</p:spPr>
        <p:txBody>
          <a:bodyPr>
            <a:noAutofit/>
          </a:bodyPr>
          <a:lstStyle/>
          <a:p>
            <a:r>
              <a:rPr lang="tr-TR" sz="4800" dirty="0" smtClean="0"/>
              <a:t>            3-G SINIFI </a:t>
            </a:r>
            <a:endParaRPr lang="tr-TR" sz="4800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solidFill>
            <a:srgbClr val="00B0F0"/>
          </a:solidFill>
        </p:spPr>
        <p:txBody>
          <a:bodyPr>
            <a:noAutofit/>
          </a:bodyPr>
          <a:lstStyle/>
          <a:p>
            <a:r>
              <a:rPr lang="tr-TR" sz="5400" b="1" dirty="0" smtClean="0"/>
              <a:t>  BİLGİ YARIŞMASI</a:t>
            </a:r>
            <a:endParaRPr lang="tr-TR" sz="5400" b="1" dirty="0"/>
          </a:p>
        </p:txBody>
      </p:sp>
      <p:pic>
        <p:nvPicPr>
          <p:cNvPr id="5" name="Picture 2" descr="C:\Users\user\Pictures\YERLİ MALI HAFTASI\DSC01760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13418" r="13418"/>
          <a:stretch>
            <a:fillRect/>
          </a:stretch>
        </p:blipFill>
        <p:spPr bwMode="auto">
          <a:xfrm>
            <a:off x="611560" y="612775"/>
            <a:ext cx="8280920" cy="41148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tr-TR" sz="3100" b="1" dirty="0" smtClean="0"/>
              <a:t/>
            </a:r>
            <a:br>
              <a:rPr lang="tr-TR" sz="3100" b="1" dirty="0" smtClean="0"/>
            </a:br>
            <a:r>
              <a:rPr lang="tr-TR" sz="3100" b="1" dirty="0" smtClean="0"/>
              <a:t/>
            </a:r>
            <a:br>
              <a:rPr lang="tr-TR" sz="3100" b="1" dirty="0" smtClean="0"/>
            </a:br>
            <a:r>
              <a:rPr lang="tr-TR" sz="3100" b="1" dirty="0" smtClean="0">
                <a:solidFill>
                  <a:srgbClr val="FF0000"/>
                </a:solidFill>
              </a:rPr>
              <a:t>4.Ahmet sabah kalkınca kahvaltısını yapar.Minik kedisi Boncuk'un sütünü verir ve saksıda ki çiçeğini sular.</a:t>
            </a:r>
            <a:br>
              <a:rPr lang="tr-TR" sz="3100" b="1" dirty="0" smtClean="0">
                <a:solidFill>
                  <a:srgbClr val="FF0000"/>
                </a:solidFill>
              </a:rPr>
            </a:br>
            <a:r>
              <a:rPr lang="tr-TR" sz="3100" b="1" i="1" dirty="0" smtClean="0">
                <a:solidFill>
                  <a:srgbClr val="FF0000"/>
                </a:solidFill>
              </a:rPr>
              <a:t>       Ahmet'in kedisi ve çiçeğinin hangi ihtiyacını karşılaması tüm canlıların ortak özelliklere sahip olduğunu bildiğini gösterir?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 </a:t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A) Beslenme   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B) Boşaltım yapma   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C) Hareket etme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CEVAP.A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FEN BİLİMLERİ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1.Abartılı  ve  gereksiz  kullanılan  ışık  ne  tür  bir  kirliliğe  sebep  olur? </a:t>
            </a:r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/>
              <a:t> </a:t>
            </a:r>
            <a:br>
              <a:rPr lang="tr-TR" b="1" dirty="0" smtClean="0"/>
            </a:br>
            <a:endParaRPr lang="tr-TR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A) Işık  kirliliği.             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B) Ses  kirliliği       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C) Hava  kirliliği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  <a:scene3d>
            <a:camera prst="perspectiveFront"/>
            <a:lightRig rig="threePt" dir="t"/>
          </a:scene3d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CEVAP.A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2.Aşağıdaki bilgilerden hangisi yanlıştır?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A) En büyük ısı ve ışık kaynağı Güneş’tir.            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B) Işık bir enerjidir.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C) Gürültü kirliliği insana zarar vermez. </a:t>
            </a:r>
            <a:endParaRPr lang="tr-TR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CEVAP.C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3. </a:t>
            </a:r>
            <a:r>
              <a:rPr lang="tr-TR" sz="4000" b="1" dirty="0" smtClean="0">
                <a:solidFill>
                  <a:srgbClr val="FF0000"/>
                </a:solidFill>
              </a:rPr>
              <a:t>Ebru her sabah evin önündeki balkona</a:t>
            </a:r>
            <a:br>
              <a:rPr lang="tr-TR" sz="4000" b="1" dirty="0" smtClean="0">
                <a:solidFill>
                  <a:srgbClr val="FF0000"/>
                </a:solidFill>
              </a:rPr>
            </a:br>
            <a:r>
              <a:rPr lang="tr-TR" sz="4000" b="1" dirty="0" smtClean="0">
                <a:solidFill>
                  <a:srgbClr val="FF0000"/>
                </a:solidFill>
              </a:rPr>
              <a:t> çıkıp güneşin doğuşunu  keyifle izler. </a:t>
            </a:r>
            <a:br>
              <a:rPr lang="tr-TR" sz="4000" b="1" dirty="0" smtClean="0">
                <a:solidFill>
                  <a:srgbClr val="FF0000"/>
                </a:solidFill>
              </a:rPr>
            </a:br>
            <a:r>
              <a:rPr lang="tr-TR" sz="4000" b="1" dirty="0" smtClean="0">
                <a:solidFill>
                  <a:srgbClr val="FF0000"/>
                </a:solidFill>
              </a:rPr>
              <a:t> </a:t>
            </a:r>
            <a:r>
              <a:rPr lang="tr-TR" sz="4000" b="1" i="1" dirty="0" smtClean="0">
                <a:solidFill>
                  <a:srgbClr val="FF0000"/>
                </a:solidFill>
              </a:rPr>
              <a:t>O halde evlerinin arkası hangi yöne bakıyor?</a:t>
            </a:r>
            <a:endParaRPr lang="tr-TR" sz="4000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A) Doğu             B) Batı	     C) Güney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CEVAP.B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4.Aşağıdakilerden hangisi doğal çevre değildir?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A) Dağ               B)Çocuk parkı            C) Orman    </a:t>
            </a:r>
          </a:p>
          <a:p>
            <a:pPr>
              <a:buNone/>
            </a:pPr>
            <a:r>
              <a:rPr lang="tr-TR" dirty="0" smtClean="0"/>
              <a:t> </a:t>
            </a:r>
          </a:p>
          <a:p>
            <a:pPr>
              <a:buNone/>
            </a:pPr>
            <a:r>
              <a:rPr lang="tr-TR" b="1" dirty="0" smtClean="0"/>
              <a:t> </a:t>
            </a:r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tr-TR" sz="5400" b="1" dirty="0" smtClean="0"/>
              <a:t>BİLGİ YARIŞMAMIZ</a:t>
            </a:r>
            <a:endParaRPr lang="tr-TR" sz="5400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solidFill>
            <a:srgbClr val="0070C0"/>
          </a:solidFill>
        </p:spPr>
        <p:txBody>
          <a:bodyPr/>
          <a:lstStyle/>
          <a:p>
            <a:r>
              <a:rPr lang="tr-TR" b="1" dirty="0" smtClean="0"/>
              <a:t>HAYAT BİLGİSİ : 4 SORU</a:t>
            </a:r>
          </a:p>
          <a:p>
            <a:r>
              <a:rPr lang="tr-TR" b="1" dirty="0" smtClean="0"/>
              <a:t>FEN BİLİMLERİ :4 SORU</a:t>
            </a:r>
          </a:p>
          <a:p>
            <a:r>
              <a:rPr lang="tr-TR" b="1" dirty="0" smtClean="0"/>
              <a:t>TÜRKÇE :4 SORU</a:t>
            </a:r>
          </a:p>
          <a:p>
            <a:r>
              <a:rPr lang="tr-TR" b="1" dirty="0" smtClean="0"/>
              <a:t>MATEMATİK :4   SORU OLMAK  ÜZERE 4 BÖLÜMDEN OLUŞMAKTADIR. EŞİTLİK HALİNDE YEDEK SORULARA GEÇİLECEKTİR.</a:t>
            </a:r>
            <a:endParaRPr lang="tr-TR" b="1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CEVAP.B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TÜRKÇE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1. Hangi cümlede duygusal bir ifade vardır? </a:t>
            </a:r>
            <a:br>
              <a:rPr lang="tr-TR" b="1" dirty="0" smtClean="0">
                <a:solidFill>
                  <a:srgbClr val="FF0000"/>
                </a:solidFill>
              </a:rPr>
            </a:b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A) Doğum günüme üç ay kalmış. 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B) Davet etmediğin için çok kırıldım. 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C) Ona en pahalı oyuncağı ben aldım</a:t>
            </a:r>
            <a:endParaRPr lang="tr-TR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CEVAP.B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2.Aşağıdaki cümlelerin hangisinde sebep-sonuç ilişkisi yoktur?</a:t>
            </a:r>
            <a:br>
              <a:rPr lang="tr-TR" b="1" dirty="0" smtClean="0">
                <a:solidFill>
                  <a:srgbClr val="FF0000"/>
                </a:solidFill>
              </a:rPr>
            </a:b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>
            <a:normAutofit fontScale="92500"/>
          </a:bodyPr>
          <a:lstStyle/>
          <a:p>
            <a:pPr lvl="0"/>
            <a:r>
              <a:rPr lang="tr-TR" b="1" dirty="0" smtClean="0">
                <a:solidFill>
                  <a:srgbClr val="FF0000"/>
                </a:solidFill>
              </a:rPr>
              <a:t>A)Birkaç aydır yağmur yağmadığı için ekinler büyümedi.</a:t>
            </a:r>
          </a:p>
          <a:p>
            <a:pPr lvl="0"/>
            <a:r>
              <a:rPr lang="tr-TR" b="1" dirty="0" smtClean="0">
                <a:solidFill>
                  <a:srgbClr val="FF0000"/>
                </a:solidFill>
              </a:rPr>
              <a:t>B)Fazla yağmur yağdığından sel baskınları oldu.</a:t>
            </a:r>
          </a:p>
          <a:p>
            <a:pPr lvl="0"/>
            <a:r>
              <a:rPr lang="tr-TR" b="1" dirty="0" smtClean="0">
                <a:solidFill>
                  <a:srgbClr val="FF0000"/>
                </a:solidFill>
              </a:rPr>
              <a:t>C)Bu baharda geçen seneki kadar yağmur yağmadı.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CEVAP.C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3.Aşağıdakilerden  hangisi cümle değildir?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A) Niçin bayram yapıyoruz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B) Sakla samanı gelir zamanı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C) Kışın koyu renkli elbiseler</a:t>
            </a:r>
          </a:p>
          <a:p>
            <a:endParaRPr lang="tr-TR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CEVAP.C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4)“ Yakınında  konuşulanları dinlemek. ”</a:t>
            </a:r>
            <a:r>
              <a:rPr lang="tr-TR" b="1" i="1" dirty="0" smtClean="0">
                <a:solidFill>
                  <a:srgbClr val="FF0000"/>
                </a:solidFill>
              </a:rPr>
              <a:t>   Anlamına  gelen atasözü aşağıdakilerden hangisidir?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A) Kulak kabartmak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B) Kulağı çınlamak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C) Kulağı patlamak</a:t>
            </a:r>
          </a:p>
          <a:p>
            <a:r>
              <a:rPr lang="tr-TR" dirty="0" smtClean="0"/>
              <a:t> 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CEVAP.A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2362274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tr-TR" sz="9600" b="1" dirty="0" smtClean="0">
                <a:solidFill>
                  <a:srgbClr val="FF0000"/>
                </a:solidFill>
              </a:rPr>
              <a:t>HAYAT BİLGİSİ</a:t>
            </a:r>
            <a:endParaRPr lang="tr-TR" sz="9600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068960"/>
            <a:ext cx="8229600" cy="305720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MATEMATİK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tr-TR" dirty="0" smtClean="0"/>
              <a:t/>
            </a:r>
            <a:br>
              <a:rPr lang="tr-TR" dirty="0" smtClean="0"/>
            </a:br>
            <a:r>
              <a:rPr lang="tr-TR" b="1" dirty="0" smtClean="0">
                <a:solidFill>
                  <a:srgbClr val="FF0000"/>
                </a:solidFill>
              </a:rPr>
              <a:t>1.“ 10 + 5 = ……”    </a:t>
            </a:r>
            <a:br>
              <a:rPr lang="tr-TR" b="1" dirty="0" smtClean="0">
                <a:solidFill>
                  <a:srgbClr val="FF0000"/>
                </a:solidFill>
              </a:rPr>
            </a:br>
            <a:r>
              <a:rPr lang="tr-TR" b="1" dirty="0" smtClean="0">
                <a:solidFill>
                  <a:srgbClr val="FF0000"/>
                </a:solidFill>
              </a:rPr>
              <a:t>   işleminin sonucunun Romen rakamıyla yazılışı aşağıdakilerden hangisidir?</a:t>
            </a:r>
            <a:br>
              <a:rPr lang="tr-TR" b="1" dirty="0" smtClean="0">
                <a:solidFill>
                  <a:srgbClr val="FF0000"/>
                </a:solidFill>
              </a:rPr>
            </a:b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A) XX            B) XV                  C) XIII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CEVAP.B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>
                <a:solidFill>
                  <a:srgbClr val="FF0000"/>
                </a:solidFill>
              </a:rPr>
              <a:t>2.    409  &lt;  511  &lt;  904  &lt;  874  ”     </a:t>
            </a:r>
            <a:br>
              <a:rPr lang="tr-TR" b="1" dirty="0" smtClean="0">
                <a:solidFill>
                  <a:srgbClr val="FF0000"/>
                </a:solidFill>
              </a:rPr>
            </a:br>
            <a:r>
              <a:rPr lang="tr-TR" b="1" dirty="0" smtClean="0">
                <a:solidFill>
                  <a:srgbClr val="FF0000"/>
                </a:solidFill>
              </a:rPr>
              <a:t>   </a:t>
            </a:r>
            <a:r>
              <a:rPr lang="tr-TR" b="1" i="1" dirty="0" smtClean="0">
                <a:solidFill>
                  <a:srgbClr val="FF0000"/>
                </a:solidFill>
              </a:rPr>
              <a:t>Sıralamasın da hangi iki sayının yerleri değiştirilirse sıralama doğru olur?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b="1" dirty="0" smtClean="0"/>
              <a:t> 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A) 511 ile 874	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B) 904 ile 874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C) 409 ile 904</a:t>
            </a:r>
          </a:p>
          <a:p>
            <a:endParaRPr lang="tr-TR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CEVAP.B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tr-TR" dirty="0" smtClean="0"/>
              <a:t>     </a:t>
            </a:r>
            <a:br>
              <a:rPr lang="tr-TR" dirty="0" smtClean="0"/>
            </a:br>
            <a:r>
              <a:rPr lang="tr-TR" dirty="0" smtClean="0"/>
              <a:t>3</a:t>
            </a:r>
            <a:r>
              <a:rPr lang="tr-TR" b="1" dirty="0" smtClean="0">
                <a:solidFill>
                  <a:srgbClr val="FF0000"/>
                </a:solidFill>
              </a:rPr>
              <a:t>.  18 – 23 – 21 – 26 - 24</a:t>
            </a:r>
            <a:br>
              <a:rPr lang="tr-TR" b="1" dirty="0" smtClean="0">
                <a:solidFill>
                  <a:srgbClr val="FF0000"/>
                </a:solidFill>
              </a:rPr>
            </a:br>
            <a:r>
              <a:rPr lang="tr-TR" b="1" dirty="0" smtClean="0">
                <a:solidFill>
                  <a:srgbClr val="FF0000"/>
                </a:solidFill>
              </a:rPr>
              <a:t> Yukarıdaki örüntünün </a:t>
            </a:r>
            <a:r>
              <a:rPr lang="tr-TR" b="1" i="1" dirty="0" smtClean="0">
                <a:solidFill>
                  <a:srgbClr val="FF0000"/>
                </a:solidFill>
              </a:rPr>
              <a:t>kuralı </a:t>
            </a:r>
            <a:r>
              <a:rPr lang="tr-TR" b="1" dirty="0" smtClean="0">
                <a:solidFill>
                  <a:srgbClr val="FF0000"/>
                </a:solidFill>
              </a:rPr>
              <a:t>hangi seçenekte doğru olarak verilmiştir?</a:t>
            </a:r>
            <a:br>
              <a:rPr lang="tr-TR" b="1" dirty="0" smtClean="0">
                <a:solidFill>
                  <a:srgbClr val="FF0000"/>
                </a:solidFill>
              </a:rPr>
            </a:b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pPr lvl="0"/>
            <a:r>
              <a:rPr lang="tr-TR" b="1" dirty="0" smtClean="0">
                <a:solidFill>
                  <a:srgbClr val="FF0000"/>
                </a:solidFill>
              </a:rPr>
              <a:t>A)Sayılar 5 artırılıp, 2 azaltılmıştır</a:t>
            </a:r>
          </a:p>
          <a:p>
            <a:pPr lvl="0"/>
            <a:r>
              <a:rPr lang="tr-TR" b="1" dirty="0" smtClean="0">
                <a:solidFill>
                  <a:srgbClr val="FF0000"/>
                </a:solidFill>
              </a:rPr>
              <a:t>B)Sayılar 3 artırılıp, 1 azaltılmıştır</a:t>
            </a:r>
          </a:p>
          <a:p>
            <a:pPr lvl="0"/>
            <a:r>
              <a:rPr lang="tr-TR" b="1" dirty="0" smtClean="0">
                <a:solidFill>
                  <a:srgbClr val="FF0000"/>
                </a:solidFill>
              </a:rPr>
              <a:t>C)Sayılar 5 artırılıp, 4 azaltılmıştır</a:t>
            </a:r>
          </a:p>
          <a:p>
            <a:r>
              <a:rPr lang="tr-TR" dirty="0" smtClean="0"/>
              <a:t>    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CEVAP.A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4.İçerisinde 15 çikolata olan 5 kutu çikolatanın, 26 tanesini yedik. Geriye kaç çikolata kaldı?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A) 49                   B) 59               C) 39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CEVAP.B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YEDEK SORULAR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650306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tr-TR" sz="4000" b="1" dirty="0" smtClean="0">
                <a:solidFill>
                  <a:srgbClr val="FF0000"/>
                </a:solidFill>
              </a:rPr>
              <a:t>1.Farklı binalar tasarlayıp, onların çizim-</a:t>
            </a:r>
            <a:r>
              <a:rPr lang="tr-TR" sz="4000" b="1" dirty="0" err="1" smtClean="0">
                <a:solidFill>
                  <a:srgbClr val="FF0000"/>
                </a:solidFill>
              </a:rPr>
              <a:t>lerini</a:t>
            </a:r>
            <a:r>
              <a:rPr lang="tr-TR" sz="4000" b="1" dirty="0" smtClean="0">
                <a:solidFill>
                  <a:srgbClr val="FF0000"/>
                </a:solidFill>
              </a:rPr>
              <a:t> yapmak çok hoşuma gidiyor. </a:t>
            </a:r>
            <a:br>
              <a:rPr lang="tr-TR" sz="4000" b="1" dirty="0" smtClean="0">
                <a:solidFill>
                  <a:srgbClr val="FF0000"/>
                </a:solidFill>
              </a:rPr>
            </a:br>
            <a:r>
              <a:rPr lang="tr-TR" sz="4000" b="1" dirty="0" smtClean="0">
                <a:solidFill>
                  <a:srgbClr val="FF0000"/>
                </a:solidFill>
              </a:rPr>
              <a:t>      </a:t>
            </a:r>
            <a:r>
              <a:rPr lang="tr-TR" sz="4000" b="1" i="1" dirty="0" smtClean="0">
                <a:solidFill>
                  <a:srgbClr val="FF0000"/>
                </a:solidFill>
              </a:rPr>
              <a:t>Sizce Ahmet büyüdüğü zaman hangi mesleği seçerse daha başarılı olur?</a:t>
            </a:r>
            <a:r>
              <a:rPr lang="tr-TR" b="1" dirty="0" smtClean="0">
                <a:solidFill>
                  <a:srgbClr val="FF0000"/>
                </a:solidFill>
              </a:rPr>
              <a:t/>
            </a:r>
            <a:br>
              <a:rPr lang="tr-TR" b="1" dirty="0" smtClean="0">
                <a:solidFill>
                  <a:srgbClr val="FF0000"/>
                </a:solidFill>
              </a:rPr>
            </a:b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>
            <a:normAutofit fontScale="92500" lnSpcReduction="20000"/>
          </a:bodyPr>
          <a:lstStyle/>
          <a:p>
            <a:r>
              <a:rPr lang="tr-TR" sz="4400" b="1" dirty="0" smtClean="0">
                <a:solidFill>
                  <a:srgbClr val="FF0000"/>
                </a:solidFill>
              </a:rPr>
              <a:t>A) Ziraat Mühendisi </a:t>
            </a:r>
          </a:p>
          <a:p>
            <a:r>
              <a:rPr lang="tr-TR" sz="4400" b="1" dirty="0" smtClean="0">
                <a:solidFill>
                  <a:srgbClr val="FF0000"/>
                </a:solidFill>
              </a:rPr>
              <a:t>B) Ressam </a:t>
            </a:r>
          </a:p>
          <a:p>
            <a:r>
              <a:rPr lang="tr-TR" sz="4400" b="1" dirty="0" smtClean="0">
                <a:solidFill>
                  <a:srgbClr val="FF0000"/>
                </a:solidFill>
              </a:rPr>
              <a:t>C) İnşaat Mühendisi</a:t>
            </a:r>
          </a:p>
          <a:p>
            <a:r>
              <a:rPr lang="tr-TR" sz="4400" b="1" dirty="0" smtClean="0"/>
              <a:t> </a:t>
            </a:r>
            <a:endParaRPr lang="tr-TR" sz="4400" dirty="0" smtClean="0"/>
          </a:p>
          <a:p>
            <a:endParaRPr lang="tr-TR" sz="4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1)  Aşağıdakilerden hangisi dengeli beslenmenin tanımı olabilir?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 </a:t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A)  Her  yiyeceği yemeliyiz.   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B) Yediklerimizi dikkatli seçmeliyiz. 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C) Her besinden yeterince yemeliyiz.</a:t>
            </a:r>
          </a:p>
          <a:p>
            <a:r>
              <a:rPr lang="tr-TR" b="1" dirty="0" smtClean="0"/>
              <a:t> </a:t>
            </a:r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CEVAP.C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2578298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2.Aşağıdaki deyimlerden hangisi  “</a:t>
            </a:r>
            <a:r>
              <a:rPr lang="tr-TR" b="1" i="1" dirty="0" smtClean="0">
                <a:solidFill>
                  <a:srgbClr val="FF0000"/>
                </a:solidFill>
              </a:rPr>
              <a:t>telaşlanmak , korkmak</a:t>
            </a:r>
            <a:r>
              <a:rPr lang="tr-TR" b="1" dirty="0" smtClean="0">
                <a:solidFill>
                  <a:srgbClr val="FF0000"/>
                </a:solidFill>
              </a:rPr>
              <a:t>” anlamındadır?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A) Elim ayağım birbirine dolaştı.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B) Tepem attı, hepsini kovdum.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C) Çocuğu görünce yüreğim cız etti.</a:t>
            </a:r>
          </a:p>
          <a:p>
            <a:r>
              <a:rPr lang="tr-TR" dirty="0" smtClean="0"/>
              <a:t> 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140968"/>
            <a:ext cx="8229600" cy="2985195"/>
          </a:xfrm>
          <a:solidFill>
            <a:srgbClr val="0070C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CEVAP.C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2.Ayşe’nin, süt alırken aşağıdakilerden hangisine dikkat etmesine gerek yoktur?</a:t>
            </a:r>
            <a:r>
              <a:rPr lang="tr-TR" b="1" dirty="0" smtClean="0"/>
              <a:t/>
            </a:r>
            <a:br>
              <a:rPr lang="tr-TR" b="1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 smtClean="0"/>
          </a:p>
          <a:p>
            <a:r>
              <a:rPr lang="tr-TR" b="1" dirty="0" smtClean="0">
                <a:solidFill>
                  <a:srgbClr val="FF0000"/>
                </a:solidFill>
              </a:rPr>
              <a:t>A) Son kullanma tarihine 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B) TSE damgasına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C) Garanti belgesine</a:t>
            </a:r>
            <a:endParaRPr lang="tr-TR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CEVAP.C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3.Aşağıdakilerden hangisi yanlış bir davranıştır?</a:t>
            </a:r>
            <a:br>
              <a:rPr lang="tr-TR" b="1" dirty="0" smtClean="0">
                <a:solidFill>
                  <a:srgbClr val="FF0000"/>
                </a:solidFill>
              </a:rPr>
            </a:br>
            <a:r>
              <a:rPr lang="tr-TR" b="1" dirty="0" smtClean="0">
                <a:solidFill>
                  <a:srgbClr val="FF0000"/>
                </a:solidFill>
              </a:rPr>
              <a:t> 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A)  Her gün ders tekrarı yapmak.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B)  Zamanımızı istediğimiz gibi harcamak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C)  İşleri vaktinde yapmak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CEVAP.B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</TotalTime>
  <Words>451</Words>
  <Application>Microsoft Office PowerPoint</Application>
  <PresentationFormat>Ekran Gösterisi (4:3)</PresentationFormat>
  <Paragraphs>103</Paragraphs>
  <Slides>44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2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44</vt:i4>
      </vt:variant>
    </vt:vector>
  </HeadingPairs>
  <TitlesOfParts>
    <vt:vector size="47" baseType="lpstr">
      <vt:lpstr>Arial</vt:lpstr>
      <vt:lpstr>Calibri</vt:lpstr>
      <vt:lpstr>Ofis Teması</vt:lpstr>
      <vt:lpstr>            3-G SINIFI </vt:lpstr>
      <vt:lpstr>BİLGİ YARIŞMAMIZ</vt:lpstr>
      <vt:lpstr>HAYAT BİLGİSİ</vt:lpstr>
      <vt:lpstr>1.Farklı binalar tasarlayıp, onların çizim-lerini yapmak çok hoşuma gidiyor.        Sizce Ahmet büyüdüğü zaman hangi mesleği seçerse daha başarılı olur? </vt:lpstr>
      <vt:lpstr>CEVAP.C</vt:lpstr>
      <vt:lpstr>2.Ayşe’nin, süt alırken aşağıdakilerden hangisine dikkat etmesine gerek yoktur? </vt:lpstr>
      <vt:lpstr>CEVAP.C</vt:lpstr>
      <vt:lpstr>3.Aşağıdakilerden hangisi yanlış bir davranıştır?   </vt:lpstr>
      <vt:lpstr>CEVAP.B</vt:lpstr>
      <vt:lpstr>  4.Ahmet sabah kalkınca kahvaltısını yapar.Minik kedisi Boncuk'un sütünü verir ve saksıda ki çiçeğini sular.        Ahmet'in kedisi ve çiçeğinin hangi ihtiyacını karşılaması tüm canlıların ortak özelliklere sahip olduğunu bildiğini gösterir?   </vt:lpstr>
      <vt:lpstr>CEVAP.A</vt:lpstr>
      <vt:lpstr>FEN BİLİMLERİ</vt:lpstr>
      <vt:lpstr>1.Abartılı  ve  gereksiz  kullanılan  ışık  ne  tür  bir  kirliliğe  sebep  olur?    </vt:lpstr>
      <vt:lpstr>CEVAP.A</vt:lpstr>
      <vt:lpstr>2.Aşağıdaki bilgilerden hangisi yanlıştır? </vt:lpstr>
      <vt:lpstr>CEVAP.C</vt:lpstr>
      <vt:lpstr>3. Ebru her sabah evin önündeki balkona  çıkıp güneşin doğuşunu  keyifle izler.   O halde evlerinin arkası hangi yöne bakıyor?</vt:lpstr>
      <vt:lpstr>CEVAP.B</vt:lpstr>
      <vt:lpstr>4.Aşağıdakilerden hangisi doğal çevre değildir? </vt:lpstr>
      <vt:lpstr>CEVAP.B</vt:lpstr>
      <vt:lpstr>TÜRKÇE</vt:lpstr>
      <vt:lpstr>1. Hangi cümlede duygusal bir ifade vardır?  </vt:lpstr>
      <vt:lpstr>CEVAP.B</vt:lpstr>
      <vt:lpstr>2.Aşağıdaki cümlelerin hangisinde sebep-sonuç ilişkisi yoktur? </vt:lpstr>
      <vt:lpstr>CEVAP.C</vt:lpstr>
      <vt:lpstr>3.Aşağıdakilerden  hangisi cümle değildir? </vt:lpstr>
      <vt:lpstr>CEVAP.C</vt:lpstr>
      <vt:lpstr>4)“ Yakınında  konuşulanları dinlemek. ”   Anlamına  gelen atasözü aşağıdakilerden hangisidir?</vt:lpstr>
      <vt:lpstr>CEVAP.A</vt:lpstr>
      <vt:lpstr>MATEMATİK</vt:lpstr>
      <vt:lpstr> 1.“ 10 + 5 = ……”        işleminin sonucunun Romen rakamıyla yazılışı aşağıdakilerden hangisidir? </vt:lpstr>
      <vt:lpstr>CEVAP.B</vt:lpstr>
      <vt:lpstr>  2.    409  &lt;  511  &lt;  904  &lt;  874  ”         Sıralamasın da hangi iki sayının yerleri değiştirilirse sıralama doğru olur?   </vt:lpstr>
      <vt:lpstr>CEVAP.B</vt:lpstr>
      <vt:lpstr>      3.  18 – 23 – 21 – 26 - 24  Yukarıdaki örüntünün kuralı hangi seçenekte doğru olarak verilmiştir? </vt:lpstr>
      <vt:lpstr>CEVAP.A</vt:lpstr>
      <vt:lpstr>4.İçerisinde 15 çikolata olan 5 kutu çikolatanın, 26 tanesini yedik. Geriye kaç çikolata kaldı?</vt:lpstr>
      <vt:lpstr>CEVAP.B</vt:lpstr>
      <vt:lpstr>YEDEK SORULAR</vt:lpstr>
      <vt:lpstr>1)  Aşağıdakilerden hangisi dengeli beslenmenin tanımı olabilir?   </vt:lpstr>
      <vt:lpstr>CEVAP.C</vt:lpstr>
      <vt:lpstr>2.Aşağıdaki deyimlerden hangisi  “telaşlanmak , korkmak” anlamındadır? 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3-G SINIFI</dc:title>
  <dc:creator>user</dc:creator>
  <cp:lastModifiedBy>doğan</cp:lastModifiedBy>
  <cp:revision>13</cp:revision>
  <dcterms:created xsi:type="dcterms:W3CDTF">2015-12-20T12:53:44Z</dcterms:created>
  <dcterms:modified xsi:type="dcterms:W3CDTF">2016-05-06T17:03:49Z</dcterms:modified>
</cp:coreProperties>
</file>