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3" r:id="rId2"/>
    <p:sldId id="308" r:id="rId3"/>
    <p:sldId id="310" r:id="rId4"/>
    <p:sldId id="295" r:id="rId5"/>
    <p:sldId id="296" r:id="rId6"/>
    <p:sldId id="297" r:id="rId7"/>
    <p:sldId id="311" r:id="rId8"/>
    <p:sldId id="309" r:id="rId9"/>
    <p:sldId id="298" r:id="rId10"/>
    <p:sldId id="299" r:id="rId11"/>
    <p:sldId id="300" r:id="rId12"/>
    <p:sldId id="301" r:id="rId13"/>
    <p:sldId id="302" r:id="rId14"/>
    <p:sldId id="305" r:id="rId15"/>
    <p:sldId id="306" r:id="rId16"/>
    <p:sldId id="307" r:id="rId17"/>
    <p:sldId id="29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AEB"/>
    <a:srgbClr val="F28AB9"/>
    <a:srgbClr val="F499C2"/>
    <a:srgbClr val="C61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5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5BE533C-EB55-4E55-803E-FEB6CC463704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http://img1.loadtr.com/k-108151-oynayan_bebe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37234" y="312738"/>
            <a:ext cx="1818217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Resim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ikdörtgen 9"/>
          <p:cNvSpPr/>
          <p:nvPr/>
        </p:nvSpPr>
        <p:spPr>
          <a:xfrm>
            <a:off x="5041065" y="38424"/>
            <a:ext cx="15680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800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LFABET98" panose="00000400000000000000" pitchFamily="2" charset="0"/>
              </a:rPr>
              <a:t>Kiraz Aldım </a:t>
            </a:r>
          </a:p>
        </p:txBody>
      </p:sp>
      <p:pic>
        <p:nvPicPr>
          <p:cNvPr id="2053" name="Picture 8" descr="http://img.webme.com/pic/h/hazirgifler/discoisiklarigifleri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4" descr="http://img.webme.com/pic/h/hazirgifler/discoisiklarigifleri1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251" y="228601"/>
            <a:ext cx="1143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4" descr="http://img.webme.com/pic/h/hazirgifler/discoisiklarigifleri1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1967" y="255589"/>
            <a:ext cx="1143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4" descr="http://img.webme.com/pic/h/hazirgifler/discoisiklarigifleri1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6633" y="450850"/>
            <a:ext cx="1143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4" descr="http://img.webme.com/pic/h/hazirgifler/discoisiklarigifleri1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96917" y="1"/>
            <a:ext cx="1143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2" descr="http://img.webme.com/pic/h/hazirgifler/discoisiklarigifleri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85500" y="1"/>
            <a:ext cx="857251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2" descr="http://img.webme.com/pic/h/hazirgifler/discoisiklarigifleri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1233" y="-96838"/>
            <a:ext cx="857251" cy="13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500313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6" descr="http://img-fotki.yandex.ru/get/5408/goroshcko-tatjana.49/0_5cc69_96a9df7e_L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500" y="2214563"/>
            <a:ext cx="4895851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2" name="WordArt 7"/>
          <p:cNvSpPr>
            <a:spLocks noChangeArrowheads="1" noChangeShapeType="1" noTextEdit="1"/>
          </p:cNvSpPr>
          <p:nvPr/>
        </p:nvSpPr>
        <p:spPr bwMode="auto">
          <a:xfrm>
            <a:off x="762000" y="1143001"/>
            <a:ext cx="11135784" cy="84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FİİL ( EYLEM </a:t>
            </a: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)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063" name="WordArt 6"/>
          <p:cNvSpPr>
            <a:spLocks noChangeArrowheads="1" noChangeShapeType="1" noTextEdit="1"/>
          </p:cNvSpPr>
          <p:nvPr/>
        </p:nvSpPr>
        <p:spPr bwMode="auto">
          <a:xfrm>
            <a:off x="536029" y="6072189"/>
            <a:ext cx="9435590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2064" name="WordArt 14"/>
          <p:cNvSpPr>
            <a:spLocks noChangeArrowheads="1" noChangeShapeType="1" noTextEdit="1"/>
          </p:cNvSpPr>
          <p:nvPr/>
        </p:nvSpPr>
        <p:spPr bwMode="auto">
          <a:xfrm>
            <a:off x="403335" y="5094233"/>
            <a:ext cx="2495551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</a:t>
            </a:r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uncay YILDIRICI</a:t>
            </a:r>
          </a:p>
        </p:txBody>
      </p:sp>
      <p:pic>
        <p:nvPicPr>
          <p:cNvPr id="2065" name="Picture 2" descr="[Resim: 70.gif]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429751" y="22860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2" descr="televizyon-hareketli-resim-018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0" y="4071938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85973" y="142852"/>
            <a:ext cx="7423171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ŞİMDİKİ ZAMAN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7641" y="1529255"/>
            <a:ext cx="11079656" cy="327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Hareketin, işin şu anda yapıldığını,   ortaya çıktığını ifade eder.</a:t>
            </a:r>
          </a:p>
          <a:p>
            <a:pPr marL="0" marR="0" lvl="0" indent="0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 </a:t>
            </a:r>
            <a:r>
              <a:rPr lang="tr-TR" sz="4000" b="1" dirty="0" smtClean="0">
                <a:latin typeface="Arial" pitchFamily="34" charset="0"/>
                <a:cs typeface="Arial" pitchFamily="34" charset="0"/>
              </a:rPr>
              <a:t>Eylem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  </a:t>
            </a:r>
            <a:r>
              <a:rPr kumimoji="0" lang="tr-TR" sz="40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- yor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 eki eklenerek yapılır. </a:t>
            </a:r>
          </a:p>
          <a:p>
            <a:pPr marL="0" marR="0" lvl="0" indent="0" algn="ctr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97210" y="3755642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45163" y="244859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619219" y="214290"/>
            <a:ext cx="8763061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ŞİMDİKİ ZAMAN CÜMLELERİ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44533" y="2519532"/>
            <a:ext cx="9620317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Seni ağacın arkasından görü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yor</a:t>
            </a: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um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35035" y="3653178"/>
            <a:ext cx="952506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latin typeface="+mj-lt"/>
                <a:ea typeface="+mj-ea"/>
                <a:cs typeface="+mj-cs"/>
              </a:rPr>
              <a:t>Yaprak</a:t>
            </a:r>
            <a:r>
              <a:rPr kumimoji="0" lang="tr-TR" sz="36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lar</a:t>
            </a: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ağaçtan tek tek düşü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yor.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784302" y="4628182"/>
            <a:ext cx="9048813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latin typeface="+mj-lt"/>
                <a:ea typeface="+mj-ea"/>
                <a:cs typeface="+mj-cs"/>
              </a:rPr>
              <a:t>Öğrenciler bu ders yazı yazı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yor.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23968" y="1785927"/>
            <a:ext cx="87630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Eyleme  </a:t>
            </a:r>
            <a:r>
              <a:rPr lang="tr-TR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yor</a:t>
            </a:r>
            <a:r>
              <a:rPr lang="tr-TR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eki eklenerek yapılır. 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12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8024" y="1595766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  <p:bldP spid="9" grpId="0" autoUpdateAnimBg="0"/>
      <p:bldP spid="10" grpId="0" autoUpdateAnimBg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sz="4000" u="sng" dirty="0" smtClean="0">
                <a:solidFill>
                  <a:schemeClr val="tx1"/>
                </a:solidFill>
              </a:rPr>
              <a:t>GELECEK </a:t>
            </a:r>
            <a:r>
              <a:rPr lang="tr-TR" sz="4000" u="sng" dirty="0">
                <a:solidFill>
                  <a:schemeClr val="tx1"/>
                </a:solidFill>
              </a:rPr>
              <a:t>ZAMAN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10972800" cy="2777359"/>
          </a:xfrm>
          <a:noFill/>
          <a:ln/>
        </p:spPr>
        <p:txBody>
          <a:bodyPr>
            <a:normAutofit/>
          </a:bodyPr>
          <a:lstStyle/>
          <a:p>
            <a:pPr>
              <a:buFont typeface="Monotype Sorts" pitchFamily="2" charset="2"/>
              <a:buNone/>
            </a:pP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Hareketin </a:t>
            </a:r>
            <a:r>
              <a:rPr lang="tr-TR" sz="3600" b="1" dirty="0">
                <a:latin typeface="Arial" pitchFamily="34" charset="0"/>
                <a:cs typeface="Arial" pitchFamily="34" charset="0"/>
              </a:rPr>
              <a:t>, eylemin gelecekte 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olacağını, henüz yapılmadığını </a:t>
            </a:r>
            <a:r>
              <a:rPr lang="tr-TR" sz="3600" b="1" dirty="0">
                <a:latin typeface="Arial" pitchFamily="34" charset="0"/>
                <a:cs typeface="Arial" pitchFamily="34" charset="0"/>
              </a:rPr>
              <a:t>bildirir.</a:t>
            </a:r>
          </a:p>
          <a:p>
            <a:pPr>
              <a:lnSpc>
                <a:spcPct val="110000"/>
              </a:lnSpc>
              <a:buFont typeface="Monotype Sorts" pitchFamily="2" charset="2"/>
              <a:buNone/>
            </a:pPr>
            <a:r>
              <a:rPr lang="tr-TR" sz="3600" b="1" dirty="0">
                <a:latin typeface="Arial" pitchFamily="34" charset="0"/>
                <a:cs typeface="Arial" pitchFamily="34" charset="0"/>
              </a:rPr>
              <a:t>  </a:t>
            </a:r>
            <a:endParaRPr lang="tr-TR" sz="36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 typeface="Monotype Sorts" pitchFamily="2" charset="2"/>
              <a:buNone/>
            </a:pP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Fiile</a:t>
            </a:r>
            <a:r>
              <a:rPr lang="tr-TR" sz="3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tr-TR" sz="3600" b="1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b="1" u="sng" dirty="0" err="1">
                <a:latin typeface="Arial" pitchFamily="34" charset="0"/>
                <a:cs typeface="Arial" pitchFamily="34" charset="0"/>
              </a:rPr>
              <a:t>acak</a:t>
            </a:r>
            <a:r>
              <a:rPr lang="tr-TR" sz="3600" b="1" u="sng" dirty="0">
                <a:latin typeface="Arial" pitchFamily="34" charset="0"/>
                <a:cs typeface="Arial" pitchFamily="34" charset="0"/>
              </a:rPr>
              <a:t>, -</a:t>
            </a:r>
            <a:r>
              <a:rPr lang="tr-TR" sz="3600" b="1" u="sng" dirty="0" err="1">
                <a:latin typeface="Arial" pitchFamily="34" charset="0"/>
                <a:cs typeface="Arial" pitchFamily="34" charset="0"/>
              </a:rPr>
              <a:t>ecek</a:t>
            </a:r>
            <a:r>
              <a:rPr lang="tr-TR" sz="3600" b="1" dirty="0">
                <a:latin typeface="Arial" pitchFamily="34" charset="0"/>
                <a:cs typeface="Arial" pitchFamily="34" charset="0"/>
              </a:rPr>
              <a:t> eklenerek yapılır.</a:t>
            </a:r>
          </a:p>
          <a:p>
            <a:pPr>
              <a:buFont typeface="Monotype Sorts" pitchFamily="2" charset="2"/>
              <a:buNone/>
            </a:pPr>
            <a:endParaRPr lang="tr-TR" dirty="0"/>
          </a:p>
        </p:txBody>
      </p:sp>
      <p:pic>
        <p:nvPicPr>
          <p:cNvPr id="4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7665" y="3077725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23991" y="0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619219" y="214290"/>
            <a:ext cx="8763061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GELECEK  ZAMAN CÜMLELERİ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3806" y="1766716"/>
            <a:ext cx="791038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Yarın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sen nöbetçi ol</a:t>
            </a:r>
            <a:r>
              <a:rPr kumimoji="0" lang="tr-TR" sz="3200" b="1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acak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sın.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</a:p>
          <a:p>
            <a:pPr marL="0" marR="0" lvl="0" indent="0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Dayımlar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haftaya bize gel</a:t>
            </a:r>
            <a:r>
              <a:rPr kumimoji="0" lang="tr-TR" sz="3200" b="1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ecek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ler.</a:t>
            </a:r>
            <a:endParaRPr kumimoji="0" lang="tr-TR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</a:p>
          <a:p>
            <a:pPr marL="0" marR="0" lvl="0" indent="0" algn="ctr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49484" y="3733477"/>
            <a:ext cx="699138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latin typeface="+mj-lt"/>
                <a:ea typeface="+mj-ea"/>
                <a:cs typeface="+mj-cs"/>
              </a:rPr>
              <a:t>Banu,</a:t>
            </a: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silgini ver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ecek</a:t>
            </a: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misin?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908456" y="4788295"/>
            <a:ext cx="74945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latin typeface="+mj-lt"/>
                <a:ea typeface="+mj-ea"/>
                <a:cs typeface="+mj-cs"/>
              </a:rPr>
              <a:t>Kimler</a:t>
            </a:r>
            <a:r>
              <a:rPr kumimoji="0" lang="tr-TR" sz="3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güzel yazı yaz</a:t>
            </a:r>
            <a:r>
              <a:rPr kumimoji="0" lang="tr-TR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acak</a:t>
            </a:r>
            <a:r>
              <a:rPr lang="tr-TR" sz="3600" b="1" dirty="0" smtClean="0">
                <a:latin typeface="+mj-lt"/>
                <a:ea typeface="+mj-ea"/>
                <a:cs typeface="+mj-cs"/>
              </a:rPr>
              <a:t>?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50822" y="3219616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44708" y="1033136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build="p" autoUpdateAnimBg="0"/>
      <p:bldP spid="8" grpId="0" autoUpdateAnimBg="0"/>
      <p:bldP spid="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7600" y="228600"/>
            <a:ext cx="10363200" cy="1143000"/>
          </a:xfrm>
          <a:noFill/>
        </p:spPr>
        <p:txBody>
          <a:bodyPr/>
          <a:lstStyle/>
          <a:p>
            <a:r>
              <a:rPr lang="tr-TR" sz="4000" u="sng" dirty="0" smtClean="0">
                <a:solidFill>
                  <a:schemeClr val="tx1"/>
                </a:solidFill>
              </a:rPr>
              <a:t>GEÇMİŞ </a:t>
            </a:r>
            <a:r>
              <a:rPr lang="tr-TR" sz="4000" u="sng" dirty="0">
                <a:solidFill>
                  <a:schemeClr val="tx1"/>
                </a:solidFill>
              </a:rPr>
              <a:t>ZAMAN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761963" y="1285860"/>
            <a:ext cx="10936051" cy="3002361"/>
          </a:xfrm>
          <a:noFill/>
        </p:spPr>
        <p:txBody>
          <a:bodyPr/>
          <a:lstStyle/>
          <a:p>
            <a:pPr>
              <a:buFont typeface="Monotype Sorts" pitchFamily="2" charset="2"/>
              <a:buNone/>
            </a:pPr>
            <a:endParaRPr lang="tr-TR" dirty="0">
              <a:latin typeface="Arial" pitchFamily="34" charset="0"/>
              <a:cs typeface="Arial" pitchFamily="34" charset="0"/>
            </a:endParaRPr>
          </a:p>
          <a:p>
            <a:pPr>
              <a:buFont typeface="Monotype Sorts" pitchFamily="2" charset="2"/>
              <a:buNone/>
            </a:pPr>
            <a:r>
              <a:rPr lang="tr-TR" sz="3600" dirty="0">
                <a:latin typeface="Arial" pitchFamily="34" charset="0"/>
                <a:cs typeface="Arial" pitchFamily="34" charset="0"/>
              </a:rPr>
              <a:t>Geçmişte yapılan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olup 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biten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hareketlere, işlere 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denir.</a:t>
            </a:r>
          </a:p>
          <a:p>
            <a:pPr>
              <a:buFont typeface="Monotype Sorts" pitchFamily="2" charset="2"/>
              <a:buNone/>
            </a:pPr>
            <a:r>
              <a:rPr lang="tr-TR" sz="3600" dirty="0" smtClean="0">
                <a:latin typeface="Arial" pitchFamily="34" charset="0"/>
                <a:cs typeface="Arial" pitchFamily="34" charset="0"/>
              </a:rPr>
              <a:t>Eyleme 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tı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-ti-tu-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tü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dı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di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du</a:t>
            </a:r>
            <a:r>
              <a:rPr lang="tr-TR" sz="3600" u="sng" dirty="0">
                <a:latin typeface="Arial" pitchFamily="34" charset="0"/>
                <a:cs typeface="Arial" pitchFamily="34" charset="0"/>
              </a:rPr>
              <a:t>-</a:t>
            </a:r>
            <a:r>
              <a:rPr lang="tr-TR" sz="3600" u="sng" dirty="0" err="1">
                <a:latin typeface="Arial" pitchFamily="34" charset="0"/>
                <a:cs typeface="Arial" pitchFamily="34" charset="0"/>
              </a:rPr>
              <a:t>dü</a:t>
            </a:r>
            <a:r>
              <a:rPr lang="tr-TR" sz="3600" dirty="0">
                <a:latin typeface="Arial" pitchFamily="34" charset="0"/>
                <a:cs typeface="Arial" pitchFamily="34" charset="0"/>
              </a:rPr>
              <a:t> ekleri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eklenerek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98698" y="3466950"/>
            <a:ext cx="10572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Ya </a:t>
            </a:r>
            <a:r>
              <a:rPr lang="tr-TR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da </a:t>
            </a:r>
            <a:r>
              <a:rPr lang="tr-TR" sz="40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mış</a:t>
            </a:r>
            <a:r>
              <a:rPr lang="tr-TR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40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miş</a:t>
            </a:r>
            <a:r>
              <a:rPr lang="tr-TR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muş, </a:t>
            </a:r>
            <a:r>
              <a:rPr lang="tr-TR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müş</a:t>
            </a:r>
            <a:r>
              <a:rPr lang="tr-TR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ekleri eklenerek yapılır</a:t>
            </a:r>
            <a:r>
              <a:rPr lang="tr-TR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5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2129" y="339453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build="p" autoUpdateAnimBg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04972" y="285728"/>
            <a:ext cx="7770305" cy="85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örnekler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62580" y="1279456"/>
            <a:ext cx="409577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200" dirty="0" smtClean="0"/>
              <a:t>   </a:t>
            </a:r>
            <a:r>
              <a:rPr lang="tr-TR" sz="4000" dirty="0" smtClean="0">
                <a:solidFill>
                  <a:srgbClr val="FFFF00"/>
                </a:solidFill>
              </a:rPr>
              <a:t>a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  <a:cs typeface="Arial" pitchFamily="34" charset="0"/>
              </a:rPr>
              <a:t>sür-</a:t>
            </a:r>
            <a:r>
              <a:rPr lang="tr-TR" sz="4000" dirty="0" err="1" smtClean="0">
                <a:solidFill>
                  <a:srgbClr val="FFFF00"/>
                </a:solidFill>
                <a:cs typeface="Arial" pitchFamily="34" charset="0"/>
              </a:rPr>
              <a:t>dü</a:t>
            </a:r>
            <a:r>
              <a:rPr lang="tr-TR" sz="4000" dirty="0" smtClean="0">
                <a:solidFill>
                  <a:srgbClr val="FFFF00"/>
                </a:solidFill>
                <a:cs typeface="Arial" pitchFamily="34" charset="0"/>
              </a:rPr>
              <a:t>: </a:t>
            </a:r>
          </a:p>
          <a:p>
            <a:endParaRPr lang="tr-TR" sz="4000" dirty="0">
              <a:solidFill>
                <a:srgbClr val="FFFF00"/>
              </a:solidFill>
              <a:cs typeface="Arial" pitchFamily="34" charset="0"/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</a:t>
            </a:r>
            <a:r>
              <a:rPr lang="tr-TR" sz="4000" dirty="0">
                <a:solidFill>
                  <a:srgbClr val="FFFF00"/>
                </a:solidFill>
              </a:rPr>
              <a:t>b) </a:t>
            </a:r>
            <a:r>
              <a:rPr lang="tr-TR" sz="4000" dirty="0" smtClean="0">
                <a:solidFill>
                  <a:srgbClr val="FFFF00"/>
                </a:solidFill>
              </a:rPr>
              <a:t>boya-</a:t>
            </a:r>
            <a:r>
              <a:rPr lang="tr-TR" sz="4000" dirty="0" err="1" smtClean="0">
                <a:solidFill>
                  <a:srgbClr val="FFFF00"/>
                </a:solidFill>
              </a:rPr>
              <a:t>dı</a:t>
            </a:r>
            <a:r>
              <a:rPr lang="tr-TR" sz="4000" dirty="0" smtClean="0">
                <a:solidFill>
                  <a:srgbClr val="FFFF00"/>
                </a:solidFill>
              </a:rPr>
              <a:t>: </a:t>
            </a:r>
          </a:p>
          <a:p>
            <a:endParaRPr lang="tr-TR" sz="4000" dirty="0" smtClean="0">
              <a:solidFill>
                <a:srgbClr val="FFFF00"/>
              </a:solidFill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c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</a:rPr>
              <a:t>getir-</a:t>
            </a:r>
            <a:r>
              <a:rPr lang="tr-TR" sz="4000" dirty="0" err="1" smtClean="0">
                <a:solidFill>
                  <a:srgbClr val="FFFF00"/>
                </a:solidFill>
              </a:rPr>
              <a:t>di</a:t>
            </a:r>
            <a:r>
              <a:rPr lang="tr-TR" sz="4000" dirty="0" smtClean="0">
                <a:solidFill>
                  <a:srgbClr val="FFFF00"/>
                </a:solidFill>
              </a:rPr>
              <a:t>: </a:t>
            </a:r>
          </a:p>
          <a:p>
            <a:endParaRPr lang="tr-TR" sz="4000" dirty="0" smtClean="0">
              <a:solidFill>
                <a:srgbClr val="FFFF00"/>
              </a:solidFill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d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</a:rPr>
              <a:t>uyu-</a:t>
            </a:r>
            <a:r>
              <a:rPr lang="tr-TR" sz="4000" dirty="0" err="1" smtClean="0">
                <a:solidFill>
                  <a:srgbClr val="FFFF00"/>
                </a:solidFill>
              </a:rPr>
              <a:t>du</a:t>
            </a:r>
            <a:r>
              <a:rPr lang="tr-TR" sz="4000" dirty="0" smtClean="0">
                <a:solidFill>
                  <a:srgbClr val="FFFF00"/>
                </a:solidFill>
              </a:rPr>
              <a:t>:</a:t>
            </a:r>
            <a:r>
              <a:rPr lang="tr-TR" sz="4000" dirty="0">
                <a:solidFill>
                  <a:srgbClr val="FFFF00"/>
                </a:solidFill>
              </a:rPr>
              <a:t>	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874429" y="1295222"/>
            <a:ext cx="409577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200" dirty="0" smtClean="0"/>
              <a:t>   </a:t>
            </a:r>
            <a:r>
              <a:rPr lang="tr-TR" sz="4000" dirty="0" smtClean="0">
                <a:solidFill>
                  <a:srgbClr val="FFFF00"/>
                </a:solidFill>
              </a:rPr>
              <a:t>a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sat-</a:t>
            </a:r>
            <a:r>
              <a:rPr lang="tr-TR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tı</a:t>
            </a:r>
            <a:r>
              <a:rPr lang="tr-TR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endParaRPr lang="tr-TR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</a:t>
            </a:r>
            <a:r>
              <a:rPr lang="tr-TR" sz="4000" dirty="0">
                <a:solidFill>
                  <a:srgbClr val="FFFF00"/>
                </a:solidFill>
              </a:rPr>
              <a:t>b) </a:t>
            </a:r>
            <a:r>
              <a:rPr lang="tr-TR" sz="4000" dirty="0" smtClean="0">
                <a:solidFill>
                  <a:srgbClr val="FFFF00"/>
                </a:solidFill>
              </a:rPr>
              <a:t>kes-ti: </a:t>
            </a:r>
          </a:p>
          <a:p>
            <a:endParaRPr lang="tr-TR" sz="4000" dirty="0" smtClean="0">
              <a:solidFill>
                <a:srgbClr val="FFFF00"/>
              </a:solidFill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c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</a:rPr>
              <a:t>kop-t: </a:t>
            </a:r>
          </a:p>
          <a:p>
            <a:endParaRPr lang="tr-TR" sz="4000" dirty="0" smtClean="0">
              <a:solidFill>
                <a:srgbClr val="FFFF00"/>
              </a:solidFill>
            </a:endParaRPr>
          </a:p>
          <a:p>
            <a:r>
              <a:rPr lang="tr-TR" sz="4000" dirty="0" smtClean="0">
                <a:solidFill>
                  <a:srgbClr val="FFFF00"/>
                </a:solidFill>
              </a:rPr>
              <a:t>   d</a:t>
            </a:r>
            <a:r>
              <a:rPr lang="tr-TR" sz="4000" dirty="0">
                <a:solidFill>
                  <a:srgbClr val="FFFF00"/>
                </a:solidFill>
              </a:rPr>
              <a:t>) </a:t>
            </a:r>
            <a:r>
              <a:rPr lang="tr-TR" sz="4000" dirty="0" smtClean="0">
                <a:solidFill>
                  <a:srgbClr val="FFFF00"/>
                </a:solidFill>
              </a:rPr>
              <a:t>düş-</a:t>
            </a:r>
            <a:r>
              <a:rPr lang="tr-TR" sz="4000" dirty="0" err="1" smtClean="0">
                <a:solidFill>
                  <a:srgbClr val="FFFF00"/>
                </a:solidFill>
              </a:rPr>
              <a:t>tü</a:t>
            </a:r>
            <a:r>
              <a:rPr lang="tr-TR" sz="4000" dirty="0" smtClean="0">
                <a:solidFill>
                  <a:srgbClr val="FFFF00"/>
                </a:solidFill>
              </a:rPr>
              <a:t>:</a:t>
            </a:r>
            <a:r>
              <a:rPr lang="tr-TR" sz="4000" dirty="0">
                <a:solidFill>
                  <a:srgbClr val="FFFF00"/>
                </a:solidFill>
              </a:rPr>
              <a:t>	</a:t>
            </a:r>
          </a:p>
        </p:txBody>
      </p:sp>
      <p:pic>
        <p:nvPicPr>
          <p:cNvPr id="7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4230" y="3266911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2184" y="1427273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build="p" autoUpdateAnimBg="0"/>
      <p:bldP spid="6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04972" y="285728"/>
            <a:ext cx="7770305" cy="85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örnekler </a:t>
            </a:r>
            <a:r>
              <a:rPr lang="tr-TR" altLang="tr-TR" sz="4400">
                <a:hlinkClick r:id="rId3"/>
              </a:rPr>
              <a:t>www.sorubak.com</a:t>
            </a:r>
            <a:endParaRPr lang="tr-TR" sz="440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40953" y="806492"/>
            <a:ext cx="4476781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200" dirty="0" smtClean="0"/>
              <a:t>   </a:t>
            </a:r>
            <a:r>
              <a:rPr lang="tr-TR" sz="4400" dirty="0" smtClean="0">
                <a:solidFill>
                  <a:srgbClr val="FFFF00"/>
                </a:solidFill>
              </a:rPr>
              <a:t>a</a:t>
            </a:r>
            <a:r>
              <a:rPr lang="tr-TR" sz="4400" dirty="0">
                <a:solidFill>
                  <a:srgbClr val="FFFF00"/>
                </a:solidFill>
              </a:rPr>
              <a:t>) </a:t>
            </a:r>
            <a:r>
              <a:rPr lang="tr-TR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düzelt-</a:t>
            </a:r>
            <a:r>
              <a:rPr lang="tr-TR" sz="4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miş</a:t>
            </a:r>
            <a:r>
              <a:rPr lang="tr-TR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endParaRPr lang="tr-TR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4400" dirty="0" smtClean="0">
                <a:solidFill>
                  <a:srgbClr val="FFFF00"/>
                </a:solidFill>
              </a:rPr>
              <a:t>   </a:t>
            </a:r>
            <a:r>
              <a:rPr lang="tr-TR" sz="4400" dirty="0">
                <a:solidFill>
                  <a:srgbClr val="FFFF00"/>
                </a:solidFill>
              </a:rPr>
              <a:t>b) </a:t>
            </a:r>
            <a:r>
              <a:rPr lang="tr-TR" sz="4400" dirty="0" smtClean="0">
                <a:solidFill>
                  <a:srgbClr val="FFFF00"/>
                </a:solidFill>
              </a:rPr>
              <a:t>kaldır-</a:t>
            </a:r>
            <a:r>
              <a:rPr lang="tr-TR" sz="4400" dirty="0" err="1" smtClean="0">
                <a:solidFill>
                  <a:srgbClr val="FFFF00"/>
                </a:solidFill>
              </a:rPr>
              <a:t>mış</a:t>
            </a:r>
            <a:r>
              <a:rPr lang="tr-TR" sz="4400" dirty="0" smtClean="0">
                <a:solidFill>
                  <a:srgbClr val="FFFF00"/>
                </a:solidFill>
              </a:rPr>
              <a:t>: </a:t>
            </a:r>
          </a:p>
          <a:p>
            <a:endParaRPr lang="tr-TR" sz="4400" dirty="0" smtClean="0">
              <a:solidFill>
                <a:srgbClr val="FFFF00"/>
              </a:solidFill>
            </a:endParaRPr>
          </a:p>
          <a:p>
            <a:r>
              <a:rPr lang="tr-TR" sz="4400" dirty="0" smtClean="0">
                <a:solidFill>
                  <a:srgbClr val="FFFF00"/>
                </a:solidFill>
              </a:rPr>
              <a:t>   c</a:t>
            </a:r>
            <a:r>
              <a:rPr lang="tr-TR" sz="4400" dirty="0">
                <a:solidFill>
                  <a:srgbClr val="FFFF00"/>
                </a:solidFill>
              </a:rPr>
              <a:t>) </a:t>
            </a:r>
            <a:r>
              <a:rPr lang="tr-TR" sz="4400" dirty="0" smtClean="0">
                <a:solidFill>
                  <a:srgbClr val="FFFF00"/>
                </a:solidFill>
              </a:rPr>
              <a:t>oku-muş: </a:t>
            </a:r>
          </a:p>
          <a:p>
            <a:endParaRPr lang="tr-TR" sz="4400" dirty="0" smtClean="0">
              <a:solidFill>
                <a:srgbClr val="FFFF00"/>
              </a:solidFill>
            </a:endParaRPr>
          </a:p>
          <a:p>
            <a:r>
              <a:rPr lang="tr-TR" sz="4400" dirty="0" smtClean="0">
                <a:solidFill>
                  <a:srgbClr val="FFFF00"/>
                </a:solidFill>
              </a:rPr>
              <a:t>   d</a:t>
            </a:r>
            <a:r>
              <a:rPr lang="tr-TR" sz="4400" dirty="0">
                <a:solidFill>
                  <a:srgbClr val="FFFF00"/>
                </a:solidFill>
              </a:rPr>
              <a:t>) </a:t>
            </a:r>
            <a:r>
              <a:rPr lang="tr-TR" sz="4400" dirty="0" smtClean="0">
                <a:solidFill>
                  <a:srgbClr val="FFFF00"/>
                </a:solidFill>
              </a:rPr>
              <a:t>söndür-</a:t>
            </a:r>
            <a:r>
              <a:rPr lang="tr-TR" sz="4400" dirty="0" err="1" smtClean="0">
                <a:solidFill>
                  <a:srgbClr val="FFFF00"/>
                </a:solidFill>
              </a:rPr>
              <a:t>müş</a:t>
            </a:r>
            <a:r>
              <a:rPr lang="tr-TR" sz="4400" dirty="0" smtClean="0">
                <a:solidFill>
                  <a:srgbClr val="FFFF00"/>
                </a:solidFill>
              </a:rPr>
              <a:t>:</a:t>
            </a:r>
            <a:r>
              <a:rPr lang="tr-TR" sz="4400" dirty="0">
                <a:solidFill>
                  <a:srgbClr val="FFFF00"/>
                </a:solidFill>
              </a:rPr>
              <a:t>	</a:t>
            </a:r>
          </a:p>
        </p:txBody>
      </p:sp>
      <p:pic>
        <p:nvPicPr>
          <p:cNvPr id="6" name="Picture 2" descr="http://www.hilalhaber.com/images/haberler/9_uncu_sinifta_basari_dusuyor_h713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1073" y="23884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149" y="1446876"/>
            <a:ext cx="2893582" cy="4159524"/>
          </a:xfrm>
          <a:prstGeom prst="rect">
            <a:avLst/>
          </a:prstGeom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1385902" y="513308"/>
            <a:ext cx="8325853" cy="1208333"/>
          </a:xfrm>
          <a:prstGeom prst="wedgeRoundRectCallout">
            <a:avLst>
              <a:gd name="adj1" fmla="val 56464"/>
              <a:gd name="adj2" fmla="val 4018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>
                <a:solidFill>
                  <a:schemeClr val="tx1"/>
                </a:solidFill>
              </a:rPr>
              <a:t>Cümlelerdeki eylemin zamanını bulalım.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25642" y="2024668"/>
            <a:ext cx="3744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 Dondurma yedim.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683687" y="3024962"/>
            <a:ext cx="4083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 Bisiklet sürüyorum.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82316" y="4025256"/>
            <a:ext cx="4927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>
                <a:solidFill>
                  <a:srgbClr val="FFFF00"/>
                </a:solidFill>
              </a:rPr>
              <a:t>Elmaların hepsini topladı.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82316" y="5025550"/>
            <a:ext cx="3897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>
                <a:solidFill>
                  <a:srgbClr val="FFFF00"/>
                </a:solidFill>
              </a:rPr>
              <a:t>Bahçeye gideceğim.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13994" y="5885048"/>
            <a:ext cx="7994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Çocuk,</a:t>
            </a:r>
            <a:r>
              <a:rPr kumimoji="0" lang="tr-TR" sz="3600" b="0" i="1" u="none" strike="noStrike" kern="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köpeğin peşine yalın ayak koşuyor.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4560308" y="1883899"/>
            <a:ext cx="117590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geçmiş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5868108" y="1883898"/>
            <a:ext cx="102125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şimdi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6959805" y="1883898"/>
            <a:ext cx="1213583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gelecek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4560308" y="2935103"/>
            <a:ext cx="117590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geçmiş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5810268" y="2935102"/>
            <a:ext cx="102125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şimdi</a:t>
            </a:r>
          </a:p>
        </p:txBody>
      </p:sp>
      <p:sp>
        <p:nvSpPr>
          <p:cNvPr id="16" name="Yuvarlatılmış Dikdörtgen 15"/>
          <p:cNvSpPr/>
          <p:nvPr/>
        </p:nvSpPr>
        <p:spPr>
          <a:xfrm>
            <a:off x="6901965" y="2935102"/>
            <a:ext cx="1213583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gelecek</a:t>
            </a:r>
          </a:p>
        </p:txBody>
      </p:sp>
      <p:sp>
        <p:nvSpPr>
          <p:cNvPr id="17" name="Yuvarlatılmış Dikdörtgen 16"/>
          <p:cNvSpPr/>
          <p:nvPr/>
        </p:nvSpPr>
        <p:spPr>
          <a:xfrm>
            <a:off x="5736216" y="3914196"/>
            <a:ext cx="1199081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geçmiş</a:t>
            </a:r>
          </a:p>
        </p:txBody>
      </p:sp>
      <p:sp>
        <p:nvSpPr>
          <p:cNvPr id="18" name="Yuvarlatılmış Dikdörtgen 17"/>
          <p:cNvSpPr/>
          <p:nvPr/>
        </p:nvSpPr>
        <p:spPr>
          <a:xfrm>
            <a:off x="7043713" y="3914195"/>
            <a:ext cx="102125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şimdi</a:t>
            </a:r>
          </a:p>
        </p:txBody>
      </p:sp>
      <p:sp>
        <p:nvSpPr>
          <p:cNvPr id="19" name="Yuvarlatılmış Dikdörtgen 18"/>
          <p:cNvSpPr/>
          <p:nvPr/>
        </p:nvSpPr>
        <p:spPr>
          <a:xfrm>
            <a:off x="8140566" y="3914195"/>
            <a:ext cx="1213583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gelecek</a:t>
            </a:r>
          </a:p>
        </p:txBody>
      </p:sp>
      <p:sp>
        <p:nvSpPr>
          <p:cNvPr id="20" name="Yuvarlatılmış Dikdörtgen 19"/>
          <p:cNvSpPr/>
          <p:nvPr/>
        </p:nvSpPr>
        <p:spPr>
          <a:xfrm>
            <a:off x="4871354" y="4963141"/>
            <a:ext cx="1301551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geçmiş</a:t>
            </a:r>
          </a:p>
        </p:txBody>
      </p:sp>
      <p:sp>
        <p:nvSpPr>
          <p:cNvPr id="21" name="Yuvarlatılmış Dikdörtgen 20"/>
          <p:cNvSpPr/>
          <p:nvPr/>
        </p:nvSpPr>
        <p:spPr>
          <a:xfrm>
            <a:off x="6243344" y="4963140"/>
            <a:ext cx="102125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şimdi</a:t>
            </a:r>
          </a:p>
        </p:txBody>
      </p:sp>
      <p:sp>
        <p:nvSpPr>
          <p:cNvPr id="22" name="Yuvarlatılmış Dikdörtgen 21"/>
          <p:cNvSpPr/>
          <p:nvPr/>
        </p:nvSpPr>
        <p:spPr>
          <a:xfrm>
            <a:off x="7335041" y="4963140"/>
            <a:ext cx="1213583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gelecek</a:t>
            </a:r>
          </a:p>
        </p:txBody>
      </p:sp>
      <p:sp>
        <p:nvSpPr>
          <p:cNvPr id="23" name="Yuvarlatılmış Dikdörtgen 22"/>
          <p:cNvSpPr/>
          <p:nvPr/>
        </p:nvSpPr>
        <p:spPr>
          <a:xfrm>
            <a:off x="8596438" y="5859989"/>
            <a:ext cx="1130300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geçmiş</a:t>
            </a:r>
          </a:p>
        </p:txBody>
      </p:sp>
      <p:sp>
        <p:nvSpPr>
          <p:cNvPr id="24" name="Yuvarlatılmış Dikdörtgen 23"/>
          <p:cNvSpPr/>
          <p:nvPr/>
        </p:nvSpPr>
        <p:spPr>
          <a:xfrm>
            <a:off x="9774864" y="5859988"/>
            <a:ext cx="1021259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şimdi</a:t>
            </a:r>
          </a:p>
        </p:txBody>
      </p:sp>
      <p:sp>
        <p:nvSpPr>
          <p:cNvPr id="25" name="Yuvarlatılmış Dikdörtgen 24"/>
          <p:cNvSpPr/>
          <p:nvPr/>
        </p:nvSpPr>
        <p:spPr>
          <a:xfrm>
            <a:off x="10885057" y="5859988"/>
            <a:ext cx="1213583" cy="78710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gelecek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9711755" y="283779"/>
            <a:ext cx="2386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3"/>
              </a:rPr>
              <a:t>www.egitimhane.com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3618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http://f1301.hizliresim.com/15/d/hw2dp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3833814"/>
            <a:ext cx="40640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409903" y="285750"/>
            <a:ext cx="11272345" cy="3214688"/>
          </a:xfrm>
          <a:prstGeom prst="cloudCallout">
            <a:avLst>
              <a:gd name="adj1" fmla="val 26310"/>
              <a:gd name="adj2" fmla="val 7728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400" dirty="0" smtClean="0"/>
              <a:t>Bir işi , bir oluşu ,bir hareketi  bildiren kelimelere  eylem  denir. </a:t>
            </a:r>
          </a:p>
          <a:p>
            <a:r>
              <a:rPr lang="tr-TR" sz="4400" dirty="0" smtClean="0"/>
              <a:t>.</a:t>
            </a:r>
            <a:endParaRPr lang="tr-TR" sz="4400" dirty="0"/>
          </a:p>
        </p:txBody>
      </p:sp>
      <p:pic>
        <p:nvPicPr>
          <p:cNvPr id="20484" name="Picture 2" descr="http://www.catootjeskonijntjes.nl/image00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286251"/>
            <a:ext cx="2540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www.freewebsite-service.com/images/uploaded/blogsize/4c8a21e6cfece10092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51" y="4500563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15309" y="504497"/>
            <a:ext cx="1127234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Annem çamaşır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yıkıyor.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→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Bir iş bildiriyor.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Erkan parkta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koşuyor. 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→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Bir hareket bildiriyor.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Ağaçlar çiçek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açıyor. 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→  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Bir oluş bildiriyor.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 descr="http://img-fotki.yandex.ru/get/5408/goroshcko-tatjana.49/0_5cc69_96a9df7e_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745" y="3709691"/>
            <a:ext cx="3607021" cy="2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7430" y="3897532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öşeleri Yuvarlanmış Dikdörtgen Belirtme Çizgisi 3"/>
          <p:cNvSpPr/>
          <p:nvPr/>
        </p:nvSpPr>
        <p:spPr>
          <a:xfrm>
            <a:off x="298798" y="598714"/>
            <a:ext cx="10593791" cy="1101750"/>
          </a:xfrm>
          <a:prstGeom prst="wedgeRoundRectCallout">
            <a:avLst>
              <a:gd name="adj1" fmla="val 34113"/>
              <a:gd name="adj2" fmla="val 65407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Aşağıdaki cümlelerdeki eylemleri bulalım.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25644" y="2024670"/>
            <a:ext cx="7513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 Abdurrahman çok</a:t>
            </a:r>
            <a:r>
              <a:rPr kumimoji="0" lang="tr-TR" sz="3600" b="0" i="1" u="none" strike="noStrike" kern="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iyi satranç oynuyor.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71461" y="3024964"/>
            <a:ext cx="1162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 </a:t>
            </a:r>
            <a:r>
              <a:rPr kumimoji="0" lang="tr-TR" sz="36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Ayş</a:t>
            </a:r>
            <a:r>
              <a:rPr lang="tr-TR" sz="3600" i="1" kern="0" dirty="0">
                <a:solidFill>
                  <a:srgbClr val="FFFF00"/>
                </a:solidFill>
              </a:rPr>
              <a:t>e s</a:t>
            </a:r>
            <a:r>
              <a:rPr kumimoji="0" lang="tr-TR" sz="36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ıradan</a:t>
            </a:r>
            <a:r>
              <a:rPr kumimoji="0" lang="tr-TR" sz="3600" b="0" i="1" u="none" strike="noStrike" kern="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düştü herkesin gözü önünde.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82317" y="4025258"/>
            <a:ext cx="6110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 err="1">
                <a:solidFill>
                  <a:srgbClr val="FFFF00"/>
                </a:solidFill>
              </a:rPr>
              <a:t>Edanur</a:t>
            </a:r>
            <a:r>
              <a:rPr lang="tr-TR" sz="3600" i="1" kern="0" dirty="0">
                <a:solidFill>
                  <a:srgbClr val="FFFF00"/>
                </a:solidFill>
              </a:rPr>
              <a:t> çok güzel pasta yapıyor.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82317" y="5025552"/>
            <a:ext cx="7241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>
                <a:solidFill>
                  <a:srgbClr val="FFFF00"/>
                </a:solidFill>
              </a:rPr>
              <a:t>Eyvah! Sütü ocağın üzerinde bıraktım.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13995" y="5885050"/>
            <a:ext cx="7563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i="1" kern="0" dirty="0">
                <a:solidFill>
                  <a:srgbClr val="FFFF00"/>
                </a:solidFill>
              </a:rPr>
              <a:t>Çocuk gazete aldı, okudu sonrada yırttı.</a:t>
            </a:r>
            <a:endParaRPr kumimoji="0" lang="tr-TR" sz="36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pic>
        <p:nvPicPr>
          <p:cNvPr id="11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9099" y="2005670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908" y="4911453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8728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 Başlık"/>
          <p:cNvSpPr txBox="1">
            <a:spLocks/>
          </p:cNvSpPr>
          <p:nvPr/>
        </p:nvSpPr>
        <p:spPr>
          <a:xfrm>
            <a:off x="318556" y="658199"/>
            <a:ext cx="800105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Teyzem, bahçeden meyve 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2 Alt Başlık"/>
          <p:cNvSpPr txBox="1">
            <a:spLocks/>
          </p:cNvSpPr>
          <p:nvPr/>
        </p:nvSpPr>
        <p:spPr>
          <a:xfrm>
            <a:off x="6598539" y="888277"/>
            <a:ext cx="3239144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0000"/>
                </a:solidFill>
              </a:rPr>
              <a:t>toplayacak.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365195" y="2951604"/>
            <a:ext cx="668199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Faruk’un balonu, güm diye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2 Alt Başlık"/>
          <p:cNvSpPr txBox="1">
            <a:spLocks/>
          </p:cNvSpPr>
          <p:nvPr/>
        </p:nvSpPr>
        <p:spPr>
          <a:xfrm>
            <a:off x="6724664" y="4482346"/>
            <a:ext cx="3619525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FF00"/>
                </a:solidFill>
              </a:rPr>
              <a:t>koşuyor.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365853" y="4180829"/>
            <a:ext cx="7107003" cy="1285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Enes Can,</a:t>
            </a:r>
            <a:r>
              <a:rPr kumimoji="0" lang="tr-TR" sz="4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futbolda çok iyi 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2 Alt Başlık"/>
          <p:cNvSpPr txBox="1">
            <a:spLocks/>
          </p:cNvSpPr>
          <p:nvPr/>
        </p:nvSpPr>
        <p:spPr>
          <a:xfrm>
            <a:off x="7261350" y="3165918"/>
            <a:ext cx="3619525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FF00"/>
                </a:solidFill>
              </a:rPr>
              <a:t>patladı.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287025" y="1769675"/>
            <a:ext cx="7485375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800" b="1" dirty="0" smtClean="0">
                <a:latin typeface="+mj-lt"/>
                <a:ea typeface="+mj-ea"/>
                <a:cs typeface="+mj-cs"/>
              </a:rPr>
              <a:t>Biz, p</a:t>
            </a:r>
            <a:r>
              <a:rPr kumimoji="0" lang="tr-TR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azardan türlü türlü</a:t>
            </a:r>
            <a:r>
              <a:rPr kumimoji="0" lang="tr-TR" sz="3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meyve</a:t>
            </a:r>
            <a:endParaRPr kumimoji="0" lang="tr-TR" sz="38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2 Alt Başlık"/>
          <p:cNvSpPr txBox="1">
            <a:spLocks/>
          </p:cNvSpPr>
          <p:nvPr/>
        </p:nvSpPr>
        <p:spPr>
          <a:xfrm>
            <a:off x="7507611" y="2055428"/>
            <a:ext cx="2571811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00B0F0"/>
                </a:solidFill>
              </a:rPr>
              <a:t>aldık.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7210" y="1311987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 Başlık"/>
          <p:cNvSpPr txBox="1">
            <a:spLocks/>
          </p:cNvSpPr>
          <p:nvPr/>
        </p:nvSpPr>
        <p:spPr>
          <a:xfrm>
            <a:off x="208197" y="421715"/>
            <a:ext cx="800105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Tarık, her hafta sonu  </a:t>
            </a:r>
            <a:r>
              <a:rPr kumimoji="0" lang="tr-TR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Kur’an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2 Alt Başlık"/>
          <p:cNvSpPr txBox="1">
            <a:spLocks/>
          </p:cNvSpPr>
          <p:nvPr/>
        </p:nvSpPr>
        <p:spPr>
          <a:xfrm>
            <a:off x="6712843" y="754764"/>
            <a:ext cx="3048021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FF00"/>
                </a:solidFill>
              </a:rPr>
              <a:t>okur.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254837" y="2991511"/>
            <a:ext cx="7596392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Arabanın freni patlayınca kaza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2 Alt Başlık"/>
          <p:cNvSpPr txBox="1">
            <a:spLocks/>
          </p:cNvSpPr>
          <p:nvPr/>
        </p:nvSpPr>
        <p:spPr>
          <a:xfrm>
            <a:off x="6660944" y="4245864"/>
            <a:ext cx="3810027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FF00"/>
                </a:solidFill>
              </a:rPr>
              <a:t>düzenlesin.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315310" y="4023174"/>
            <a:ext cx="7173311" cy="1285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Nöbetçiler bu ders kitaplığı</a:t>
            </a:r>
            <a:endParaRPr kumimoji="0" lang="tr-TR" sz="40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2 Alt Başlık"/>
          <p:cNvSpPr txBox="1">
            <a:spLocks/>
          </p:cNvSpPr>
          <p:nvPr/>
        </p:nvSpPr>
        <p:spPr>
          <a:xfrm>
            <a:off x="7268539" y="3095466"/>
            <a:ext cx="2952771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4000" b="1" dirty="0" smtClean="0">
                <a:solidFill>
                  <a:srgbClr val="FFFF00"/>
                </a:solidFill>
              </a:rPr>
              <a:t>yaptı.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239071" y="1816972"/>
            <a:ext cx="8431963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latin typeface="+mj-lt"/>
                <a:ea typeface="+mj-ea"/>
                <a:cs typeface="+mj-cs"/>
              </a:rPr>
              <a:t>Bülent, geçen yıl bizimle kır gezisine</a:t>
            </a:r>
            <a:endParaRPr kumimoji="0" lang="tr-TR" sz="3600" b="1" i="1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2 Alt Başlık"/>
          <p:cNvSpPr txBox="1">
            <a:spLocks/>
          </p:cNvSpPr>
          <p:nvPr/>
        </p:nvSpPr>
        <p:spPr>
          <a:xfrm>
            <a:off x="7602202" y="1983990"/>
            <a:ext cx="2571811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tr-TR" sz="3600" b="1" dirty="0" smtClean="0">
                <a:solidFill>
                  <a:srgbClr val="FFFF00"/>
                </a:solidFill>
              </a:rPr>
              <a:t>gelmedi</a:t>
            </a:r>
            <a:r>
              <a:rPr lang="tr-TR" sz="4000" b="1" dirty="0" smtClean="0">
                <a:solidFill>
                  <a:srgbClr val="FFFF00"/>
                </a:solidFill>
              </a:rPr>
              <a:t>.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4865" y="618305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49659" y="4028584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31076" y="536027"/>
            <a:ext cx="114930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Metin havuzda </a:t>
            </a:r>
            <a:r>
              <a:rPr kumimoji="0" lang="tr-T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yüzüyor.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Yarınki maçı </a:t>
            </a:r>
            <a:r>
              <a:rPr kumimoji="0" lang="tr-T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düşünüyorum.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Uludağ’a  bir metre kar </a:t>
            </a:r>
            <a:r>
              <a:rPr kumimoji="0" lang="tr-T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yağmış.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Güneş doğudan </a:t>
            </a:r>
            <a:r>
              <a:rPr kumimoji="0" lang="tr-T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doğar 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,batıdan  </a:t>
            </a:r>
            <a:r>
              <a:rPr kumimoji="0" lang="tr-T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batar.</a:t>
            </a:r>
            <a:endParaRPr kumimoji="0" lang="tr-TR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http://f1301.hizliresim.com/15/d/hw2dp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3876" y="3408145"/>
            <a:ext cx="40640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666095" y="725214"/>
            <a:ext cx="10900833" cy="2081048"/>
          </a:xfrm>
          <a:prstGeom prst="cloudCallout">
            <a:avLst>
              <a:gd name="adj1" fmla="val 26310"/>
              <a:gd name="adj2" fmla="val 7728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800" b="1" dirty="0" smtClean="0"/>
              <a:t>EYLEMLERDE ZAMAN</a:t>
            </a:r>
            <a:endParaRPr lang="tr-TR" sz="4800" b="1" dirty="0"/>
          </a:p>
        </p:txBody>
      </p:sp>
      <p:pic>
        <p:nvPicPr>
          <p:cNvPr id="20484" name="Picture 2" descr="http://www.catootjeskonijntjes.nl/image00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641" y="3750224"/>
            <a:ext cx="2540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www.freewebsite-service.com/images/uploaded/blogsize/4c8a21e6cfece10092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7989" y="3223556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88731" y="444370"/>
            <a:ext cx="889175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EYLEMDE (yapılan işte) ZAMAN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676400"/>
            <a:ext cx="615315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200" dirty="0"/>
              <a:t>	</a:t>
            </a:r>
          </a:p>
          <a:p>
            <a:r>
              <a:rPr lang="tr-TR" sz="3200" b="1" dirty="0"/>
              <a:t>   a) Şimdiki Zaman  </a:t>
            </a:r>
            <a:endParaRPr lang="tr-TR" sz="3200" b="1" dirty="0" smtClean="0"/>
          </a:p>
          <a:p>
            <a:r>
              <a:rPr lang="tr-TR" sz="3200" b="1" dirty="0" smtClean="0"/>
              <a:t>       </a:t>
            </a:r>
            <a:r>
              <a:rPr lang="tr-TR" sz="3200" b="1" dirty="0"/>
              <a:t>	</a:t>
            </a:r>
          </a:p>
          <a:p>
            <a:r>
              <a:rPr lang="tr-TR" sz="3200" b="1" dirty="0"/>
              <a:t>   b) Gelecek Zaman </a:t>
            </a:r>
            <a:endParaRPr lang="tr-TR" sz="3200" b="1" dirty="0" smtClean="0"/>
          </a:p>
          <a:p>
            <a:r>
              <a:rPr lang="tr-TR" sz="3200" b="1" dirty="0" smtClean="0"/>
              <a:t>         </a:t>
            </a:r>
            <a:r>
              <a:rPr lang="tr-TR" sz="3200" b="1" dirty="0"/>
              <a:t>	</a:t>
            </a:r>
          </a:p>
          <a:p>
            <a:r>
              <a:rPr lang="tr-TR" sz="3200" b="1" dirty="0"/>
              <a:t>   c) </a:t>
            </a:r>
            <a:r>
              <a:rPr lang="tr-TR" sz="3200" b="1" dirty="0" smtClean="0"/>
              <a:t>Geçmiş </a:t>
            </a:r>
            <a:r>
              <a:rPr lang="tr-TR" sz="3200" b="1" dirty="0"/>
              <a:t>Zaman       </a:t>
            </a:r>
            <a:endParaRPr lang="tr-TR" sz="3200" b="1" dirty="0" smtClean="0"/>
          </a:p>
          <a:p>
            <a:r>
              <a:rPr lang="tr-TR" sz="3200" b="1" dirty="0" smtClean="0"/>
              <a:t>        </a:t>
            </a:r>
            <a:r>
              <a:rPr lang="tr-TR" sz="3200" b="1" dirty="0"/>
              <a:t>	</a:t>
            </a:r>
          </a:p>
        </p:txBody>
      </p:sp>
      <p:pic>
        <p:nvPicPr>
          <p:cNvPr id="6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1182" y="3550690"/>
            <a:ext cx="254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://www.catootjeskonijntjes.nl/image0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92005" y="1222322"/>
            <a:ext cx="184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build="p" autoUpdateAnimBg="0"/>
    </p:bld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394</TotalTime>
  <Words>421</Words>
  <Application>Microsoft Office PowerPoint</Application>
  <PresentationFormat>Geniş ekran</PresentationFormat>
  <Paragraphs>117</Paragraphs>
  <Slides>17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6" baseType="lpstr">
      <vt:lpstr>ALFABET98</vt:lpstr>
      <vt:lpstr>Arial</vt:lpstr>
      <vt:lpstr>Arial Black</vt:lpstr>
      <vt:lpstr>Calibri</vt:lpstr>
      <vt:lpstr>Franklin Gothic Book</vt:lpstr>
      <vt:lpstr>Monotype Sorts</vt:lpstr>
      <vt:lpstr>Times New Roman</vt:lpstr>
      <vt:lpstr>Wingdings 2</vt:lpstr>
      <vt:lpstr>Teknik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GELECEK ZAMAN</vt:lpstr>
      <vt:lpstr>PowerPoint Sunusu</vt:lpstr>
      <vt:lpstr>GEÇMİŞ ZAMAN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Erkan ERBAŞ</dc:creator>
  <cp:keywords>www.sorubak.com</cp:keywords>
  <cp:lastModifiedBy>doğan</cp:lastModifiedBy>
  <cp:revision>71</cp:revision>
  <dcterms:created xsi:type="dcterms:W3CDTF">2016-04-15T16:29:15Z</dcterms:created>
  <dcterms:modified xsi:type="dcterms:W3CDTF">2016-04-20T21:11:38Z</dcterms:modified>
</cp:coreProperties>
</file>