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334" r:id="rId2"/>
    <p:sldId id="335" r:id="rId3"/>
    <p:sldId id="336" r:id="rId4"/>
    <p:sldId id="337" r:id="rId5"/>
    <p:sldId id="338" r:id="rId6"/>
    <p:sldId id="339"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55448A-BC4D-41CA-B355-E7AB4C1CBC02}" type="datetimeFigureOut">
              <a:rPr lang="tr-TR" smtClean="0"/>
              <a:pPr/>
              <a:t>14.05.2016</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50A8EA-E163-4C8D-B4E9-0C01491B454B}" type="slidenum">
              <a:rPr lang="tr-TR" smtClean="0"/>
              <a:pPr/>
              <a:t>‹#›</a:t>
            </a:fld>
            <a:endParaRPr lang="tr-TR"/>
          </a:p>
        </p:txBody>
      </p:sp>
    </p:spTree>
    <p:extLst>
      <p:ext uri="{BB962C8B-B14F-4D97-AF65-F5344CB8AC3E}">
        <p14:creationId xmlns:p14="http://schemas.microsoft.com/office/powerpoint/2010/main" val="2579515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1"/>
      </p:bgRef>
    </p:bg>
    <p:spTree>
      <p:nvGrpSpPr>
        <p:cNvPr id="1" name=""/>
        <p:cNvGrpSpPr/>
        <p:nvPr/>
      </p:nvGrpSpPr>
      <p:grpSpPr>
        <a:xfrm>
          <a:off x="0" y="0"/>
          <a:ext cx="0" cy="0"/>
          <a:chOff x="0" y="0"/>
          <a:chExt cx="0" cy="0"/>
        </a:xfrm>
      </p:grpSpPr>
      <p:sp>
        <p:nvSpPr>
          <p:cNvPr id="12" name="11 Dikdörtgen"/>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12 Yuvarlatılmış Dikdörtgen"/>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8 Alt Başlık"/>
          <p:cNvSpPr>
            <a:spLocks noGrp="1"/>
          </p:cNvSpPr>
          <p:nvPr>
            <p:ph type="subTitle" idx="1"/>
          </p:nvPr>
        </p:nvSpPr>
        <p:spPr>
          <a:xfrm>
            <a:off x="1727200" y="3200400"/>
            <a:ext cx="85344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17" name="16 Altbilgi Yer Tutucusu"/>
          <p:cNvSpPr>
            <a:spLocks noGrp="1"/>
          </p:cNvSpPr>
          <p:nvPr>
            <p:ph type="ftr" sz="quarter" idx="11"/>
          </p:nvPr>
        </p:nvSpPr>
        <p:spPr/>
        <p:txBody>
          <a:bodyPr/>
          <a:lstStyle/>
          <a:p>
            <a:endParaRPr lang="tr-TR"/>
          </a:p>
        </p:txBody>
      </p:sp>
      <p:sp>
        <p:nvSpPr>
          <p:cNvPr id="29" name="28 Slayt Numarası Yer Tutucusu"/>
          <p:cNvSpPr>
            <a:spLocks noGrp="1"/>
          </p:cNvSpPr>
          <p:nvPr>
            <p:ph type="sldNum" sz="quarter" idx="12"/>
          </p:nvPr>
        </p:nvSpPr>
        <p:spPr/>
        <p:txBody>
          <a:bodyPr lIns="0" tIns="0" rIns="0" bIns="0">
            <a:noAutofit/>
          </a:bodyPr>
          <a:lstStyle>
            <a:lvl1pPr>
              <a:defRPr sz="1400">
                <a:solidFill>
                  <a:srgbClr val="FFFFFF"/>
                </a:solidFill>
              </a:defRPr>
            </a:lvl1pPr>
          </a:lstStyle>
          <a:p>
            <a:fld id="{816FA9EE-6070-4799-A5CA-34A1450DF7F7}" type="slidenum">
              <a:rPr lang="tr-TR" smtClean="0"/>
              <a:pPr/>
              <a:t>‹#›</a:t>
            </a:fld>
            <a:endParaRPr lang="tr-TR"/>
          </a:p>
        </p:txBody>
      </p:sp>
      <p:sp>
        <p:nvSpPr>
          <p:cNvPr id="7" name="6 Dikdörtgen"/>
          <p:cNvSpPr/>
          <p:nvPr/>
        </p:nvSpPr>
        <p:spPr>
          <a:xfrm>
            <a:off x="83909" y="1449304"/>
            <a:ext cx="12028716"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83909" y="1396720"/>
            <a:ext cx="12028716"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83909" y="2976649"/>
            <a:ext cx="12028716"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609600" y="1505931"/>
            <a:ext cx="10972800" cy="1470025"/>
          </a:xfrm>
        </p:spPr>
        <p:txBody>
          <a:bodyPr anchor="ctr"/>
          <a:lstStyle>
            <a:lvl1pPr algn="ctr">
              <a:defRPr lang="en-US" dirty="0">
                <a:solidFill>
                  <a:srgbClr val="FFFFFF"/>
                </a:solidFill>
              </a:defRPr>
            </a:lvl1pPr>
          </a:lstStyle>
          <a:p>
            <a:r>
              <a:rPr kumimoji="0" lang="tr-TR" smtClean="0"/>
              <a:t>Asıl başlık stili için tıklatın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39200" y="274642"/>
            <a:ext cx="268224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219200" y="274641"/>
            <a:ext cx="7416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
        <p:nvSpPr>
          <p:cNvPr id="8" name="7 İçerik Yer Tutucusu"/>
          <p:cNvSpPr>
            <a:spLocks noGrp="1"/>
          </p:cNvSpPr>
          <p:nvPr>
            <p:ph sz="quarter" idx="1"/>
          </p:nvPr>
        </p:nvSpPr>
        <p:spPr>
          <a:xfrm>
            <a:off x="1219200" y="1447800"/>
            <a:ext cx="1036320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11" name="10 Dikdörtgen"/>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9 Yuvarlatılmış Dikdörtgen"/>
          <p:cNvSpPr/>
          <p:nvPr/>
        </p:nvSpPr>
        <p:spPr>
          <a:xfrm>
            <a:off x="87084" y="69756"/>
            <a:ext cx="12017829"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963084" y="952501"/>
            <a:ext cx="10363200" cy="1362075"/>
          </a:xfrm>
        </p:spPr>
        <p:txBody>
          <a:bodyPr anchor="b" anchorCtr="0"/>
          <a:lstStyle>
            <a:lvl1pPr algn="l">
              <a:buNone/>
              <a:defRPr sz="4000" b="0" cap="none"/>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963084" y="2547938"/>
            <a:ext cx="103632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5" name="4 Altbilgi Yer Tutucusu"/>
          <p:cNvSpPr>
            <a:spLocks noGrp="1"/>
          </p:cNvSpPr>
          <p:nvPr>
            <p:ph type="ftr" sz="quarter" idx="11"/>
          </p:nvPr>
        </p:nvSpPr>
        <p:spPr>
          <a:xfrm>
            <a:off x="1066800" y="6172200"/>
            <a:ext cx="5334000" cy="457200"/>
          </a:xfrm>
        </p:spPr>
        <p:txBody>
          <a:bodyPr/>
          <a:lstStyle/>
          <a:p>
            <a:endParaRPr lang="tr-TR"/>
          </a:p>
        </p:txBody>
      </p:sp>
      <p:sp>
        <p:nvSpPr>
          <p:cNvPr id="7" name="6 Dikdörtgen"/>
          <p:cNvSpPr/>
          <p:nvPr/>
        </p:nvSpPr>
        <p:spPr>
          <a:xfrm flipV="1">
            <a:off x="92550" y="2376830"/>
            <a:ext cx="120180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2195" y="2341476"/>
            <a:ext cx="12018375"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91075" y="2468880"/>
            <a:ext cx="12019495"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Slayt Numarası Yer Tutucusu"/>
          <p:cNvSpPr>
            <a:spLocks noGrp="1"/>
          </p:cNvSpPr>
          <p:nvPr>
            <p:ph type="sldNum" sz="quarter" idx="12"/>
          </p:nvPr>
        </p:nvSpPr>
        <p:spPr>
          <a:xfrm>
            <a:off x="195072" y="6208776"/>
            <a:ext cx="609600" cy="457200"/>
          </a:xfrm>
        </p:spPr>
        <p:txBody>
          <a:bodyPr/>
          <a:lstStyle/>
          <a:p>
            <a:fld id="{816FA9EE-6070-4799-A5CA-34A1450DF7F7}"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
        <p:nvSpPr>
          <p:cNvPr id="9" name="8 İçerik Yer Tutucusu"/>
          <p:cNvSpPr>
            <a:spLocks noGrp="1"/>
          </p:cNvSpPr>
          <p:nvPr>
            <p:ph sz="quarter" idx="1"/>
          </p:nvPr>
        </p:nvSpPr>
        <p:spPr>
          <a:xfrm>
            <a:off x="1219200" y="1447800"/>
            <a:ext cx="499872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6578600" y="1447800"/>
            <a:ext cx="4998720" cy="45720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73050"/>
            <a:ext cx="10363200" cy="1143000"/>
          </a:xfrm>
        </p:spPr>
        <p:txBody>
          <a:bodyPr anchor="b" anchorCtr="0"/>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2192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6604000" y="1447800"/>
            <a:ext cx="49784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
        <p:nvSpPr>
          <p:cNvPr id="11" name="10 İçerik Yer Tutucusu"/>
          <p:cNvSpPr>
            <a:spLocks noGrp="1"/>
          </p:cNvSpPr>
          <p:nvPr>
            <p:ph sz="half" idx="2"/>
          </p:nvPr>
        </p:nvSpPr>
        <p:spPr>
          <a:xfrm>
            <a:off x="1219200" y="2247900"/>
            <a:ext cx="49784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4"/>
          </p:nvPr>
        </p:nvSpPr>
        <p:spPr>
          <a:xfrm>
            <a:off x="6604000" y="2247900"/>
            <a:ext cx="4978400" cy="38862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8" name="7 Dikdörtgen"/>
          <p:cNvSpPr/>
          <p:nvPr/>
        </p:nvSpPr>
        <p:spPr>
          <a:xfrm>
            <a:off x="0" y="0"/>
            <a:ext cx="12192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8 Yuvarlatılmış Dikdörtgen"/>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219200" y="273050"/>
            <a:ext cx="10363200" cy="1143000"/>
          </a:xfrm>
        </p:spPr>
        <p:txBody>
          <a:bodyPr anchor="b" anchorCtr="0"/>
          <a:lstStyle>
            <a:lvl1pPr algn="l">
              <a:buNone/>
              <a:defRPr sz="4000" b="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219200" y="1600200"/>
            <a:ext cx="2540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816FA9EE-6070-4799-A5CA-34A1450DF7F7}" type="slidenum">
              <a:rPr lang="tr-TR" smtClean="0"/>
              <a:pPr/>
              <a:t>‹#›</a:t>
            </a:fld>
            <a:endParaRPr lang="tr-TR"/>
          </a:p>
        </p:txBody>
      </p:sp>
      <p:sp>
        <p:nvSpPr>
          <p:cNvPr id="11" name="10 İçerik Yer Tutucusu"/>
          <p:cNvSpPr>
            <a:spLocks noGrp="1"/>
          </p:cNvSpPr>
          <p:nvPr>
            <p:ph sz="quarter" idx="1"/>
          </p:nvPr>
        </p:nvSpPr>
        <p:spPr>
          <a:xfrm>
            <a:off x="3962400" y="1600200"/>
            <a:ext cx="7620000" cy="4495800"/>
          </a:xfrm>
        </p:spPr>
        <p:txBody>
          <a:bodyPr vert="horz"/>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4900550"/>
            <a:ext cx="9753600" cy="522288"/>
          </a:xfrm>
        </p:spPr>
        <p:txBody>
          <a:bodyPr anchor="ctr">
            <a:noAutofit/>
          </a:bodyPr>
          <a:lstStyle>
            <a:lvl1pPr algn="l">
              <a:buNone/>
              <a:defRPr sz="2800" b="0"/>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1219200" y="5445825"/>
            <a:ext cx="97536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0BF2F72-6AA4-425D-A78D-729E5CFE56CD}" type="datetimeFigureOut">
              <a:rPr lang="tr-TR" smtClean="0"/>
              <a:pPr/>
              <a:t>14.05.2016</a:t>
            </a:fld>
            <a:endParaRPr lang="tr-TR"/>
          </a:p>
        </p:txBody>
      </p:sp>
      <p:sp>
        <p:nvSpPr>
          <p:cNvPr id="6" name="5 Altbilgi Yer Tutucusu"/>
          <p:cNvSpPr>
            <a:spLocks noGrp="1"/>
          </p:cNvSpPr>
          <p:nvPr>
            <p:ph type="ftr" sz="quarter" idx="11"/>
          </p:nvPr>
        </p:nvSpPr>
        <p:spPr>
          <a:xfrm>
            <a:off x="1219200" y="6172200"/>
            <a:ext cx="5181600" cy="457200"/>
          </a:xfrm>
        </p:spPr>
        <p:txBody>
          <a:bodyPr/>
          <a:lstStyle/>
          <a:p>
            <a:endParaRPr lang="tr-TR"/>
          </a:p>
        </p:txBody>
      </p:sp>
      <p:sp>
        <p:nvSpPr>
          <p:cNvPr id="7" name="6 Slayt Numarası Yer Tutucusu"/>
          <p:cNvSpPr>
            <a:spLocks noGrp="1"/>
          </p:cNvSpPr>
          <p:nvPr>
            <p:ph type="sldNum" sz="quarter" idx="12"/>
          </p:nvPr>
        </p:nvSpPr>
        <p:spPr>
          <a:xfrm>
            <a:off x="195072" y="6208776"/>
            <a:ext cx="609600" cy="457200"/>
          </a:xfrm>
        </p:spPr>
        <p:txBody>
          <a:bodyPr/>
          <a:lstStyle/>
          <a:p>
            <a:fld id="{816FA9EE-6070-4799-A5CA-34A1450DF7F7}" type="slidenum">
              <a:rPr lang="tr-TR" smtClean="0"/>
              <a:pPr/>
              <a:t>‹#›</a:t>
            </a:fld>
            <a:endParaRPr lang="tr-TR"/>
          </a:p>
        </p:txBody>
      </p:sp>
      <p:sp>
        <p:nvSpPr>
          <p:cNvPr id="11" name="10 Dikdörtgen"/>
          <p:cNvSpPr/>
          <p:nvPr/>
        </p:nvSpPr>
        <p:spPr>
          <a:xfrm flipV="1">
            <a:off x="91076" y="4683555"/>
            <a:ext cx="1200912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a:xfrm>
            <a:off x="91345" y="4650475"/>
            <a:ext cx="12008852"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ikdörtgen"/>
          <p:cNvSpPr/>
          <p:nvPr/>
        </p:nvSpPr>
        <p:spPr>
          <a:xfrm>
            <a:off x="91348" y="4773225"/>
            <a:ext cx="12008849"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2 Resim Yer Tutucusu"/>
          <p:cNvSpPr>
            <a:spLocks noGrp="1"/>
          </p:cNvSpPr>
          <p:nvPr>
            <p:ph type="pic" idx="1"/>
          </p:nvPr>
        </p:nvSpPr>
        <p:spPr>
          <a:xfrm>
            <a:off x="91078" y="66676"/>
            <a:ext cx="12002497"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tr-TR" smtClean="0"/>
              <a:t>Resim eklemek için simgeyi tıklatın</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a:off x="0" y="0"/>
            <a:ext cx="12192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7 Yuvarlatılmış Dikdörtgen"/>
          <p:cNvSpPr/>
          <p:nvPr/>
        </p:nvSpPr>
        <p:spPr>
          <a:xfrm>
            <a:off x="85344" y="69755"/>
            <a:ext cx="12017829"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21 Başlık Yer Tutucusu"/>
          <p:cNvSpPr>
            <a:spLocks noGrp="1"/>
          </p:cNvSpPr>
          <p:nvPr>
            <p:ph type="title"/>
          </p:nvPr>
        </p:nvSpPr>
        <p:spPr>
          <a:xfrm>
            <a:off x="1219200" y="274638"/>
            <a:ext cx="10363200" cy="1143000"/>
          </a:xfrm>
          <a:prstGeom prst="rect">
            <a:avLst/>
          </a:prstGeom>
        </p:spPr>
        <p:txBody>
          <a:bodyPr bIns="91440"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1219200" y="1447800"/>
            <a:ext cx="10363200" cy="4572000"/>
          </a:xfrm>
          <a:prstGeom prst="rect">
            <a:avLst/>
          </a:prstGeom>
        </p:spPr>
        <p:txBody>
          <a:bodyPr>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8229600" y="6191250"/>
            <a:ext cx="3302000" cy="476250"/>
          </a:xfrm>
          <a:prstGeom prst="rect">
            <a:avLst/>
          </a:prstGeom>
        </p:spPr>
        <p:txBody>
          <a:bodyPr anchor="ctr" anchorCtr="0"/>
          <a:lstStyle>
            <a:lvl1pPr algn="r" eaLnBrk="1" latinLnBrk="0" hangingPunct="1">
              <a:defRPr kumimoji="0" sz="1400">
                <a:solidFill>
                  <a:schemeClr val="tx2"/>
                </a:solidFill>
              </a:defRPr>
            </a:lvl1pPr>
          </a:lstStyle>
          <a:p>
            <a:fld id="{E0BF2F72-6AA4-425D-A78D-729E5CFE56CD}" type="datetimeFigureOut">
              <a:rPr lang="tr-TR" smtClean="0"/>
              <a:pPr/>
              <a:t>14.05.2016</a:t>
            </a:fld>
            <a:endParaRPr lang="tr-TR"/>
          </a:p>
        </p:txBody>
      </p:sp>
      <p:sp>
        <p:nvSpPr>
          <p:cNvPr id="3" name="2 Altbilgi Yer Tutucusu"/>
          <p:cNvSpPr>
            <a:spLocks noGrp="1"/>
          </p:cNvSpPr>
          <p:nvPr>
            <p:ph type="ftr" sz="quarter" idx="3"/>
          </p:nvPr>
        </p:nvSpPr>
        <p:spPr>
          <a:xfrm>
            <a:off x="1219200" y="6172200"/>
            <a:ext cx="5283200" cy="457200"/>
          </a:xfrm>
          <a:prstGeom prst="rect">
            <a:avLst/>
          </a:prstGeom>
        </p:spPr>
        <p:txBody>
          <a:bodyPr anchor="ctr" anchorCtr="0"/>
          <a:lstStyle>
            <a:lvl1pP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195072" y="6210300"/>
            <a:ext cx="6096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16FA9EE-6070-4799-A5CA-34A1450DF7F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jpeg"/><Relationship Id="rId2" Type="http://schemas.openxmlformats.org/officeDocument/2006/relationships/image" Target="../media/image2.gif"/><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gif"/><Relationship Id="rId4" Type="http://schemas.openxmlformats.org/officeDocument/2006/relationships/image" Target="../media/image4.gif"/></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18" Type="http://schemas.openxmlformats.org/officeDocument/2006/relationships/image" Target="../media/image26.jpeg"/><Relationship Id="rId3" Type="http://schemas.openxmlformats.org/officeDocument/2006/relationships/image" Target="../media/image11.png"/><Relationship Id="rId7" Type="http://schemas.openxmlformats.org/officeDocument/2006/relationships/image" Target="../media/image15.jpeg"/><Relationship Id="rId12" Type="http://schemas.openxmlformats.org/officeDocument/2006/relationships/image" Target="../media/image20.jpeg"/><Relationship Id="rId17" Type="http://schemas.openxmlformats.org/officeDocument/2006/relationships/image" Target="../media/image25.jpeg"/><Relationship Id="rId2" Type="http://schemas.openxmlformats.org/officeDocument/2006/relationships/image" Target="../media/image10.jpeg"/><Relationship Id="rId16" Type="http://schemas.openxmlformats.org/officeDocument/2006/relationships/image" Target="../media/image24.jpeg"/><Relationship Id="rId20"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5" Type="http://schemas.openxmlformats.org/officeDocument/2006/relationships/image" Target="../media/image23.jpeg"/><Relationship Id="rId10" Type="http://schemas.openxmlformats.org/officeDocument/2006/relationships/image" Target="../media/image18.jpeg"/><Relationship Id="rId19" Type="http://schemas.openxmlformats.org/officeDocument/2006/relationships/image" Target="../media/image27.jpeg"/><Relationship Id="rId4" Type="http://schemas.openxmlformats.org/officeDocument/2006/relationships/image" Target="../media/image12.jpeg"/><Relationship Id="rId9" Type="http://schemas.openxmlformats.org/officeDocument/2006/relationships/image" Target="../media/image17.jpeg"/><Relationship Id="rId14"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WordArt 7"/>
          <p:cNvSpPr>
            <a:spLocks noChangeArrowheads="1" noChangeShapeType="1" noTextEdit="1"/>
          </p:cNvSpPr>
          <p:nvPr/>
        </p:nvSpPr>
        <p:spPr bwMode="auto">
          <a:xfrm>
            <a:off x="285751" y="352697"/>
            <a:ext cx="11135783" cy="1209404"/>
          </a:xfrm>
          <a:prstGeom prst="rect">
            <a:avLst/>
          </a:prstGeom>
        </p:spPr>
        <p:txBody>
          <a:bodyPr wrap="none" fromWordArt="1">
            <a:prstTxWarp prst="textPlain">
              <a:avLst>
                <a:gd name="adj" fmla="val 50000"/>
              </a:avLst>
            </a:prstTxWarp>
          </a:bodyPr>
          <a:lstStyle/>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3.TEMA ÖĞRENCİ ÇALIŞMA KİTABI ETKİNLİKLERİ 2 </a:t>
            </a:r>
            <a:endParaRPr lang="tr-TR" sz="3600" kern="10" dirty="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endParaRPr>
          </a:p>
        </p:txBody>
      </p:sp>
      <p:sp>
        <p:nvSpPr>
          <p:cNvPr id="2051" name="AutoShape 11" descr="ecole19dq3"/>
          <p:cNvSpPr>
            <a:spLocks noChangeAspect="1" noChangeArrowheads="1"/>
          </p:cNvSpPr>
          <p:nvPr/>
        </p:nvSpPr>
        <p:spPr bwMode="auto">
          <a:xfrm>
            <a:off x="5892800" y="3276600"/>
            <a:ext cx="406400" cy="304800"/>
          </a:xfrm>
          <a:prstGeom prst="rect">
            <a:avLst/>
          </a:prstGeom>
          <a:noFill/>
          <a:ln w="9525">
            <a:noFill/>
            <a:miter lim="800000"/>
            <a:headEnd/>
            <a:tailEnd/>
          </a:ln>
        </p:spPr>
        <p:txBody>
          <a:bodyPr/>
          <a:lstStyle/>
          <a:p>
            <a:endParaRPr lang="tr-TR"/>
          </a:p>
        </p:txBody>
      </p:sp>
      <p:pic>
        <p:nvPicPr>
          <p:cNvPr id="2052" name="Picture 10" descr="http://2.bp.blogspot.com/-YOmDHATLMkU/Twn37R7sY8I/AAAAAAAAQA4/H_YEI-R3XrY/s1600/hareketli_tas_davri_resimleri_77.gif"/>
          <p:cNvPicPr>
            <a:picLocks noChangeAspect="1" noChangeArrowheads="1" noCrop="1"/>
          </p:cNvPicPr>
          <p:nvPr/>
        </p:nvPicPr>
        <p:blipFill>
          <a:blip r:embed="rId2" cstate="print"/>
          <a:srcRect/>
          <a:stretch>
            <a:fillRect/>
          </a:stretch>
        </p:blipFill>
        <p:spPr bwMode="auto">
          <a:xfrm>
            <a:off x="10287001" y="5000625"/>
            <a:ext cx="1181100" cy="1504950"/>
          </a:xfrm>
          <a:prstGeom prst="rect">
            <a:avLst/>
          </a:prstGeom>
          <a:noFill/>
          <a:ln w="9525">
            <a:noFill/>
            <a:miter lim="800000"/>
            <a:headEnd/>
            <a:tailEnd/>
          </a:ln>
        </p:spPr>
      </p:pic>
      <p:pic>
        <p:nvPicPr>
          <p:cNvPr id="2053" name="Picture 12" descr="http://3.bp.blogspot.com/-Hm0z3L5V_yM/Twn4OCfh5cI/AAAAAAAAQCk/Pq-U9WIG1as/s1600/hareketli_tas_davri_resimleri_54.gif"/>
          <p:cNvPicPr>
            <a:picLocks noChangeAspect="1" noChangeArrowheads="1" noCrop="1"/>
          </p:cNvPicPr>
          <p:nvPr/>
        </p:nvPicPr>
        <p:blipFill>
          <a:blip r:embed="rId3" cstate="print"/>
          <a:srcRect/>
          <a:stretch>
            <a:fillRect/>
          </a:stretch>
        </p:blipFill>
        <p:spPr bwMode="auto">
          <a:xfrm>
            <a:off x="666751" y="2214563"/>
            <a:ext cx="1206500" cy="2114550"/>
          </a:xfrm>
          <a:prstGeom prst="rect">
            <a:avLst/>
          </a:prstGeom>
          <a:noFill/>
          <a:ln w="9525">
            <a:noFill/>
            <a:miter lim="800000"/>
            <a:headEnd/>
            <a:tailEnd/>
          </a:ln>
        </p:spPr>
      </p:pic>
      <p:pic>
        <p:nvPicPr>
          <p:cNvPr id="2054" name="Picture 14" descr="http://4.bp.blogspot.com/-ta-sHO7hL4g/Twn4Nl-flQI/AAAAAAAAQCc/rX6FR7gtars/s1600/hareketli_tas_davri_resimleri_53.gif"/>
          <p:cNvPicPr>
            <a:picLocks noChangeAspect="1" noChangeArrowheads="1" noCrop="1"/>
          </p:cNvPicPr>
          <p:nvPr/>
        </p:nvPicPr>
        <p:blipFill>
          <a:blip r:embed="rId4" cstate="print"/>
          <a:srcRect/>
          <a:stretch>
            <a:fillRect/>
          </a:stretch>
        </p:blipFill>
        <p:spPr bwMode="auto">
          <a:xfrm>
            <a:off x="10382251" y="2000251"/>
            <a:ext cx="1104900" cy="2181225"/>
          </a:xfrm>
          <a:prstGeom prst="rect">
            <a:avLst/>
          </a:prstGeom>
          <a:noFill/>
          <a:ln w="9525">
            <a:noFill/>
            <a:miter lim="800000"/>
            <a:headEnd/>
            <a:tailEnd/>
          </a:ln>
        </p:spPr>
      </p:pic>
      <p:pic>
        <p:nvPicPr>
          <p:cNvPr id="2055" name="Picture 20" descr="http://2.bp.blogspot.com/-oxxRfh3zuQg/Twn4db0eYOI/AAAAAAAAQFQ/v-xKySR24bs/s1600/hareketli_tas_davri_resimleri_75.gif"/>
          <p:cNvPicPr>
            <a:picLocks noChangeAspect="1" noChangeArrowheads="1" noCrop="1"/>
          </p:cNvPicPr>
          <p:nvPr/>
        </p:nvPicPr>
        <p:blipFill>
          <a:blip r:embed="rId5" cstate="print"/>
          <a:srcRect/>
          <a:stretch>
            <a:fillRect/>
          </a:stretch>
        </p:blipFill>
        <p:spPr bwMode="auto">
          <a:xfrm>
            <a:off x="0" y="4643439"/>
            <a:ext cx="2159000" cy="1781175"/>
          </a:xfrm>
          <a:prstGeom prst="rect">
            <a:avLst/>
          </a:prstGeom>
          <a:noFill/>
          <a:ln w="9525">
            <a:noFill/>
            <a:miter lim="800000"/>
            <a:headEnd/>
            <a:tailEnd/>
          </a:ln>
        </p:spPr>
      </p:pic>
      <p:pic>
        <p:nvPicPr>
          <p:cNvPr id="2056" name="Picture 2" descr="http://www.usluadam.com/wp-content/uploads/manzara-resmi-indir.jpg"/>
          <p:cNvPicPr>
            <a:picLocks noChangeAspect="1" noChangeArrowheads="1"/>
          </p:cNvPicPr>
          <p:nvPr/>
        </p:nvPicPr>
        <p:blipFill>
          <a:blip r:embed="rId6" cstate="print"/>
          <a:srcRect/>
          <a:stretch>
            <a:fillRect/>
          </a:stretch>
        </p:blipFill>
        <p:spPr bwMode="auto">
          <a:xfrm>
            <a:off x="2667001" y="1571626"/>
            <a:ext cx="6762751" cy="2544763"/>
          </a:xfrm>
          <a:prstGeom prst="rect">
            <a:avLst/>
          </a:prstGeom>
          <a:noFill/>
          <a:ln w="9525">
            <a:noFill/>
            <a:miter lim="800000"/>
            <a:headEnd/>
            <a:tailEnd/>
          </a:ln>
        </p:spPr>
      </p:pic>
      <p:pic>
        <p:nvPicPr>
          <p:cNvPr id="2057" name="Picture 12" descr="http://www.herodevyapilir.com/download.php?file=_temiz_cevre-20130115-184530.jpg"/>
          <p:cNvPicPr>
            <a:picLocks noChangeAspect="1" noChangeArrowheads="1"/>
          </p:cNvPicPr>
          <p:nvPr/>
        </p:nvPicPr>
        <p:blipFill>
          <a:blip r:embed="rId7" cstate="print"/>
          <a:srcRect/>
          <a:stretch>
            <a:fillRect/>
          </a:stretch>
        </p:blipFill>
        <p:spPr bwMode="auto">
          <a:xfrm>
            <a:off x="2762251" y="4214814"/>
            <a:ext cx="6762749" cy="2428875"/>
          </a:xfrm>
          <a:prstGeom prst="rect">
            <a:avLst/>
          </a:prstGeom>
          <a:noFill/>
          <a:ln w="9525">
            <a:noFill/>
            <a:miter lim="800000"/>
            <a:headEnd/>
            <a:tailEnd/>
          </a:ln>
        </p:spPr>
      </p:pic>
      <p:sp>
        <p:nvSpPr>
          <p:cNvPr id="10" name="WordArt 6"/>
          <p:cNvSpPr>
            <a:spLocks noChangeArrowheads="1" noChangeShapeType="1" noTextEdit="1"/>
          </p:cNvSpPr>
          <p:nvPr/>
        </p:nvSpPr>
        <p:spPr bwMode="auto">
          <a:xfrm>
            <a:off x="1162594" y="4193178"/>
            <a:ext cx="10175966" cy="560602"/>
          </a:xfrm>
          <a:prstGeom prst="rect">
            <a:avLst/>
          </a:prstGeom>
        </p:spPr>
        <p:txBody>
          <a:bodyPr wrap="none" fromWordArt="1">
            <a:prstTxWarp prst="textPlain">
              <a:avLst>
                <a:gd name="adj" fmla="val 50000"/>
              </a:avLst>
            </a:prstTxWarp>
          </a:bodyPr>
          <a:lstStyle/>
          <a:p>
            <a:pPr algn="ctr"/>
            <a:r>
              <a:rPr lang="tr-TR" sz="3600" kern="10" dirty="0" smtClean="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rPr>
              <a:t>BİLGİ YUVAMIZIN KUZUCUKLARI  </a:t>
            </a:r>
            <a:endParaRPr lang="tr-TR" sz="3600" kern="10" dirty="0">
              <a:ln w="12700">
                <a:solidFill>
                  <a:srgbClr val="FF0000"/>
                </a:solidFill>
                <a:round/>
                <a:headEnd/>
                <a:tailEnd/>
              </a:ln>
              <a:solidFill>
                <a:schemeClr val="bg1"/>
              </a:solidFill>
              <a:effectLst>
                <a:outerShdw dist="35921" dir="2700000" sy="50000" kx="2115830" algn="bl" rotWithShape="0">
                  <a:srgbClr val="C0C0C0">
                    <a:alpha val="79999"/>
                  </a:srgbClr>
                </a:outerShdw>
              </a:effectLst>
              <a:latin typeface="Arial Black"/>
            </a:endParaRPr>
          </a:p>
        </p:txBody>
      </p:sp>
      <p:sp>
        <p:nvSpPr>
          <p:cNvPr id="11" name="WordArt 11" descr="Kesik çizgili dikey"/>
          <p:cNvSpPr>
            <a:spLocks noChangeArrowheads="1" noChangeShapeType="1" noTextEdit="1"/>
          </p:cNvSpPr>
          <p:nvPr/>
        </p:nvSpPr>
        <p:spPr bwMode="auto">
          <a:xfrm>
            <a:off x="2743201" y="6118123"/>
            <a:ext cx="4283120" cy="432718"/>
          </a:xfrm>
          <a:prstGeom prst="rect">
            <a:avLst/>
          </a:prstGeom>
        </p:spPr>
        <p:txBody>
          <a:bodyPr wrap="none" fromWordArt="1">
            <a:prstTxWarp prst="textCanDown">
              <a:avLst>
                <a:gd name="adj" fmla="val 14287"/>
              </a:avLst>
            </a:prstTxWarp>
          </a:bodyPr>
          <a:lstStyle/>
          <a:p>
            <a:pPr algn="ctr"/>
            <a:r>
              <a:rPr lang="tr-TR" sz="3600" kern="10" dirty="0">
                <a:ln w="38100">
                  <a:solidFill>
                    <a:srgbClr val="000000"/>
                  </a:solidFill>
                  <a:round/>
                  <a:headEnd/>
                  <a:tailEnd/>
                </a:ln>
                <a:solidFill>
                  <a:schemeClr val="bg1"/>
                </a:solidFill>
                <a:effectLst>
                  <a:outerShdw dist="45791" dir="2021404" algn="ctr" rotWithShape="0">
                    <a:srgbClr val="808080">
                      <a:alpha val="79999"/>
                    </a:srgbClr>
                  </a:outerShdw>
                </a:effectLst>
                <a:latin typeface="Arial Black"/>
              </a:rPr>
              <a:t>TUNCAY YILDIRICI</a:t>
            </a:r>
            <a:r>
              <a:rPr lang="tr-TR" sz="3600" kern="10" dirty="0">
                <a:ln w="38100">
                  <a:solidFill>
                    <a:srgbClr val="000000"/>
                  </a:solidFill>
                  <a:round/>
                  <a:headEnd/>
                  <a:tailEnd/>
                </a:ln>
                <a:pattFill prst="dashVert">
                  <a:fgClr>
                    <a:srgbClr val="FF3300"/>
                  </a:fgClr>
                  <a:bgClr>
                    <a:schemeClr val="accent2"/>
                  </a:bgClr>
                </a:pattFill>
                <a:effectLst>
                  <a:outerShdw dist="45791" dir="2021404" algn="ctr" rotWithShape="0">
                    <a:srgbClr val="808080">
                      <a:alpha val="79999"/>
                    </a:srgbClr>
                  </a:outerShdw>
                </a:effectLst>
                <a:latin typeface="Arial Black"/>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170633"/>
            <a:ext cx="10915650" cy="6229350"/>
          </a:xfrm>
          <a:prstGeom prst="rect">
            <a:avLst/>
          </a:prstGeom>
          <a:noFill/>
          <a:ln w="9525">
            <a:noFill/>
            <a:miter lim="800000"/>
            <a:headEnd/>
            <a:tailEnd/>
          </a:ln>
        </p:spPr>
      </p:pic>
      <p:sp>
        <p:nvSpPr>
          <p:cNvPr id="3" name="2 Dikdörtgen"/>
          <p:cNvSpPr/>
          <p:nvPr/>
        </p:nvSpPr>
        <p:spPr>
          <a:xfrm>
            <a:off x="1240973" y="3532698"/>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Güneş ve bulutları görüyorum.</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5455921" y="3489155"/>
            <a:ext cx="3962399"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Ay ve yıldızları  görüyorum.</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365759" y="676897"/>
            <a:ext cx="11338561" cy="5603222"/>
          </a:xfrm>
          <a:prstGeom prst="rect">
            <a:avLst/>
          </a:prstGeom>
          <a:noFill/>
          <a:ln w="9525">
            <a:noFill/>
            <a:miter lim="800000"/>
            <a:headEnd/>
            <a:tailEnd/>
          </a:ln>
        </p:spPr>
      </p:pic>
      <p:sp>
        <p:nvSpPr>
          <p:cNvPr id="3" name="2 Dikdörtgen"/>
          <p:cNvSpPr/>
          <p:nvPr/>
        </p:nvSpPr>
        <p:spPr>
          <a:xfrm>
            <a:off x="8068492" y="2365749"/>
            <a:ext cx="8142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6627224" y="3732994"/>
            <a:ext cx="8142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9043853" y="4111818"/>
            <a:ext cx="8142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6379029" y="5391977"/>
            <a:ext cx="8142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7" name="6 Dikdörtgen"/>
          <p:cNvSpPr/>
          <p:nvPr/>
        </p:nvSpPr>
        <p:spPr>
          <a:xfrm>
            <a:off x="9222378" y="5818698"/>
            <a:ext cx="8142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352696" y="487873"/>
            <a:ext cx="11194870" cy="5505543"/>
          </a:xfrm>
          <a:prstGeom prst="rect">
            <a:avLst/>
          </a:prstGeom>
          <a:noFill/>
          <a:ln w="9525">
            <a:noFill/>
            <a:miter lim="800000"/>
            <a:headEnd/>
            <a:tailEnd/>
          </a:ln>
        </p:spPr>
      </p:pic>
      <p:sp>
        <p:nvSpPr>
          <p:cNvPr id="3" name="2 Dikdörtgen"/>
          <p:cNvSpPr/>
          <p:nvPr/>
        </p:nvSpPr>
        <p:spPr>
          <a:xfrm>
            <a:off x="7062652" y="2640069"/>
            <a:ext cx="3466011" cy="2585323"/>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Resimde görülen evler ahşaptan yapılmış küçük yapılardır.Evlerin çevresi yeşilliklerle örtülü.Evlerin önleri taş döşeli.Bu evlerde tek aile yaşıyor.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261256" y="248195"/>
            <a:ext cx="11429999" cy="6443254"/>
          </a:xfrm>
          <a:prstGeom prst="rect">
            <a:avLst/>
          </a:prstGeom>
          <a:noFill/>
          <a:ln w="9525">
            <a:noFill/>
            <a:miter lim="800000"/>
            <a:headEnd/>
            <a:tailEnd/>
          </a:ln>
        </p:spPr>
      </p:pic>
      <p:sp>
        <p:nvSpPr>
          <p:cNvPr id="3" name="2 Dikdörtgen"/>
          <p:cNvSpPr/>
          <p:nvPr/>
        </p:nvSpPr>
        <p:spPr>
          <a:xfrm>
            <a:off x="844732" y="1268469"/>
            <a:ext cx="3466011" cy="3416320"/>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Resimde görülen yeni ev ise birçok aileyi barındırıyor. Apartman olarak yapılan binanın üzerinde çanak antenler var. Binanın çevresinde geçmişteki evlere nazaran çok az bir yeşil alanı var.</a:t>
            </a:r>
          </a:p>
          <a:p>
            <a:r>
              <a:rPr lang="tr-TR" sz="2400" b="1" dirty="0" smtClean="0">
                <a:solidFill>
                  <a:srgbClr val="FF0000"/>
                </a:solidFill>
                <a:latin typeface="Calibri" pitchFamily="34" charset="0"/>
                <a:cs typeface="Arial" pitchFamily="34" charset="0"/>
              </a:rPr>
              <a:t>Güzel bir yolu var.</a:t>
            </a: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478602" y="274320"/>
            <a:ext cx="11199592" cy="6262155"/>
          </a:xfrm>
          <a:prstGeom prst="rect">
            <a:avLst/>
          </a:prstGeom>
          <a:noFill/>
          <a:ln w="9525">
            <a:noFill/>
            <a:miter lim="800000"/>
            <a:headEnd/>
            <a:tailEnd/>
          </a:ln>
        </p:spPr>
      </p:pic>
      <p:sp>
        <p:nvSpPr>
          <p:cNvPr id="3" name="2 Dikdörtgen"/>
          <p:cNvSpPr/>
          <p:nvPr/>
        </p:nvSpPr>
        <p:spPr>
          <a:xfrm>
            <a:off x="1432560" y="2143680"/>
            <a:ext cx="4393474"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Çevrenin ağaçlandırılması.</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1415143" y="2648777"/>
            <a:ext cx="4393474" cy="1107996"/>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Dere yataklarına uzak yerlere binaların yapılması.</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1254034" y="3624137"/>
            <a:ext cx="4393474" cy="1107996"/>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Binaların yapımında kaliteli malzemeler kullanılması.</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737644" y="773294"/>
            <a:ext cx="10875236" cy="5287872"/>
          </a:xfrm>
          <a:prstGeom prst="rect">
            <a:avLst/>
          </a:prstGeom>
          <a:noFill/>
          <a:ln w="9525">
            <a:noFill/>
            <a:miter lim="800000"/>
            <a:headEnd/>
            <a:tailEnd/>
          </a:ln>
        </p:spPr>
      </p:pic>
      <p:sp>
        <p:nvSpPr>
          <p:cNvPr id="3" name="2 Dikdörtgen"/>
          <p:cNvSpPr/>
          <p:nvPr/>
        </p:nvSpPr>
        <p:spPr>
          <a:xfrm>
            <a:off x="1480457" y="2008698"/>
            <a:ext cx="9139646" cy="954107"/>
          </a:xfrm>
          <a:prstGeom prst="rect">
            <a:avLst/>
          </a:prstGeom>
        </p:spPr>
        <p:txBody>
          <a:bodyPr wrap="square">
            <a:spAutoFit/>
          </a:bodyPr>
          <a:lstStyle/>
          <a:p>
            <a:r>
              <a:rPr lang="tr-TR" sz="2800" dirty="0" smtClean="0">
                <a:solidFill>
                  <a:srgbClr val="FF0000"/>
                </a:solidFill>
                <a:latin typeface="Calibri" pitchFamily="34" charset="0"/>
                <a:cs typeface="Arial" pitchFamily="34" charset="0"/>
              </a:rPr>
              <a:t>Doğal afetler sonrasında yardımcı olacak kurum ve kuruluşlar  oluşturmuşlar.</a:t>
            </a:r>
            <a:endParaRPr lang="tr-TR" sz="2800" dirty="0">
              <a:solidFill>
                <a:srgbClr val="FF0000"/>
              </a:solidFill>
              <a:latin typeface="Calibri" pitchFamily="34" charset="0"/>
              <a:cs typeface="Arial" pitchFamily="34" charset="0"/>
            </a:endParaRPr>
          </a:p>
        </p:txBody>
      </p:sp>
      <p:sp>
        <p:nvSpPr>
          <p:cNvPr id="5" name="4 Dikdörtgen"/>
          <p:cNvSpPr/>
          <p:nvPr/>
        </p:nvSpPr>
        <p:spPr>
          <a:xfrm>
            <a:off x="1240971" y="2879554"/>
            <a:ext cx="9810206"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Binaların yapımında kaliteli malzemeler kullanılması.</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1153884" y="3445612"/>
            <a:ext cx="8800011"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Dere yataklarına uzak yerlere binaların yapılması.</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8" name="7 Dikdörtgen"/>
          <p:cNvSpPr/>
          <p:nvPr/>
        </p:nvSpPr>
        <p:spPr>
          <a:xfrm>
            <a:off x="1288868" y="3985543"/>
            <a:ext cx="876953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Çevrenin ağaçlandırılması.</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561703" y="380763"/>
            <a:ext cx="11181806" cy="4243488"/>
          </a:xfrm>
          <a:prstGeom prst="rect">
            <a:avLst/>
          </a:prstGeom>
          <a:noFill/>
          <a:ln w="9525">
            <a:noFill/>
            <a:miter lim="800000"/>
            <a:headEnd/>
            <a:tailEnd/>
          </a:ln>
        </p:spPr>
      </p:pic>
      <p:sp>
        <p:nvSpPr>
          <p:cNvPr id="3" name="2 Dikdörtgen"/>
          <p:cNvSpPr/>
          <p:nvPr/>
        </p:nvSpPr>
        <p:spPr>
          <a:xfrm>
            <a:off x="1271452" y="3955062"/>
            <a:ext cx="9831977" cy="830997"/>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Benzerlikleri : Her iki çevrede de yeşil alanlar görülür. Canlılar her iki çevreden de yararlanır. </a:t>
            </a:r>
            <a:endParaRPr lang="tr-TR" sz="2400" b="1" dirty="0">
              <a:solidFill>
                <a:srgbClr val="FF0000"/>
              </a:solidFill>
              <a:latin typeface="Calibri" pitchFamily="34" charset="0"/>
              <a:cs typeface="Arial" pitchFamily="34" charset="0"/>
            </a:endParaRPr>
          </a:p>
        </p:txBody>
      </p:sp>
      <p:sp>
        <p:nvSpPr>
          <p:cNvPr id="4" name="3 Dikdörtgen"/>
          <p:cNvSpPr/>
          <p:nvPr/>
        </p:nvSpPr>
        <p:spPr>
          <a:xfrm>
            <a:off x="953590" y="4773668"/>
            <a:ext cx="9831977" cy="830997"/>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Farklılıkları : Yapay çevre insanlar tarafından oluşturulur. Doğal çevre ise kendiliğinden oluşur.</a:t>
            </a:r>
            <a:endParaRPr lang="tr-TR" sz="2400" b="1" dirty="0">
              <a:solidFill>
                <a:srgbClr val="FF0000"/>
              </a:solidFill>
              <a:latin typeface="Calibri" pitchFamily="34" charset="0"/>
              <a:cs typeface="Arial" pitchFamily="34" charset="0"/>
            </a:endParaRPr>
          </a:p>
        </p:txBody>
      </p:sp>
      <p:sp>
        <p:nvSpPr>
          <p:cNvPr id="5" name="4 Dikdörtgen"/>
          <p:cNvSpPr/>
          <p:nvPr/>
        </p:nvSpPr>
        <p:spPr>
          <a:xfrm>
            <a:off x="3576918" y="5173878"/>
            <a:ext cx="8417859" cy="461665"/>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 Yapay çevre insanlar yaşar Doğal çevrede ise hayvanlar yaşar.</a:t>
            </a:r>
            <a:endParaRPr lang="tr-TR" sz="2400" b="1" dirty="0">
              <a:solidFill>
                <a:srgbClr val="FF0000"/>
              </a:solidFill>
              <a:latin typeface="Calibri" pitchFamily="34" charset="0"/>
              <a:cs typeface="Arial" pitchFamily="34" charset="0"/>
            </a:endParaRPr>
          </a:p>
        </p:txBody>
      </p:sp>
      <p:sp>
        <p:nvSpPr>
          <p:cNvPr id="6" name="5 Dikdörtgen"/>
          <p:cNvSpPr/>
          <p:nvPr/>
        </p:nvSpPr>
        <p:spPr>
          <a:xfrm>
            <a:off x="832566" y="5645422"/>
            <a:ext cx="9831977" cy="954107"/>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Yapay çevreler şehir merkezinde, doğal çevreler ise şehir dışında bulunur.</a:t>
            </a:r>
            <a:endParaRPr lang="tr-TR" sz="2800" b="1"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srcRect/>
          <a:stretch>
            <a:fillRect/>
          </a:stretch>
        </p:blipFill>
        <p:spPr bwMode="auto">
          <a:xfrm>
            <a:off x="653143" y="261257"/>
            <a:ext cx="11538857" cy="6322422"/>
          </a:xfrm>
          <a:prstGeom prst="rect">
            <a:avLst/>
          </a:prstGeom>
          <a:noFill/>
          <a:ln w="9525">
            <a:noFill/>
            <a:miter lim="800000"/>
            <a:headEnd/>
            <a:tailEnd/>
          </a:ln>
        </p:spPr>
      </p:pic>
      <p:sp>
        <p:nvSpPr>
          <p:cNvPr id="3" name="2 Dikdörtgen"/>
          <p:cNvSpPr/>
          <p:nvPr/>
        </p:nvSpPr>
        <p:spPr>
          <a:xfrm>
            <a:off x="5704114" y="5148138"/>
            <a:ext cx="1271451" cy="769441"/>
          </a:xfrm>
          <a:prstGeom prst="rect">
            <a:avLst/>
          </a:prstGeom>
        </p:spPr>
        <p:txBody>
          <a:bodyPr wrap="square">
            <a:spAutoFit/>
          </a:bodyPr>
          <a:lstStyle/>
          <a:p>
            <a:r>
              <a:rPr lang="tr-TR" sz="4400" b="1" dirty="0" smtClean="0">
                <a:solidFill>
                  <a:srgbClr val="FF0000"/>
                </a:solidFill>
                <a:latin typeface="Calibri" pitchFamily="34" charset="0"/>
                <a:cs typeface="Arial" pitchFamily="34" charset="0"/>
              </a:rPr>
              <a:t>ölür</a:t>
            </a:r>
            <a:endParaRPr lang="tr-TR" sz="4400" b="1" dirty="0">
              <a:solidFill>
                <a:srgbClr val="FF0000"/>
              </a:solidFill>
              <a:latin typeface="Calibri" pitchFamily="34" charset="0"/>
              <a:cs typeface="Arial" pitchFamily="34" charset="0"/>
            </a:endParaRPr>
          </a:p>
        </p:txBody>
      </p:sp>
      <p:sp>
        <p:nvSpPr>
          <p:cNvPr id="4" name="3 Dikdörtgen"/>
          <p:cNvSpPr/>
          <p:nvPr/>
        </p:nvSpPr>
        <p:spPr>
          <a:xfrm>
            <a:off x="4376058" y="3471738"/>
            <a:ext cx="1824446" cy="769441"/>
          </a:xfrm>
          <a:prstGeom prst="rect">
            <a:avLst/>
          </a:prstGeom>
        </p:spPr>
        <p:txBody>
          <a:bodyPr wrap="square">
            <a:spAutoFit/>
          </a:bodyPr>
          <a:lstStyle/>
          <a:p>
            <a:r>
              <a:rPr lang="tr-TR" sz="4400" b="1" dirty="0" smtClean="0">
                <a:solidFill>
                  <a:srgbClr val="FF0000"/>
                </a:solidFill>
                <a:latin typeface="Calibri" pitchFamily="34" charset="0"/>
                <a:cs typeface="Arial" pitchFamily="34" charset="0"/>
              </a:rPr>
              <a:t>güneş</a:t>
            </a:r>
            <a:endParaRPr lang="tr-TR" sz="4400" b="1" dirty="0">
              <a:solidFill>
                <a:srgbClr val="FF0000"/>
              </a:solidFill>
              <a:latin typeface="Calibri" pitchFamily="34" charset="0"/>
              <a:cs typeface="Arial" pitchFamily="34" charset="0"/>
            </a:endParaRPr>
          </a:p>
        </p:txBody>
      </p:sp>
      <p:sp>
        <p:nvSpPr>
          <p:cNvPr id="5" name="4 Dikdörtgen"/>
          <p:cNvSpPr/>
          <p:nvPr/>
        </p:nvSpPr>
        <p:spPr>
          <a:xfrm>
            <a:off x="6866709" y="3489155"/>
            <a:ext cx="1558834" cy="769441"/>
          </a:xfrm>
          <a:prstGeom prst="rect">
            <a:avLst/>
          </a:prstGeom>
        </p:spPr>
        <p:txBody>
          <a:bodyPr wrap="square">
            <a:spAutoFit/>
          </a:bodyPr>
          <a:lstStyle/>
          <a:p>
            <a:r>
              <a:rPr lang="tr-TR" sz="4400" b="1" dirty="0" smtClean="0">
                <a:solidFill>
                  <a:srgbClr val="FF0000"/>
                </a:solidFill>
                <a:latin typeface="Calibri" pitchFamily="34" charset="0"/>
                <a:cs typeface="Arial" pitchFamily="34" charset="0"/>
              </a:rPr>
              <a:t>hava</a:t>
            </a:r>
            <a:endParaRPr lang="tr-TR" sz="4400" b="1" dirty="0">
              <a:solidFill>
                <a:srgbClr val="FF0000"/>
              </a:solidFill>
              <a:latin typeface="Calibri" pitchFamily="34" charset="0"/>
              <a:cs typeface="Arial" pitchFamily="34" charset="0"/>
            </a:endParaRPr>
          </a:p>
        </p:txBody>
      </p:sp>
      <p:sp>
        <p:nvSpPr>
          <p:cNvPr id="6" name="5 Dikdörtgen"/>
          <p:cNvSpPr/>
          <p:nvPr/>
        </p:nvSpPr>
        <p:spPr>
          <a:xfrm>
            <a:off x="9152708" y="3463029"/>
            <a:ext cx="1793966" cy="769441"/>
          </a:xfrm>
          <a:prstGeom prst="rect">
            <a:avLst/>
          </a:prstGeom>
        </p:spPr>
        <p:txBody>
          <a:bodyPr wrap="square">
            <a:spAutoFit/>
          </a:bodyPr>
          <a:lstStyle/>
          <a:p>
            <a:r>
              <a:rPr lang="tr-TR" sz="4400" b="1" dirty="0" smtClean="0">
                <a:solidFill>
                  <a:srgbClr val="FF0000"/>
                </a:solidFill>
                <a:latin typeface="Calibri" pitchFamily="34" charset="0"/>
                <a:cs typeface="Arial" pitchFamily="34" charset="0"/>
              </a:rPr>
              <a:t>besin</a:t>
            </a:r>
            <a:endParaRPr lang="tr-TR" sz="4400" b="1" dirty="0">
              <a:solidFill>
                <a:srgbClr val="FF0000"/>
              </a:solidFill>
              <a:latin typeface="Calibri" pitchFamily="34" charset="0"/>
              <a:cs typeface="Arial" pitchFamily="34" charset="0"/>
            </a:endParaRPr>
          </a:p>
        </p:txBody>
      </p:sp>
      <p:sp>
        <p:nvSpPr>
          <p:cNvPr id="7" name="6 Dikdörtgen"/>
          <p:cNvSpPr/>
          <p:nvPr/>
        </p:nvSpPr>
        <p:spPr>
          <a:xfrm>
            <a:off x="2281646" y="3332401"/>
            <a:ext cx="1271451" cy="769441"/>
          </a:xfrm>
          <a:prstGeom prst="rect">
            <a:avLst/>
          </a:prstGeom>
        </p:spPr>
        <p:txBody>
          <a:bodyPr wrap="square">
            <a:spAutoFit/>
          </a:bodyPr>
          <a:lstStyle/>
          <a:p>
            <a:r>
              <a:rPr lang="tr-TR" sz="4400" b="1" dirty="0" smtClean="0">
                <a:solidFill>
                  <a:srgbClr val="FF0000"/>
                </a:solidFill>
                <a:latin typeface="Calibri" pitchFamily="34" charset="0"/>
                <a:cs typeface="Arial" pitchFamily="34" charset="0"/>
              </a:rPr>
              <a:t>su</a:t>
            </a:r>
            <a:endParaRPr lang="tr-TR" sz="4400" b="1"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a:stretch>
            <a:fillRect/>
          </a:stretch>
        </p:blipFill>
        <p:spPr bwMode="auto">
          <a:xfrm>
            <a:off x="445770" y="822959"/>
            <a:ext cx="10934700" cy="5564777"/>
          </a:xfrm>
          <a:prstGeom prst="rect">
            <a:avLst/>
          </a:prstGeom>
          <a:noFill/>
          <a:ln w="9525">
            <a:noFill/>
            <a:miter lim="800000"/>
            <a:headEnd/>
            <a:tailEnd/>
          </a:ln>
        </p:spPr>
      </p:pic>
      <p:sp>
        <p:nvSpPr>
          <p:cNvPr id="3" name="2 Dikdörtgen"/>
          <p:cNvSpPr/>
          <p:nvPr/>
        </p:nvSpPr>
        <p:spPr>
          <a:xfrm>
            <a:off x="1615440" y="2117555"/>
            <a:ext cx="7580811"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Kişisel temizliğimize dikkat etmeliyiz. </a:t>
            </a:r>
            <a:endParaRPr lang="tr-TR" sz="2800" b="1" dirty="0">
              <a:solidFill>
                <a:srgbClr val="FF0000"/>
              </a:solidFill>
              <a:latin typeface="Calibri" pitchFamily="34" charset="0"/>
              <a:cs typeface="Arial" pitchFamily="34" charset="0"/>
            </a:endParaRPr>
          </a:p>
        </p:txBody>
      </p:sp>
      <p:sp>
        <p:nvSpPr>
          <p:cNvPr id="4" name="3 Dikdörtgen"/>
          <p:cNvSpPr/>
          <p:nvPr/>
        </p:nvSpPr>
        <p:spPr>
          <a:xfrm>
            <a:off x="1336766" y="2687966"/>
            <a:ext cx="7580811"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Evimizi temiz tutmalıyız. </a:t>
            </a:r>
            <a:endParaRPr lang="tr-TR" sz="2800" b="1" dirty="0">
              <a:solidFill>
                <a:srgbClr val="FF0000"/>
              </a:solidFill>
              <a:latin typeface="Calibri" pitchFamily="34" charset="0"/>
              <a:cs typeface="Arial" pitchFamily="34" charset="0"/>
            </a:endParaRPr>
          </a:p>
        </p:txBody>
      </p:sp>
      <p:sp>
        <p:nvSpPr>
          <p:cNvPr id="5" name="4 Dikdörtgen"/>
          <p:cNvSpPr/>
          <p:nvPr/>
        </p:nvSpPr>
        <p:spPr>
          <a:xfrm>
            <a:off x="1258388" y="3262732"/>
            <a:ext cx="7580811"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Yerlere çöp atmamalıyız. </a:t>
            </a:r>
            <a:endParaRPr lang="tr-TR" sz="2800" b="1" dirty="0">
              <a:solidFill>
                <a:srgbClr val="FF0000"/>
              </a:solidFill>
              <a:latin typeface="Calibri" pitchFamily="34" charset="0"/>
              <a:cs typeface="Arial" pitchFamily="34" charset="0"/>
            </a:endParaRPr>
          </a:p>
        </p:txBody>
      </p:sp>
      <p:sp>
        <p:nvSpPr>
          <p:cNvPr id="6" name="5 Dikdörtgen"/>
          <p:cNvSpPr/>
          <p:nvPr/>
        </p:nvSpPr>
        <p:spPr>
          <a:xfrm>
            <a:off x="1336766" y="3889749"/>
            <a:ext cx="7580811"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Çevremizi yeşil alanları çoğaltmalıyız. </a:t>
            </a:r>
            <a:endParaRPr lang="tr-TR" sz="2800" b="1" dirty="0">
              <a:solidFill>
                <a:srgbClr val="FF0000"/>
              </a:solidFill>
              <a:latin typeface="Calibri" pitchFamily="34" charset="0"/>
              <a:cs typeface="Arial" pitchFamily="34" charset="0"/>
            </a:endParaRPr>
          </a:p>
        </p:txBody>
      </p:sp>
      <p:sp>
        <p:nvSpPr>
          <p:cNvPr id="7" name="6 Dikdörtgen"/>
          <p:cNvSpPr/>
          <p:nvPr/>
        </p:nvSpPr>
        <p:spPr>
          <a:xfrm>
            <a:off x="1166948" y="4451452"/>
            <a:ext cx="7580811"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Çevre temizliğine dikkat etmeliyiz.. </a:t>
            </a:r>
            <a:endParaRPr lang="tr-TR" sz="2800" b="1"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278811" y="692331"/>
            <a:ext cx="11595326" cy="5995852"/>
          </a:xfrm>
          <a:prstGeom prst="rect">
            <a:avLst/>
          </a:prstGeom>
          <a:noFill/>
          <a:ln w="9525">
            <a:noFill/>
            <a:miter lim="800000"/>
            <a:headEnd/>
            <a:tailEnd/>
          </a:ln>
        </p:spPr>
      </p:pic>
      <p:sp>
        <p:nvSpPr>
          <p:cNvPr id="3" name="2 Dikdörtgen"/>
          <p:cNvSpPr/>
          <p:nvPr/>
        </p:nvSpPr>
        <p:spPr>
          <a:xfrm>
            <a:off x="966650" y="2300434"/>
            <a:ext cx="9823269" cy="415498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Dünyada meydana gelen doğal afetlerle ile  artık yaşamamız mümkün olmuyordu. Yaşamımızı ayda sürdürmeye karar verdik. Yaşam tarzımızdaki bu değişim </a:t>
            </a:r>
            <a:r>
              <a:rPr lang="tr-TR" sz="2400" b="1" dirty="0" err="1" smtClean="0">
                <a:solidFill>
                  <a:srgbClr val="FF0000"/>
                </a:solidFill>
                <a:latin typeface="Calibri" pitchFamily="34" charset="0"/>
                <a:cs typeface="Arial" pitchFamily="34" charset="0"/>
              </a:rPr>
              <a:t>kesinliklikle</a:t>
            </a:r>
            <a:r>
              <a:rPr lang="tr-TR" sz="2400" b="1" dirty="0" smtClean="0">
                <a:solidFill>
                  <a:srgbClr val="FF0000"/>
                </a:solidFill>
                <a:latin typeface="Calibri" pitchFamily="34" charset="0"/>
                <a:cs typeface="Arial" pitchFamily="34" charset="0"/>
              </a:rPr>
              <a:t> zor gelecekti.Dünya ile ayı karşılaştırma yaptığımızda ne kadar zor bir bir hayatın bizleri beklediğini fark ettik. Aile büyüklerimiz bize orada hayat mücadelemizin zor olacağını anlattı. Ayda hava , su ve toprağın olmadığını anlattı. Ancak dünyadaki afetlerin neden sonuç ilişkini incelediğimizde buna mecbur olduğumuzu anladık. Ay üzerinde geliştirilen yaşam üssünde maddeler yine katı, sıvı , gaz halinde bulunuyordu. Doğal çevremiz olmasa da bu üsse yapay bir çevre oluşturduk. Ayrıca uzaydan gelebilecek tehlikelere de karşı bir kalkan inşa ettik. Dünyamız eski haline gelene kadar  burada yaşamak zorundayız.</a:t>
            </a:r>
            <a:endParaRPr lang="tr-TR" sz="2400" b="1"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0" y="209006"/>
            <a:ext cx="12192000" cy="6858000"/>
          </a:xfrm>
          <a:prstGeom prst="rect">
            <a:avLst/>
          </a:prstGeom>
          <a:noFill/>
          <a:ln w="9525">
            <a:noFill/>
            <a:miter lim="800000"/>
            <a:headEnd/>
            <a:tailEnd/>
          </a:ln>
        </p:spPr>
      </p:pic>
      <p:sp>
        <p:nvSpPr>
          <p:cNvPr id="3" name="2 Dikdörtgen"/>
          <p:cNvSpPr/>
          <p:nvPr/>
        </p:nvSpPr>
        <p:spPr>
          <a:xfrm>
            <a:off x="1155984" y="2060950"/>
            <a:ext cx="10182575" cy="1477328"/>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Buz suyun soğuk havanın etkisiyle sıvı halden katı hale geçmesiyle oluşur. Buzun erimesi ise yüksek sıcaklıkta oluşur.Havalar ısındığında buzlar eriyerek sıvı hale geçer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1295320" y="4146652"/>
            <a:ext cx="10182575"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Buz erimeye başlar. Katı halden sıvı hale geçerek su oluşur.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1251777" y="6119336"/>
            <a:ext cx="10182575" cy="1107996"/>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Su belirli bir sıcaklığa gelince kaynamaya başlar. Kaynama ile birlikte  buharlaşma başlar. Su sıvı halden gaz haline geçer.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457200" y="418011"/>
            <a:ext cx="11390811" cy="6061166"/>
          </a:xfrm>
          <a:prstGeom prst="rect">
            <a:avLst/>
          </a:prstGeom>
          <a:noFill/>
          <a:ln w="9525">
            <a:noFill/>
            <a:miter lim="800000"/>
            <a:headEnd/>
            <a:tailEnd/>
          </a:ln>
        </p:spPr>
      </p:pic>
      <p:sp>
        <p:nvSpPr>
          <p:cNvPr id="3" name="2 Dikdörtgen"/>
          <p:cNvSpPr/>
          <p:nvPr/>
        </p:nvSpPr>
        <p:spPr>
          <a:xfrm>
            <a:off x="7746276" y="893999"/>
            <a:ext cx="2416627"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Katı , sıvı , gaz</a:t>
            </a:r>
            <a:endParaRPr lang="tr-TR" sz="2800" b="1" dirty="0">
              <a:solidFill>
                <a:srgbClr val="FF0000"/>
              </a:solidFill>
              <a:latin typeface="Calibri" pitchFamily="34" charset="0"/>
              <a:cs typeface="Arial" pitchFamily="34" charset="0"/>
            </a:endParaRPr>
          </a:p>
        </p:txBody>
      </p:sp>
      <p:sp>
        <p:nvSpPr>
          <p:cNvPr id="4" name="3 Dikdörtgen"/>
          <p:cNvSpPr/>
          <p:nvPr/>
        </p:nvSpPr>
        <p:spPr>
          <a:xfrm>
            <a:off x="8042368" y="1608102"/>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doğal</a:t>
            </a:r>
            <a:endParaRPr lang="tr-TR" sz="2800" b="1" dirty="0">
              <a:solidFill>
                <a:srgbClr val="FF0000"/>
              </a:solidFill>
              <a:latin typeface="Calibri" pitchFamily="34" charset="0"/>
              <a:cs typeface="Arial" pitchFamily="34" charset="0"/>
            </a:endParaRPr>
          </a:p>
        </p:txBody>
      </p:sp>
      <p:sp>
        <p:nvSpPr>
          <p:cNvPr id="6" name="5 Dikdörtgen"/>
          <p:cNvSpPr/>
          <p:nvPr/>
        </p:nvSpPr>
        <p:spPr>
          <a:xfrm>
            <a:off x="4746173" y="2648777"/>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hayat</a:t>
            </a:r>
            <a:endParaRPr lang="tr-TR" sz="2800" b="1" dirty="0">
              <a:solidFill>
                <a:srgbClr val="FF0000"/>
              </a:solidFill>
              <a:latin typeface="Calibri" pitchFamily="34" charset="0"/>
              <a:cs typeface="Arial" pitchFamily="34" charset="0"/>
            </a:endParaRPr>
          </a:p>
        </p:txBody>
      </p:sp>
      <p:sp>
        <p:nvSpPr>
          <p:cNvPr id="7" name="6 Dikdörtgen"/>
          <p:cNvSpPr/>
          <p:nvPr/>
        </p:nvSpPr>
        <p:spPr>
          <a:xfrm>
            <a:off x="7267305" y="3288857"/>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değişim</a:t>
            </a:r>
            <a:endParaRPr lang="tr-TR" sz="2800" b="1" dirty="0">
              <a:solidFill>
                <a:srgbClr val="FF0000"/>
              </a:solidFill>
              <a:latin typeface="Calibri" pitchFamily="34" charset="0"/>
              <a:cs typeface="Arial" pitchFamily="34" charset="0"/>
            </a:endParaRPr>
          </a:p>
        </p:txBody>
      </p:sp>
      <p:sp>
        <p:nvSpPr>
          <p:cNvPr id="8" name="7 Dikdörtgen"/>
          <p:cNvSpPr/>
          <p:nvPr/>
        </p:nvSpPr>
        <p:spPr>
          <a:xfrm>
            <a:off x="8429900" y="3732994"/>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gök cismi</a:t>
            </a:r>
            <a:endParaRPr lang="tr-TR" sz="2800" b="1" dirty="0">
              <a:solidFill>
                <a:srgbClr val="FF0000"/>
              </a:solidFill>
              <a:latin typeface="Calibri" pitchFamily="34" charset="0"/>
              <a:cs typeface="Arial" pitchFamily="34" charset="0"/>
            </a:endParaRPr>
          </a:p>
        </p:txBody>
      </p:sp>
      <p:sp>
        <p:nvSpPr>
          <p:cNvPr id="9" name="8 Dikdörtgen"/>
          <p:cNvSpPr/>
          <p:nvPr/>
        </p:nvSpPr>
        <p:spPr>
          <a:xfrm>
            <a:off x="5582196" y="4438388"/>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 su</a:t>
            </a:r>
            <a:endParaRPr lang="tr-TR" sz="2800" b="1" dirty="0">
              <a:solidFill>
                <a:srgbClr val="FF0000"/>
              </a:solidFill>
              <a:latin typeface="Calibri" pitchFamily="34" charset="0"/>
              <a:cs typeface="Arial" pitchFamily="34" charset="0"/>
            </a:endParaRPr>
          </a:p>
        </p:txBody>
      </p:sp>
      <p:sp>
        <p:nvSpPr>
          <p:cNvPr id="10" name="9 Dikdörtgen"/>
          <p:cNvSpPr/>
          <p:nvPr/>
        </p:nvSpPr>
        <p:spPr>
          <a:xfrm>
            <a:off x="7894322" y="5000091"/>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toprak</a:t>
            </a:r>
            <a:endParaRPr lang="tr-TR" sz="2800" b="1" dirty="0">
              <a:solidFill>
                <a:srgbClr val="FF0000"/>
              </a:solidFill>
              <a:latin typeface="Calibri" pitchFamily="34" charset="0"/>
              <a:cs typeface="Arial" pitchFamily="34" charset="0"/>
            </a:endParaRPr>
          </a:p>
        </p:txBody>
      </p:sp>
      <p:sp>
        <p:nvSpPr>
          <p:cNvPr id="11" name="10 Dikdörtgen"/>
          <p:cNvSpPr/>
          <p:nvPr/>
        </p:nvSpPr>
        <p:spPr>
          <a:xfrm>
            <a:off x="8521339" y="5731610"/>
            <a:ext cx="1820089" cy="523220"/>
          </a:xfrm>
          <a:prstGeom prst="rect">
            <a:avLst/>
          </a:prstGeom>
        </p:spPr>
        <p:txBody>
          <a:bodyPr wrap="square">
            <a:spAutoFit/>
          </a:bodyPr>
          <a:lstStyle/>
          <a:p>
            <a:r>
              <a:rPr lang="tr-TR" sz="2800" b="1" dirty="0" smtClean="0">
                <a:solidFill>
                  <a:srgbClr val="FF0000"/>
                </a:solidFill>
                <a:latin typeface="Calibri" pitchFamily="34" charset="0"/>
                <a:cs typeface="Arial" pitchFamily="34" charset="0"/>
              </a:rPr>
              <a:t>bina</a:t>
            </a:r>
            <a:endParaRPr lang="tr-TR" sz="2800" b="1" dirty="0">
              <a:solidFill>
                <a:srgbClr val="FF0000"/>
              </a:solidFill>
              <a:latin typeface="Calibri" pitchFamily="34" charset="0"/>
              <a:cs typeface="Arial" pitchFamily="34" charset="0"/>
            </a:endParaRPr>
          </a:p>
        </p:txBody>
      </p:sp>
      <p:sp>
        <p:nvSpPr>
          <p:cNvPr id="2" name="Metin kutusu 1"/>
          <p:cNvSpPr txBox="1"/>
          <p:nvPr/>
        </p:nvSpPr>
        <p:spPr>
          <a:xfrm>
            <a:off x="9569793" y="6109845"/>
            <a:ext cx="2622207" cy="369332"/>
          </a:xfrm>
          <a:prstGeom prst="rect">
            <a:avLst/>
          </a:prstGeom>
          <a:noFill/>
        </p:spPr>
        <p:txBody>
          <a:bodyPr wrap="square" rtlCol="0">
            <a:spAutoFit/>
          </a:bodyPr>
          <a:lstStyle/>
          <a:p>
            <a:r>
              <a:rPr lang="de-DE" u="sng">
                <a:hlinkClick r:id="rId3"/>
              </a:rPr>
              <a:t>www.sorubak.com</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809624" y="219075"/>
            <a:ext cx="11103701" cy="6419850"/>
          </a:xfrm>
          <a:prstGeom prst="rect">
            <a:avLst/>
          </a:prstGeom>
          <a:noFill/>
          <a:ln w="9525">
            <a:noFill/>
            <a:miter lim="800000"/>
            <a:headEnd/>
            <a:tailEnd/>
          </a:ln>
        </p:spPr>
      </p:pic>
      <p:sp>
        <p:nvSpPr>
          <p:cNvPr id="3" name="2 Dikdörtgen"/>
          <p:cNvSpPr/>
          <p:nvPr/>
        </p:nvSpPr>
        <p:spPr>
          <a:xfrm>
            <a:off x="1412887" y="3571886"/>
            <a:ext cx="2153274" cy="2585323"/>
          </a:xfrm>
          <a:prstGeom prst="rect">
            <a:avLst/>
          </a:prstGeom>
        </p:spPr>
        <p:txBody>
          <a:bodyPr wrap="square">
            <a:spAutoFit/>
          </a:bodyPr>
          <a:lstStyle/>
          <a:p>
            <a:r>
              <a:rPr lang="tr-TR" sz="2400" dirty="0" smtClean="0">
                <a:solidFill>
                  <a:srgbClr val="FF0000"/>
                </a:solidFill>
                <a:latin typeface="Calibri" pitchFamily="34" charset="0"/>
                <a:cs typeface="Arial" pitchFamily="34" charset="0"/>
              </a:rPr>
              <a:t>taş</a:t>
            </a:r>
          </a:p>
          <a:p>
            <a:r>
              <a:rPr lang="tr-TR" sz="2400" dirty="0" smtClean="0">
                <a:solidFill>
                  <a:srgbClr val="FF0000"/>
                </a:solidFill>
                <a:latin typeface="Calibri" pitchFamily="34" charset="0"/>
                <a:cs typeface="Arial" pitchFamily="34" charset="0"/>
              </a:rPr>
              <a:t>odun</a:t>
            </a:r>
          </a:p>
          <a:p>
            <a:r>
              <a:rPr lang="tr-TR" sz="2400" dirty="0" smtClean="0">
                <a:solidFill>
                  <a:srgbClr val="FF0000"/>
                </a:solidFill>
                <a:latin typeface="Calibri" pitchFamily="34" charset="0"/>
                <a:cs typeface="Arial" pitchFamily="34" charset="0"/>
              </a:rPr>
              <a:t>masa</a:t>
            </a:r>
          </a:p>
          <a:p>
            <a:r>
              <a:rPr lang="tr-TR" sz="2400" dirty="0" smtClean="0">
                <a:solidFill>
                  <a:srgbClr val="FF0000"/>
                </a:solidFill>
                <a:latin typeface="Calibri" pitchFamily="34" charset="0"/>
                <a:cs typeface="Arial" pitchFamily="34" charset="0"/>
              </a:rPr>
              <a:t>sandalye</a:t>
            </a:r>
          </a:p>
          <a:p>
            <a:r>
              <a:rPr lang="tr-TR" sz="2400" dirty="0" smtClean="0">
                <a:solidFill>
                  <a:srgbClr val="FF0000"/>
                </a:solidFill>
                <a:latin typeface="Calibri" pitchFamily="34" charset="0"/>
                <a:cs typeface="Arial" pitchFamily="34" charset="0"/>
              </a:rPr>
              <a:t>kalem</a:t>
            </a:r>
          </a:p>
          <a:p>
            <a:r>
              <a:rPr lang="tr-TR" sz="2400" dirty="0" smtClean="0">
                <a:solidFill>
                  <a:srgbClr val="FF0000"/>
                </a:solidFill>
                <a:latin typeface="Calibri" pitchFamily="34" charset="0"/>
                <a:cs typeface="Arial" pitchFamily="34" charset="0"/>
              </a:rPr>
              <a:t>toprak</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4778750" y="3502218"/>
            <a:ext cx="2153274" cy="2585323"/>
          </a:xfrm>
          <a:prstGeom prst="rect">
            <a:avLst/>
          </a:prstGeom>
        </p:spPr>
        <p:txBody>
          <a:bodyPr wrap="square">
            <a:spAutoFit/>
          </a:bodyPr>
          <a:lstStyle/>
          <a:p>
            <a:r>
              <a:rPr lang="tr-TR" sz="2400" dirty="0" smtClean="0">
                <a:solidFill>
                  <a:srgbClr val="FF0000"/>
                </a:solidFill>
                <a:latin typeface="Calibri" pitchFamily="34" charset="0"/>
                <a:cs typeface="Arial" pitchFamily="34" charset="0"/>
              </a:rPr>
              <a:t>süt</a:t>
            </a:r>
          </a:p>
          <a:p>
            <a:r>
              <a:rPr lang="tr-TR" sz="2400" dirty="0" smtClean="0">
                <a:solidFill>
                  <a:srgbClr val="FF0000"/>
                </a:solidFill>
                <a:latin typeface="Calibri" pitchFamily="34" charset="0"/>
                <a:cs typeface="Arial" pitchFamily="34" charset="0"/>
              </a:rPr>
              <a:t>su</a:t>
            </a:r>
          </a:p>
          <a:p>
            <a:r>
              <a:rPr lang="tr-TR" sz="2400" dirty="0" smtClean="0">
                <a:solidFill>
                  <a:srgbClr val="FF0000"/>
                </a:solidFill>
                <a:latin typeface="Calibri" pitchFamily="34" charset="0"/>
                <a:cs typeface="Arial" pitchFamily="34" charset="0"/>
              </a:rPr>
              <a:t>Zeytinyağı</a:t>
            </a:r>
          </a:p>
          <a:p>
            <a:r>
              <a:rPr lang="tr-TR" sz="2400" dirty="0" smtClean="0">
                <a:solidFill>
                  <a:srgbClr val="FF0000"/>
                </a:solidFill>
                <a:latin typeface="Calibri" pitchFamily="34" charset="0"/>
                <a:cs typeface="Arial" pitchFamily="34" charset="0"/>
              </a:rPr>
              <a:t>ayran</a:t>
            </a:r>
          </a:p>
          <a:p>
            <a:r>
              <a:rPr lang="tr-TR" sz="2400" dirty="0" smtClean="0">
                <a:solidFill>
                  <a:srgbClr val="FF0000"/>
                </a:solidFill>
                <a:latin typeface="Calibri" pitchFamily="34" charset="0"/>
                <a:cs typeface="Arial" pitchFamily="34" charset="0"/>
              </a:rPr>
              <a:t>Benzin</a:t>
            </a:r>
          </a:p>
          <a:p>
            <a:r>
              <a:rPr lang="tr-TR" sz="2400" dirty="0" smtClean="0">
                <a:solidFill>
                  <a:srgbClr val="FF0000"/>
                </a:solidFill>
                <a:latin typeface="Calibri" pitchFamily="34" charset="0"/>
                <a:cs typeface="Arial" pitchFamily="34" charset="0"/>
              </a:rPr>
              <a:t>gazoz</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7772401" y="3523990"/>
            <a:ext cx="2795450" cy="1846659"/>
          </a:xfrm>
          <a:prstGeom prst="rect">
            <a:avLst/>
          </a:prstGeom>
        </p:spPr>
        <p:txBody>
          <a:bodyPr wrap="square">
            <a:spAutoFit/>
          </a:bodyPr>
          <a:lstStyle/>
          <a:p>
            <a:r>
              <a:rPr lang="tr-TR" sz="2400" dirty="0" smtClean="0">
                <a:solidFill>
                  <a:srgbClr val="FF0000"/>
                </a:solidFill>
                <a:latin typeface="Calibri" pitchFamily="34" charset="0"/>
                <a:cs typeface="Arial" pitchFamily="34" charset="0"/>
              </a:rPr>
              <a:t>buhar</a:t>
            </a:r>
          </a:p>
          <a:p>
            <a:r>
              <a:rPr lang="tr-TR" sz="2400" dirty="0" smtClean="0">
                <a:solidFill>
                  <a:srgbClr val="FF0000"/>
                </a:solidFill>
                <a:latin typeface="Calibri" pitchFamily="34" charset="0"/>
                <a:cs typeface="Arial" pitchFamily="34" charset="0"/>
              </a:rPr>
              <a:t>oda spreyi</a:t>
            </a:r>
          </a:p>
          <a:p>
            <a:r>
              <a:rPr lang="tr-TR" sz="2400" dirty="0" smtClean="0">
                <a:solidFill>
                  <a:srgbClr val="FF0000"/>
                </a:solidFill>
                <a:latin typeface="Calibri" pitchFamily="34" charset="0"/>
                <a:cs typeface="Arial" pitchFamily="34" charset="0"/>
              </a:rPr>
              <a:t>Soluduğumuz hava</a:t>
            </a:r>
          </a:p>
          <a:p>
            <a:r>
              <a:rPr lang="tr-TR" sz="2400" dirty="0" smtClean="0">
                <a:solidFill>
                  <a:srgbClr val="FF0000"/>
                </a:solidFill>
                <a:latin typeface="Calibri" pitchFamily="34" charset="0"/>
                <a:cs typeface="Arial" pitchFamily="34" charset="0"/>
              </a:rPr>
              <a:t>parfüm</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4" name="Resim 1" descr="https://encrypted-tbn2.gstatic.com/images?q=tbn:ANd9GcRKpMklAuMK7YNNdqPU0KC1W75T_EDd2t11t11nDYniPYCy52bj"/>
          <p:cNvPicPr>
            <a:picLocks noChangeAspect="1" noChangeArrowheads="1"/>
          </p:cNvPicPr>
          <p:nvPr/>
        </p:nvPicPr>
        <p:blipFill>
          <a:blip r:embed="rId2" cstate="print"/>
          <a:srcRect/>
          <a:stretch>
            <a:fillRect/>
          </a:stretch>
        </p:blipFill>
        <p:spPr bwMode="auto">
          <a:xfrm>
            <a:off x="6283234" y="5267869"/>
            <a:ext cx="1381125" cy="1381125"/>
          </a:xfrm>
          <a:prstGeom prst="rect">
            <a:avLst/>
          </a:prstGeom>
          <a:noFill/>
        </p:spPr>
      </p:pic>
      <p:pic>
        <p:nvPicPr>
          <p:cNvPr id="2072" name="Resim 3"/>
          <p:cNvPicPr>
            <a:picLocks noChangeAspect="1" noChangeArrowheads="1"/>
          </p:cNvPicPr>
          <p:nvPr/>
        </p:nvPicPr>
        <p:blipFill>
          <a:blip r:embed="rId3" cstate="print"/>
          <a:srcRect/>
          <a:stretch>
            <a:fillRect/>
          </a:stretch>
        </p:blipFill>
        <p:spPr bwMode="auto">
          <a:xfrm>
            <a:off x="3435531" y="212544"/>
            <a:ext cx="1343025" cy="1381125"/>
          </a:xfrm>
          <a:prstGeom prst="rect">
            <a:avLst/>
          </a:prstGeom>
          <a:noFill/>
        </p:spPr>
      </p:pic>
      <p:pic>
        <p:nvPicPr>
          <p:cNvPr id="2071" name="Resim 4" descr="https://encrypted-tbn3.gstatic.com/images?q=tbn:ANd9GcQRwa6b5KGK-N2g5uy5IddLeTqEeV2E8T0RNyo0WuUku0ZLnIJ-"/>
          <p:cNvPicPr>
            <a:picLocks noChangeAspect="1" noChangeArrowheads="1"/>
          </p:cNvPicPr>
          <p:nvPr/>
        </p:nvPicPr>
        <p:blipFill>
          <a:blip r:embed="rId4" cstate="print"/>
          <a:srcRect/>
          <a:stretch>
            <a:fillRect/>
          </a:stretch>
        </p:blipFill>
        <p:spPr bwMode="auto">
          <a:xfrm>
            <a:off x="8530047" y="317046"/>
            <a:ext cx="1457325" cy="1381125"/>
          </a:xfrm>
          <a:prstGeom prst="rect">
            <a:avLst/>
          </a:prstGeom>
          <a:noFill/>
        </p:spPr>
      </p:pic>
      <p:pic>
        <p:nvPicPr>
          <p:cNvPr id="2070" name="Resim 5" descr="https://encrypted-tbn3.gstatic.com/images?q=tbn:ANd9GcQtcMxXzt5pORRPkS76zZRK9bSpIL00fjC6FjPqJfBxDyyu9ca7OQ"/>
          <p:cNvPicPr>
            <a:picLocks noChangeAspect="1" noChangeArrowheads="1"/>
          </p:cNvPicPr>
          <p:nvPr/>
        </p:nvPicPr>
        <p:blipFill>
          <a:blip r:embed="rId5" cstate="print"/>
          <a:srcRect/>
          <a:stretch>
            <a:fillRect/>
          </a:stretch>
        </p:blipFill>
        <p:spPr bwMode="auto">
          <a:xfrm>
            <a:off x="875212" y="326571"/>
            <a:ext cx="1371600" cy="1466850"/>
          </a:xfrm>
          <a:prstGeom prst="rect">
            <a:avLst/>
          </a:prstGeom>
          <a:noFill/>
        </p:spPr>
      </p:pic>
      <p:pic>
        <p:nvPicPr>
          <p:cNvPr id="2069" name="Resim 6" descr="http://www.vakifzeytinleri.gov.tr/image/haber/2013/02/08/Resim_1360333201.jpg"/>
          <p:cNvPicPr>
            <a:picLocks noChangeAspect="1" noChangeArrowheads="1"/>
          </p:cNvPicPr>
          <p:nvPr/>
        </p:nvPicPr>
        <p:blipFill>
          <a:blip r:embed="rId6" cstate="print"/>
          <a:srcRect/>
          <a:stretch>
            <a:fillRect/>
          </a:stretch>
        </p:blipFill>
        <p:spPr bwMode="auto">
          <a:xfrm>
            <a:off x="5812971" y="365760"/>
            <a:ext cx="1343025" cy="1247775"/>
          </a:xfrm>
          <a:prstGeom prst="rect">
            <a:avLst/>
          </a:prstGeom>
          <a:noFill/>
        </p:spPr>
      </p:pic>
      <p:pic>
        <p:nvPicPr>
          <p:cNvPr id="2068" name="Resim 7" descr="http://www.uygardergi.com/kavramlar/santral1.jpg"/>
          <p:cNvPicPr>
            <a:picLocks noChangeAspect="1" noChangeArrowheads="1"/>
          </p:cNvPicPr>
          <p:nvPr/>
        </p:nvPicPr>
        <p:blipFill>
          <a:blip r:embed="rId7" cstate="print"/>
          <a:srcRect/>
          <a:stretch>
            <a:fillRect/>
          </a:stretch>
        </p:blipFill>
        <p:spPr bwMode="auto">
          <a:xfrm>
            <a:off x="3487782" y="5185955"/>
            <a:ext cx="1343025" cy="1409700"/>
          </a:xfrm>
          <a:prstGeom prst="rect">
            <a:avLst/>
          </a:prstGeom>
          <a:noFill/>
        </p:spPr>
      </p:pic>
      <p:pic>
        <p:nvPicPr>
          <p:cNvPr id="2067" name="Resim 9" descr=" "/>
          <p:cNvPicPr>
            <a:picLocks noChangeAspect="1" noChangeArrowheads="1"/>
          </p:cNvPicPr>
          <p:nvPr/>
        </p:nvPicPr>
        <p:blipFill>
          <a:blip r:embed="rId8" cstate="print"/>
          <a:srcRect/>
          <a:stretch>
            <a:fillRect/>
          </a:stretch>
        </p:blipFill>
        <p:spPr bwMode="auto">
          <a:xfrm>
            <a:off x="836023" y="5146766"/>
            <a:ext cx="1457325" cy="1362075"/>
          </a:xfrm>
          <a:prstGeom prst="rect">
            <a:avLst/>
          </a:prstGeom>
          <a:noFill/>
        </p:spPr>
      </p:pic>
      <p:pic>
        <p:nvPicPr>
          <p:cNvPr id="2066" name="Resim 8" descr="http://detam.com.tr/img/70_08092012-18-39-46-968526.jpg"/>
          <p:cNvPicPr>
            <a:picLocks noChangeAspect="1" noChangeArrowheads="1"/>
          </p:cNvPicPr>
          <p:nvPr/>
        </p:nvPicPr>
        <p:blipFill>
          <a:blip r:embed="rId9" cstate="print"/>
          <a:srcRect/>
          <a:stretch>
            <a:fillRect/>
          </a:stretch>
        </p:blipFill>
        <p:spPr bwMode="auto">
          <a:xfrm>
            <a:off x="2821577" y="3331030"/>
            <a:ext cx="1381125" cy="1343025"/>
          </a:xfrm>
          <a:prstGeom prst="rect">
            <a:avLst/>
          </a:prstGeom>
          <a:noFill/>
        </p:spPr>
      </p:pic>
      <p:pic>
        <p:nvPicPr>
          <p:cNvPr id="2065" name="Resim 10" descr=" "/>
          <p:cNvPicPr>
            <a:picLocks noChangeAspect="1" noChangeArrowheads="1"/>
          </p:cNvPicPr>
          <p:nvPr/>
        </p:nvPicPr>
        <p:blipFill>
          <a:blip r:embed="rId10" cstate="print"/>
          <a:srcRect/>
          <a:stretch>
            <a:fillRect/>
          </a:stretch>
        </p:blipFill>
        <p:spPr bwMode="auto">
          <a:xfrm>
            <a:off x="10280469" y="3709851"/>
            <a:ext cx="1343025" cy="1343025"/>
          </a:xfrm>
          <a:prstGeom prst="rect">
            <a:avLst/>
          </a:prstGeom>
          <a:noFill/>
        </p:spPr>
      </p:pic>
      <p:pic>
        <p:nvPicPr>
          <p:cNvPr id="2064" name="Resim 11" descr=" "/>
          <p:cNvPicPr>
            <a:picLocks noChangeAspect="1" noChangeArrowheads="1"/>
          </p:cNvPicPr>
          <p:nvPr/>
        </p:nvPicPr>
        <p:blipFill>
          <a:blip r:embed="rId11" cstate="print"/>
          <a:srcRect/>
          <a:stretch>
            <a:fillRect/>
          </a:stretch>
        </p:blipFill>
        <p:spPr bwMode="auto">
          <a:xfrm>
            <a:off x="9000308" y="5279843"/>
            <a:ext cx="1343025" cy="1343025"/>
          </a:xfrm>
          <a:prstGeom prst="rect">
            <a:avLst/>
          </a:prstGeom>
          <a:noFill/>
        </p:spPr>
      </p:pic>
      <p:pic>
        <p:nvPicPr>
          <p:cNvPr id="2063" name="Resim 12" descr=" "/>
          <p:cNvPicPr>
            <a:picLocks noChangeAspect="1" noChangeArrowheads="1"/>
          </p:cNvPicPr>
          <p:nvPr/>
        </p:nvPicPr>
        <p:blipFill>
          <a:blip r:embed="rId12" cstate="print"/>
          <a:srcRect/>
          <a:stretch>
            <a:fillRect/>
          </a:stretch>
        </p:blipFill>
        <p:spPr bwMode="auto">
          <a:xfrm>
            <a:off x="7628709" y="3618412"/>
            <a:ext cx="1352550" cy="1343025"/>
          </a:xfrm>
          <a:prstGeom prst="rect">
            <a:avLst/>
          </a:prstGeom>
          <a:noFill/>
        </p:spPr>
      </p:pic>
      <p:pic>
        <p:nvPicPr>
          <p:cNvPr id="2062" name="Resim 15" descr=" "/>
          <p:cNvPicPr>
            <a:picLocks noChangeAspect="1" noChangeArrowheads="1"/>
          </p:cNvPicPr>
          <p:nvPr/>
        </p:nvPicPr>
        <p:blipFill>
          <a:blip r:embed="rId13" cstate="print"/>
          <a:srcRect/>
          <a:stretch>
            <a:fillRect/>
          </a:stretch>
        </p:blipFill>
        <p:spPr bwMode="auto">
          <a:xfrm>
            <a:off x="5212081" y="3788228"/>
            <a:ext cx="1343025" cy="1057275"/>
          </a:xfrm>
          <a:prstGeom prst="rect">
            <a:avLst/>
          </a:prstGeom>
          <a:noFill/>
        </p:spPr>
      </p:pic>
      <p:pic>
        <p:nvPicPr>
          <p:cNvPr id="2061" name="Resim 16" descr="https://encrypted-tbn0.gstatic.com/images?q=tbn:ANd9GcShPiM9KD2_YG_DZkYH1Vt1oUom3OpW32hI0AfjdkI3kpNkan1nCQ"/>
          <p:cNvPicPr>
            <a:picLocks noChangeAspect="1" noChangeArrowheads="1"/>
          </p:cNvPicPr>
          <p:nvPr/>
        </p:nvPicPr>
        <p:blipFill>
          <a:blip r:embed="rId14" cstate="print"/>
          <a:srcRect/>
          <a:stretch>
            <a:fillRect/>
          </a:stretch>
        </p:blipFill>
        <p:spPr bwMode="auto">
          <a:xfrm>
            <a:off x="3043645" y="1802675"/>
            <a:ext cx="1343025" cy="1181100"/>
          </a:xfrm>
          <a:prstGeom prst="rect">
            <a:avLst/>
          </a:prstGeom>
          <a:noFill/>
        </p:spPr>
      </p:pic>
      <p:pic>
        <p:nvPicPr>
          <p:cNvPr id="2060" name="Resim 19" descr="http://www.saanen.gen.tr/upload/2010/07/sutt.jpg"/>
          <p:cNvPicPr>
            <a:picLocks noChangeAspect="1" noChangeArrowheads="1"/>
          </p:cNvPicPr>
          <p:nvPr/>
        </p:nvPicPr>
        <p:blipFill>
          <a:blip r:embed="rId15" cstate="print"/>
          <a:srcRect/>
          <a:stretch>
            <a:fillRect/>
          </a:stretch>
        </p:blipFill>
        <p:spPr bwMode="auto">
          <a:xfrm>
            <a:off x="836023" y="3592286"/>
            <a:ext cx="1352550" cy="1381125"/>
          </a:xfrm>
          <a:prstGeom prst="rect">
            <a:avLst/>
          </a:prstGeom>
          <a:noFill/>
        </p:spPr>
      </p:pic>
      <p:pic>
        <p:nvPicPr>
          <p:cNvPr id="2059" name="Resim 18" descr="http://image.cn.made-in-china.com/2f0j01uMzTABhCCUpN/%E6%A3%89%E8%8A%B1%E4%B8%93%E7%94%A8%E8%82%A5.jpg"/>
          <p:cNvPicPr>
            <a:picLocks noChangeAspect="1" noChangeArrowheads="1"/>
          </p:cNvPicPr>
          <p:nvPr/>
        </p:nvPicPr>
        <p:blipFill>
          <a:blip r:embed="rId16" cstate="print"/>
          <a:srcRect/>
          <a:stretch>
            <a:fillRect/>
          </a:stretch>
        </p:blipFill>
        <p:spPr bwMode="auto">
          <a:xfrm>
            <a:off x="9248502" y="1828800"/>
            <a:ext cx="1400175" cy="1381125"/>
          </a:xfrm>
          <a:prstGeom prst="rect">
            <a:avLst/>
          </a:prstGeom>
          <a:noFill/>
        </p:spPr>
      </p:pic>
      <p:pic>
        <p:nvPicPr>
          <p:cNvPr id="2058" name="Resim 20" descr="http://www.bavariangrill.com/images/image002_Olive2.jpg"/>
          <p:cNvPicPr>
            <a:picLocks noChangeAspect="1" noChangeArrowheads="1"/>
          </p:cNvPicPr>
          <p:nvPr/>
        </p:nvPicPr>
        <p:blipFill>
          <a:blip r:embed="rId17" cstate="print"/>
          <a:srcRect/>
          <a:stretch>
            <a:fillRect/>
          </a:stretch>
        </p:blipFill>
        <p:spPr bwMode="auto">
          <a:xfrm>
            <a:off x="7210698" y="1894114"/>
            <a:ext cx="1476375" cy="1466850"/>
          </a:xfrm>
          <a:prstGeom prst="rect">
            <a:avLst/>
          </a:prstGeom>
          <a:noFill/>
        </p:spPr>
      </p:pic>
      <p:pic>
        <p:nvPicPr>
          <p:cNvPr id="2057" name="Resim 17" descr="http://www.lokmantaha.com/img/image/hava%20tabiat%C4%B1.jpg"/>
          <p:cNvPicPr>
            <a:picLocks noChangeAspect="1" noChangeArrowheads="1"/>
          </p:cNvPicPr>
          <p:nvPr/>
        </p:nvPicPr>
        <p:blipFill>
          <a:blip r:embed="rId18" cstate="print"/>
          <a:srcRect/>
          <a:stretch>
            <a:fillRect/>
          </a:stretch>
        </p:blipFill>
        <p:spPr bwMode="auto">
          <a:xfrm>
            <a:off x="5068389" y="1881051"/>
            <a:ext cx="1333500" cy="1400175"/>
          </a:xfrm>
          <a:prstGeom prst="rect">
            <a:avLst/>
          </a:prstGeom>
          <a:noFill/>
        </p:spPr>
      </p:pic>
      <p:pic>
        <p:nvPicPr>
          <p:cNvPr id="2056" name="Resim 22" descr="https://encrypted-tbn1.gstatic.com/images?q=tbn:ANd9GcRIjRHpz6gvP56e_WRQkNdq58HyYThQ6iVZIWQYhHCgO5ST3h4j7g"/>
          <p:cNvPicPr>
            <a:picLocks noChangeAspect="1" noChangeArrowheads="1"/>
          </p:cNvPicPr>
          <p:nvPr/>
        </p:nvPicPr>
        <p:blipFill>
          <a:blip r:embed="rId19" cstate="print"/>
          <a:srcRect/>
          <a:stretch>
            <a:fillRect/>
          </a:stretch>
        </p:blipFill>
        <p:spPr bwMode="auto">
          <a:xfrm>
            <a:off x="10437224" y="404404"/>
            <a:ext cx="1190625" cy="1123950"/>
          </a:xfrm>
          <a:prstGeom prst="rect">
            <a:avLst/>
          </a:prstGeom>
          <a:noFill/>
        </p:spPr>
      </p:pic>
      <p:pic>
        <p:nvPicPr>
          <p:cNvPr id="2055" name="Resim 14" descr="https://encrypted-tbn0.gstatic.com/images?q=tbn:ANd9GcRQmst-ysp7c1xOOuZEqYce6C9ccpruMvPmtParvo8eulWVifWo"/>
          <p:cNvPicPr>
            <a:picLocks noChangeAspect="1" noChangeArrowheads="1"/>
          </p:cNvPicPr>
          <p:nvPr/>
        </p:nvPicPr>
        <p:blipFill>
          <a:blip r:embed="rId20" cstate="print"/>
          <a:srcRect/>
          <a:stretch>
            <a:fillRect/>
          </a:stretch>
        </p:blipFill>
        <p:spPr bwMode="auto">
          <a:xfrm>
            <a:off x="862147" y="2024742"/>
            <a:ext cx="1381125" cy="140017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306705" y="887185"/>
            <a:ext cx="11885295" cy="5461364"/>
          </a:xfrm>
          <a:prstGeom prst="rect">
            <a:avLst/>
          </a:prstGeom>
          <a:noFill/>
          <a:ln w="9525">
            <a:noFill/>
            <a:miter lim="800000"/>
            <a:headEnd/>
            <a:tailEnd/>
          </a:ln>
        </p:spPr>
      </p:pic>
      <p:sp>
        <p:nvSpPr>
          <p:cNvPr id="4" name="3 Dikdörtgen"/>
          <p:cNvSpPr/>
          <p:nvPr/>
        </p:nvSpPr>
        <p:spPr>
          <a:xfrm>
            <a:off x="994875" y="1782275"/>
            <a:ext cx="10182575"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Onur dünyayı, Ozan ise güneşi canlandırıyor..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807641" y="3867978"/>
            <a:ext cx="10182575" cy="1107996"/>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Onur kendi etrafında dönerek dünyanın hareketini canlandırıyor.ece Böylece</a:t>
            </a:r>
          </a:p>
          <a:p>
            <a:r>
              <a:rPr lang="tr-TR" sz="2400" b="1" dirty="0" smtClean="0">
                <a:solidFill>
                  <a:srgbClr val="FF0000"/>
                </a:solidFill>
                <a:latin typeface="Calibri" pitchFamily="34" charset="0"/>
                <a:cs typeface="Arial" pitchFamily="34" charset="0"/>
              </a:rPr>
              <a:t> gece gündüz oluşur.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1081961" y="5383269"/>
            <a:ext cx="10182575"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Hep gece olur., Onur karanlıkta kalır.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82878" y="235131"/>
            <a:ext cx="11469190" cy="6139543"/>
          </a:xfrm>
          <a:prstGeom prst="rect">
            <a:avLst/>
          </a:prstGeom>
          <a:noFill/>
          <a:ln w="9525">
            <a:noFill/>
            <a:miter lim="800000"/>
            <a:headEnd/>
            <a:tailEnd/>
          </a:ln>
        </p:spPr>
      </p:pic>
      <p:sp>
        <p:nvSpPr>
          <p:cNvPr id="3" name="2 Dikdörtgen"/>
          <p:cNvSpPr/>
          <p:nvPr/>
        </p:nvSpPr>
        <p:spPr>
          <a:xfrm>
            <a:off x="6662059" y="1952092"/>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5273041" y="2587818"/>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6553201" y="3136458"/>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3718561" y="3737349"/>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7" name="6 Dikdörtgen"/>
          <p:cNvSpPr/>
          <p:nvPr/>
        </p:nvSpPr>
        <p:spPr>
          <a:xfrm>
            <a:off x="5194664" y="4351303"/>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8" name="7 Dikdörtgen"/>
          <p:cNvSpPr/>
          <p:nvPr/>
        </p:nvSpPr>
        <p:spPr>
          <a:xfrm>
            <a:off x="3757749" y="4991384"/>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9" name="8 Dikdörtgen"/>
          <p:cNvSpPr/>
          <p:nvPr/>
        </p:nvSpPr>
        <p:spPr>
          <a:xfrm>
            <a:off x="3796938" y="5513898"/>
            <a:ext cx="966650"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x.</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810713" y="379639"/>
            <a:ext cx="10658476" cy="6229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676275" y="266700"/>
            <a:ext cx="10839450" cy="6324600"/>
          </a:xfrm>
          <a:prstGeom prst="rect">
            <a:avLst/>
          </a:prstGeom>
          <a:noFill/>
          <a:ln w="9525">
            <a:noFill/>
            <a:miter lim="800000"/>
            <a:headEnd/>
            <a:tailEnd/>
          </a:ln>
        </p:spPr>
      </p:pic>
      <p:sp>
        <p:nvSpPr>
          <p:cNvPr id="3" name="2 Dikdörtgen"/>
          <p:cNvSpPr/>
          <p:nvPr/>
        </p:nvSpPr>
        <p:spPr>
          <a:xfrm>
            <a:off x="5212082" y="2866492"/>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toprak ısınmaya başlar.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4149636" y="3815726"/>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Toprak iyice ısınır.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5103224" y="4730126"/>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toprak soğumaya başlar.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4267202" y="5487772"/>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toprak iyice  soğur.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613953" y="628287"/>
            <a:ext cx="11578047" cy="5853612"/>
          </a:xfrm>
          <a:prstGeom prst="rect">
            <a:avLst/>
          </a:prstGeom>
          <a:noFill/>
          <a:ln w="9525">
            <a:noFill/>
            <a:miter lim="800000"/>
            <a:headEnd/>
            <a:tailEnd/>
          </a:ln>
        </p:spPr>
      </p:pic>
      <p:sp>
        <p:nvSpPr>
          <p:cNvPr id="3" name="2 Dikdörtgen"/>
          <p:cNvSpPr/>
          <p:nvPr/>
        </p:nvSpPr>
        <p:spPr>
          <a:xfrm>
            <a:off x="5212082" y="815624"/>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su ısınmaya başlar.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4" name="3 Dikdörtgen"/>
          <p:cNvSpPr/>
          <p:nvPr/>
        </p:nvSpPr>
        <p:spPr>
          <a:xfrm>
            <a:off x="4528459" y="1438287"/>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Su iyice ısınır.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5" name="4 Dikdörtgen"/>
          <p:cNvSpPr/>
          <p:nvPr/>
        </p:nvSpPr>
        <p:spPr>
          <a:xfrm>
            <a:off x="5451568" y="1982573"/>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Su  soğumaya başlar.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6" name="5 Dikdörtgen"/>
          <p:cNvSpPr/>
          <p:nvPr/>
        </p:nvSpPr>
        <p:spPr>
          <a:xfrm>
            <a:off x="4663442" y="2566047"/>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Su  iyice soğur. Hatta donar.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7" name="6 Dikdörtgen"/>
          <p:cNvSpPr/>
          <p:nvPr/>
        </p:nvSpPr>
        <p:spPr>
          <a:xfrm>
            <a:off x="5077100" y="3841852"/>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hava ısınmaya başlar.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8" name="7 Dikdörtgen"/>
          <p:cNvSpPr/>
          <p:nvPr/>
        </p:nvSpPr>
        <p:spPr>
          <a:xfrm>
            <a:off x="4550230" y="4373077"/>
            <a:ext cx="4637312"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hava çok sıcak olur.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9" name="8 Dikdörtgen"/>
          <p:cNvSpPr/>
          <p:nvPr/>
        </p:nvSpPr>
        <p:spPr>
          <a:xfrm>
            <a:off x="1018903" y="5204745"/>
            <a:ext cx="9797143"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hava  soğumaya başlar. Rüzgar eser ve yağmur yağar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
        <p:nvSpPr>
          <p:cNvPr id="10" name="9 Dikdörtgen"/>
          <p:cNvSpPr/>
          <p:nvPr/>
        </p:nvSpPr>
        <p:spPr>
          <a:xfrm>
            <a:off x="4776654" y="5644527"/>
            <a:ext cx="5725884" cy="738664"/>
          </a:xfrm>
          <a:prstGeom prst="rect">
            <a:avLst/>
          </a:prstGeom>
        </p:spPr>
        <p:txBody>
          <a:bodyPr wrap="square">
            <a:spAutoFit/>
          </a:bodyPr>
          <a:lstStyle/>
          <a:p>
            <a:r>
              <a:rPr lang="tr-TR" sz="2400" b="1" dirty="0" smtClean="0">
                <a:solidFill>
                  <a:srgbClr val="FF0000"/>
                </a:solidFill>
                <a:latin typeface="Calibri" pitchFamily="34" charset="0"/>
                <a:cs typeface="Arial" pitchFamily="34" charset="0"/>
              </a:rPr>
              <a:t>hava  iyice soğur. Kar yağar.</a:t>
            </a:r>
            <a:r>
              <a:rPr lang="tr-TR" sz="2400" dirty="0" smtClean="0">
                <a:solidFill>
                  <a:srgbClr val="FF0000"/>
                </a:solidFill>
                <a:latin typeface="Calibri" pitchFamily="34" charset="0"/>
                <a:cs typeface="Arial" pitchFamily="34" charset="0"/>
              </a:rPr>
              <a:t/>
            </a:r>
            <a:br>
              <a:rPr lang="tr-TR" sz="2400" dirty="0" smtClean="0">
                <a:solidFill>
                  <a:srgbClr val="FF0000"/>
                </a:solidFill>
                <a:latin typeface="Calibri" pitchFamily="34" charset="0"/>
                <a:cs typeface="Arial" pitchFamily="34" charset="0"/>
              </a:rPr>
            </a:br>
            <a:endParaRPr lang="tr-TR" dirty="0">
              <a:solidFill>
                <a:srgbClr val="FF0000"/>
              </a:solidFill>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Hisse Senedi">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529</TotalTime>
  <Words>512</Words>
  <Application>Microsoft Office PowerPoint</Application>
  <PresentationFormat>Geniş ekran</PresentationFormat>
  <Paragraphs>86</Paragraphs>
  <Slides>20</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20</vt:i4>
      </vt:variant>
    </vt:vector>
  </HeadingPairs>
  <TitlesOfParts>
    <vt:vector size="27" baseType="lpstr">
      <vt:lpstr>Arial</vt:lpstr>
      <vt:lpstr>Arial Black</vt:lpstr>
      <vt:lpstr>Calibri</vt:lpstr>
      <vt:lpstr>Franklin Gothic Book</vt:lpstr>
      <vt:lpstr>Perpetua</vt:lpstr>
      <vt:lpstr>Wingdings 2</vt:lpstr>
      <vt:lpstr>Hisse Senedi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TUNCAY</dc:creator>
  <cp:keywords>www.sorubak.com</cp:keywords>
  <dc:description>www.sorubak.com</dc:description>
  <cp:lastModifiedBy>doğan</cp:lastModifiedBy>
  <cp:revision>99</cp:revision>
  <dcterms:created xsi:type="dcterms:W3CDTF">2015-10-27T08:07:31Z</dcterms:created>
  <dcterms:modified xsi:type="dcterms:W3CDTF">2016-05-14T11:27:16Z</dcterms:modified>
</cp:coreProperties>
</file>