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78"/>
  </p:notesMasterIdLst>
  <p:sldIdLst>
    <p:sldId id="337" r:id="rId2"/>
    <p:sldId id="256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D8148-31BA-41DF-93BE-78EF6C0D827F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838EE-DEB1-4A56-BB4F-B5DB2C37FF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335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838EE-DEB1-4A56-BB4F-B5DB2C37FFE1}" type="slidenum">
              <a:rPr lang="tr-TR" smtClean="0"/>
              <a:t>76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8876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74C539C-330D-4F82-BB10-87865F68ED66}" type="datetimeFigureOut">
              <a:rPr lang="tr-TR" smtClean="0"/>
              <a:t>15.02.2016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FAB5437-2D55-47FF-B97E-A3D1E2C4DB7B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1259632" y="476672"/>
            <a:ext cx="662473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LFABET98" pitchFamily="2" charset="0"/>
              </a:rPr>
              <a:t>2.SINIF</a:t>
            </a:r>
          </a:p>
          <a:p>
            <a:pPr algn="ctr"/>
            <a:r>
              <a:rPr lang="tr-TR" sz="80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LFABET98" pitchFamily="2" charset="0"/>
              </a:rPr>
              <a:t>PROBLEMLER</a:t>
            </a:r>
            <a:endParaRPr lang="tr-TR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23528" y="3140968"/>
            <a:ext cx="8496944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400" b="1" dirty="0" smtClean="0"/>
              <a:t>*</a:t>
            </a:r>
            <a:r>
              <a:rPr lang="tr-TR" sz="2400" dirty="0" smtClean="0"/>
              <a:t>  </a:t>
            </a:r>
            <a:r>
              <a:rPr lang="tr-TR" sz="2400" dirty="0" smtClean="0">
                <a:latin typeface="ALFABET98" pitchFamily="2" charset="0"/>
              </a:rPr>
              <a:t>Toplam 75 problem</a:t>
            </a:r>
          </a:p>
          <a:p>
            <a:pPr>
              <a:lnSpc>
                <a:spcPct val="150000"/>
              </a:lnSpc>
            </a:pPr>
            <a:r>
              <a:rPr lang="tr-TR" sz="2400" dirty="0" smtClean="0">
                <a:latin typeface="ALFABET98" pitchFamily="2" charset="0"/>
              </a:rPr>
              <a:t>*  İlk 20 soru tek işlemli toplama problemleri</a:t>
            </a:r>
          </a:p>
          <a:p>
            <a:pPr>
              <a:lnSpc>
                <a:spcPct val="150000"/>
              </a:lnSpc>
            </a:pPr>
            <a:r>
              <a:rPr lang="tr-TR" sz="2400" dirty="0" smtClean="0">
                <a:latin typeface="ALFABET98" pitchFamily="2" charset="0"/>
              </a:rPr>
              <a:t>*  İkinci 20 soru tek işlemli çıkarma problemleri</a:t>
            </a:r>
          </a:p>
          <a:p>
            <a:pPr>
              <a:lnSpc>
                <a:spcPct val="150000"/>
              </a:lnSpc>
            </a:pPr>
            <a:r>
              <a:rPr lang="tr-TR" sz="2400" dirty="0" smtClean="0">
                <a:latin typeface="ALFABET98" pitchFamily="2" charset="0"/>
              </a:rPr>
              <a:t>*  Geri kalan problemler 2-3 işlemli (toplama-çıkarma) karışık problemler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LFABET98" pitchFamily="2" charset="0"/>
              </a:rPr>
              <a:t>9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) </a:t>
            </a:r>
            <a:r>
              <a:rPr lang="tr-TR" sz="3200" dirty="0">
                <a:latin typeface="ALFABET98" pitchFamily="2" charset="0"/>
              </a:rPr>
              <a:t>İki deste kalem, kaç tane kalem eder?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10) </a:t>
            </a:r>
            <a:r>
              <a:rPr lang="tr-TR" sz="3200" dirty="0" smtClean="0">
                <a:latin typeface="ALFABET98" pitchFamily="2" charset="0"/>
              </a:rPr>
              <a:t>Okulumuzun </a:t>
            </a:r>
            <a:r>
              <a:rPr lang="tr-TR" sz="3200" dirty="0">
                <a:latin typeface="ALFABET98" pitchFamily="2" charset="0"/>
              </a:rPr>
              <a:t>bahçesinde; 25 tane erik, </a:t>
            </a:r>
            <a:endParaRPr lang="tr-TR" sz="3200" dirty="0" smtClean="0">
              <a:latin typeface="ALFABET98" pitchFamily="2" charset="0"/>
            </a:endParaRPr>
          </a:p>
          <a:p>
            <a:r>
              <a:rPr lang="tr-TR" sz="3200" dirty="0" smtClean="0">
                <a:latin typeface="ALFABET98" pitchFamily="2" charset="0"/>
              </a:rPr>
              <a:t>33 </a:t>
            </a:r>
            <a:r>
              <a:rPr lang="tr-TR" sz="3200" dirty="0">
                <a:latin typeface="ALFABET98" pitchFamily="2" charset="0"/>
              </a:rPr>
              <a:t>tane de elma ağacı vardır.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Okulumuzun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bahçesinde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toplam kaç  ağaç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vardır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11) </a:t>
            </a:r>
            <a:r>
              <a:rPr lang="tr-TR" sz="3200" dirty="0">
                <a:latin typeface="ALFABET98" pitchFamily="2" charset="0"/>
              </a:rPr>
              <a:t>Bir vazoda 12 tane karanfil, 17 tane papatya vardır.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Bu vazoda toplam kaç tane çiçek vardır?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12) </a:t>
            </a:r>
            <a:r>
              <a:rPr lang="tr-TR" sz="3200" dirty="0">
                <a:latin typeface="ALFABET98" pitchFamily="2" charset="0"/>
              </a:rPr>
              <a:t>Can’ın 17 tane bilyesi var. </a:t>
            </a:r>
            <a:r>
              <a:rPr lang="tr-TR" sz="3200" dirty="0" err="1">
                <a:latin typeface="ALFABET98" pitchFamily="2" charset="0"/>
              </a:rPr>
              <a:t>Aytekin</a:t>
            </a:r>
            <a:r>
              <a:rPr lang="tr-TR" sz="3200" dirty="0">
                <a:latin typeface="ALFABET98" pitchFamily="2" charset="0"/>
              </a:rPr>
              <a:t> 9 bilye daha verdi.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Can’ın kaç tane bilyesi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oldu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13) </a:t>
            </a:r>
            <a:r>
              <a:rPr lang="tr-TR" sz="3200" dirty="0">
                <a:latin typeface="ALFABET98" pitchFamily="2" charset="0"/>
              </a:rPr>
              <a:t>Öğretmenimiz şimdi 28 yaşındadır.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18 yıl sonra öğretmenimiz kaç yaşında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olacaktır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14) </a:t>
            </a:r>
            <a:r>
              <a:rPr lang="tr-TR" sz="3200" dirty="0">
                <a:latin typeface="ALFABET98" pitchFamily="2" charset="0"/>
              </a:rPr>
              <a:t>Çiçekçide 16 tane sarı gül, 17 tane de kırmızı gül var.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Çiçekçide toplam kaç tane gül vardır?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15) </a:t>
            </a:r>
            <a:r>
              <a:rPr lang="tr-TR" sz="3200" dirty="0">
                <a:latin typeface="ALFABET98" pitchFamily="2" charset="0"/>
              </a:rPr>
              <a:t>Sıla’nın 13 tane tokası vardı. Sıla‘ya 17 tane toka da ablası verdi.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Sıla’nın toplam kaç tane tokası oldu?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16) </a:t>
            </a:r>
            <a:r>
              <a:rPr lang="tr-TR" sz="3200" dirty="0">
                <a:latin typeface="ALFABET98" pitchFamily="2" charset="0"/>
              </a:rPr>
              <a:t>Ali Dayı’nın çiftliğinde 15 tavuk, 9 tane de hindi var.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Ali Dayı’nın çiftliğinde toplam kaç hayvan vardır?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17) </a:t>
            </a:r>
            <a:r>
              <a:rPr lang="tr-TR" sz="3200" dirty="0">
                <a:latin typeface="ALFABET98" pitchFamily="2" charset="0"/>
              </a:rPr>
              <a:t>Bir otobüste 17 erkek 23 kadın ve 9 </a:t>
            </a:r>
            <a:r>
              <a:rPr lang="tr-TR" sz="3200" dirty="0" smtClean="0">
                <a:latin typeface="ALFABET98" pitchFamily="2" charset="0"/>
              </a:rPr>
              <a:t>tane </a:t>
            </a:r>
            <a:r>
              <a:rPr lang="tr-TR" sz="3200" dirty="0">
                <a:latin typeface="ALFABET98" pitchFamily="2" charset="0"/>
              </a:rPr>
              <a:t>de çocuk yolcu vardır.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Bu otobüste bulunan yolcuların tamamı kaç kişidir?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18) </a:t>
            </a:r>
            <a:r>
              <a:rPr lang="tr-TR" sz="3200" dirty="0" smtClean="0">
                <a:latin typeface="ALFABET98" pitchFamily="2" charset="0"/>
              </a:rPr>
              <a:t>Kerim hikâyesinin </a:t>
            </a:r>
            <a:r>
              <a:rPr lang="tr-TR" sz="3200" dirty="0">
                <a:latin typeface="ALFABET98" pitchFamily="2" charset="0"/>
              </a:rPr>
              <a:t>28 sayfasını dün okudu. Bugün </a:t>
            </a:r>
            <a:r>
              <a:rPr lang="tr-TR" sz="3200" dirty="0" smtClean="0">
                <a:latin typeface="ALFABET98" pitchFamily="2" charset="0"/>
              </a:rPr>
              <a:t>de 36 </a:t>
            </a:r>
            <a:r>
              <a:rPr lang="tr-TR" sz="3200" dirty="0">
                <a:latin typeface="ALFABET98" pitchFamily="2" charset="0"/>
              </a:rPr>
              <a:t>sayfa okuyarak hikâyeyi bitirdi.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Selim toplam kaç sayfa hikaye okumuştur?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1) </a:t>
            </a:r>
            <a:r>
              <a:rPr lang="tr-TR" sz="3200" dirty="0" smtClean="0">
                <a:latin typeface="ALFABET98" pitchFamily="2" charset="0"/>
              </a:rPr>
              <a:t>Hakan’ın </a:t>
            </a:r>
            <a:r>
              <a:rPr lang="tr-TR" sz="3200" dirty="0">
                <a:latin typeface="ALFABET98" pitchFamily="2" charset="0"/>
              </a:rPr>
              <a:t>8 masal kitabı, 7 tane de hikaye </a:t>
            </a:r>
            <a:r>
              <a:rPr lang="tr-TR" sz="3200" dirty="0" smtClean="0">
                <a:latin typeface="ALFABET98" pitchFamily="2" charset="0"/>
              </a:rPr>
              <a:t>kitabı </a:t>
            </a:r>
            <a:r>
              <a:rPr lang="tr-TR" sz="3200" dirty="0">
                <a:latin typeface="ALFABET98" pitchFamily="2" charset="0"/>
              </a:rPr>
              <a:t>vardır.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Hakan’ın kitapları kaç tanedir?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19) </a:t>
            </a:r>
            <a:r>
              <a:rPr lang="tr-TR" sz="3200" dirty="0">
                <a:latin typeface="ALFABET98" pitchFamily="2" charset="0"/>
              </a:rPr>
              <a:t>Okulumuzda 28 bayan, 19 erkek öğretmen, 3 yönetici ve 3 hizmetli vardır.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Okulumuzun personel sayısı kaçtır?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20) </a:t>
            </a:r>
            <a:r>
              <a:rPr lang="tr-TR" sz="3200" dirty="0">
                <a:latin typeface="ALFABET98" pitchFamily="2" charset="0"/>
              </a:rPr>
              <a:t>Bir toplama işleminde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toplananlar</a:t>
            </a:r>
            <a:r>
              <a:rPr lang="tr-TR" sz="3200" dirty="0">
                <a:latin typeface="ALFABET98" pitchFamily="2" charset="0"/>
              </a:rPr>
              <a:t> 38, 27 ve 14’tür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. İşlemin toplamı kaçtır</a:t>
            </a:r>
            <a:r>
              <a:rPr lang="tr-TR" sz="3200" dirty="0"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21) </a:t>
            </a:r>
            <a:r>
              <a:rPr lang="tr-TR" sz="3200" dirty="0">
                <a:latin typeface="ALFABET98" pitchFamily="2" charset="0"/>
              </a:rPr>
              <a:t>Alilerin bahçesinde </a:t>
            </a:r>
            <a:r>
              <a:rPr lang="tr-TR" sz="3200" dirty="0" smtClean="0">
                <a:latin typeface="ALFABET98" pitchFamily="2" charset="0"/>
              </a:rPr>
              <a:t>58 limon </a:t>
            </a:r>
            <a:r>
              <a:rPr lang="tr-TR" sz="3200" dirty="0">
                <a:latin typeface="ALFABET98" pitchFamily="2" charset="0"/>
              </a:rPr>
              <a:t>ağacı vardı. </a:t>
            </a:r>
            <a:r>
              <a:rPr lang="tr-TR" sz="3200" dirty="0" smtClean="0">
                <a:latin typeface="ALFABET98" pitchFamily="2" charset="0"/>
              </a:rPr>
              <a:t>Susuzluktan ağaçlardan </a:t>
            </a:r>
            <a:r>
              <a:rPr lang="tr-TR" sz="3200" dirty="0">
                <a:latin typeface="ALFABET98" pitchFamily="2" charset="0"/>
              </a:rPr>
              <a:t>23 tanesi kurudu.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Bahçede kaç tane ağaç kaldı?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22) </a:t>
            </a:r>
            <a:r>
              <a:rPr lang="tr-TR" sz="3200" dirty="0">
                <a:latin typeface="ALFABET98" pitchFamily="2" charset="0"/>
              </a:rPr>
              <a:t>Sınıf süslemek için sınıfımıza 78 tane balon gelmişti. </a:t>
            </a:r>
            <a:r>
              <a:rPr lang="tr-TR" sz="3200" dirty="0" smtClean="0">
                <a:latin typeface="ALFABET98" pitchFamily="2" charset="0"/>
              </a:rPr>
              <a:t>Balonlardan </a:t>
            </a:r>
            <a:r>
              <a:rPr lang="tr-TR" sz="3200" dirty="0">
                <a:latin typeface="ALFABET98" pitchFamily="2" charset="0"/>
              </a:rPr>
              <a:t>26 tanesi patladı.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Sınıfımızda kaç tane balon kalmıştır 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23) </a:t>
            </a:r>
            <a:r>
              <a:rPr lang="tr-TR" sz="3200" dirty="0">
                <a:latin typeface="ALFABET98" pitchFamily="2" charset="0"/>
              </a:rPr>
              <a:t>Bir sınıftaki 69 tane öğrencinin 47 tanesi aşı yaptırdı.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Bu sınıfta aşı yaptırmayan kaç tane öğrenci vardır 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24) </a:t>
            </a:r>
            <a:r>
              <a:rPr lang="tr-TR" sz="3200" dirty="0">
                <a:latin typeface="ALFABET98" pitchFamily="2" charset="0"/>
              </a:rPr>
              <a:t>Dağcan’ın cebinde 20 lira parası vardı. Dağcan </a:t>
            </a:r>
            <a:r>
              <a:rPr lang="tr-TR" sz="3200" dirty="0" smtClean="0">
                <a:latin typeface="ALFABET98" pitchFamily="2" charset="0"/>
              </a:rPr>
              <a:t>parasının 8 </a:t>
            </a:r>
            <a:r>
              <a:rPr lang="tr-TR" sz="3200" dirty="0">
                <a:latin typeface="ALFABET98" pitchFamily="2" charset="0"/>
              </a:rPr>
              <a:t>lirasını harcadı.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Dağcan’ın kaç lira parası kaldı?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25) </a:t>
            </a:r>
            <a:r>
              <a:rPr lang="tr-TR" sz="3200" dirty="0">
                <a:latin typeface="ALFABET98" pitchFamily="2" charset="0"/>
              </a:rPr>
              <a:t>Şerife 64 sayfalık kitabın 25 sayfasını okudu.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Okunacak kaç sayfası kalmıştır?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26) </a:t>
            </a:r>
            <a:r>
              <a:rPr lang="tr-TR" sz="3200" dirty="0">
                <a:latin typeface="ALFABET98" pitchFamily="2" charset="0"/>
              </a:rPr>
              <a:t>Alihan’ın 27 tane bilyesi vardı. Alihan, bilyelerin  9 </a:t>
            </a:r>
            <a:r>
              <a:rPr lang="tr-TR" sz="3200" dirty="0" smtClean="0">
                <a:latin typeface="ALFABET98" pitchFamily="2" charset="0"/>
              </a:rPr>
              <a:t>‘unu Mücahit’e </a:t>
            </a:r>
            <a:r>
              <a:rPr lang="tr-TR" sz="3200" dirty="0">
                <a:latin typeface="ALFABET98" pitchFamily="2" charset="0"/>
              </a:rPr>
              <a:t>verdi.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Alihan’ın kaç tane bilyesi kaldı?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27)  </a:t>
            </a:r>
            <a:r>
              <a:rPr lang="tr-TR" sz="3200" dirty="0" smtClean="0">
                <a:latin typeface="ALFABET98" pitchFamily="2" charset="0"/>
              </a:rPr>
              <a:t>5 Onluk </a:t>
            </a:r>
            <a:r>
              <a:rPr lang="tr-TR" sz="3200" dirty="0">
                <a:latin typeface="ALFABET98" pitchFamily="2" charset="0"/>
              </a:rPr>
              <a:t>ve 7 birlikten oluşan sayının </a:t>
            </a:r>
            <a:r>
              <a:rPr lang="tr-TR" sz="3200" dirty="0" smtClean="0">
                <a:latin typeface="ALFABET98" pitchFamily="2" charset="0"/>
              </a:rPr>
              <a:t>18 </a:t>
            </a:r>
            <a:r>
              <a:rPr lang="tr-TR" sz="3200" dirty="0">
                <a:latin typeface="ALFABET98" pitchFamily="2" charset="0"/>
              </a:rPr>
              <a:t>eksiği kaçtır?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28) </a:t>
            </a:r>
            <a:r>
              <a:rPr lang="tr-TR" sz="3200" dirty="0">
                <a:latin typeface="ALFABET98" pitchFamily="2" charset="0"/>
              </a:rPr>
              <a:t>Tabakta </a:t>
            </a:r>
            <a:r>
              <a:rPr lang="tr-TR" sz="3200" dirty="0" smtClean="0">
                <a:latin typeface="ALFABET98" pitchFamily="2" charset="0"/>
              </a:rPr>
              <a:t>60 </a:t>
            </a:r>
            <a:r>
              <a:rPr lang="tr-TR" sz="3200" dirty="0">
                <a:latin typeface="ALFABET98" pitchFamily="2" charset="0"/>
              </a:rPr>
              <a:t>ceviz vardı. Cevizlerin </a:t>
            </a:r>
            <a:r>
              <a:rPr lang="tr-TR" sz="3200" dirty="0" smtClean="0">
                <a:latin typeface="ALFABET98" pitchFamily="2" charset="0"/>
              </a:rPr>
              <a:t>28 </a:t>
            </a:r>
            <a:r>
              <a:rPr lang="tr-TR" sz="3200" dirty="0">
                <a:latin typeface="ALFABET98" pitchFamily="2" charset="0"/>
              </a:rPr>
              <a:t>tanesini </a:t>
            </a:r>
            <a:r>
              <a:rPr lang="tr-TR" sz="3200" dirty="0" smtClean="0">
                <a:latin typeface="ALFABET98" pitchFamily="2" charset="0"/>
              </a:rPr>
              <a:t>yedim.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Tabakta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kaç tane ceviz kalmıştır? 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LFABET98" pitchFamily="2" charset="0"/>
              </a:rPr>
              <a:t>2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) </a:t>
            </a:r>
            <a:r>
              <a:rPr lang="tr-TR" sz="3200" dirty="0">
                <a:latin typeface="ALFABET98" pitchFamily="2" charset="0"/>
              </a:rPr>
              <a:t>Sınıfımızda 23 kız öğrenci, 24 erkek öğrenci vardır.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Sınıfımızın öğrenci sayısı kaçtır?</a:t>
            </a:r>
          </a:p>
          <a:p>
            <a:endParaRPr lang="tr-TR" sz="3200" dirty="0" smtClean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29) </a:t>
            </a:r>
            <a:r>
              <a:rPr lang="tr-TR" sz="3200" dirty="0">
                <a:latin typeface="ALFABET98" pitchFamily="2" charset="0"/>
              </a:rPr>
              <a:t>Sıla , ablasından 8 yaş küçüktür. Sıla’nın ablası </a:t>
            </a:r>
            <a:r>
              <a:rPr lang="tr-TR" sz="3200" dirty="0" smtClean="0">
                <a:latin typeface="ALFABET98" pitchFamily="2" charset="0"/>
              </a:rPr>
              <a:t>15 yaşında </a:t>
            </a:r>
            <a:r>
              <a:rPr lang="tr-TR" sz="3200" dirty="0">
                <a:latin typeface="ALFABET98" pitchFamily="2" charset="0"/>
              </a:rPr>
              <a:t>olduğuna </a:t>
            </a:r>
            <a:r>
              <a:rPr lang="tr-TR" sz="3200" dirty="0" smtClean="0">
                <a:latin typeface="ALFABET98" pitchFamily="2" charset="0"/>
              </a:rPr>
              <a:t>göre,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Sıla kaç yaşındadır?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30)  </a:t>
            </a:r>
            <a:r>
              <a:rPr lang="tr-TR" sz="3200" dirty="0" smtClean="0">
                <a:latin typeface="ALFABET98" pitchFamily="2" charset="0"/>
              </a:rPr>
              <a:t>Eren’in </a:t>
            </a:r>
            <a:r>
              <a:rPr lang="tr-TR" sz="3200" dirty="0">
                <a:latin typeface="ALFABET98" pitchFamily="2" charset="0"/>
              </a:rPr>
              <a:t>7</a:t>
            </a:r>
            <a:r>
              <a:rPr lang="tr-TR" sz="3200" dirty="0" smtClean="0">
                <a:latin typeface="ALFABET98" pitchFamily="2" charset="0"/>
              </a:rPr>
              <a:t>4 </a:t>
            </a:r>
            <a:r>
              <a:rPr lang="tr-TR" sz="3200" dirty="0">
                <a:latin typeface="ALFABET98" pitchFamily="2" charset="0"/>
              </a:rPr>
              <a:t>tane balonu </a:t>
            </a:r>
            <a:r>
              <a:rPr lang="tr-TR" sz="3200" dirty="0" smtClean="0">
                <a:latin typeface="ALFABET98" pitchFamily="2" charset="0"/>
              </a:rPr>
              <a:t>vardı. Balonların         </a:t>
            </a:r>
          </a:p>
          <a:p>
            <a:r>
              <a:rPr lang="tr-TR" sz="3200" dirty="0">
                <a:latin typeface="ALFABET98" pitchFamily="2" charset="0"/>
              </a:rPr>
              <a:t> </a:t>
            </a:r>
            <a:r>
              <a:rPr lang="tr-TR" sz="3200" dirty="0" smtClean="0">
                <a:latin typeface="ALFABET98" pitchFamily="2" charset="0"/>
              </a:rPr>
              <a:t>     25 </a:t>
            </a:r>
            <a:r>
              <a:rPr lang="tr-TR" sz="3200" dirty="0">
                <a:latin typeface="ALFABET98" pitchFamily="2" charset="0"/>
              </a:rPr>
              <a:t>tanesini </a:t>
            </a:r>
            <a:r>
              <a:rPr lang="tr-TR" sz="3200" dirty="0" smtClean="0">
                <a:latin typeface="ALFABET98" pitchFamily="2" charset="0"/>
              </a:rPr>
              <a:t>Yasin’e </a:t>
            </a:r>
            <a:r>
              <a:rPr lang="tr-TR" sz="3200" dirty="0">
                <a:latin typeface="ALFABET98" pitchFamily="2" charset="0"/>
              </a:rPr>
              <a:t>verdi.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Eren’in kaç tane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 </a:t>
            </a:r>
          </a:p>
          <a:p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     balonu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kaldı? 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31) </a:t>
            </a:r>
            <a:r>
              <a:rPr lang="tr-TR" sz="3200" dirty="0">
                <a:latin typeface="ALFABET98" pitchFamily="2" charset="0"/>
              </a:rPr>
              <a:t>Vazonun içinde 20 çiçek vardı. 13 tanesi kuruduğuna göre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kaç tanesi kurumamıştır?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32) </a:t>
            </a:r>
            <a:r>
              <a:rPr lang="tr-TR" sz="3200" dirty="0" smtClean="0">
                <a:latin typeface="ALFABET98" pitchFamily="2" charset="0"/>
              </a:rPr>
              <a:t>85 </a:t>
            </a:r>
            <a:r>
              <a:rPr lang="tr-TR" sz="3200" dirty="0">
                <a:latin typeface="ALFABET98" pitchFamily="2" charset="0"/>
              </a:rPr>
              <a:t>sayfalık defterin </a:t>
            </a:r>
            <a:r>
              <a:rPr lang="tr-TR" sz="3200" dirty="0" smtClean="0">
                <a:latin typeface="ALFABET98" pitchFamily="2" charset="0"/>
              </a:rPr>
              <a:t>26 </a:t>
            </a:r>
            <a:r>
              <a:rPr lang="tr-TR" sz="3200" dirty="0">
                <a:latin typeface="ALFABET98" pitchFamily="2" charset="0"/>
              </a:rPr>
              <a:t>sayfasını kullandım.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Kullanmadığım kaç sayfa defterim kaldı?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33) </a:t>
            </a:r>
            <a:r>
              <a:rPr lang="tr-TR" sz="3200" dirty="0">
                <a:latin typeface="ALFABET98" pitchFamily="2" charset="0"/>
              </a:rPr>
              <a:t>Marketten </a:t>
            </a:r>
            <a:r>
              <a:rPr lang="tr-TR" sz="3200" dirty="0" smtClean="0">
                <a:latin typeface="ALFABET98" pitchFamily="2" charset="0"/>
              </a:rPr>
              <a:t>34 </a:t>
            </a:r>
            <a:r>
              <a:rPr lang="tr-TR" sz="3200" dirty="0">
                <a:latin typeface="ALFABET98" pitchFamily="2" charset="0"/>
              </a:rPr>
              <a:t>yumurta aldım. Gelirken </a:t>
            </a:r>
            <a:r>
              <a:rPr lang="tr-TR" sz="3200" dirty="0" smtClean="0">
                <a:latin typeface="ALFABET98" pitchFamily="2" charset="0"/>
              </a:rPr>
              <a:t>15 </a:t>
            </a:r>
            <a:r>
              <a:rPr lang="tr-TR" sz="3200" dirty="0">
                <a:latin typeface="ALFABET98" pitchFamily="2" charset="0"/>
              </a:rPr>
              <a:t>tanesi kırıldı.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Kaç tane sağlam yumurta kalmıştır?</a:t>
            </a:r>
          </a:p>
          <a:p>
            <a:r>
              <a:rPr lang="tr-TR" sz="3200" dirty="0">
                <a:latin typeface="ALFABET98" pitchFamily="2" charset="0"/>
              </a:rPr>
              <a:t> 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34) </a:t>
            </a:r>
            <a:r>
              <a:rPr lang="tr-TR" sz="3200" dirty="0">
                <a:latin typeface="ALFABET98" pitchFamily="2" charset="0"/>
              </a:rPr>
              <a:t>Bahçemizdeki ağaca </a:t>
            </a:r>
            <a:r>
              <a:rPr lang="tr-TR" sz="3200" dirty="0" smtClean="0">
                <a:latin typeface="ALFABET98" pitchFamily="2" charset="0"/>
              </a:rPr>
              <a:t>88 </a:t>
            </a:r>
            <a:r>
              <a:rPr lang="tr-TR" sz="3200" dirty="0">
                <a:latin typeface="ALFABET98" pitchFamily="2" charset="0"/>
              </a:rPr>
              <a:t>kuş kondu. Kuşlardan </a:t>
            </a:r>
            <a:r>
              <a:rPr lang="tr-TR" sz="3200" dirty="0" smtClean="0">
                <a:latin typeface="ALFABET98" pitchFamily="2" charset="0"/>
              </a:rPr>
              <a:t>39 </a:t>
            </a:r>
            <a:r>
              <a:rPr lang="tr-TR" sz="3200" dirty="0">
                <a:latin typeface="ALFABET98" pitchFamily="2" charset="0"/>
              </a:rPr>
              <a:t>tanesi uçtu.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Uçmayan kaç kuş kaldı?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35) </a:t>
            </a:r>
            <a:r>
              <a:rPr lang="tr-TR" sz="3200" dirty="0">
                <a:latin typeface="ALFABET98" pitchFamily="2" charset="0"/>
              </a:rPr>
              <a:t>Bir kırtasiyeci, 96 tane defterin 37’sini satmıştır.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Satılmayan kaç tane defter kalmıştır?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36) </a:t>
            </a:r>
            <a:r>
              <a:rPr lang="tr-TR" sz="3200" dirty="0">
                <a:latin typeface="ALFABET98" pitchFamily="2" charset="0"/>
              </a:rPr>
              <a:t>Orhan, 28 tane fındığın 16 tanesini Arzuya verdi.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Orhan’ın kaç tane fındığı kaldı?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37) </a:t>
            </a:r>
            <a:r>
              <a:rPr lang="tr-TR" sz="3200" dirty="0">
                <a:latin typeface="ALFABET98" pitchFamily="2" charset="0"/>
              </a:rPr>
              <a:t>Yolcu otobüsünde 34 kişi vardı. İlk durak ta 15 kişi indi.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Otobüste kaç yolcu kaldı?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38) </a:t>
            </a:r>
            <a:r>
              <a:rPr lang="tr-TR" sz="3200" dirty="0">
                <a:latin typeface="ALFABET98" pitchFamily="2" charset="0"/>
              </a:rPr>
              <a:t>Sınıf mevcudumuz 42’dir. Sınıfımızda </a:t>
            </a:r>
            <a:r>
              <a:rPr lang="tr-TR" sz="3200" dirty="0" smtClean="0">
                <a:latin typeface="ALFABET98" pitchFamily="2" charset="0"/>
              </a:rPr>
              <a:t>18 </a:t>
            </a:r>
            <a:r>
              <a:rPr lang="tr-TR" sz="3200" dirty="0">
                <a:latin typeface="ALFABET98" pitchFamily="2" charset="0"/>
              </a:rPr>
              <a:t>kız öğrenci olduğuna göre, </a:t>
            </a:r>
            <a:r>
              <a:rPr lang="tr-TR" sz="3200" u="sng" dirty="0">
                <a:solidFill>
                  <a:srgbClr val="0070C0"/>
                </a:solidFill>
                <a:latin typeface="ALFABET98" pitchFamily="2" charset="0"/>
              </a:rPr>
              <a:t>erkek öğrenciler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kaç kişidir?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LFABET98" pitchFamily="2" charset="0"/>
              </a:rPr>
              <a:t>3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) </a:t>
            </a:r>
            <a:r>
              <a:rPr lang="tr-TR" sz="3200" dirty="0">
                <a:latin typeface="ALFABET98" pitchFamily="2" charset="0"/>
              </a:rPr>
              <a:t>Burcu 11 yaşında olup, ablası Burcu’dan 4 yaş büyüktür.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Burcu’nun </a:t>
            </a:r>
            <a:r>
              <a:rPr lang="tr-TR" sz="3200" u="sng" dirty="0">
                <a:solidFill>
                  <a:srgbClr val="0070C0"/>
                </a:solidFill>
                <a:latin typeface="ALFABET98" pitchFamily="2" charset="0"/>
              </a:rPr>
              <a:t>ablası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 kaç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yaşındadır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39) </a:t>
            </a:r>
            <a:r>
              <a:rPr lang="tr-TR" sz="3200" dirty="0">
                <a:latin typeface="ALFABET98" pitchFamily="2" charset="0"/>
              </a:rPr>
              <a:t>Annem ile babamın </a:t>
            </a:r>
            <a:r>
              <a:rPr lang="tr-TR" sz="3200" u="sng" dirty="0">
                <a:latin typeface="ALFABET98" pitchFamily="2" charset="0"/>
              </a:rPr>
              <a:t>yaşlarının </a:t>
            </a:r>
            <a:r>
              <a:rPr lang="tr-TR" sz="3200" u="sng" dirty="0" smtClean="0">
                <a:latin typeface="ALFABET98" pitchFamily="2" charset="0"/>
              </a:rPr>
              <a:t>toplamı</a:t>
            </a:r>
            <a:r>
              <a:rPr lang="tr-TR" sz="3200" dirty="0" smtClean="0">
                <a:latin typeface="ALFABET98" pitchFamily="2" charset="0"/>
              </a:rPr>
              <a:t> </a:t>
            </a:r>
            <a:r>
              <a:rPr lang="tr-TR" sz="3200" dirty="0">
                <a:latin typeface="ALFABET98" pitchFamily="2" charset="0"/>
              </a:rPr>
              <a:t>61 </a:t>
            </a:r>
            <a:r>
              <a:rPr lang="tr-TR" sz="3200" dirty="0" err="1">
                <a:latin typeface="ALFABET98" pitchFamily="2" charset="0"/>
              </a:rPr>
              <a:t>dir</a:t>
            </a:r>
            <a:r>
              <a:rPr lang="tr-TR" sz="3200" dirty="0">
                <a:latin typeface="ALFABET98" pitchFamily="2" charset="0"/>
              </a:rPr>
              <a:t>. Babam 32 yaşında olduğuna </a:t>
            </a:r>
            <a:r>
              <a:rPr lang="tr-TR" sz="3200" dirty="0" smtClean="0">
                <a:latin typeface="ALFABET98" pitchFamily="2" charset="0"/>
              </a:rPr>
              <a:t>göre</a:t>
            </a:r>
            <a:r>
              <a:rPr lang="tr-TR" sz="3200" dirty="0">
                <a:latin typeface="ALFABET98" pitchFamily="2" charset="0"/>
              </a:rPr>
              <a:t>,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annemin yaşı kaçtır?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40) </a:t>
            </a:r>
            <a:r>
              <a:rPr lang="tr-TR" sz="3200" dirty="0">
                <a:latin typeface="ALFABET98" pitchFamily="2" charset="0"/>
              </a:rPr>
              <a:t>Serdar, 95 sayfalık kitabının 40 </a:t>
            </a:r>
            <a:r>
              <a:rPr lang="tr-TR" sz="3200" dirty="0" smtClean="0">
                <a:latin typeface="ALFABET98" pitchFamily="2" charset="0"/>
              </a:rPr>
              <a:t>sayfasını </a:t>
            </a:r>
            <a:r>
              <a:rPr lang="tr-TR" sz="3200" dirty="0">
                <a:latin typeface="ALFABET98" pitchFamily="2" charset="0"/>
              </a:rPr>
              <a:t>okudu.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Kitabın tamamını bitirebilmesi için kaç sayfa daha okuması gerekir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41) </a:t>
            </a:r>
            <a:r>
              <a:rPr lang="tr-TR" sz="3200" dirty="0">
                <a:latin typeface="ALFABET98" pitchFamily="2" charset="0"/>
              </a:rPr>
              <a:t>Okulumuzda 49 öğretmen var. Bunların 24’ü bayan olduğuna göre,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 erkek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öğretmenlerin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sayısı kaçtır?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748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42) </a:t>
            </a:r>
            <a:r>
              <a:rPr lang="tr-TR" sz="3200" dirty="0">
                <a:latin typeface="ALFABET98" pitchFamily="2" charset="0"/>
              </a:rPr>
              <a:t>Bir çıkarma işleminde; </a:t>
            </a:r>
            <a:r>
              <a:rPr lang="tr-TR" sz="3200" u="sng" dirty="0">
                <a:latin typeface="ALFABET98" pitchFamily="2" charset="0"/>
              </a:rPr>
              <a:t>eksilen</a:t>
            </a:r>
            <a:r>
              <a:rPr lang="tr-TR" sz="3200" dirty="0">
                <a:latin typeface="ALFABET98" pitchFamily="2" charset="0"/>
              </a:rPr>
              <a:t> </a:t>
            </a:r>
            <a:r>
              <a:rPr lang="tr-TR" sz="3200" dirty="0" smtClean="0">
                <a:latin typeface="ALFABET98" pitchFamily="2" charset="0"/>
              </a:rPr>
              <a:t>55, </a:t>
            </a:r>
            <a:r>
              <a:rPr lang="tr-TR" sz="3200" u="sng" dirty="0" smtClean="0">
                <a:latin typeface="ALFABET98" pitchFamily="2" charset="0"/>
              </a:rPr>
              <a:t>far</a:t>
            </a:r>
            <a:r>
              <a:rPr lang="tr-TR" sz="3200" dirty="0" smtClean="0">
                <a:latin typeface="ALFABET98" pitchFamily="2" charset="0"/>
              </a:rPr>
              <a:t>k </a:t>
            </a:r>
            <a:r>
              <a:rPr lang="tr-TR" sz="3200" dirty="0">
                <a:latin typeface="ALFABET98" pitchFamily="2" charset="0"/>
              </a:rPr>
              <a:t>25’tir.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Çıkan sayı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kaçtır?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43) </a:t>
            </a:r>
            <a:r>
              <a:rPr lang="tr-TR" sz="3200" dirty="0">
                <a:latin typeface="ALFABET98" pitchFamily="2" charset="0"/>
              </a:rPr>
              <a:t>70 doğal sayısının 25 eksiği kaçtır?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44) </a:t>
            </a:r>
            <a:r>
              <a:rPr lang="tr-TR" sz="3200" dirty="0">
                <a:latin typeface="ALFABET98" pitchFamily="2" charset="0"/>
              </a:rPr>
              <a:t>Bir çocuk parkında 24 erkek çocuk ile erkeklerden 3 fazla kız çocuk bulunuyor.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Parkta bulunan </a:t>
            </a:r>
            <a:r>
              <a:rPr lang="tr-TR" sz="3200" u="sng" dirty="0">
                <a:solidFill>
                  <a:srgbClr val="0070C0"/>
                </a:solidFill>
                <a:latin typeface="ALFABET98" pitchFamily="2" charset="0"/>
              </a:rPr>
              <a:t>çocukların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 sayısı kaçtır?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45) </a:t>
            </a:r>
            <a:r>
              <a:rPr lang="tr-TR" sz="3200" dirty="0">
                <a:latin typeface="ALFABET98" pitchFamily="2" charset="0"/>
              </a:rPr>
              <a:t>Melis 15 yaşındadır. Melis’in abisi, Melis’ten 4 yaş büyüktür.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 Melis ile abisinin yaşlarının toplamı kaçtır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46) </a:t>
            </a:r>
            <a:r>
              <a:rPr lang="tr-TR" sz="3200" dirty="0">
                <a:latin typeface="ALFABET98" pitchFamily="2" charset="0"/>
              </a:rPr>
              <a:t>Sinan aldığı 84 sayfalık bir hikâyenin önce 18 sayfasını, sonra 34 sayfasını okudu.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Sinan’ın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geriye okumadığı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kaç sayfası kaldı? 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47) </a:t>
            </a:r>
            <a:r>
              <a:rPr lang="tr-TR" sz="3200" dirty="0">
                <a:latin typeface="ALFABET98" pitchFamily="2" charset="0"/>
              </a:rPr>
              <a:t>Neşe 24 kilodur. Nuri, Neşeden 5 kilo ağırdır.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Neşe ile Nuri’nin ağırlıklarının toplamı kaçtır?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48) </a:t>
            </a:r>
            <a:r>
              <a:rPr lang="tr-TR" sz="3200" dirty="0">
                <a:latin typeface="ALFABET98" pitchFamily="2" charset="0"/>
              </a:rPr>
              <a:t>Bir dalda 48 kuş vardı. Kuşların 19 tanesi uçtu</a:t>
            </a:r>
            <a:r>
              <a:rPr lang="tr-TR" sz="3200" dirty="0" smtClean="0">
                <a:latin typeface="ALFABET98" pitchFamily="2" charset="0"/>
              </a:rPr>
              <a:t>. Sonra  </a:t>
            </a:r>
            <a:r>
              <a:rPr lang="tr-TR" sz="3200" dirty="0">
                <a:latin typeface="ALFABET98" pitchFamily="2" charset="0"/>
              </a:rPr>
              <a:t>ağaca 14 kaç kuş daha kondu</a:t>
            </a:r>
            <a:r>
              <a:rPr lang="tr-TR" sz="3200" dirty="0" smtClean="0">
                <a:latin typeface="ALFABET98" pitchFamily="2" charset="0"/>
              </a:rPr>
              <a:t>.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Ağaçta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kaç kuş vardır?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LFABET98" pitchFamily="2" charset="0"/>
              </a:rPr>
              <a:t>4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) </a:t>
            </a:r>
            <a:r>
              <a:rPr lang="tr-TR" sz="3200" dirty="0" smtClean="0">
                <a:latin typeface="ALFABET98" pitchFamily="2" charset="0"/>
              </a:rPr>
              <a:t>6 </a:t>
            </a:r>
            <a:r>
              <a:rPr lang="tr-TR" sz="3200" dirty="0">
                <a:latin typeface="ALFABET98" pitchFamily="2" charset="0"/>
              </a:rPr>
              <a:t>onluk, 3 birlik ile 2 onluk, 5 birlikten oluşan sayıların toplamı </a:t>
            </a:r>
            <a:r>
              <a:rPr lang="tr-TR" sz="3200" dirty="0" smtClean="0">
                <a:latin typeface="ALFABET98" pitchFamily="2" charset="0"/>
              </a:rPr>
              <a:t>kaçtır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49) </a:t>
            </a:r>
            <a:r>
              <a:rPr lang="tr-TR" sz="3200" dirty="0">
                <a:latin typeface="ALFABET98" pitchFamily="2" charset="0"/>
              </a:rPr>
              <a:t>Bir kümeste 63 tavuk vardı. Sahibi tavukların 26 tanesini sattı</a:t>
            </a:r>
            <a:r>
              <a:rPr lang="tr-TR" sz="3200" dirty="0" smtClean="0">
                <a:latin typeface="ALFABET98" pitchFamily="2" charset="0"/>
              </a:rPr>
              <a:t>. Sonra </a:t>
            </a:r>
            <a:r>
              <a:rPr lang="tr-TR" sz="3200" dirty="0">
                <a:latin typeface="ALFABET98" pitchFamily="2" charset="0"/>
              </a:rPr>
              <a:t>35 tavuk daha </a:t>
            </a:r>
            <a:r>
              <a:rPr lang="tr-TR" sz="3200" dirty="0" smtClean="0">
                <a:latin typeface="ALFABET98" pitchFamily="2" charset="0"/>
              </a:rPr>
              <a:t>aldı.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Kümeste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kaç tane tavuk oldu?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50) </a:t>
            </a:r>
            <a:r>
              <a:rPr lang="tr-TR" sz="3200" dirty="0">
                <a:latin typeface="ALFABET98" pitchFamily="2" charset="0"/>
              </a:rPr>
              <a:t>Aslı’nın 85 TL parası vardı.Aslı 35 TL’sini harcadı.Dayısı Aslı’ya 20 TL daha verdi</a:t>
            </a:r>
            <a:r>
              <a:rPr lang="tr-TR" sz="3200" dirty="0" smtClean="0">
                <a:latin typeface="ALFABET98" pitchFamily="2" charset="0"/>
              </a:rPr>
              <a:t>. </a:t>
            </a:r>
          </a:p>
          <a:p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Aslı’nın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kaç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TL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parası oldu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51) </a:t>
            </a:r>
            <a:r>
              <a:rPr lang="tr-TR" sz="3200" dirty="0">
                <a:latin typeface="ALFABET98" pitchFamily="2" charset="0"/>
              </a:rPr>
              <a:t>Ayşe 9 yaşındadır. Annesi Ayşe’den 27 yaş büyüktür.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Ayşe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ile annesinin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yaşları toplamı kaçtır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52) </a:t>
            </a:r>
            <a:r>
              <a:rPr lang="tr-TR" sz="3200" dirty="0">
                <a:latin typeface="ALFABET98" pitchFamily="2" charset="0"/>
              </a:rPr>
              <a:t>Üç kardeşin yaşları toplamı 54’tür. Büyük olan 23, ortanca </a:t>
            </a:r>
            <a:r>
              <a:rPr lang="tr-TR" sz="3200" dirty="0" smtClean="0">
                <a:latin typeface="ALFABET98" pitchFamily="2" charset="0"/>
              </a:rPr>
              <a:t>19 yaşında </a:t>
            </a:r>
            <a:r>
              <a:rPr lang="tr-TR" sz="3200" dirty="0">
                <a:latin typeface="ALFABET98" pitchFamily="2" charset="0"/>
              </a:rPr>
              <a:t>olduğuna göre,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en küçüğü kaç yaşındadır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53) </a:t>
            </a:r>
            <a:r>
              <a:rPr lang="tr-TR" sz="3200" dirty="0">
                <a:latin typeface="ALFABET98" pitchFamily="2" charset="0"/>
              </a:rPr>
              <a:t>90 kilogram buğdayın önce 38 kilogramı, sonra 36 kilogramı </a:t>
            </a:r>
            <a:r>
              <a:rPr lang="tr-TR" sz="3200" dirty="0" smtClean="0">
                <a:latin typeface="ALFABET98" pitchFamily="2" charset="0"/>
              </a:rPr>
              <a:t>satıldı</a:t>
            </a:r>
            <a:r>
              <a:rPr lang="tr-TR" sz="3200" dirty="0">
                <a:latin typeface="ALFABET98" pitchFamily="2" charset="0"/>
              </a:rPr>
              <a:t>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Satılacak kaç kilogram buğday kalmıştır?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54) </a:t>
            </a:r>
            <a:r>
              <a:rPr lang="tr-TR" sz="3200" dirty="0" smtClean="0">
                <a:latin typeface="ALFABET98" pitchFamily="2" charset="0"/>
              </a:rPr>
              <a:t>Birinci </a:t>
            </a:r>
            <a:r>
              <a:rPr lang="tr-TR" sz="3200" dirty="0">
                <a:latin typeface="ALFABET98" pitchFamily="2" charset="0"/>
              </a:rPr>
              <a:t>kasada 42 elma var. İkinci kasada, birinci kasadan 13 </a:t>
            </a:r>
            <a:r>
              <a:rPr lang="tr-TR" sz="3200" dirty="0" smtClean="0">
                <a:latin typeface="ALFABET98" pitchFamily="2" charset="0"/>
              </a:rPr>
              <a:t>tane eksik </a:t>
            </a:r>
            <a:r>
              <a:rPr lang="tr-TR" sz="3200" dirty="0">
                <a:latin typeface="ALFABET98" pitchFamily="2" charset="0"/>
              </a:rPr>
              <a:t>elma vardır.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 Buna göre </a:t>
            </a:r>
            <a:r>
              <a:rPr lang="tr-TR" sz="3200" u="sng" dirty="0">
                <a:solidFill>
                  <a:srgbClr val="0070C0"/>
                </a:solidFill>
                <a:latin typeface="ALFABET98" pitchFamily="2" charset="0"/>
              </a:rPr>
              <a:t>iki kasada toplam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kaç elma vardır? 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55) </a:t>
            </a:r>
            <a:r>
              <a:rPr lang="tr-TR" sz="3200" dirty="0">
                <a:latin typeface="ALFABET98" pitchFamily="2" charset="0"/>
              </a:rPr>
              <a:t>Bir manav günde 29 </a:t>
            </a:r>
            <a:r>
              <a:rPr lang="tr-TR" sz="3200" dirty="0" smtClean="0">
                <a:latin typeface="ALFABET98" pitchFamily="2" charset="0"/>
              </a:rPr>
              <a:t>kg </a:t>
            </a:r>
            <a:r>
              <a:rPr lang="tr-TR" sz="3200" dirty="0">
                <a:latin typeface="ALFABET98" pitchFamily="2" charset="0"/>
              </a:rPr>
              <a:t>elma, elmalardan 12 </a:t>
            </a:r>
            <a:r>
              <a:rPr lang="tr-TR" sz="3200" dirty="0" smtClean="0">
                <a:latin typeface="ALFABET98" pitchFamily="2" charset="0"/>
              </a:rPr>
              <a:t>kg fazla </a:t>
            </a:r>
            <a:r>
              <a:rPr lang="tr-TR" sz="3200" dirty="0">
                <a:latin typeface="ALFABET98" pitchFamily="2" charset="0"/>
              </a:rPr>
              <a:t>domates satıyor.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Bu manav bir günde kaç kilogram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meyve satıyor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56) </a:t>
            </a:r>
            <a:r>
              <a:rPr lang="tr-TR" sz="3200" dirty="0" smtClean="0">
                <a:latin typeface="ALFABET98" pitchFamily="2" charset="0"/>
              </a:rPr>
              <a:t>3 </a:t>
            </a:r>
            <a:r>
              <a:rPr lang="tr-TR" sz="3200" dirty="0">
                <a:latin typeface="ALFABET98" pitchFamily="2" charset="0"/>
              </a:rPr>
              <a:t>deste, 1 düzineden kaç fazladır?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57) </a:t>
            </a:r>
            <a:r>
              <a:rPr lang="tr-TR" sz="3200" dirty="0">
                <a:latin typeface="ALFABET98" pitchFamily="2" charset="0"/>
              </a:rPr>
              <a:t>Okulumuzun b</a:t>
            </a:r>
            <a:r>
              <a:rPr lang="tr-TR" sz="3200" dirty="0" smtClean="0">
                <a:latin typeface="ALFABET98" pitchFamily="2" charset="0"/>
              </a:rPr>
              <a:t>ahçesinde </a:t>
            </a:r>
            <a:r>
              <a:rPr lang="tr-TR" sz="3200" dirty="0">
                <a:latin typeface="ALFABET98" pitchFamily="2" charset="0"/>
              </a:rPr>
              <a:t>16 çam ağacı ve çam ağaçlarından </a:t>
            </a:r>
            <a:r>
              <a:rPr lang="tr-TR" sz="3200" dirty="0" smtClean="0">
                <a:latin typeface="ALFABET98" pitchFamily="2" charset="0"/>
              </a:rPr>
              <a:t>8 fazla </a:t>
            </a:r>
            <a:r>
              <a:rPr lang="tr-TR" sz="3200" dirty="0">
                <a:latin typeface="ALFABET98" pitchFamily="2" charset="0"/>
              </a:rPr>
              <a:t>meyve ağacı vardır.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O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kulumuzda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toplam kaç tane ağaç vardır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259632" y="234888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234888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58) </a:t>
            </a:r>
            <a:r>
              <a:rPr lang="tr-TR" sz="3200" dirty="0">
                <a:latin typeface="ALFABET98" pitchFamily="2" charset="0"/>
              </a:rPr>
              <a:t>Ali Baba’nın çiftliğinde 25 tavuk, tavuklardan 14 fazla horoz ve horozlardan 8 fazla da koyun vardır.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Buna göre Ali Baba’nın çiftliğinde toplam kaç tane hayvan vardır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242088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234888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LFABET98" pitchFamily="2" charset="0"/>
              </a:rPr>
              <a:t>5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) </a:t>
            </a:r>
            <a:r>
              <a:rPr lang="tr-TR" sz="3200" dirty="0">
                <a:latin typeface="ALFABET98" pitchFamily="2" charset="0"/>
              </a:rPr>
              <a:t>Bayramda sınıfı süslemek için; </a:t>
            </a:r>
            <a:r>
              <a:rPr lang="tr-TR" sz="3200" dirty="0" smtClean="0">
                <a:latin typeface="ALFABET98" pitchFamily="2" charset="0"/>
              </a:rPr>
              <a:t>Duygu </a:t>
            </a:r>
            <a:r>
              <a:rPr lang="tr-TR" sz="3200" dirty="0">
                <a:latin typeface="ALFABET98" pitchFamily="2" charset="0"/>
              </a:rPr>
              <a:t>13, Aydın 8, Özlem 14 bayrak getirdi.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Hepsinin getirdiği bayraklar kaç tanedir?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59) </a:t>
            </a:r>
            <a:r>
              <a:rPr lang="tr-TR" sz="3200" dirty="0" smtClean="0">
                <a:latin typeface="ALFABET98" pitchFamily="2" charset="0"/>
              </a:rPr>
              <a:t>Mert’in </a:t>
            </a:r>
            <a:r>
              <a:rPr lang="tr-TR" sz="3200" u="sng" dirty="0" smtClean="0">
                <a:latin typeface="ALFABET98" pitchFamily="2" charset="0"/>
              </a:rPr>
              <a:t>1 </a:t>
            </a:r>
            <a:r>
              <a:rPr lang="tr-TR" sz="3200" u="sng" dirty="0">
                <a:latin typeface="ALFABET98" pitchFamily="2" charset="0"/>
              </a:rPr>
              <a:t>düzine </a:t>
            </a:r>
            <a:r>
              <a:rPr lang="tr-TR" sz="3200" dirty="0" smtClean="0">
                <a:latin typeface="ALFABET98" pitchFamily="2" charset="0"/>
              </a:rPr>
              <a:t>bilyesi </a:t>
            </a:r>
            <a:r>
              <a:rPr lang="tr-TR" sz="3200" dirty="0">
                <a:latin typeface="ALFABET98" pitchFamily="2" charset="0"/>
              </a:rPr>
              <a:t>vardır. Ali’nin ise </a:t>
            </a:r>
            <a:r>
              <a:rPr lang="tr-TR" sz="3200" dirty="0" smtClean="0">
                <a:latin typeface="ALFABET98" pitchFamily="2" charset="0"/>
              </a:rPr>
              <a:t>Mert’ten 33 tane </a:t>
            </a:r>
            <a:r>
              <a:rPr lang="tr-TR" sz="3200" dirty="0">
                <a:latin typeface="ALFABET98" pitchFamily="2" charset="0"/>
              </a:rPr>
              <a:t>fazla  bilyesi vardır</a:t>
            </a:r>
            <a:r>
              <a:rPr lang="tr-TR" sz="3200" dirty="0" smtClean="0">
                <a:latin typeface="ALFABET98" pitchFamily="2" charset="0"/>
              </a:rPr>
              <a:t>.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Buna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göre </a:t>
            </a:r>
            <a:r>
              <a:rPr lang="tr-TR" sz="3200" u="sng" dirty="0">
                <a:solidFill>
                  <a:srgbClr val="0070C0"/>
                </a:solidFill>
                <a:latin typeface="ALFABET98" pitchFamily="2" charset="0"/>
              </a:rPr>
              <a:t>ikisinin toplam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kaç tane bilyesi olmuştur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60) </a:t>
            </a:r>
            <a:r>
              <a:rPr lang="tr-TR" sz="3200" dirty="0" smtClean="0">
                <a:latin typeface="ALFABET98" pitchFamily="2" charset="0"/>
              </a:rPr>
              <a:t>Ben 13 yaşındayım. Babam benden 28 yaş fazladır. Annem ise benden 23 yaş fazladır.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Buna göre </a:t>
            </a:r>
            <a:r>
              <a:rPr lang="tr-TR" sz="3200" u="sng" dirty="0" smtClean="0">
                <a:solidFill>
                  <a:srgbClr val="0070C0"/>
                </a:solidFill>
                <a:latin typeface="ALFABET98" pitchFamily="2" charset="0"/>
              </a:rPr>
              <a:t>annem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, </a:t>
            </a:r>
            <a:r>
              <a:rPr lang="tr-TR" sz="3200" u="sng" dirty="0" smtClean="0">
                <a:solidFill>
                  <a:srgbClr val="0070C0"/>
                </a:solidFill>
                <a:latin typeface="ALFABET98" pitchFamily="2" charset="0"/>
              </a:rPr>
              <a:t>babam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 ve </a:t>
            </a:r>
            <a:r>
              <a:rPr lang="tr-TR" sz="3200" u="sng" dirty="0" smtClean="0">
                <a:solidFill>
                  <a:srgbClr val="0070C0"/>
                </a:solidFill>
                <a:latin typeface="ALFABET98" pitchFamily="2" charset="0"/>
              </a:rPr>
              <a:t>benim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 yaşlarımızın toplamı kaçtır?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403648" y="2276872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24128" y="2276872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61) </a:t>
            </a:r>
            <a:r>
              <a:rPr lang="tr-TR" sz="3200" dirty="0" smtClean="0">
                <a:latin typeface="ALFABET98" pitchFamily="2" charset="0"/>
              </a:rPr>
              <a:t>Cemil’in </a:t>
            </a:r>
            <a:r>
              <a:rPr lang="tr-TR" sz="3200" u="sng" dirty="0">
                <a:latin typeface="ALFABET98" pitchFamily="2" charset="0"/>
              </a:rPr>
              <a:t>iki düzine </a:t>
            </a:r>
            <a:r>
              <a:rPr lang="tr-TR" sz="3200" dirty="0" smtClean="0">
                <a:latin typeface="ALFABET98" pitchFamily="2" charset="0"/>
              </a:rPr>
              <a:t>civcivi </a:t>
            </a:r>
            <a:r>
              <a:rPr lang="tr-TR" sz="3200" dirty="0">
                <a:latin typeface="ALFABET98" pitchFamily="2" charset="0"/>
              </a:rPr>
              <a:t>vardır. Pazardan civcivlerden  20 tane fazla hindi aldı. 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Buna göre Cemil’lerin toplam kaç tane civciv ve hindisi olmuştur?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2276872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2276872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62) </a:t>
            </a:r>
            <a:r>
              <a:rPr lang="tr-TR" sz="3200" dirty="0">
                <a:latin typeface="ALFABET98" pitchFamily="2" charset="0"/>
              </a:rPr>
              <a:t>Babam 27 yaşındadır. Dedem ise Babamdan 25 yaş daha yaşlıdır. Buna göre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Dedem ile babamın yaşları toplamı kaçtır?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63) </a:t>
            </a:r>
            <a:r>
              <a:rPr lang="tr-TR" sz="3200" dirty="0">
                <a:latin typeface="ALFABET98" pitchFamily="2" charset="0"/>
              </a:rPr>
              <a:t>Bir çiftçinin; 37 kuzusu ve kuzuların </a:t>
            </a:r>
            <a:r>
              <a:rPr lang="tr-TR" sz="3200" dirty="0" smtClean="0">
                <a:latin typeface="ALFABET98" pitchFamily="2" charset="0"/>
              </a:rPr>
              <a:t>sayısından </a:t>
            </a:r>
            <a:r>
              <a:rPr lang="tr-TR" sz="3200" dirty="0">
                <a:latin typeface="ALFABET98" pitchFamily="2" charset="0"/>
              </a:rPr>
              <a:t>12 fazla koyunu vardır.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Çiftçinin kaç hayvanı vardır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64) </a:t>
            </a:r>
            <a:r>
              <a:rPr lang="tr-TR" sz="3200" dirty="0">
                <a:latin typeface="ALFABET98" pitchFamily="2" charset="0"/>
              </a:rPr>
              <a:t>Bir çiftlikte 58 tane keçi, keçilerden 23  eksik koyun </a:t>
            </a:r>
            <a:r>
              <a:rPr lang="tr-TR" sz="3200" dirty="0" smtClean="0">
                <a:latin typeface="ALFABET98" pitchFamily="2" charset="0"/>
              </a:rPr>
              <a:t>vardır.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Bu çiftlikte kaç tane hayvan vardır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65) </a:t>
            </a:r>
            <a:r>
              <a:rPr lang="tr-TR" sz="3200" u="sng" dirty="0">
                <a:latin typeface="ALFABET98" pitchFamily="2" charset="0"/>
              </a:rPr>
              <a:t>İki kardeşin </a:t>
            </a:r>
            <a:r>
              <a:rPr lang="tr-TR" sz="3200" dirty="0">
                <a:latin typeface="ALFABET98" pitchFamily="2" charset="0"/>
              </a:rPr>
              <a:t>el ve ayaklarında toplam kaç tane parmak vardır</a:t>
            </a:r>
            <a:r>
              <a:rPr lang="tr-TR" sz="3200" dirty="0" smtClean="0"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66) </a:t>
            </a:r>
            <a:r>
              <a:rPr lang="tr-TR" sz="3200" dirty="0">
                <a:latin typeface="ALFABET98" pitchFamily="2" charset="0"/>
              </a:rPr>
              <a:t>28 sayısı ile bu sayının </a:t>
            </a:r>
            <a:r>
              <a:rPr lang="tr-TR" sz="3200" u="sng" dirty="0">
                <a:latin typeface="ALFABET98" pitchFamily="2" charset="0"/>
              </a:rPr>
              <a:t>rakamlarının yerleri değiştirilerek</a:t>
            </a:r>
            <a:r>
              <a:rPr lang="tr-TR" sz="3200" dirty="0">
                <a:latin typeface="ALFABET98" pitchFamily="2" charset="0"/>
              </a:rPr>
              <a:t> elde edilen sayının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farkı</a:t>
            </a:r>
            <a:r>
              <a:rPr lang="tr-TR" sz="3200" dirty="0">
                <a:latin typeface="ALFABET98" pitchFamily="2" charset="0"/>
              </a:rPr>
              <a:t> kaç olur</a:t>
            </a:r>
            <a:r>
              <a:rPr lang="tr-TR" sz="3200" dirty="0" smtClean="0"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67) </a:t>
            </a:r>
            <a:r>
              <a:rPr lang="tr-TR" sz="3200" dirty="0">
                <a:latin typeface="ALFABET98" pitchFamily="2" charset="0"/>
              </a:rPr>
              <a:t>Alperen 9 yaşındadır. Ablası Alperen’den 5 yaş </a:t>
            </a:r>
            <a:r>
              <a:rPr lang="tr-TR" sz="3200" dirty="0" smtClean="0">
                <a:latin typeface="ALFABET98" pitchFamily="2" charset="0"/>
              </a:rPr>
              <a:t>büyüktür.</a:t>
            </a:r>
            <a:r>
              <a:rPr lang="tr-TR" sz="3200" u="sng" dirty="0" smtClean="0">
                <a:solidFill>
                  <a:srgbClr val="0070C0"/>
                </a:solidFill>
                <a:latin typeface="ALFABET98" pitchFamily="2" charset="0"/>
              </a:rPr>
              <a:t>İkisinin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yaşları toplamı kaçtır?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68) </a:t>
            </a:r>
            <a:r>
              <a:rPr lang="tr-TR" sz="3200" dirty="0">
                <a:latin typeface="ALFABET98" pitchFamily="2" charset="0"/>
              </a:rPr>
              <a:t>Mehmet’in 27 cevizi vardı. Sude’nin cevizi Mehmet’in cevizinden  8 fazladır. </a:t>
            </a:r>
            <a:r>
              <a:rPr lang="tr-TR" sz="3200" u="sng" dirty="0">
                <a:solidFill>
                  <a:srgbClr val="0070C0"/>
                </a:solidFill>
                <a:latin typeface="ALFABET98" pitchFamily="2" charset="0"/>
              </a:rPr>
              <a:t>İkisinin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cevizleri toplamı kaçtır?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LFABET98" pitchFamily="2" charset="0"/>
              </a:rPr>
              <a:t>6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) </a:t>
            </a:r>
            <a:r>
              <a:rPr lang="tr-TR" sz="3200" dirty="0">
                <a:latin typeface="ALFABET98" pitchFamily="2" charset="0"/>
              </a:rPr>
              <a:t>Ali’ye annesi 1 düzine, babası 1 deste </a:t>
            </a:r>
            <a:r>
              <a:rPr lang="tr-TR" sz="3200" dirty="0" smtClean="0">
                <a:latin typeface="ALFABET98" pitchFamily="2" charset="0"/>
              </a:rPr>
              <a:t>kalem </a:t>
            </a:r>
            <a:r>
              <a:rPr lang="tr-TR" sz="3200" dirty="0">
                <a:latin typeface="ALFABET98" pitchFamily="2" charset="0"/>
              </a:rPr>
              <a:t>aldı.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Ali’nin kaç kalemi oldu?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69) </a:t>
            </a:r>
            <a:r>
              <a:rPr lang="tr-TR" sz="3200" dirty="0">
                <a:latin typeface="ALFABET98" pitchFamily="2" charset="0"/>
              </a:rPr>
              <a:t>Fırat 14 yaşındadır. kardeşi Fırat’tan 5 yaş </a:t>
            </a:r>
            <a:r>
              <a:rPr lang="tr-TR" sz="3200" dirty="0" smtClean="0">
                <a:latin typeface="ALFABET98" pitchFamily="2" charset="0"/>
              </a:rPr>
              <a:t>küçüktür.</a:t>
            </a:r>
            <a:r>
              <a:rPr lang="tr-TR" sz="3200" u="sng" dirty="0" smtClean="0">
                <a:solidFill>
                  <a:srgbClr val="0070C0"/>
                </a:solidFill>
                <a:latin typeface="ALFABET98" pitchFamily="2" charset="0"/>
              </a:rPr>
              <a:t>İkisinin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yaşları toplamı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kaçtır?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70) </a:t>
            </a:r>
            <a:r>
              <a:rPr lang="tr-TR" sz="3200" dirty="0">
                <a:latin typeface="ALFABET98" pitchFamily="2" charset="0"/>
              </a:rPr>
              <a:t>Uğur’un 25 gofreti vardır. Büşra’nın gofretleri, </a:t>
            </a:r>
            <a:r>
              <a:rPr lang="tr-TR" sz="3200" dirty="0" smtClean="0">
                <a:latin typeface="ALFABET98" pitchFamily="2" charset="0"/>
              </a:rPr>
              <a:t>Uğur’dan 9 </a:t>
            </a:r>
            <a:r>
              <a:rPr lang="tr-TR" sz="3200" dirty="0">
                <a:latin typeface="ALFABET98" pitchFamily="2" charset="0"/>
              </a:rPr>
              <a:t>eksiktir.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Uğur ve Büşra’nın gofretleri toplamı kaçtır?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71) </a:t>
            </a:r>
            <a:r>
              <a:rPr lang="tr-TR" sz="3200" dirty="0" smtClean="0">
                <a:latin typeface="ALFABET98" pitchFamily="2" charset="0"/>
              </a:rPr>
              <a:t>Ömer  8 yaşındadır. Babası Ömer’den 37 yaş büyüktür.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Ömer ve babasının yaşları toplamı kaçtır?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72) </a:t>
            </a:r>
            <a:r>
              <a:rPr lang="tr-TR" sz="3200" dirty="0">
                <a:latin typeface="ALFABET98" pitchFamily="2" charset="0"/>
              </a:rPr>
              <a:t>Üç sepette toplam 75 yumurta vardır. </a:t>
            </a:r>
            <a:r>
              <a:rPr lang="tr-TR" sz="3200" dirty="0" smtClean="0">
                <a:latin typeface="ALFABET98" pitchFamily="2" charset="0"/>
              </a:rPr>
              <a:t>  </a:t>
            </a:r>
          </a:p>
          <a:p>
            <a:r>
              <a:rPr lang="tr-TR" sz="3200" dirty="0">
                <a:latin typeface="ALFABET98" pitchFamily="2" charset="0"/>
              </a:rPr>
              <a:t> </a:t>
            </a:r>
            <a:r>
              <a:rPr lang="tr-TR" sz="3200" u="sng" dirty="0" smtClean="0">
                <a:latin typeface="ALFABET98" pitchFamily="2" charset="0"/>
              </a:rPr>
              <a:t>birinci</a:t>
            </a:r>
            <a:r>
              <a:rPr lang="tr-TR" sz="3200" dirty="0" smtClean="0">
                <a:latin typeface="ALFABET98" pitchFamily="2" charset="0"/>
              </a:rPr>
              <a:t> sepette </a:t>
            </a:r>
            <a:r>
              <a:rPr lang="tr-TR" sz="3200" dirty="0">
                <a:latin typeface="ALFABET98" pitchFamily="2" charset="0"/>
              </a:rPr>
              <a:t>27, </a:t>
            </a:r>
            <a:r>
              <a:rPr lang="tr-TR" sz="3200" u="sng" dirty="0" smtClean="0">
                <a:latin typeface="ALFABET98" pitchFamily="2" charset="0"/>
              </a:rPr>
              <a:t>ikinc</a:t>
            </a:r>
            <a:r>
              <a:rPr lang="tr-TR" sz="3200" dirty="0" smtClean="0">
                <a:latin typeface="ALFABET98" pitchFamily="2" charset="0"/>
              </a:rPr>
              <a:t>i sepette 35 yumurta </a:t>
            </a:r>
            <a:r>
              <a:rPr lang="tr-TR" sz="3200" dirty="0">
                <a:latin typeface="ALFABET98" pitchFamily="2" charset="0"/>
              </a:rPr>
              <a:t>olduğuna göre </a:t>
            </a:r>
            <a:r>
              <a:rPr lang="tr-TR" sz="3200" u="sng" dirty="0" smtClean="0">
                <a:solidFill>
                  <a:srgbClr val="0070C0"/>
                </a:solidFill>
                <a:latin typeface="ALFABET98" pitchFamily="2" charset="0"/>
              </a:rPr>
              <a:t>üçüncü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sepette kaç tane yumurta vardır 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242088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242088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73) </a:t>
            </a:r>
            <a:r>
              <a:rPr lang="tr-TR" sz="3200" dirty="0">
                <a:latin typeface="ALFABET98" pitchFamily="2" charset="0"/>
              </a:rPr>
              <a:t>Bir kümeste, 8 horoz, 15 tavuk ve horozların sayısından 4 fazla civciv vardır.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Kümeste kaç hayvan vardır?</a:t>
            </a: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74) </a:t>
            </a:r>
            <a:r>
              <a:rPr lang="tr-TR" sz="3200" dirty="0">
                <a:latin typeface="ALFABET98" pitchFamily="2" charset="0"/>
              </a:rPr>
              <a:t>Mehmet’in yaşı 18’dir. Hasan, Mehmet’ten 2 yaş büyük, Çağrı, Hasan’dan 3 yaş büyüktür.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Çağrı kaç yaşındadır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?</a:t>
            </a:r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75) </a:t>
            </a:r>
            <a:r>
              <a:rPr lang="tr-TR" sz="3200" dirty="0">
                <a:latin typeface="ALFABET98" pitchFamily="2" charset="0"/>
              </a:rPr>
              <a:t>Bir çiftçinin; 37 kuzusu ve kuzuların </a:t>
            </a:r>
            <a:r>
              <a:rPr lang="tr-TR" sz="3200" dirty="0" smtClean="0">
                <a:latin typeface="ALFABET98" pitchFamily="2" charset="0"/>
              </a:rPr>
              <a:t>sayısından </a:t>
            </a:r>
            <a:r>
              <a:rPr lang="tr-TR" sz="3200" dirty="0">
                <a:latin typeface="ALFABET98" pitchFamily="2" charset="0"/>
              </a:rPr>
              <a:t>12 fazla koyunu vardır</a:t>
            </a:r>
            <a:r>
              <a:rPr lang="tr-TR" sz="3200" dirty="0" smtClean="0">
                <a:latin typeface="ALFABET98" pitchFamily="2" charset="0"/>
              </a:rPr>
              <a:t>. Çiftçinin </a:t>
            </a:r>
            <a:r>
              <a:rPr lang="tr-TR" sz="3200" dirty="0">
                <a:latin typeface="ALFABET98" pitchFamily="2" charset="0"/>
              </a:rPr>
              <a:t>daha sonra </a:t>
            </a:r>
            <a:r>
              <a:rPr lang="tr-TR" sz="3200" dirty="0" smtClean="0">
                <a:latin typeface="ALFABET98" pitchFamily="2" charset="0"/>
              </a:rPr>
              <a:t>25 hayvanı ölmüştür.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En sonunda çiftçinin kaç hayvanı kalmıştır 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242088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868144" y="234888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7) </a:t>
            </a:r>
            <a:r>
              <a:rPr lang="tr-TR" sz="3200" dirty="0">
                <a:latin typeface="ALFABET98" pitchFamily="2" charset="0"/>
              </a:rPr>
              <a:t>Benim 9, </a:t>
            </a:r>
            <a:r>
              <a:rPr lang="tr-TR" sz="3200" dirty="0" smtClean="0">
                <a:latin typeface="ALFABET98" pitchFamily="2" charset="0"/>
              </a:rPr>
              <a:t>Bengisu’nun </a:t>
            </a:r>
            <a:r>
              <a:rPr lang="tr-TR" sz="3200" dirty="0">
                <a:latin typeface="ALFABET98" pitchFamily="2" charset="0"/>
              </a:rPr>
              <a:t>7 tane kitabı var. 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İkimizin toplam kaç tane kitabı vardır?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260648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LFABET98" pitchFamily="2" charset="0"/>
              </a:rPr>
              <a:t>8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)  </a:t>
            </a:r>
            <a:r>
              <a:rPr lang="tr-TR" sz="3200" dirty="0" smtClean="0">
                <a:latin typeface="ALFABET98" pitchFamily="2" charset="0"/>
              </a:rPr>
              <a:t>Bir </a:t>
            </a:r>
            <a:r>
              <a:rPr lang="tr-TR" sz="3200" dirty="0">
                <a:latin typeface="ALFABET98" pitchFamily="2" charset="0"/>
              </a:rPr>
              <a:t>sınıfta 25 kız öğrenci, kız </a:t>
            </a:r>
            <a:r>
              <a:rPr lang="tr-TR" sz="3200" dirty="0" smtClean="0">
                <a:latin typeface="ALFABET98" pitchFamily="2" charset="0"/>
              </a:rPr>
              <a:t>öğrencilerden            </a:t>
            </a:r>
          </a:p>
          <a:p>
            <a:r>
              <a:rPr lang="tr-TR" sz="3200" dirty="0" smtClean="0">
                <a:latin typeface="ALFABET98" pitchFamily="2" charset="0"/>
              </a:rPr>
              <a:t>    7 fazla </a:t>
            </a:r>
            <a:r>
              <a:rPr lang="tr-TR" sz="3200" dirty="0">
                <a:latin typeface="ALFABET98" pitchFamily="2" charset="0"/>
              </a:rPr>
              <a:t>da erkek öğrenci vardır. </a:t>
            </a:r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Bu sınıfta </a:t>
            </a:r>
          </a:p>
          <a:p>
            <a:r>
              <a:rPr lang="tr-TR" sz="3200" dirty="0" smtClean="0">
                <a:solidFill>
                  <a:srgbClr val="0070C0"/>
                </a:solidFill>
                <a:latin typeface="ALFABET98" pitchFamily="2" charset="0"/>
              </a:rPr>
              <a:t>    </a:t>
            </a:r>
            <a:r>
              <a:rPr lang="tr-TR" sz="3200" u="sng" dirty="0" smtClean="0">
                <a:solidFill>
                  <a:srgbClr val="0070C0"/>
                </a:solidFill>
                <a:latin typeface="ALFABET98" pitchFamily="2" charset="0"/>
              </a:rPr>
              <a:t>kaç erkek </a:t>
            </a:r>
            <a:r>
              <a:rPr lang="tr-TR" sz="3200" u="sng" dirty="0">
                <a:solidFill>
                  <a:srgbClr val="0070C0"/>
                </a:solidFill>
                <a:latin typeface="ALFABET98" pitchFamily="2" charset="0"/>
              </a:rPr>
              <a:t>öğrenci</a:t>
            </a:r>
            <a:r>
              <a:rPr lang="tr-TR" sz="3200" dirty="0">
                <a:solidFill>
                  <a:srgbClr val="0070C0"/>
                </a:solidFill>
                <a:latin typeface="ALFABET98" pitchFamily="2" charset="0"/>
              </a:rPr>
              <a:t> vardır?</a:t>
            </a:r>
          </a:p>
          <a:p>
            <a:endParaRPr lang="tr-TR" sz="3200" dirty="0">
              <a:solidFill>
                <a:srgbClr val="0070C0"/>
              </a:solidFill>
              <a:latin typeface="ALFABET98" pitchFamily="2" charset="0"/>
            </a:endParaRPr>
          </a:p>
          <a:p>
            <a:endParaRPr lang="tr-TR" sz="3200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331640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Verilen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96136" y="184482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İstenen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450912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u="sng" dirty="0" smtClean="0">
                <a:solidFill>
                  <a:srgbClr val="FF0000"/>
                </a:solidFill>
                <a:latin typeface="ALFABET98" pitchFamily="2" charset="0"/>
              </a:rPr>
              <a:t>Çözüm</a:t>
            </a:r>
            <a:r>
              <a:rPr lang="tr-TR" sz="3200" dirty="0" smtClean="0">
                <a:solidFill>
                  <a:srgbClr val="FF0000"/>
                </a:solidFill>
                <a:latin typeface="ALFABET98" pitchFamily="2" charset="0"/>
              </a:rPr>
              <a:t> :</a:t>
            </a:r>
            <a:endParaRPr lang="tr-TR" sz="3200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117</TotalTime>
  <Words>1864</Words>
  <Application>Microsoft Office PowerPoint</Application>
  <PresentationFormat>Ekran Gösterisi (4:3)</PresentationFormat>
  <Paragraphs>317</Paragraphs>
  <Slides>76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76</vt:i4>
      </vt:variant>
    </vt:vector>
  </HeadingPairs>
  <TitlesOfParts>
    <vt:vector size="82" baseType="lpstr">
      <vt:lpstr>ALFABET98</vt:lpstr>
      <vt:lpstr>Calibri</vt:lpstr>
      <vt:lpstr>Franklin Gothic Book</vt:lpstr>
      <vt:lpstr>Franklin Gothic Medium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Samsung</dc:creator>
  <cp:keywords>www.sorubak.com</cp:keywords>
  <dc:description>www.sorubak.com</dc:description>
  <cp:lastModifiedBy>doğan</cp:lastModifiedBy>
  <cp:revision>14</cp:revision>
  <dcterms:created xsi:type="dcterms:W3CDTF">2016-02-13T19:15:15Z</dcterms:created>
  <dcterms:modified xsi:type="dcterms:W3CDTF">2016-02-15T20:48:10Z</dcterms:modified>
</cp:coreProperties>
</file>