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78" r:id="rId3"/>
    <p:sldId id="290" r:id="rId4"/>
    <p:sldId id="283" r:id="rId5"/>
    <p:sldId id="258" r:id="rId6"/>
    <p:sldId id="291" r:id="rId7"/>
    <p:sldId id="289" r:id="rId8"/>
    <p:sldId id="271" r:id="rId9"/>
    <p:sldId id="301" r:id="rId10"/>
    <p:sldId id="294" r:id="rId11"/>
    <p:sldId id="288" r:id="rId12"/>
    <p:sldId id="300" r:id="rId13"/>
    <p:sldId id="302" r:id="rId14"/>
    <p:sldId id="299" r:id="rId15"/>
    <p:sldId id="285" r:id="rId16"/>
    <p:sldId id="270" r:id="rId17"/>
    <p:sldId id="286" r:id="rId18"/>
    <p:sldId id="269" r:id="rId19"/>
    <p:sldId id="282" r:id="rId20"/>
    <p:sldId id="268" r:id="rId21"/>
    <p:sldId id="267" r:id="rId22"/>
    <p:sldId id="284" r:id="rId23"/>
    <p:sldId id="287" r:id="rId24"/>
    <p:sldId id="266" r:id="rId25"/>
    <p:sldId id="265" r:id="rId26"/>
    <p:sldId id="264" r:id="rId27"/>
    <p:sldId id="263" r:id="rId28"/>
    <p:sldId id="262" r:id="rId29"/>
    <p:sldId id="279" r:id="rId30"/>
    <p:sldId id="259" r:id="rId3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09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5DAE83-21F6-4BA4-8C70-0B2FE03E7C4B}" type="datetimeFigureOut">
              <a:rPr lang="tr-TR" smtClean="0"/>
              <a:t>15.02.2016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1CE0E3-793D-4EC5-91D1-54ADB185236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0465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1CE0E3-793D-4EC5-91D1-54ADB1852364}" type="slidenum">
              <a:rPr lang="tr-TR" smtClean="0"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694819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1CE0E3-793D-4EC5-91D1-54ADB1852364}" type="slidenum">
              <a:rPr lang="tr-TR" smtClean="0"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063316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0" i="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1CE0E3-793D-4EC5-91D1-54ADB1852364}" type="slidenum">
              <a:rPr lang="tr-TR" smtClean="0"/>
              <a:t>30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569312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15.02.2016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15.02.2016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15.02.2016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15.02.2016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audio" Target="../media/audio1.wav"/><Relationship Id="rId4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07025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ERGUVAN METNİ İŞLENİŞ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88233" y="350100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0960" y="5103674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3449160" y="3244334"/>
            <a:ext cx="19346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>
                <a:solidFill>
                  <a:srgbClr val="FF0000"/>
                </a:solidFill>
              </a:rPr>
              <a:t>www.sorubak.com</a:t>
            </a:r>
            <a:endParaRPr lang="tr-T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79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AutoShape 6" descr="http://img0.liveinternet.ru/images/attach/c/8/99/306/99306752_tumblr_mh3wjyxp7v1r2pvg2o1_500_large.gif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" name="AutoShape 2" descr="http://img0.liveinternet.ru/images/attach/c/8/99/306/99306752_tumblr_mh3wjyxp7v1r2pvg2o1_500_large.gif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SÖZCÜK ÇALIŞMASI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7504" y="9807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ERGUVAN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0966" y="1772816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Baklagillerden, eflatunla kırmızı arası renkte çiçek açan, güzel bir süs ağacı,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deliboynuz.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6530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AutoShape 6" descr="http://img0.liveinternet.ru/images/attach/c/8/99/306/99306752_tumblr_mh3wjyxp7v1r2pvg2o1_500_large.gif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" name="AutoShape 2" descr="http://img0.liveinternet.ru/images/attach/c/8/99/306/99306752_tumblr_mh3wjyxp7v1r2pvg2o1_500_large.gif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6146" name="Picture 2" descr="http://www.nostaljifidancilik.com/photos/CERCIS(ERGUVAN)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76"/>
            <a:ext cx="9144000" cy="6842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ERGUVAN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3632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AutoShape 6" descr="http://img0.liveinternet.ru/images/attach/c/8/99/306/99306752_tumblr_mh3wjyxp7v1r2pvg2o1_500_large.gif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" name="AutoShape 2" descr="http://img0.liveinternet.ru/images/attach/c/8/99/306/99306752_tumblr_mh3wjyxp7v1r2pvg2o1_500_large.gif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SÖZCÜK ÇALIŞMASI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7504" y="9807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GÖÇMEN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0966" y="1772816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Kendi ülkesinden ayrılarak yerleşmek için başka ülkeye giden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kimse, aile veya topluluk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)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muhacir.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9130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AutoShape 6" descr="http://img0.liveinternet.ru/images/attach/c/8/99/306/99306752_tumblr_mh3wjyxp7v1r2pvg2o1_500_large.gif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" name="AutoShape 2" descr="http://img0.liveinternet.ru/images/attach/c/8/99/306/99306752_tumblr_mh3wjyxp7v1r2pvg2o1_500_large.gif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SÖZCÜK ÇALIŞMASI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7504" y="9807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GÖÇMEN KUŞ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0966" y="1772816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Göçmen kuşlar farklı mevsimleri farklı coğrafyalarda geçiren kuş türlerinden oluşan bir gruptur. </a:t>
            </a:r>
          </a:p>
        </p:txBody>
      </p:sp>
    </p:spTree>
    <p:extLst>
      <p:ext uri="{BB962C8B-B14F-4D97-AF65-F5344CB8AC3E}">
        <p14:creationId xmlns:p14="http://schemas.microsoft.com/office/powerpoint/2010/main" val="1421144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AutoShape 6" descr="http://img0.liveinternet.ru/images/attach/c/8/99/306/99306752_tumblr_mh3wjyxp7v1r2pvg2o1_500_large.gif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" name="AutoShape 2" descr="http://img0.liveinternet.ru/images/attach/c/8/99/306/99306752_tumblr_mh3wjyxp7v1r2pvg2o1_500_large.gif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SÖZCÜK ÇALIŞMASI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7504" y="9807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BAHÇE</a:t>
            </a:r>
          </a:p>
        </p:txBody>
      </p:sp>
      <p:sp>
        <p:nvSpPr>
          <p:cNvPr id="8" name="Dikdörtgen 7"/>
          <p:cNvSpPr/>
          <p:nvPr/>
        </p:nvSpPr>
        <p:spPr>
          <a:xfrm>
            <a:off x="130966" y="1772816"/>
            <a:ext cx="8928992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*1. </a:t>
            </a:r>
            <a:r>
              <a:rPr lang="tr-TR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Sebze yetiştirilen yer, </a:t>
            </a:r>
            <a:r>
              <a:rPr lang="tr-TR" sz="6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bostan.</a:t>
            </a:r>
          </a:p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*2</a:t>
            </a:r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tr-TR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Çiçek ve ağaç yetiştirilen </a:t>
            </a:r>
            <a:r>
              <a:rPr lang="tr-TR" sz="6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yer.</a:t>
            </a:r>
            <a:endParaRPr lang="tr-TR" sz="6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0552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03.imgfotokritik.com/fk_new/lowres/2/6/4/264405/1306522-ari-ve-erguvan-ciceg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ERGUVAN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1160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5085184"/>
            <a:ext cx="9144001" cy="1772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1403648" y="1628800"/>
            <a:ext cx="576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  <a:latin typeface="Rockwell Extra Bold" pitchFamily="18" charset="0"/>
              </a:rPr>
              <a:t>K</a:t>
            </a:r>
            <a:endParaRPr lang="tr-TR" sz="4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2051720" y="1628800"/>
            <a:ext cx="576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  <a:latin typeface="Rockwell Extra Bold" pitchFamily="18" charset="0"/>
              </a:rPr>
              <a:t>U</a:t>
            </a:r>
            <a:endParaRPr lang="tr-TR" sz="4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2771800" y="1628800"/>
            <a:ext cx="576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  <a:latin typeface="Rockwell Extra Bold" pitchFamily="18" charset="0"/>
              </a:rPr>
              <a:t>Ş</a:t>
            </a:r>
            <a:endParaRPr lang="tr-TR" sz="4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3491880" y="1628800"/>
            <a:ext cx="576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  <a:latin typeface="Rockwell Extra Bold" pitchFamily="18" charset="0"/>
              </a:rPr>
              <a:t>L</a:t>
            </a:r>
            <a:endParaRPr lang="tr-TR" sz="4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4067944" y="1628800"/>
            <a:ext cx="576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  <a:latin typeface="Rockwell Extra Bold" pitchFamily="18" charset="0"/>
              </a:rPr>
              <a:t>A</a:t>
            </a:r>
            <a:endParaRPr lang="tr-TR" sz="4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4788024" y="1628800"/>
            <a:ext cx="576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  <a:latin typeface="Rockwell Extra Bold" pitchFamily="18" charset="0"/>
              </a:rPr>
              <a:t>R</a:t>
            </a:r>
            <a:endParaRPr lang="tr-TR" sz="4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4788024" y="2188649"/>
            <a:ext cx="576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  <a:latin typeface="Rockwell Extra Bold" pitchFamily="18" charset="0"/>
              </a:rPr>
              <a:t>E</a:t>
            </a:r>
            <a:endParaRPr lang="tr-TR" sz="4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4788024" y="2780928"/>
            <a:ext cx="576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  <a:latin typeface="Rockwell Extra Bold" pitchFamily="18" charset="0"/>
              </a:rPr>
              <a:t>N</a:t>
            </a:r>
            <a:endParaRPr lang="tr-TR" sz="4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788024" y="3284984"/>
            <a:ext cx="576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  <a:latin typeface="Rockwell Extra Bold" pitchFamily="18" charset="0"/>
              </a:rPr>
              <a:t>K</a:t>
            </a:r>
            <a:endParaRPr lang="tr-TR" sz="4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788024" y="3861048"/>
            <a:ext cx="576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  <a:latin typeface="Rockwell Extra Bold" pitchFamily="18" charset="0"/>
              </a:rPr>
              <a:t>L</a:t>
            </a:r>
            <a:endParaRPr lang="tr-TR" sz="4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860031" y="4377298"/>
            <a:ext cx="5375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  <a:latin typeface="Rockwell Extra Bold" pitchFamily="18" charset="0"/>
              </a:rPr>
              <a:t>İ</a:t>
            </a:r>
            <a:endParaRPr lang="tr-TR" sz="4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5428793" y="3284984"/>
            <a:ext cx="576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  <a:latin typeface="Rockwell Extra Bold" pitchFamily="18" charset="0"/>
              </a:rPr>
              <a:t>I</a:t>
            </a:r>
            <a:endParaRPr lang="tr-TR" sz="4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6156176" y="3284984"/>
            <a:ext cx="576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  <a:latin typeface="Rockwell Extra Bold" pitchFamily="18" charset="0"/>
              </a:rPr>
              <a:t>Y</a:t>
            </a:r>
            <a:endParaRPr lang="tr-TR" sz="4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6764153" y="3284984"/>
            <a:ext cx="576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  <a:latin typeface="Rockwell Extra Bold" pitchFamily="18" charset="0"/>
              </a:rPr>
              <a:t>I</a:t>
            </a:r>
            <a:endParaRPr lang="tr-TR" sz="4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7452320" y="3284984"/>
            <a:ext cx="576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  <a:latin typeface="Rockwell Extra Bold" pitchFamily="18" charset="0"/>
              </a:rPr>
              <a:t>S</a:t>
            </a:r>
            <a:endParaRPr lang="tr-TR" sz="4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8172400" y="3284984"/>
            <a:ext cx="576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  <a:latin typeface="Rockwell Extra Bold" pitchFamily="18" charset="0"/>
              </a:rPr>
              <a:t>I</a:t>
            </a:r>
            <a:endParaRPr lang="tr-TR" sz="4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21" name="Metin kutusu 20"/>
          <p:cNvSpPr txBox="1"/>
          <p:nvPr/>
        </p:nvSpPr>
        <p:spPr>
          <a:xfrm>
            <a:off x="683568" y="4391699"/>
            <a:ext cx="576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  <a:latin typeface="Rockwell Extra Bold" pitchFamily="18" charset="0"/>
              </a:rPr>
              <a:t>M</a:t>
            </a:r>
            <a:endParaRPr lang="tr-TR" sz="4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22" name="Metin kutusu 21"/>
          <p:cNvSpPr txBox="1"/>
          <p:nvPr/>
        </p:nvSpPr>
        <p:spPr>
          <a:xfrm>
            <a:off x="1451585" y="4414711"/>
            <a:ext cx="576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  <a:latin typeface="Rockwell Extra Bold" pitchFamily="18" charset="0"/>
              </a:rPr>
              <a:t>Ü</a:t>
            </a:r>
            <a:endParaRPr lang="tr-TR" sz="4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23" name="Metin kutusu 22"/>
          <p:cNvSpPr txBox="1"/>
          <p:nvPr/>
        </p:nvSpPr>
        <p:spPr>
          <a:xfrm>
            <a:off x="2070313" y="4377298"/>
            <a:ext cx="576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  <a:latin typeface="Rockwell Extra Bold" pitchFamily="18" charset="0"/>
              </a:rPr>
              <a:t>J</a:t>
            </a:r>
            <a:endParaRPr lang="tr-TR" sz="4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24" name="Metin kutusu 23"/>
          <p:cNvSpPr txBox="1"/>
          <p:nvPr/>
        </p:nvSpPr>
        <p:spPr>
          <a:xfrm>
            <a:off x="2771800" y="4377298"/>
            <a:ext cx="576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  <a:latin typeface="Rockwell Extra Bold" pitchFamily="18" charset="0"/>
              </a:rPr>
              <a:t>D</a:t>
            </a:r>
            <a:endParaRPr lang="tr-TR" sz="4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25" name="Metin kutusu 24"/>
          <p:cNvSpPr txBox="1"/>
          <p:nvPr/>
        </p:nvSpPr>
        <p:spPr>
          <a:xfrm>
            <a:off x="3491880" y="4391699"/>
            <a:ext cx="576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  <a:latin typeface="Rockwell Extra Bold" pitchFamily="18" charset="0"/>
              </a:rPr>
              <a:t>E</a:t>
            </a:r>
            <a:endParaRPr lang="tr-TR" sz="4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26" name="Metin kutusu 25"/>
          <p:cNvSpPr txBox="1"/>
          <p:nvPr/>
        </p:nvSpPr>
        <p:spPr>
          <a:xfrm>
            <a:off x="4067944" y="4377298"/>
            <a:ext cx="576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  <a:latin typeface="Rockwell Extra Bold" pitchFamily="18" charset="0"/>
              </a:rPr>
              <a:t>C</a:t>
            </a:r>
            <a:endParaRPr lang="tr-TR" sz="4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27" name="Metin kutusu 26"/>
          <p:cNvSpPr txBox="1"/>
          <p:nvPr/>
        </p:nvSpPr>
        <p:spPr>
          <a:xfrm>
            <a:off x="5428793" y="4377298"/>
            <a:ext cx="576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  <a:latin typeface="Rockwell Extra Bold" pitchFamily="18" charset="0"/>
              </a:rPr>
              <a:t>S</a:t>
            </a:r>
            <a:endParaRPr lang="tr-TR" sz="4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28" name="Metin kutusu 27"/>
          <p:cNvSpPr txBox="1"/>
          <p:nvPr/>
        </p:nvSpPr>
        <p:spPr>
          <a:xfrm>
            <a:off x="6169089" y="4391699"/>
            <a:ext cx="576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  <a:latin typeface="Rockwell Extra Bold" pitchFamily="18" charset="0"/>
              </a:rPr>
              <a:t>İ</a:t>
            </a:r>
            <a:endParaRPr lang="tr-TR" sz="4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29" name="Metin kutusu 28"/>
          <p:cNvSpPr txBox="1"/>
          <p:nvPr/>
        </p:nvSpPr>
        <p:spPr>
          <a:xfrm>
            <a:off x="4098911" y="5013176"/>
            <a:ext cx="17928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kuşlar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30" name="Metin kutusu 29"/>
          <p:cNvSpPr txBox="1"/>
          <p:nvPr/>
        </p:nvSpPr>
        <p:spPr>
          <a:xfrm>
            <a:off x="4255502" y="5441913"/>
            <a:ext cx="39168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renkli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31" name="Metin kutusu 30"/>
          <p:cNvSpPr txBox="1"/>
          <p:nvPr/>
        </p:nvSpPr>
        <p:spPr>
          <a:xfrm>
            <a:off x="4286738" y="5877272"/>
            <a:ext cx="29495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kıyısı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32" name="Metin kutusu 31"/>
          <p:cNvSpPr txBox="1"/>
          <p:nvPr/>
        </p:nvSpPr>
        <p:spPr>
          <a:xfrm>
            <a:off x="4326090" y="6273225"/>
            <a:ext cx="31262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müjdecisi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885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s://encrypted-tbn1.gstatic.com/images?q=tbn:ANd9GcRiFt3JniAYcLpQ2de4m3e4J3pNdwoRcK_JsMQ4JPkQN_FdUc5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Nasıl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bir çevrede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yaşamak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istersiniz?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3015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323528" y="1982743"/>
            <a:ext cx="8208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Erguvan çiçeğinin özellikleri, baharın müjdecisi olması, mevsim değişiklikleri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7597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AutoShape 6" descr="http://img0.liveinternet.ru/images/attach/c/8/99/306/99306752_tumblr_mh3wjyxp7v1r2pvg2o1_500_large.gif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" name="AutoShape 2" descr="http://img0.liveinternet.ru/images/attach/c/8/99/306/99306752_tumblr_mh3wjyxp7v1r2pvg2o1_500_large.gif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31" name="Picture 7" descr="http://data.whicdn.com/images/28388132/tumblr_m3t9dx1MS51qieq9mo1_500_large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76"/>
            <a:ext cx="9144000" cy="6842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ERGUVAN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0968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www.evdeteknik.com/images/erguva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Erguvan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karşımıza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nerelerde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çıkabilir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226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395536" y="1052736"/>
            <a:ext cx="84249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  <a:latin typeface="Rockwell Extra Bold" pitchFamily="18" charset="0"/>
              </a:rPr>
              <a:t>Baklagiller </a:t>
            </a:r>
            <a:r>
              <a:rPr lang="tr-TR" sz="2400" dirty="0" smtClean="0">
                <a:solidFill>
                  <a:srgbClr val="FF0000"/>
                </a:solidFill>
                <a:latin typeface="Rockwell Extra Bold" pitchFamily="18" charset="0"/>
              </a:rPr>
              <a:t>familyasından </a:t>
            </a:r>
            <a:r>
              <a:rPr lang="tr-TR" sz="2400" dirty="0">
                <a:solidFill>
                  <a:srgbClr val="FF0000"/>
                </a:solidFill>
                <a:latin typeface="Rockwell Extra Bold" pitchFamily="18" charset="0"/>
              </a:rPr>
              <a:t>çiçekli bir bitkidir. Çiçekleri nisan ve mayıs aylarında açtığı için ilkbaharın habercisi sayılır. Küçük ağaç veya çalı şeklinde olan erguvanlar yapraklı ve gövdelidirler. Anayurtları Akdeniz, Güney Avrupa ve Batı </a:t>
            </a:r>
            <a:r>
              <a:rPr lang="tr-TR" sz="2400" dirty="0" smtClean="0">
                <a:solidFill>
                  <a:srgbClr val="FF0000"/>
                </a:solidFill>
                <a:latin typeface="Rockwell Extra Bold" pitchFamily="18" charset="0"/>
              </a:rPr>
              <a:t>Asya'dır.</a:t>
            </a:r>
            <a:endParaRPr lang="tr-TR" sz="24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368962" y="3576949"/>
            <a:ext cx="8451509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>
                <a:solidFill>
                  <a:srgbClr val="00B0F0"/>
                </a:solidFill>
                <a:latin typeface="Rockwell Extra Bold" pitchFamily="18" charset="0"/>
              </a:rPr>
              <a:t>Boyu 10 metreye kadar çıkabilir. Çiçekleri 1-2 cm uzunluğunda, kırmızı-mor renklerde ve 3-5 tanesi bir arada olacak şekilde açar. Işık ve güneş seven erguvanların en önemli özelliği toprağa azot vermesidir. Ülkemizde Marmara ve Ege bölgelerinde sıklıkla görülür.</a:t>
            </a:r>
          </a:p>
        </p:txBody>
      </p:sp>
    </p:spTree>
    <p:extLst>
      <p:ext uri="{BB962C8B-B14F-4D97-AF65-F5344CB8AC3E}">
        <p14:creationId xmlns:p14="http://schemas.microsoft.com/office/powerpoint/2010/main" val="3158738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9511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s://encrypted-tbn3.gstatic.com/images?q=tbn:ANd9GcQdho2PGku3dIlag2U6vPFl37O_TPNDrGnEHgcFC3k0Qs-jrqT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ERGUVAN 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9853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AutoShape 6" descr="http://img0.liveinternet.ru/images/attach/c/8/99/306/99306752_tumblr_mh3wjyxp7v1r2pvg2o1_500_large.gif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" name="AutoShape 2" descr="http://img0.liveinternet.ru/images/attach/c/8/99/306/99306752_tumblr_mh3wjyxp7v1r2pvg2o1_500_large.gif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7170" name="Picture 2" descr="http://www.fidanistanbul.com/file/urun/132349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75"/>
            <a:ext cx="9144000" cy="6842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ERGUVAN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3495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068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68960"/>
            <a:ext cx="9144000" cy="3810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777818" y="3789040"/>
            <a:ext cx="78986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Sarı </a:t>
            </a:r>
            <a:r>
              <a:rPr lang="tr-TR" sz="3600" dirty="0">
                <a:solidFill>
                  <a:srgbClr val="FF0000"/>
                </a:solidFill>
                <a:latin typeface="Rockwell Extra Bold" pitchFamily="18" charset="0"/>
              </a:rPr>
              <a:t>ve </a:t>
            </a:r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kırmızı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2363006" y="5070375"/>
            <a:ext cx="6529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  <a:latin typeface="Rockwell Extra Bold" pitchFamily="18" charset="0"/>
              </a:rPr>
              <a:t>Ağaçlar yapraklarını </a:t>
            </a:r>
            <a:r>
              <a:rPr lang="tr-TR" sz="2400" dirty="0">
                <a:solidFill>
                  <a:srgbClr val="FF0000"/>
                </a:solidFill>
                <a:latin typeface="Rockwell Extra Bold" pitchFamily="18" charset="0"/>
              </a:rPr>
              <a:t>döker.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2363007" y="5531905"/>
            <a:ext cx="67809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>
                <a:solidFill>
                  <a:srgbClr val="FF0000"/>
                </a:solidFill>
                <a:latin typeface="Rockwell Extra Bold" pitchFamily="18" charset="0"/>
              </a:rPr>
              <a:t>Yapraklar </a:t>
            </a:r>
            <a:r>
              <a:rPr lang="es-ES" sz="2000" dirty="0" smtClean="0">
                <a:solidFill>
                  <a:srgbClr val="FF0000"/>
                </a:solidFill>
                <a:latin typeface="Rockwell Extra Bold" pitchFamily="18" charset="0"/>
              </a:rPr>
              <a:t>sar</a:t>
            </a:r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ı</a:t>
            </a:r>
            <a:r>
              <a:rPr lang="es-ES" sz="2000" dirty="0" smtClean="0">
                <a:solidFill>
                  <a:srgbClr val="FF0000"/>
                </a:solidFill>
                <a:latin typeface="Rockwell Extra Bold" pitchFamily="18" charset="0"/>
              </a:rPr>
              <a:t>ya </a:t>
            </a:r>
            <a:r>
              <a:rPr lang="es-ES" sz="2000" dirty="0">
                <a:solidFill>
                  <a:srgbClr val="FF0000"/>
                </a:solidFill>
                <a:latin typeface="Rockwell Extra Bold" pitchFamily="18" charset="0"/>
              </a:rPr>
              <a:t>ve </a:t>
            </a:r>
            <a:r>
              <a:rPr lang="es-ES" sz="2000" dirty="0" smtClean="0">
                <a:solidFill>
                  <a:srgbClr val="FF0000"/>
                </a:solidFill>
                <a:latin typeface="Rockwell Extra Bold" pitchFamily="18" charset="0"/>
              </a:rPr>
              <a:t>k</a:t>
            </a:r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ı</a:t>
            </a:r>
            <a:r>
              <a:rPr lang="es-ES" sz="2000" dirty="0" smtClean="0">
                <a:solidFill>
                  <a:srgbClr val="FF0000"/>
                </a:solidFill>
                <a:latin typeface="Rockwell Extra Bold" pitchFamily="18" charset="0"/>
              </a:rPr>
              <a:t>rm</a:t>
            </a:r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ı</a:t>
            </a:r>
            <a:r>
              <a:rPr lang="es-ES" sz="2000" dirty="0" smtClean="0">
                <a:solidFill>
                  <a:srgbClr val="FF0000"/>
                </a:solidFill>
                <a:latin typeface="Rockwell Extra Bold" pitchFamily="18" charset="0"/>
              </a:rPr>
              <a:t>z</a:t>
            </a:r>
            <a:r>
              <a:rPr lang="tr-TR" sz="2000" dirty="0" smtClean="0">
                <a:solidFill>
                  <a:srgbClr val="FF0000"/>
                </a:solidFill>
                <a:latin typeface="Rockwell Extra Bold" pitchFamily="18" charset="0"/>
              </a:rPr>
              <a:t>ı</a:t>
            </a:r>
            <a:r>
              <a:rPr lang="es-ES" sz="2000" dirty="0" smtClean="0">
                <a:solidFill>
                  <a:srgbClr val="FF0000"/>
                </a:solidFill>
                <a:latin typeface="Rockwell Extra Bold" pitchFamily="18" charset="0"/>
              </a:rPr>
              <a:t>ya </a:t>
            </a:r>
            <a:r>
              <a:rPr lang="es-ES" sz="2000" dirty="0">
                <a:solidFill>
                  <a:srgbClr val="FF0000"/>
                </a:solidFill>
                <a:latin typeface="Rockwell Extra Bold" pitchFamily="18" charset="0"/>
              </a:rPr>
              <a:t>döner.</a:t>
            </a:r>
            <a:endParaRPr lang="tr-TR" sz="2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2458813" y="5899388"/>
            <a:ext cx="6433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  <a:latin typeface="Rockwell Extra Bold" pitchFamily="18" charset="0"/>
              </a:rPr>
              <a:t>Ağaçlar </a:t>
            </a:r>
            <a:r>
              <a:rPr lang="tr-TR" sz="2400" dirty="0">
                <a:solidFill>
                  <a:srgbClr val="FF0000"/>
                </a:solidFill>
                <a:latin typeface="Rockwell Extra Bold" pitchFamily="18" charset="0"/>
              </a:rPr>
              <a:t>yeni yapraklar </a:t>
            </a:r>
            <a:r>
              <a:rPr lang="tr-TR" sz="2400" dirty="0" smtClean="0">
                <a:solidFill>
                  <a:srgbClr val="FF0000"/>
                </a:solidFill>
                <a:latin typeface="Rockwell Extra Bold" pitchFamily="18" charset="0"/>
              </a:rPr>
              <a:t>çıkarır</a:t>
            </a:r>
            <a:r>
              <a:rPr lang="tr-TR" sz="2400" dirty="0">
                <a:solidFill>
                  <a:srgbClr val="FF0000"/>
                </a:solidFill>
                <a:latin typeface="Rockwell Extra Bold" pitchFamily="18" charset="0"/>
              </a:rPr>
              <a:t>.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2363007" y="6362914"/>
            <a:ext cx="6529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  <a:latin typeface="Rockwell Extra Bold" pitchFamily="18" charset="0"/>
              </a:rPr>
              <a:t>Hayvanlar yiyecek ararlar.</a:t>
            </a:r>
          </a:p>
        </p:txBody>
      </p:sp>
    </p:spTree>
    <p:extLst>
      <p:ext uri="{BB962C8B-B14F-4D97-AF65-F5344CB8AC3E}">
        <p14:creationId xmlns:p14="http://schemas.microsoft.com/office/powerpoint/2010/main" val="2237636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47"/>
            <a:ext cx="9144000" cy="4711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14875"/>
            <a:ext cx="9144000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Halka 3"/>
          <p:cNvSpPr/>
          <p:nvPr/>
        </p:nvSpPr>
        <p:spPr>
          <a:xfrm>
            <a:off x="611560" y="1048679"/>
            <a:ext cx="457200" cy="457200"/>
          </a:xfrm>
          <a:prstGeom prst="donu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8" name="Halka 7"/>
          <p:cNvSpPr/>
          <p:nvPr/>
        </p:nvSpPr>
        <p:spPr>
          <a:xfrm>
            <a:off x="601418" y="2852936"/>
            <a:ext cx="457200" cy="457200"/>
          </a:xfrm>
          <a:prstGeom prst="donu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625759" y="6135915"/>
            <a:ext cx="576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  <a:latin typeface="Rockwell Extra Bold" pitchFamily="18" charset="0"/>
              </a:rPr>
              <a:t>x</a:t>
            </a:r>
            <a:endParaRPr lang="tr-TR" sz="4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3275856" y="5229200"/>
            <a:ext cx="576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  <a:latin typeface="Rockwell Extra Bold" pitchFamily="18" charset="0"/>
              </a:rPr>
              <a:t>x</a:t>
            </a:r>
            <a:endParaRPr lang="tr-TR" sz="4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3275856" y="6132602"/>
            <a:ext cx="576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  <a:latin typeface="Rockwell Extra Bold" pitchFamily="18" charset="0"/>
              </a:rPr>
              <a:t>x</a:t>
            </a:r>
            <a:endParaRPr lang="tr-TR" sz="4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6260706" y="5093494"/>
            <a:ext cx="576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  <a:latin typeface="Rockwell Extra Bold" pitchFamily="18" charset="0"/>
              </a:rPr>
              <a:t>x</a:t>
            </a:r>
            <a:endParaRPr lang="tr-TR" sz="4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6264019" y="5601601"/>
            <a:ext cx="576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  <a:latin typeface="Rockwell Extra Bold" pitchFamily="18" charset="0"/>
              </a:rPr>
              <a:t>x</a:t>
            </a:r>
            <a:endParaRPr lang="tr-TR" sz="4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343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3999" cy="2060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60849"/>
            <a:ext cx="9143999" cy="4805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2123728" y="1059025"/>
            <a:ext cx="2304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  <a:latin typeface="Rockwell Extra Bold" pitchFamily="18" charset="0"/>
              </a:rPr>
              <a:t> tren</a:t>
            </a:r>
            <a:endParaRPr lang="tr-TR" sz="4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6444208" y="1441568"/>
            <a:ext cx="19442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  <a:latin typeface="Rockwell Extra Bold" pitchFamily="18" charset="0"/>
              </a:rPr>
              <a:t>şair</a:t>
            </a:r>
            <a:endParaRPr lang="tr-TR" sz="4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4932040" y="2924944"/>
            <a:ext cx="37444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  <a:latin typeface="Rockwell Extra Bold" pitchFamily="18" charset="0"/>
              </a:rPr>
              <a:t>sağlık</a:t>
            </a:r>
            <a:endParaRPr lang="tr-TR" sz="4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4932040" y="3755730"/>
            <a:ext cx="36724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  <a:latin typeface="Rockwell Extra Bold" pitchFamily="18" charset="0"/>
              </a:rPr>
              <a:t> çevre</a:t>
            </a:r>
            <a:endParaRPr lang="tr-TR" sz="4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4955704" y="4581128"/>
            <a:ext cx="39367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  <a:latin typeface="Rockwell Extra Bold" pitchFamily="18" charset="0"/>
              </a:rPr>
              <a:t>uyku</a:t>
            </a:r>
            <a:endParaRPr lang="tr-TR" sz="4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1223628" y="5445224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diş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1166122" y="5899210"/>
            <a:ext cx="31555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atık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1166122" y="6334780"/>
            <a:ext cx="2771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hasta</a:t>
            </a:r>
            <a:endParaRPr lang="tr-TR" sz="28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4448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Düz Ok Bağlayıcısı 4"/>
          <p:cNvCxnSpPr/>
          <p:nvPr/>
        </p:nvCxnSpPr>
        <p:spPr>
          <a:xfrm>
            <a:off x="1331640" y="3212976"/>
            <a:ext cx="6048672" cy="1296144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>
            <a:off x="3637654" y="3212976"/>
            <a:ext cx="1798442" cy="1296144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Ok Bağlayıcısı 9"/>
          <p:cNvCxnSpPr/>
          <p:nvPr/>
        </p:nvCxnSpPr>
        <p:spPr>
          <a:xfrm flipH="1">
            <a:off x="3779912" y="3212976"/>
            <a:ext cx="1296144" cy="1656184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Ok Bağlayıcısı 12"/>
          <p:cNvCxnSpPr/>
          <p:nvPr/>
        </p:nvCxnSpPr>
        <p:spPr>
          <a:xfrm flipH="1">
            <a:off x="1619672" y="2975248"/>
            <a:ext cx="5760640" cy="1749896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9024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501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33" y="3429000"/>
            <a:ext cx="9146434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818590" y="2721114"/>
            <a:ext cx="81458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  <a:latin typeface="Rockwell Extra Bold" pitchFamily="18" charset="0"/>
              </a:rPr>
              <a:t>Çevreye </a:t>
            </a:r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ağaç </a:t>
            </a:r>
            <a:r>
              <a:rPr lang="tr-TR" sz="3200" dirty="0">
                <a:solidFill>
                  <a:srgbClr val="FF0000"/>
                </a:solidFill>
                <a:latin typeface="Rockwell Extra Bold" pitchFamily="18" charset="0"/>
              </a:rPr>
              <a:t>dikmeli, çöpleri </a:t>
            </a:r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toplamalıyız</a:t>
            </a:r>
            <a:r>
              <a:rPr lang="tr-TR" sz="3200" dirty="0">
                <a:solidFill>
                  <a:srgbClr val="FF0000"/>
                </a:solidFill>
                <a:latin typeface="Rockwell Extra Bold" pitchFamily="18" charset="0"/>
              </a:rPr>
              <a:t>.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323528" y="4005064"/>
            <a:ext cx="85689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  <a:latin typeface="Rockwell Extra Bold" pitchFamily="18" charset="0"/>
              </a:rPr>
              <a:t>Çam , kayısı, kavak</a:t>
            </a:r>
            <a:endParaRPr lang="tr-TR" sz="4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683568" y="5805264"/>
            <a:ext cx="82089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>
                <a:solidFill>
                  <a:srgbClr val="FF0000"/>
                </a:solidFill>
                <a:latin typeface="Rockwell Extra Bold" pitchFamily="18" charset="0"/>
              </a:rPr>
              <a:t>Köknar, kestane</a:t>
            </a:r>
            <a:r>
              <a:rPr lang="tr-TR" sz="4000">
                <a:solidFill>
                  <a:srgbClr val="FF0000"/>
                </a:solidFill>
                <a:latin typeface="Rockwell Extra Bold" pitchFamily="18" charset="0"/>
              </a:rPr>
              <a:t>, </a:t>
            </a:r>
            <a:r>
              <a:rPr lang="tr-TR" sz="4000" smtClean="0">
                <a:solidFill>
                  <a:srgbClr val="FF0000"/>
                </a:solidFill>
                <a:latin typeface="Rockwell Extra Bold" pitchFamily="18" charset="0"/>
              </a:rPr>
              <a:t>çınar</a:t>
            </a:r>
            <a:endParaRPr lang="tr-TR" sz="4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9130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611560" y="2204864"/>
            <a:ext cx="576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  <a:latin typeface="Rockwell Extra Bold" pitchFamily="18" charset="0"/>
              </a:rPr>
              <a:t>x</a:t>
            </a:r>
            <a:endParaRPr lang="tr-TR" sz="4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611560" y="2930464"/>
            <a:ext cx="576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  <a:latin typeface="Rockwell Extra Bold" pitchFamily="18" charset="0"/>
              </a:rPr>
              <a:t>x</a:t>
            </a:r>
            <a:endParaRPr lang="tr-TR" sz="4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4860032" y="3789040"/>
            <a:ext cx="576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  <a:latin typeface="Rockwell Extra Bold" pitchFamily="18" charset="0"/>
              </a:rPr>
              <a:t>x</a:t>
            </a:r>
            <a:endParaRPr lang="tr-TR" sz="4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4860032" y="4512748"/>
            <a:ext cx="576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  <a:latin typeface="Rockwell Extra Bold" pitchFamily="18" charset="0"/>
              </a:rPr>
              <a:t>x</a:t>
            </a:r>
            <a:endParaRPr lang="tr-TR" sz="40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725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AutoShape 6" descr="http://img0.liveinternet.ru/images/attach/c/8/99/306/99306752_tumblr_mh3wjyxp7v1r2pvg2o1_500_large.gif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" name="AutoShape 2" descr="http://img0.liveinternet.ru/images/attach/c/8/99/306/99306752_tumblr_mh3wjyxp7v1r2pvg2o1_500_large.gif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098" name="Picture 2" descr="https://upload.wikimedia.org/wikipedia/commons/4/46/Cercis_Siliquastrum_blossom_closeu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74"/>
            <a:ext cx="9144000" cy="6842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Erguvan meyvelerinin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şekli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neye benzer?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2748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07025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ERGUVAN METNİ İŞLENİŞ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88233" y="350100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0960" y="5103674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2343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katwoman.k.a.pic.centerblog.net/8d9eca3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Bir mevsimden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diğerine geçişi nasıl anlıyorsunuz? 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8096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5 Audio Track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987824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35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5" name="chimes.wav"/>
          </p:stSnd>
        </p:sndAc>
      </p:transition>
    </mc:Choice>
    <mc:Fallback xmlns="">
      <p:transition spd="slow">
        <p:fade/>
        <p:sndAc>
          <p:stSnd>
            <p:snd r:embed="rId8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2186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AutoShape 6" descr="http://img0.liveinternet.ru/images/attach/c/8/99/306/99306752_tumblr_mh3wjyxp7v1r2pvg2o1_500_large.gif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" name="AutoShape 2" descr="http://img0.liveinternet.ru/images/attach/c/8/99/306/99306752_tumblr_mh3wjyxp7v1r2pvg2o1_500_large.gif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074" name="Picture 2" descr="http://www.yenimakale.com/resim/erguvan_agaclar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76"/>
            <a:ext cx="9144000" cy="6842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Metne göre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ilkbaharın geldiğini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nelerden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anlarız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8414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AutoShape 6" descr="http://img0.liveinternet.ru/images/attach/c/8/99/306/99306752_tumblr_mh3wjyxp7v1r2pvg2o1_500_large.gif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" name="AutoShape 2" descr="http://img0.liveinternet.ru/images/attach/c/8/99/306/99306752_tumblr_mh3wjyxp7v1r2pvg2o1_500_large.gif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5122" name="Picture 2" descr="http://4.bp.blogspot.com/-y3BOSBHlePo/UQwzyn9KCHI/AAAAAAAAAFA/M65UxdYTp9w/s1600/5542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75"/>
            <a:ext cx="9144000" cy="684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107504" y="116632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Erguvanın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çiçek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açması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ve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yapraklarının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renk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değişimi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 kadar 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sürede gerçekleşir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8919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0693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AutoShape 6" descr="http://img0.liveinternet.ru/images/attach/c/8/99/306/99306752_tumblr_mh3wjyxp7v1r2pvg2o1_500_large.gif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" name="AutoShape 2" descr="http://img0.liveinternet.ru/images/attach/c/8/99/306/99306752_tumblr_mh3wjyxp7v1r2pvg2o1_500_large.gif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SÖZCÜK ÇALIŞMASI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7504" y="9807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SÜRPRİZ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0966" y="1772816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Beklenilmeyen bir anda meydana gelen ve şaşırtarak insanı sevindiren veya üzen hadise. Umulmadık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şey.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6836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364</Words>
  <Application>Microsoft Office PowerPoint</Application>
  <PresentationFormat>Ekran Gösterisi (4:3)</PresentationFormat>
  <Paragraphs>99</Paragraphs>
  <Slides>30</Slides>
  <Notes>3</Notes>
  <HiddenSlides>0</HiddenSlides>
  <MMClips>1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30</vt:i4>
      </vt:variant>
    </vt:vector>
  </HeadingPairs>
  <TitlesOfParts>
    <vt:vector size="34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doğan</cp:lastModifiedBy>
  <cp:revision>27</cp:revision>
  <dcterms:created xsi:type="dcterms:W3CDTF">2015-10-03T05:27:38Z</dcterms:created>
  <dcterms:modified xsi:type="dcterms:W3CDTF">2016-02-15T20:49:15Z</dcterms:modified>
</cp:coreProperties>
</file>