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0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8" r:id="rId80"/>
    <p:sldId id="335" r:id="rId81"/>
    <p:sldId id="336" r:id="rId82"/>
    <p:sldId id="339" r:id="rId83"/>
    <p:sldId id="340" r:id="rId84"/>
    <p:sldId id="341" r:id="rId85"/>
    <p:sldId id="342" r:id="rId86"/>
    <p:sldId id="337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447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45" r:id="rId191"/>
    <p:sldId id="446" r:id="rId192"/>
    <p:sldId id="448" r:id="rId193"/>
    <p:sldId id="449" r:id="rId194"/>
    <p:sldId id="450" r:id="rId195"/>
    <p:sldId id="451" r:id="rId196"/>
    <p:sldId id="452" r:id="rId197"/>
    <p:sldId id="453" r:id="rId198"/>
    <p:sldId id="454" r:id="rId199"/>
    <p:sldId id="455" r:id="rId200"/>
    <p:sldId id="456" r:id="rId201"/>
    <p:sldId id="457" r:id="rId202"/>
    <p:sldId id="458" r:id="rId203"/>
    <p:sldId id="459" r:id="rId204"/>
    <p:sldId id="460" r:id="rId205"/>
    <p:sldId id="461" r:id="rId206"/>
    <p:sldId id="462" r:id="rId207"/>
    <p:sldId id="463" r:id="rId208"/>
    <p:sldId id="464" r:id="rId209"/>
    <p:sldId id="465" r:id="rId210"/>
    <p:sldId id="466" r:id="rId211"/>
    <p:sldId id="467" r:id="rId212"/>
    <p:sldId id="468" r:id="rId213"/>
    <p:sldId id="469" r:id="rId214"/>
    <p:sldId id="470" r:id="rId215"/>
    <p:sldId id="471" r:id="rId216"/>
    <p:sldId id="472" r:id="rId217"/>
    <p:sldId id="473" r:id="rId218"/>
    <p:sldId id="474" r:id="rId219"/>
    <p:sldId id="475" r:id="rId220"/>
    <p:sldId id="476" r:id="rId221"/>
    <p:sldId id="477" r:id="rId222"/>
    <p:sldId id="478" r:id="rId223"/>
    <p:sldId id="479" r:id="rId224"/>
    <p:sldId id="480" r:id="rId225"/>
    <p:sldId id="481" r:id="rId226"/>
    <p:sldId id="482" r:id="rId227"/>
    <p:sldId id="483" r:id="rId228"/>
    <p:sldId id="484" r:id="rId229"/>
    <p:sldId id="485" r:id="rId230"/>
    <p:sldId id="486" r:id="rId231"/>
    <p:sldId id="487" r:id="rId232"/>
    <p:sldId id="488" r:id="rId233"/>
    <p:sldId id="489" r:id="rId234"/>
    <p:sldId id="490" r:id="rId235"/>
    <p:sldId id="491" r:id="rId236"/>
    <p:sldId id="492" r:id="rId237"/>
    <p:sldId id="493" r:id="rId238"/>
    <p:sldId id="494" r:id="rId239"/>
    <p:sldId id="495" r:id="rId240"/>
    <p:sldId id="496" r:id="rId241"/>
    <p:sldId id="497" r:id="rId242"/>
    <p:sldId id="498" r:id="rId243"/>
    <p:sldId id="499" r:id="rId244"/>
    <p:sldId id="500" r:id="rId245"/>
    <p:sldId id="501" r:id="rId246"/>
    <p:sldId id="502" r:id="rId247"/>
    <p:sldId id="503" r:id="rId248"/>
    <p:sldId id="504" r:id="rId249"/>
    <p:sldId id="505" r:id="rId250"/>
    <p:sldId id="506" r:id="rId251"/>
    <p:sldId id="507" r:id="rId252"/>
    <p:sldId id="508" r:id="rId253"/>
    <p:sldId id="509" r:id="rId254"/>
    <p:sldId id="510" r:id="rId255"/>
    <p:sldId id="511" r:id="rId256"/>
    <p:sldId id="512" r:id="rId257"/>
    <p:sldId id="513" r:id="rId258"/>
    <p:sldId id="514" r:id="rId259"/>
    <p:sldId id="515" r:id="rId260"/>
    <p:sldId id="516" r:id="rId261"/>
    <p:sldId id="517" r:id="rId262"/>
    <p:sldId id="518" r:id="rId263"/>
    <p:sldId id="519" r:id="rId264"/>
    <p:sldId id="520" r:id="rId265"/>
    <p:sldId id="521" r:id="rId266"/>
    <p:sldId id="522" r:id="rId267"/>
    <p:sldId id="523" r:id="rId268"/>
    <p:sldId id="524" r:id="rId269"/>
    <p:sldId id="525" r:id="rId270"/>
    <p:sldId id="526" r:id="rId271"/>
    <p:sldId id="527" r:id="rId272"/>
    <p:sldId id="528" r:id="rId273"/>
    <p:sldId id="529" r:id="rId274"/>
    <p:sldId id="530" r:id="rId275"/>
    <p:sldId id="532" r:id="rId276"/>
    <p:sldId id="533" r:id="rId277"/>
    <p:sldId id="534" r:id="rId278"/>
    <p:sldId id="535" r:id="rId279"/>
    <p:sldId id="536" r:id="rId280"/>
    <p:sldId id="537" r:id="rId281"/>
    <p:sldId id="538" r:id="rId282"/>
    <p:sldId id="539" r:id="rId283"/>
    <p:sldId id="540" r:id="rId284"/>
    <p:sldId id="541" r:id="rId285"/>
    <p:sldId id="542" r:id="rId286"/>
    <p:sldId id="543" r:id="rId287"/>
    <p:sldId id="544" r:id="rId288"/>
    <p:sldId id="545" r:id="rId289"/>
    <p:sldId id="546" r:id="rId290"/>
    <p:sldId id="547" r:id="rId291"/>
    <p:sldId id="548" r:id="rId292"/>
    <p:sldId id="549" r:id="rId293"/>
    <p:sldId id="550" r:id="rId294"/>
    <p:sldId id="551" r:id="rId295"/>
    <p:sldId id="552" r:id="rId296"/>
    <p:sldId id="554" r:id="rId297"/>
    <p:sldId id="553" r:id="rId298"/>
    <p:sldId id="555" r:id="rId299"/>
    <p:sldId id="556" r:id="rId300"/>
    <p:sldId id="557" r:id="rId301"/>
    <p:sldId id="558" r:id="rId302"/>
    <p:sldId id="559" r:id="rId303"/>
    <p:sldId id="560" r:id="rId304"/>
    <p:sldId id="561" r:id="rId305"/>
    <p:sldId id="562" r:id="rId306"/>
    <p:sldId id="563" r:id="rId307"/>
    <p:sldId id="564" r:id="rId308"/>
    <p:sldId id="565" r:id="rId309"/>
    <p:sldId id="566" r:id="rId310"/>
    <p:sldId id="567" r:id="rId311"/>
    <p:sldId id="568" r:id="rId312"/>
    <p:sldId id="569" r:id="rId313"/>
    <p:sldId id="570" r:id="rId314"/>
    <p:sldId id="571" r:id="rId315"/>
    <p:sldId id="572" r:id="rId316"/>
    <p:sldId id="573" r:id="rId317"/>
    <p:sldId id="574" r:id="rId318"/>
    <p:sldId id="575" r:id="rId3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tableStyles" Target="tableStyles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268" Type="http://schemas.openxmlformats.org/officeDocument/2006/relationships/slide" Target="slides/slide267.xml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181" Type="http://schemas.openxmlformats.org/officeDocument/2006/relationships/slide" Target="slides/slide180.xml"/><Relationship Id="rId237" Type="http://schemas.openxmlformats.org/officeDocument/2006/relationships/slide" Target="slides/slide236.xml"/><Relationship Id="rId279" Type="http://schemas.openxmlformats.org/officeDocument/2006/relationships/slide" Target="slides/slide278.xml"/><Relationship Id="rId43" Type="http://schemas.openxmlformats.org/officeDocument/2006/relationships/slide" Target="slides/slide42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48" Type="http://schemas.openxmlformats.org/officeDocument/2006/relationships/slide" Target="slides/slide247.xml"/><Relationship Id="rId12" Type="http://schemas.openxmlformats.org/officeDocument/2006/relationships/slide" Target="slides/slide11.xml"/><Relationship Id="rId108" Type="http://schemas.openxmlformats.org/officeDocument/2006/relationships/slide" Target="slides/slide107.xml"/><Relationship Id="rId315" Type="http://schemas.openxmlformats.org/officeDocument/2006/relationships/slide" Target="slides/slide314.xml"/><Relationship Id="rId54" Type="http://schemas.openxmlformats.org/officeDocument/2006/relationships/slide" Target="slides/slide53.xml"/><Relationship Id="rId96" Type="http://schemas.openxmlformats.org/officeDocument/2006/relationships/slide" Target="slides/slide95.xml"/><Relationship Id="rId161" Type="http://schemas.openxmlformats.org/officeDocument/2006/relationships/slide" Target="slides/slide160.xml"/><Relationship Id="rId217" Type="http://schemas.openxmlformats.org/officeDocument/2006/relationships/slide" Target="slides/slide216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65" Type="http://schemas.openxmlformats.org/officeDocument/2006/relationships/slide" Target="slides/slide64.xml"/><Relationship Id="rId130" Type="http://schemas.openxmlformats.org/officeDocument/2006/relationships/slide" Target="slides/slide129.xml"/><Relationship Id="rId172" Type="http://schemas.openxmlformats.org/officeDocument/2006/relationships/slide" Target="slides/slide171.xml"/><Relationship Id="rId228" Type="http://schemas.openxmlformats.org/officeDocument/2006/relationships/slide" Target="slides/slide227.xml"/><Relationship Id="rId281" Type="http://schemas.openxmlformats.org/officeDocument/2006/relationships/slide" Target="slides/slide280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17" Type="http://schemas.openxmlformats.org/officeDocument/2006/relationships/slide" Target="slides/slide316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230" Type="http://schemas.openxmlformats.org/officeDocument/2006/relationships/slide" Target="slides/slide229.xml"/><Relationship Id="rId251" Type="http://schemas.openxmlformats.org/officeDocument/2006/relationships/slide" Target="slides/slide250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8" Type="http://schemas.openxmlformats.org/officeDocument/2006/relationships/slide" Target="slides/slide317.xml"/><Relationship Id="rId78" Type="http://schemas.openxmlformats.org/officeDocument/2006/relationships/slide" Target="slides/slide77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64" Type="http://schemas.openxmlformats.org/officeDocument/2006/relationships/slide" Target="slides/slide163.xml"/><Relationship Id="rId185" Type="http://schemas.openxmlformats.org/officeDocument/2006/relationships/slide" Target="slides/slide184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notesMaster" Target="notesMasters/notesMaster1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presProps" Target="presProps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303" Type="http://schemas.openxmlformats.org/officeDocument/2006/relationships/slide" Target="slides/slide302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Relationship Id="rId258" Type="http://schemas.openxmlformats.org/officeDocument/2006/relationships/slide" Target="slides/slide257.xml"/><Relationship Id="rId22" Type="http://schemas.openxmlformats.org/officeDocument/2006/relationships/slide" Target="slides/slide21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71" Type="http://schemas.openxmlformats.org/officeDocument/2006/relationships/slide" Target="slides/slide170.xml"/><Relationship Id="rId227" Type="http://schemas.openxmlformats.org/officeDocument/2006/relationships/slide" Target="slides/slide226.xml"/><Relationship Id="rId269" Type="http://schemas.openxmlformats.org/officeDocument/2006/relationships/slide" Target="slides/slide268.xml"/><Relationship Id="rId33" Type="http://schemas.openxmlformats.org/officeDocument/2006/relationships/slide" Target="slides/slide32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75" Type="http://schemas.openxmlformats.org/officeDocument/2006/relationships/slide" Target="slides/slide74.xml"/><Relationship Id="rId140" Type="http://schemas.openxmlformats.org/officeDocument/2006/relationships/slide" Target="slides/slide139.xml"/><Relationship Id="rId182" Type="http://schemas.openxmlformats.org/officeDocument/2006/relationships/slide" Target="slides/slide181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44" Type="http://schemas.openxmlformats.org/officeDocument/2006/relationships/slide" Target="slides/slide43.xml"/><Relationship Id="rId86" Type="http://schemas.openxmlformats.org/officeDocument/2006/relationships/slide" Target="slides/slide85.xml"/><Relationship Id="rId151" Type="http://schemas.openxmlformats.org/officeDocument/2006/relationships/slide" Target="slides/slide150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16" Type="http://schemas.openxmlformats.org/officeDocument/2006/relationships/slide" Target="slides/slide3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714020-B0E2-471C-A28D-AAD629500CD2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BA0A09-37A1-4009-9903-DA5E97ACFA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8230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3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244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9126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253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81419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254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51811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255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28090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256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36683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257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414795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258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51181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259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254966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260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71966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261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41172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262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0100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01788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263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67893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264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70505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265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09237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266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46570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267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76440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268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13774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269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28975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270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30857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271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58952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272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6751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11013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273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50693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274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19650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275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51985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276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333763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277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37548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278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498861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279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571896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280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16190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281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296343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282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2905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755055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283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831567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284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495837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318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14052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2317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2642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250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611639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251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82247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Belma</a:t>
            </a:r>
            <a:r>
              <a:rPr lang="tr-TR" dirty="0" smtClean="0"/>
              <a:t> Barut İlkokulu ( Mustafa AYDIN 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0A09-37A1-4009-9903-DA5E97ACFA9D}" type="slidenum">
              <a:rPr lang="tr-TR" smtClean="0"/>
              <a:pPr/>
              <a:t>252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450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9408-4AB5-45BD-8373-5B6A959ABD1E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8BFA-FD5C-488D-A310-C7F03DA21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9408-4AB5-45BD-8373-5B6A959ABD1E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8BFA-FD5C-488D-A310-C7F03DA21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9408-4AB5-45BD-8373-5B6A959ABD1E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8BFA-FD5C-488D-A310-C7F03DA21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9408-4AB5-45BD-8373-5B6A959ABD1E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8BFA-FD5C-488D-A310-C7F03DA21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9408-4AB5-45BD-8373-5B6A959ABD1E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8BFA-FD5C-488D-A310-C7F03DA21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9408-4AB5-45BD-8373-5B6A959ABD1E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8BFA-FD5C-488D-A310-C7F03DA21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9408-4AB5-45BD-8373-5B6A959ABD1E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8BFA-FD5C-488D-A310-C7F03DA21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9408-4AB5-45BD-8373-5B6A959ABD1E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8BFA-FD5C-488D-A310-C7F03DA21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9408-4AB5-45BD-8373-5B6A959ABD1E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8BFA-FD5C-488D-A310-C7F03DA21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9408-4AB5-45BD-8373-5B6A959ABD1E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D8BFA-FD5C-488D-A310-C7F03DA21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9408-4AB5-45BD-8373-5B6A959ABD1E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60D8BFA-FD5C-488D-A310-C7F03DA2160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C19408-4AB5-45BD-8373-5B6A959ABD1E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60D8BFA-FD5C-488D-A310-C7F03DA21607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Belma</a:t>
            </a:r>
            <a:r>
              <a:rPr lang="tr-TR" dirty="0" smtClean="0"/>
              <a:t> Barut İlkokulu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tr-TR" dirty="0" smtClean="0"/>
              <a:t>Toplama İşleminin Anlamı</a:t>
            </a:r>
          </a:p>
          <a:p>
            <a:pPr algn="ctr"/>
            <a:r>
              <a:rPr lang="tr-TR" dirty="0" smtClean="0"/>
              <a:t>Matematik Cümlesi Yazma</a:t>
            </a:r>
          </a:p>
          <a:p>
            <a:pPr algn="ctr"/>
            <a:r>
              <a:rPr lang="tr-TR" dirty="0" smtClean="0"/>
              <a:t>Toplananların </a:t>
            </a:r>
            <a:r>
              <a:rPr lang="tr-TR" smtClean="0"/>
              <a:t>Yer Değiştirmesi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491880" y="364502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İkinci kupada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İkinci kupada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4" name="13 Düz Ok Bağlayıcısı"/>
          <p:cNvCxnSpPr>
            <a:stCxn id="8" idx="2"/>
          </p:cNvCxnSpPr>
          <p:nvPr/>
        </p:nvCxnSpPr>
        <p:spPr>
          <a:xfrm flipH="1">
            <a:off x="5940152" y="3802975"/>
            <a:ext cx="66555" cy="3461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İkinci kupada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4" name="13 Düz Ok Bağlayıcısı"/>
          <p:cNvCxnSpPr>
            <a:stCxn id="8" idx="2"/>
          </p:cNvCxnSpPr>
          <p:nvPr/>
        </p:nvCxnSpPr>
        <p:spPr>
          <a:xfrm flipH="1">
            <a:off x="5868144" y="3802975"/>
            <a:ext cx="138563" cy="7781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İkinci kupada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4" name="13 Düz Ok Bağlayıcısı"/>
          <p:cNvCxnSpPr>
            <a:stCxn id="8" idx="2"/>
          </p:cNvCxnSpPr>
          <p:nvPr/>
        </p:nvCxnSpPr>
        <p:spPr>
          <a:xfrm flipH="1">
            <a:off x="5796136" y="3802975"/>
            <a:ext cx="210571" cy="10661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İkinci kupada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4" name="13 Düz Ok Bağlayıcısı"/>
          <p:cNvCxnSpPr>
            <a:stCxn id="8" idx="2"/>
          </p:cNvCxnSpPr>
          <p:nvPr/>
        </p:nvCxnSpPr>
        <p:spPr>
          <a:xfrm flipH="1">
            <a:off x="5724128" y="3802975"/>
            <a:ext cx="282579" cy="14262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İkinci kupada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4" name="13 Düz Ok Bağlayıcısı"/>
          <p:cNvCxnSpPr>
            <a:stCxn id="8" idx="2"/>
          </p:cNvCxnSpPr>
          <p:nvPr/>
        </p:nvCxnSpPr>
        <p:spPr>
          <a:xfrm flipH="1">
            <a:off x="5652120" y="3802975"/>
            <a:ext cx="354587" cy="17142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İkinci kupada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4" name="13 Düz Ok Bağlayıcısı"/>
          <p:cNvCxnSpPr>
            <a:stCxn id="8" idx="2"/>
          </p:cNvCxnSpPr>
          <p:nvPr/>
        </p:nvCxnSpPr>
        <p:spPr>
          <a:xfrm flipH="1">
            <a:off x="5580112" y="3802975"/>
            <a:ext cx="426595" cy="20742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İkinci kupada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4" name="13 Düz Ok Bağlayıcısı"/>
          <p:cNvCxnSpPr>
            <a:stCxn id="8" idx="2"/>
          </p:cNvCxnSpPr>
          <p:nvPr/>
        </p:nvCxnSpPr>
        <p:spPr>
          <a:xfrm flipH="1">
            <a:off x="5508104" y="3802975"/>
            <a:ext cx="498603" cy="22903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İkinci kupada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4" name="13 Düz Ok Bağlayıcısı"/>
          <p:cNvCxnSpPr>
            <a:stCxn id="8" idx="2"/>
          </p:cNvCxnSpPr>
          <p:nvPr/>
        </p:nvCxnSpPr>
        <p:spPr>
          <a:xfrm flipH="1">
            <a:off x="5508104" y="3802975"/>
            <a:ext cx="498603" cy="22903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İkinci kupada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4" name="13 Düz Ok Bağlayıcısı"/>
          <p:cNvCxnSpPr>
            <a:stCxn id="8" idx="2"/>
          </p:cNvCxnSpPr>
          <p:nvPr/>
        </p:nvCxnSpPr>
        <p:spPr>
          <a:xfrm flipH="1">
            <a:off x="5508104" y="3802975"/>
            <a:ext cx="498603" cy="22903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563888" y="371703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İkinci kupada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4" name="13 Düz Ok Bağlayıcısı"/>
          <p:cNvCxnSpPr>
            <a:stCxn id="8" idx="2"/>
          </p:cNvCxnSpPr>
          <p:nvPr/>
        </p:nvCxnSpPr>
        <p:spPr>
          <a:xfrm flipH="1">
            <a:off x="5508104" y="3802975"/>
            <a:ext cx="498603" cy="22903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İkinci kupada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4" name="13 Düz Ok Bağlayıcısı"/>
          <p:cNvCxnSpPr>
            <a:stCxn id="8" idx="2"/>
          </p:cNvCxnSpPr>
          <p:nvPr/>
        </p:nvCxnSpPr>
        <p:spPr>
          <a:xfrm flipH="1">
            <a:off x="5508104" y="3802975"/>
            <a:ext cx="498603" cy="22903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İkinci kupada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4" name="13 Düz Ok Bağlayıcısı"/>
          <p:cNvCxnSpPr>
            <a:stCxn id="8" idx="2"/>
          </p:cNvCxnSpPr>
          <p:nvPr/>
        </p:nvCxnSpPr>
        <p:spPr>
          <a:xfrm flipH="1">
            <a:off x="5508104" y="3802975"/>
            <a:ext cx="498603" cy="22903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İkinci kupada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1" name="10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789320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75856" y="342900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31840" y="350100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68014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08104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796136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932824"/>
          </a:xfrm>
        </p:spPr>
        <p:txBody>
          <a:bodyPr>
            <a:noAutofit/>
          </a:bodyPr>
          <a:lstStyle/>
          <a:p>
            <a:pPr algn="ctr"/>
            <a:r>
              <a:rPr lang="tr-TR" sz="3600" dirty="0" smtClean="0">
                <a:solidFill>
                  <a:schemeClr val="tx1"/>
                </a:solidFill>
              </a:rPr>
              <a:t>İki kupanın içindeki misketleri bir araya getiriyoruz. Böylelikle misketlerin sayısı artıyor. Misketler çoğaldığına göre iki sayının arasına “</a:t>
            </a:r>
            <a:r>
              <a:rPr lang="tr-TR" sz="3600" dirty="0" smtClean="0">
                <a:solidFill>
                  <a:srgbClr val="FF0000"/>
                </a:solidFill>
              </a:rPr>
              <a:t>+</a:t>
            </a:r>
            <a:r>
              <a:rPr lang="tr-TR" sz="3600" dirty="0" smtClean="0">
                <a:solidFill>
                  <a:schemeClr val="tx1"/>
                </a:solidFill>
              </a:rPr>
              <a:t>” işaretini yazmalıyız.</a:t>
            </a:r>
            <a:endParaRPr lang="tr-TR" sz="36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27819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03848" y="342900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3184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099387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80112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796136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385693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03848" y="342900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059832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843808" y="364502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996257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652120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68144" y="364502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932824"/>
          </a:xfrm>
        </p:spPr>
        <p:txBody>
          <a:bodyPr>
            <a:noAutofit/>
          </a:bodyPr>
          <a:lstStyle/>
          <a:p>
            <a:pPr algn="ctr"/>
            <a:r>
              <a:rPr lang="tr-TR" sz="3600" dirty="0" smtClean="0">
                <a:solidFill>
                  <a:schemeClr val="tx1"/>
                </a:solidFill>
              </a:rPr>
              <a:t>İki kupanın içindeki misketleri bir araya getiriyoruz. Böylelikle misketlerin sayısı artıyor. Misketler çoğaldığına göre iki sayının arasına “</a:t>
            </a:r>
            <a:r>
              <a:rPr lang="tr-TR" sz="3600" dirty="0" smtClean="0">
                <a:solidFill>
                  <a:srgbClr val="FF0000"/>
                </a:solidFill>
              </a:rPr>
              <a:t>+</a:t>
            </a:r>
            <a:r>
              <a:rPr lang="tr-TR" sz="3600" dirty="0" smtClean="0">
                <a:solidFill>
                  <a:schemeClr val="tx1"/>
                </a:solidFill>
              </a:rPr>
              <a:t>” işaretini yazmalıyız.</a:t>
            </a:r>
            <a:endParaRPr lang="tr-TR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3452295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131840" y="350100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64502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116159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64502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4187325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131840" y="350100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64502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635896" y="378904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75856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34786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491880" y="364502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563888" y="371703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635896" y="378904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707904" y="386104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779912" y="393305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851920" y="400506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923928" y="407707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995936" y="414908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707904" y="386104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067944" y="422108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139952" y="429309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059832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843808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211960" y="436510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3184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15816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283968" y="443711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203848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15816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355976" y="450912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275856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15816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427984" y="458112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347864" y="364502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499992" y="465313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419872" y="371703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572000" y="472514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491880" y="378904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059832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644008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563888" y="386104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13184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635896" y="393305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203848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779912" y="393305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707904" y="400506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275856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16016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779912" y="407707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34786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779912" y="407707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34786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851920" y="414908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419872" y="364502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923928" y="422108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491880" y="371703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995936" y="429309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563888" y="378904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067944" y="436510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635896" y="386104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139952" y="443711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07904" y="393305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211960" y="450912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79912" y="400506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283968" y="458112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851920" y="407707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851920" y="400506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355976" y="465313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23928" y="414908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427984" y="472514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22108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499992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067944" y="429309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139952" y="436510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572000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43711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86003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50912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86003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355976" y="458112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86003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427984" y="465313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86003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499992" y="472514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427984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923928" y="407707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35597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4470559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633139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652120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68144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3630620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8011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796136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675832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08104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724128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822988"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436096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724128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203232"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292080" y="371703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724128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371737"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220072" y="378904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724128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148064" y="386104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652120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076056" y="393305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58011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995936" y="414908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004048" y="400506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508104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932040" y="407707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436096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860032" y="414908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364088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788024" y="422108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292080" y="364502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716016" y="429309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220072" y="371703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644008" y="436510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148064" y="378904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572000" y="443711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076056" y="386104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50912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004048" y="393305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58112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932040" y="400506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355976" y="465313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860032" y="407707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067944" y="422108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72514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788024" y="414908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79715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716016" y="422108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928107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644008" y="429309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33793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572000" y="436510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927905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499992" y="443711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638391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427984" y="450912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607226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355976" y="458112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29695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65313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13995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72514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06794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79715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139952" y="429309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059832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843808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İki kupanın içindeki misketleri bir araya getiriyoruz. Böylelikle misketlerin sayısı artıyor. Misketler çoğaldığına göre iki sayının arasına “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</a:t>
            </a:r>
            <a:r>
              <a:rPr kumimoji="0" lang="tr-T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 işaretini yazmalıyız.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dirty="0" smtClean="0">
                <a:latin typeface="+mj-lt"/>
                <a:ea typeface="+mj-ea"/>
                <a:cs typeface="+mj-cs"/>
              </a:rPr>
              <a:t>Birinci kupadaki </a:t>
            </a:r>
            <a:r>
              <a:rPr lang="tr-TR" sz="36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3</a:t>
            </a:r>
            <a:r>
              <a:rPr lang="tr-TR" sz="3600" dirty="0" smtClean="0">
                <a:latin typeface="+mj-lt"/>
                <a:ea typeface="+mj-ea"/>
                <a:cs typeface="+mj-cs"/>
              </a:rPr>
              <a:t> misketle ikinci kupadaki </a:t>
            </a:r>
            <a:r>
              <a:rPr lang="tr-TR" sz="36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</a:t>
            </a:r>
            <a:r>
              <a:rPr lang="tr-TR" sz="3600" dirty="0" smtClean="0">
                <a:latin typeface="+mj-lt"/>
                <a:ea typeface="+mj-ea"/>
                <a:cs typeface="+mj-cs"/>
              </a:rPr>
              <a:t> misketi topladığımızda </a:t>
            </a:r>
            <a:r>
              <a:rPr lang="tr-TR" sz="36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5</a:t>
            </a:r>
            <a:r>
              <a:rPr lang="tr-TR" sz="3600" dirty="0" smtClean="0">
                <a:latin typeface="+mj-lt"/>
                <a:ea typeface="+mj-ea"/>
                <a:cs typeface="+mj-cs"/>
              </a:rPr>
              <a:t> misket eder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" y="332656"/>
            <a:ext cx="8229600" cy="19328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dirty="0" smtClean="0">
                <a:latin typeface="+mj-lt"/>
                <a:ea typeface="+mj-ea"/>
                <a:cs typeface="+mj-cs"/>
              </a:rPr>
              <a:t>Birinci kupadaki </a:t>
            </a:r>
            <a:r>
              <a:rPr lang="tr-TR" sz="36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3</a:t>
            </a:r>
            <a:r>
              <a:rPr lang="tr-TR" sz="3600" dirty="0" smtClean="0">
                <a:latin typeface="+mj-lt"/>
                <a:ea typeface="+mj-ea"/>
                <a:cs typeface="+mj-cs"/>
              </a:rPr>
              <a:t> misketle ikinci kupadaki </a:t>
            </a:r>
            <a:r>
              <a:rPr lang="tr-TR" sz="36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</a:t>
            </a:r>
            <a:r>
              <a:rPr lang="tr-TR" sz="3600" dirty="0" smtClean="0">
                <a:latin typeface="+mj-lt"/>
                <a:ea typeface="+mj-ea"/>
                <a:cs typeface="+mj-cs"/>
              </a:rPr>
              <a:t> misketi topladığımızda </a:t>
            </a:r>
            <a:r>
              <a:rPr lang="tr-TR" sz="36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5</a:t>
            </a:r>
            <a:r>
              <a:rPr lang="tr-TR" sz="3600" dirty="0" smtClean="0">
                <a:latin typeface="+mj-lt"/>
                <a:ea typeface="+mj-ea"/>
                <a:cs typeface="+mj-cs"/>
              </a:rPr>
              <a:t> misket eder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940153" y="5877272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660232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r-TR" sz="4000" dirty="0" smtClean="0"/>
              <a:t>Şimdi karşınıza gelecek görsellerdeki olayların matematik cümlelerini yazın.</a:t>
            </a:r>
            <a:endParaRPr lang="tr-TR" sz="40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211960" y="436510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3184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15816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18434" name="Picture 2" descr="C:\Users\HP-G3\Desktop\ağaç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3833793" cy="4307633"/>
          </a:xfrm>
          <a:prstGeom prst="rect">
            <a:avLst/>
          </a:prstGeom>
          <a:noFill/>
        </p:spPr>
      </p:pic>
      <p:pic>
        <p:nvPicPr>
          <p:cNvPr id="18435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348880"/>
            <a:ext cx="695028" cy="695028"/>
          </a:xfrm>
          <a:prstGeom prst="rect">
            <a:avLst/>
          </a:prstGeom>
          <a:noFill/>
        </p:spPr>
      </p:pic>
      <p:pic>
        <p:nvPicPr>
          <p:cNvPr id="6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636912"/>
            <a:ext cx="695028" cy="695028"/>
          </a:xfrm>
          <a:prstGeom prst="rect">
            <a:avLst/>
          </a:prstGeom>
          <a:noFill/>
        </p:spPr>
      </p:pic>
      <p:pic>
        <p:nvPicPr>
          <p:cNvPr id="7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212976"/>
            <a:ext cx="695028" cy="695028"/>
          </a:xfrm>
          <a:prstGeom prst="rect">
            <a:avLst/>
          </a:prstGeom>
          <a:noFill/>
        </p:spPr>
      </p:pic>
      <p:pic>
        <p:nvPicPr>
          <p:cNvPr id="8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933056"/>
            <a:ext cx="695028" cy="69502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9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996952"/>
            <a:ext cx="695028" cy="69502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8436" name="Picture 4" descr="C:\Users\HP-G3\Desktop\guş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501008"/>
            <a:ext cx="676448" cy="6764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1" name="Picture 4" descr="C:\Users\HP-G3\Desktop\guş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996952"/>
            <a:ext cx="676448" cy="6764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2" name="Picture 4" descr="C:\Users\HP-G3\Desktop\guş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564904"/>
            <a:ext cx="676448" cy="6764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3" name="Picture 4" descr="C:\Users\HP-G3\Desktop\guş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420888"/>
            <a:ext cx="676448" cy="6764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cxnSp>
        <p:nvCxnSpPr>
          <p:cNvPr id="15" name="14 Düz Ok Bağlayıcısı"/>
          <p:cNvCxnSpPr>
            <a:stCxn id="13" idx="1"/>
          </p:cNvCxnSpPr>
          <p:nvPr/>
        </p:nvCxnSpPr>
        <p:spPr>
          <a:xfrm flipH="1">
            <a:off x="4572000" y="2759112"/>
            <a:ext cx="936104" cy="21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 flipH="1">
            <a:off x="5508104" y="2996952"/>
            <a:ext cx="936104" cy="21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 flipH="1">
            <a:off x="6012160" y="3356992"/>
            <a:ext cx="936104" cy="21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 flipH="1">
            <a:off x="5220072" y="3789040"/>
            <a:ext cx="936104" cy="21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Ağaçta ne oluyor?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18434" name="Picture 2" descr="C:\Users\HP-G3\Desktop\ağaç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3833793" cy="4307633"/>
          </a:xfrm>
          <a:prstGeom prst="rect">
            <a:avLst/>
          </a:prstGeom>
          <a:noFill/>
        </p:spPr>
      </p:pic>
      <p:pic>
        <p:nvPicPr>
          <p:cNvPr id="18435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348880"/>
            <a:ext cx="695028" cy="695028"/>
          </a:xfrm>
          <a:prstGeom prst="rect">
            <a:avLst/>
          </a:prstGeom>
          <a:noFill/>
        </p:spPr>
      </p:pic>
      <p:pic>
        <p:nvPicPr>
          <p:cNvPr id="6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636912"/>
            <a:ext cx="695028" cy="695028"/>
          </a:xfrm>
          <a:prstGeom prst="rect">
            <a:avLst/>
          </a:prstGeom>
          <a:noFill/>
        </p:spPr>
      </p:pic>
      <p:pic>
        <p:nvPicPr>
          <p:cNvPr id="7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212976"/>
            <a:ext cx="695028" cy="695028"/>
          </a:xfrm>
          <a:prstGeom prst="rect">
            <a:avLst/>
          </a:prstGeom>
          <a:noFill/>
        </p:spPr>
      </p:pic>
      <p:pic>
        <p:nvPicPr>
          <p:cNvPr id="8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933056"/>
            <a:ext cx="695028" cy="69502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9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996952"/>
            <a:ext cx="695028" cy="69502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8436" name="Picture 4" descr="C:\Users\HP-G3\Desktop\guş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501008"/>
            <a:ext cx="676448" cy="6764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1" name="Picture 4" descr="C:\Users\HP-G3\Desktop\guş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996952"/>
            <a:ext cx="676448" cy="6764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2" name="Picture 4" descr="C:\Users\HP-G3\Desktop\guş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564904"/>
            <a:ext cx="676448" cy="6764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3" name="Picture 4" descr="C:\Users\HP-G3\Desktop\guş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420888"/>
            <a:ext cx="676448" cy="6764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cxnSp>
        <p:nvCxnSpPr>
          <p:cNvPr id="15" name="14 Düz Ok Bağlayıcısı"/>
          <p:cNvCxnSpPr>
            <a:stCxn id="13" idx="1"/>
          </p:cNvCxnSpPr>
          <p:nvPr/>
        </p:nvCxnSpPr>
        <p:spPr>
          <a:xfrm flipH="1">
            <a:off x="4572000" y="2759112"/>
            <a:ext cx="936104" cy="21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 flipH="1">
            <a:off x="5508104" y="2996952"/>
            <a:ext cx="936104" cy="21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 flipH="1">
            <a:off x="6012160" y="3356992"/>
            <a:ext cx="936104" cy="21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 flipH="1">
            <a:off x="5220072" y="3789040"/>
            <a:ext cx="936104" cy="21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Ağaçtaki kuşların sayısı nasıl değişiyor?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18434" name="Picture 2" descr="C:\Users\HP-G3\Desktop\ağaç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3833793" cy="4307633"/>
          </a:xfrm>
          <a:prstGeom prst="rect">
            <a:avLst/>
          </a:prstGeom>
          <a:noFill/>
        </p:spPr>
      </p:pic>
      <p:pic>
        <p:nvPicPr>
          <p:cNvPr id="18435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348880"/>
            <a:ext cx="695028" cy="695028"/>
          </a:xfrm>
          <a:prstGeom prst="rect">
            <a:avLst/>
          </a:prstGeom>
          <a:noFill/>
        </p:spPr>
      </p:pic>
      <p:pic>
        <p:nvPicPr>
          <p:cNvPr id="6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636912"/>
            <a:ext cx="695028" cy="695028"/>
          </a:xfrm>
          <a:prstGeom prst="rect">
            <a:avLst/>
          </a:prstGeom>
          <a:noFill/>
        </p:spPr>
      </p:pic>
      <p:pic>
        <p:nvPicPr>
          <p:cNvPr id="7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212976"/>
            <a:ext cx="695028" cy="695028"/>
          </a:xfrm>
          <a:prstGeom prst="rect">
            <a:avLst/>
          </a:prstGeom>
          <a:noFill/>
        </p:spPr>
      </p:pic>
      <p:pic>
        <p:nvPicPr>
          <p:cNvPr id="8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933056"/>
            <a:ext cx="695028" cy="69502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9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996952"/>
            <a:ext cx="695028" cy="69502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8436" name="Picture 4" descr="C:\Users\HP-G3\Desktop\guş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501008"/>
            <a:ext cx="676448" cy="6764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1" name="Picture 4" descr="C:\Users\HP-G3\Desktop\guş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996952"/>
            <a:ext cx="676448" cy="6764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2" name="Picture 4" descr="C:\Users\HP-G3\Desktop\guş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564904"/>
            <a:ext cx="676448" cy="6764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3" name="Picture 4" descr="C:\Users\HP-G3\Desktop\guş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420888"/>
            <a:ext cx="676448" cy="6764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cxnSp>
        <p:nvCxnSpPr>
          <p:cNvPr id="15" name="14 Düz Ok Bağlayıcısı"/>
          <p:cNvCxnSpPr>
            <a:stCxn id="13" idx="1"/>
          </p:cNvCxnSpPr>
          <p:nvPr/>
        </p:nvCxnSpPr>
        <p:spPr>
          <a:xfrm flipH="1">
            <a:off x="4572000" y="2759112"/>
            <a:ext cx="936104" cy="21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 flipH="1">
            <a:off x="5508104" y="2996952"/>
            <a:ext cx="936104" cy="21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 flipH="1">
            <a:off x="6012160" y="3356992"/>
            <a:ext cx="936104" cy="21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 flipH="1">
            <a:off x="5220072" y="3789040"/>
            <a:ext cx="936104" cy="21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Ağaçtaki bu olayın matematik cümlesini altına yazın.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18434" name="Picture 2" descr="C:\Users\HP-G3\Desktop\ağaç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3833793" cy="4307633"/>
          </a:xfrm>
          <a:prstGeom prst="rect">
            <a:avLst/>
          </a:prstGeom>
          <a:noFill/>
        </p:spPr>
      </p:pic>
      <p:pic>
        <p:nvPicPr>
          <p:cNvPr id="18435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348880"/>
            <a:ext cx="695028" cy="695028"/>
          </a:xfrm>
          <a:prstGeom prst="rect">
            <a:avLst/>
          </a:prstGeom>
          <a:noFill/>
        </p:spPr>
      </p:pic>
      <p:pic>
        <p:nvPicPr>
          <p:cNvPr id="6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636912"/>
            <a:ext cx="695028" cy="695028"/>
          </a:xfrm>
          <a:prstGeom prst="rect">
            <a:avLst/>
          </a:prstGeom>
          <a:noFill/>
        </p:spPr>
      </p:pic>
      <p:pic>
        <p:nvPicPr>
          <p:cNvPr id="7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212976"/>
            <a:ext cx="695028" cy="695028"/>
          </a:xfrm>
          <a:prstGeom prst="rect">
            <a:avLst/>
          </a:prstGeom>
          <a:noFill/>
        </p:spPr>
      </p:pic>
      <p:pic>
        <p:nvPicPr>
          <p:cNvPr id="8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933056"/>
            <a:ext cx="695028" cy="69502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9" name="Picture 3" descr="C:\Users\HP-G3\Desktop\guş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996952"/>
            <a:ext cx="695028" cy="69502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8436" name="Picture 4" descr="C:\Users\HP-G3\Desktop\guş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501008"/>
            <a:ext cx="676448" cy="6764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1" name="Picture 4" descr="C:\Users\HP-G3\Desktop\guş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996952"/>
            <a:ext cx="676448" cy="6764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2" name="Picture 4" descr="C:\Users\HP-G3\Desktop\guş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564904"/>
            <a:ext cx="676448" cy="6764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3" name="Picture 4" descr="C:\Users\HP-G3\Desktop\guş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420888"/>
            <a:ext cx="676448" cy="676448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cxnSp>
        <p:nvCxnSpPr>
          <p:cNvPr id="15" name="14 Düz Ok Bağlayıcısı"/>
          <p:cNvCxnSpPr>
            <a:stCxn id="13" idx="1"/>
          </p:cNvCxnSpPr>
          <p:nvPr/>
        </p:nvCxnSpPr>
        <p:spPr>
          <a:xfrm flipH="1">
            <a:off x="4572000" y="2759112"/>
            <a:ext cx="936104" cy="21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 flipH="1">
            <a:off x="5508104" y="2996952"/>
            <a:ext cx="936104" cy="21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 flipH="1">
            <a:off x="6012160" y="3356992"/>
            <a:ext cx="936104" cy="21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 flipH="1">
            <a:off x="5220072" y="3789040"/>
            <a:ext cx="936104" cy="21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C:\Users\HP-G3\Desktop\bal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6" y="1772816"/>
            <a:ext cx="2592288" cy="4239989"/>
          </a:xfrm>
          <a:prstGeom prst="rect">
            <a:avLst/>
          </a:prstGeom>
          <a:noFill/>
        </p:spPr>
      </p:pic>
      <p:sp>
        <p:nvSpPr>
          <p:cNvPr id="11" name="10 Dikdörtgen"/>
          <p:cNvSpPr/>
          <p:nvPr/>
        </p:nvSpPr>
        <p:spPr>
          <a:xfrm>
            <a:off x="-468560" y="5589240"/>
            <a:ext cx="2592288" cy="5486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Samet’in babası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HP-G3\Desktop\balon tutan çocuk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916832"/>
            <a:ext cx="3100040" cy="4389437"/>
          </a:xfrm>
          <a:prstGeom prst="rect">
            <a:avLst/>
          </a:prstGeom>
          <a:noFill/>
        </p:spPr>
      </p:pic>
      <p:pic>
        <p:nvPicPr>
          <p:cNvPr id="20482" name="Picture 2" descr="C:\Users\HP-G3\Desktop\e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357191">
            <a:off x="-162710" y="4509120"/>
            <a:ext cx="1335474" cy="1215281"/>
          </a:xfrm>
          <a:prstGeom prst="rect">
            <a:avLst/>
          </a:prstGeom>
          <a:noFill/>
        </p:spPr>
      </p:pic>
      <p:cxnSp>
        <p:nvCxnSpPr>
          <p:cNvPr id="8" name="7 Düz Ok Bağlayıcısı"/>
          <p:cNvCxnSpPr/>
          <p:nvPr/>
        </p:nvCxnSpPr>
        <p:spPr>
          <a:xfrm>
            <a:off x="1475656" y="5085184"/>
            <a:ext cx="720080" cy="0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Dikdörtgen"/>
          <p:cNvSpPr/>
          <p:nvPr/>
        </p:nvSpPr>
        <p:spPr>
          <a:xfrm>
            <a:off x="2843808" y="6309320"/>
            <a:ext cx="2592288" cy="5486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Samet</a:t>
            </a:r>
            <a:endParaRPr lang="tr-TR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C:\Users\HP-G3\Desktop\bal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6" y="1772816"/>
            <a:ext cx="2592288" cy="4239989"/>
          </a:xfrm>
          <a:prstGeom prst="rect">
            <a:avLst/>
          </a:prstGeom>
          <a:noFill/>
        </p:spPr>
      </p:pic>
      <p:sp>
        <p:nvSpPr>
          <p:cNvPr id="11" name="10 Dikdörtgen"/>
          <p:cNvSpPr/>
          <p:nvPr/>
        </p:nvSpPr>
        <p:spPr>
          <a:xfrm>
            <a:off x="-468560" y="5589240"/>
            <a:ext cx="2592288" cy="5486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Samet’in babası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dirty="0" smtClean="0"/>
              <a:t>Bu görseldeki olayı anlatın.</a:t>
            </a:r>
            <a:endParaRPr lang="tr-TR" sz="3600" dirty="0"/>
          </a:p>
        </p:txBody>
      </p:sp>
      <p:pic>
        <p:nvPicPr>
          <p:cNvPr id="4" name="Picture 2" descr="C:\Users\HP-G3\Desktop\balon tutan çocuk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916832"/>
            <a:ext cx="3100040" cy="4389437"/>
          </a:xfrm>
          <a:prstGeom prst="rect">
            <a:avLst/>
          </a:prstGeom>
          <a:noFill/>
        </p:spPr>
      </p:pic>
      <p:pic>
        <p:nvPicPr>
          <p:cNvPr id="20482" name="Picture 2" descr="C:\Users\HP-G3\Desktop\e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357191">
            <a:off x="-162710" y="4509120"/>
            <a:ext cx="1335474" cy="1215281"/>
          </a:xfrm>
          <a:prstGeom prst="rect">
            <a:avLst/>
          </a:prstGeom>
          <a:noFill/>
        </p:spPr>
      </p:pic>
      <p:cxnSp>
        <p:nvCxnSpPr>
          <p:cNvPr id="8" name="7 Düz Ok Bağlayıcısı"/>
          <p:cNvCxnSpPr/>
          <p:nvPr/>
        </p:nvCxnSpPr>
        <p:spPr>
          <a:xfrm>
            <a:off x="1475656" y="5085184"/>
            <a:ext cx="720080" cy="0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Dikdörtgen"/>
          <p:cNvSpPr/>
          <p:nvPr/>
        </p:nvSpPr>
        <p:spPr>
          <a:xfrm>
            <a:off x="2843808" y="6309320"/>
            <a:ext cx="2592288" cy="5486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Samet</a:t>
            </a:r>
            <a:endParaRPr lang="tr-TR" dirty="0"/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C:\Users\HP-G3\Desktop\bal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6" y="1772816"/>
            <a:ext cx="2592288" cy="4239989"/>
          </a:xfrm>
          <a:prstGeom prst="rect">
            <a:avLst/>
          </a:prstGeom>
          <a:noFill/>
        </p:spPr>
      </p:pic>
      <p:sp>
        <p:nvSpPr>
          <p:cNvPr id="11" name="10 Dikdörtgen"/>
          <p:cNvSpPr/>
          <p:nvPr/>
        </p:nvSpPr>
        <p:spPr>
          <a:xfrm>
            <a:off x="-468560" y="5589240"/>
            <a:ext cx="2592288" cy="5486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Samet’in babası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dirty="0" smtClean="0"/>
              <a:t>Samet’in balonlarında nasıl bir değişme oluyor?</a:t>
            </a:r>
            <a:endParaRPr lang="tr-TR" sz="3600" dirty="0"/>
          </a:p>
        </p:txBody>
      </p:sp>
      <p:pic>
        <p:nvPicPr>
          <p:cNvPr id="4" name="Picture 2" descr="C:\Users\HP-G3\Desktop\balon tutan çocuk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916832"/>
            <a:ext cx="3100040" cy="4389437"/>
          </a:xfrm>
          <a:prstGeom prst="rect">
            <a:avLst/>
          </a:prstGeom>
          <a:noFill/>
        </p:spPr>
      </p:pic>
      <p:pic>
        <p:nvPicPr>
          <p:cNvPr id="20482" name="Picture 2" descr="C:\Users\HP-G3\Desktop\e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357191">
            <a:off x="-162710" y="4509120"/>
            <a:ext cx="1335474" cy="1215281"/>
          </a:xfrm>
          <a:prstGeom prst="rect">
            <a:avLst/>
          </a:prstGeom>
          <a:noFill/>
        </p:spPr>
      </p:pic>
      <p:cxnSp>
        <p:nvCxnSpPr>
          <p:cNvPr id="8" name="7 Düz Ok Bağlayıcısı"/>
          <p:cNvCxnSpPr/>
          <p:nvPr/>
        </p:nvCxnSpPr>
        <p:spPr>
          <a:xfrm>
            <a:off x="1475656" y="5085184"/>
            <a:ext cx="720080" cy="0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Dikdörtgen"/>
          <p:cNvSpPr/>
          <p:nvPr/>
        </p:nvSpPr>
        <p:spPr>
          <a:xfrm>
            <a:off x="2843808" y="6309320"/>
            <a:ext cx="2592288" cy="5486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Samet</a:t>
            </a:r>
            <a:endParaRPr lang="tr-TR" dirty="0"/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C:\Users\HP-G3\Desktop\bal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6" y="1772816"/>
            <a:ext cx="2592288" cy="4239989"/>
          </a:xfrm>
          <a:prstGeom prst="rect">
            <a:avLst/>
          </a:prstGeom>
          <a:noFill/>
        </p:spPr>
      </p:pic>
      <p:sp>
        <p:nvSpPr>
          <p:cNvPr id="11" name="10 Dikdörtgen"/>
          <p:cNvSpPr/>
          <p:nvPr/>
        </p:nvSpPr>
        <p:spPr>
          <a:xfrm>
            <a:off x="-468560" y="5589240"/>
            <a:ext cx="2592288" cy="5486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Samet’in babası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dirty="0" smtClean="0"/>
              <a:t>Bu olayın matematik </a:t>
            </a:r>
            <a:r>
              <a:rPr lang="tr-TR" sz="3600" smtClean="0"/>
              <a:t>cümlesini kenara  yazın.</a:t>
            </a:r>
            <a:endParaRPr lang="tr-TR" sz="3600" dirty="0"/>
          </a:p>
        </p:txBody>
      </p:sp>
      <p:pic>
        <p:nvPicPr>
          <p:cNvPr id="4" name="Picture 2" descr="C:\Users\HP-G3\Desktop\balon tutan çocuk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916832"/>
            <a:ext cx="3100040" cy="4389437"/>
          </a:xfrm>
          <a:prstGeom prst="rect">
            <a:avLst/>
          </a:prstGeom>
          <a:noFill/>
        </p:spPr>
      </p:pic>
      <p:pic>
        <p:nvPicPr>
          <p:cNvPr id="20482" name="Picture 2" descr="C:\Users\HP-G3\Desktop\e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357191">
            <a:off x="-162710" y="4509120"/>
            <a:ext cx="1335474" cy="1215281"/>
          </a:xfrm>
          <a:prstGeom prst="rect">
            <a:avLst/>
          </a:prstGeom>
          <a:noFill/>
        </p:spPr>
      </p:pic>
      <p:cxnSp>
        <p:nvCxnSpPr>
          <p:cNvPr id="8" name="7 Düz Ok Bağlayıcısı"/>
          <p:cNvCxnSpPr/>
          <p:nvPr/>
        </p:nvCxnSpPr>
        <p:spPr>
          <a:xfrm>
            <a:off x="1475656" y="5085184"/>
            <a:ext cx="720080" cy="0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Dikdörtgen"/>
          <p:cNvSpPr/>
          <p:nvPr/>
        </p:nvSpPr>
        <p:spPr>
          <a:xfrm>
            <a:off x="2843808" y="6309320"/>
            <a:ext cx="2592288" cy="5486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Samet</a:t>
            </a:r>
            <a:endParaRPr lang="tr-TR" dirty="0"/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Toplama işleminin ne olduğunu</a:t>
            </a:r>
          </a:p>
          <a:p>
            <a:r>
              <a:rPr lang="tr-TR" dirty="0" smtClean="0"/>
              <a:t>Hangi durumlarda toplama işlemi yapıldığını</a:t>
            </a:r>
          </a:p>
          <a:p>
            <a:r>
              <a:rPr lang="tr-TR" dirty="0" smtClean="0"/>
              <a:t>Toplama işlemi yaptığımızda sayılarda nasıl bir değişme olduğunu tekrar ettik.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389120"/>
          </a:xfrm>
        </p:spPr>
        <p:txBody>
          <a:bodyPr/>
          <a:lstStyle/>
          <a:p>
            <a:r>
              <a:rPr lang="tr-TR" dirty="0" smtClean="0"/>
              <a:t>Daha önce bu iki kupanın içindeki misketleri toplamıştık.</a:t>
            </a: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0" name="19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283968" y="443711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203848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15816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r>
              <a:rPr lang="tr-TR" dirty="0" smtClean="0"/>
              <a:t>Bu defa kupaların yerlerini değiştirerek toplama işlemini yapalım. Bakalım sonuç değişecek mi?</a:t>
            </a: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194816" y="581803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2544870" y="2492896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5292080" y="2766993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423470" y="566124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076056" y="5941729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2688886" y="2348880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5148064" y="2911009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567486" y="5589240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932040" y="6013737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2832902" y="2204864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5004048" y="3055025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711502" y="5517232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788024" y="6085745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2976918" y="2060848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4860032" y="3199041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855518" y="553000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644008" y="6093296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3120934" y="1988840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4716016" y="3271049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3999534" y="553000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499992" y="6093296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3264950" y="1988840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4572000" y="3271049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143550" y="553000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355976" y="6093296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3408966" y="1988840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4427984" y="3271049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287566" y="553000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211960" y="6093296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3552982" y="1988840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4283968" y="3271049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431582" y="553000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067944" y="6093296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3696998" y="1988840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4139952" y="3271049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575598" y="553000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923928" y="6093296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355976" y="450912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275856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15816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3841014" y="1988840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3995936" y="3271049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575598" y="553000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923928" y="6093296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3985030" y="1988840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3851920" y="3271049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719614" y="560201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779912" y="6021288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4129046" y="1988840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3707904" y="3271049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863630" y="5674022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635896" y="5949280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4273062" y="2118921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3563888" y="3140968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746030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91880" y="5877272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4417078" y="2262937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3419872" y="2996952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4561094" y="2406953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3275856" y="2852936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4705110" y="2550969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3131840" y="2708920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4849126" y="2622977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2987824" y="2636912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4993142" y="2622977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2843808" y="2636912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5137158" y="2622977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2699792" y="2636912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427984" y="458112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347864" y="364502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5281174" y="2622977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2555776" y="2636912"/>
            <a:ext cx="1163034" cy="1166063"/>
            <a:chOff x="5425190" y="2636912"/>
            <a:chExt cx="1163034" cy="1166063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5190" y="2636912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8 Oval"/>
            <p:cNvSpPr/>
            <p:nvPr/>
          </p:nvSpPr>
          <p:spPr>
            <a:xfrm>
              <a:off x="5569206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  <p:sp>
          <p:nvSpPr>
            <p:cNvPr id="10" name="9 Oval"/>
            <p:cNvSpPr/>
            <p:nvPr/>
          </p:nvSpPr>
          <p:spPr>
            <a:xfrm>
              <a:off x="5857238" y="3429000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5281174" y="2622977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26353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2633781" y="340639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2913532" y="347839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5281174" y="2622977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35268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2677183" y="340639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2965215" y="347839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5281174" y="2622977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767064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2749191" y="340639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2965215" y="337960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5281174" y="2622977"/>
            <a:ext cx="1163034" cy="1166063"/>
            <a:chOff x="2400854" y="2622977"/>
            <a:chExt cx="1163034" cy="1166063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0854" y="2622977"/>
              <a:ext cx="1163034" cy="116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Oval"/>
            <p:cNvSpPr/>
            <p:nvPr/>
          </p:nvSpPr>
          <p:spPr>
            <a:xfrm>
              <a:off x="3264950" y="3415065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Oval"/>
            <p:cNvSpPr/>
            <p:nvPr/>
          </p:nvSpPr>
          <p:spPr>
            <a:xfrm>
              <a:off x="3120934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Oval"/>
            <p:cNvSpPr/>
            <p:nvPr/>
          </p:nvSpPr>
          <p:spPr>
            <a:xfrm>
              <a:off x="2904910" y="3487073"/>
              <a:ext cx="216024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556086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2749191" y="340639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2965215" y="330759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00857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6084168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940152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724128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556086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2749191" y="340639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2965215" y="330759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831877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601216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86814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724128" y="33569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453236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2821199" y="330759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3037223" y="330759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469937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940152" y="342900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796136" y="33569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724128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09155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2893207" y="3235585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3109231" y="3262375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583528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868144" y="33569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724128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580112" y="321297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2965215" y="3262375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3181239" y="333438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583528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868144" y="33569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724128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580112" y="321297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3037223" y="3262375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3253247" y="333438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499992" y="465313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419872" y="371703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583528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868144" y="33569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724128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580112" y="321297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3109231" y="3262375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3325255" y="333438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583528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868144" y="33569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724128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580112" y="321297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3181239" y="330759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3541279" y="340639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583528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868144" y="33569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724128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580112" y="321297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3253247" y="330759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3613287" y="347839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583528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868144" y="33569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724128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580112" y="321297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3325255" y="330759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3685295" y="3622415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583528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868144" y="33569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724128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580112" y="321297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3397263" y="330759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3757303" y="376643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787065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868144" y="33569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724128" y="33569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508104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3469271" y="333438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3829311" y="383843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787065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868144" y="33569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724128" y="33569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508104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3541279" y="340639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3901319" y="3910447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796136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652120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508104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3613287" y="347839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3973327" y="3982455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724128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580112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436096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3685295" y="3622415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4045335" y="412647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724128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580112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436096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3757303" y="376643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4117343" y="4270487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572000" y="472514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491880" y="378904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059832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724128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580112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364088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3829311" y="3910447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4189351" y="441450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724128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580112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292080" y="33569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3901319" y="3982455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4261359" y="448651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724128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580112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220072" y="342900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3973327" y="405446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4333367" y="455851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724128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580112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220072" y="342900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045335" y="412647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4405375" y="4630527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652120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508104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148064" y="350100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117343" y="419847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4477383" y="4702535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652120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436096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076056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189351" y="4270487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4549391" y="477454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652120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436096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004048" y="364502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261359" y="4342495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4621399" y="484655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580112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364088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932040" y="371703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97871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333367" y="441450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469340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580112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292080" y="33569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860032" y="378904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773334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405375" y="448651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4765415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508104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220072" y="350100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788024" y="393305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135832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477383" y="455851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4837423" y="481976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644008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563888" y="386104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13184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508104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14806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716016" y="400506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309010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549391" y="4630527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4909431" y="484655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436096" y="328498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076056" y="371703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644008" y="414908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432682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621399" y="4702535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4981439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364088" y="335699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004048" y="386104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572000" y="429309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71223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693407" y="484655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4981439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292080" y="342900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932040" y="393305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499992" y="436510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32558"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765415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4981439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220072" y="350100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860032" y="400506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427984" y="443711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3742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822392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14806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88024" y="407707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355976" y="450912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7330315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076056" y="371703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22108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65313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65720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004048" y="386104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36510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860032" y="400506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499992" y="450912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13995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829836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788024" y="407707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427984" y="458112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067944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09734"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635896" y="393305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203848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716016" y="414908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355976" y="465313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644008" y="422108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283968" y="472514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2392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572000" y="429309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211960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851920" y="494116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499992" y="436510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13995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7991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427984" y="443711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067944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851920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283968" y="458112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07904" y="494116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211960" y="465313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79912" y="494116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139952" y="472514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35597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79912" y="494116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067944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35597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79912" y="494116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35597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79912" y="494116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707904" y="400506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275856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Peki toplanan sayılar yer değiştirirse sonuç değişir mi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13995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35597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07904" y="494116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ve 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’ü topladığımızda sonuç </a:t>
            </a:r>
            <a:r>
              <a:rPr lang="tr-TR" dirty="0" smtClean="0">
                <a:solidFill>
                  <a:srgbClr val="FF0000"/>
                </a:solidFill>
              </a:rPr>
              <a:t>5</a:t>
            </a:r>
            <a:r>
              <a:rPr lang="tr-TR" dirty="0" smtClean="0"/>
              <a:t> olur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13995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35597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07904" y="494116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 ve 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’ü topladığımızda sonuç </a:t>
            </a:r>
            <a:r>
              <a:rPr lang="tr-TR" dirty="0" smtClean="0">
                <a:solidFill>
                  <a:srgbClr val="FF0000"/>
                </a:solidFill>
              </a:rPr>
              <a:t>5</a:t>
            </a:r>
            <a:r>
              <a:rPr lang="tr-TR" dirty="0" smtClean="0"/>
              <a:t> olur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13995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35597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07904" y="494116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Dikdörtgen"/>
          <p:cNvSpPr/>
          <p:nvPr/>
        </p:nvSpPr>
        <p:spPr>
          <a:xfrm>
            <a:off x="5436096" y="5877272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156175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sz="3600" dirty="0" smtClean="0">
                <a:solidFill>
                  <a:schemeClr val="tx1"/>
                </a:solidFill>
              </a:rPr>
              <a:t>Gördüğünüz gibi kupaların yerleri değişse bile  kuplardaki misketlerin sayılarında değişme olmadığı için topladığımızda sonuç da değişmiyor.</a:t>
            </a:r>
            <a:endParaRPr lang="tr-TR" sz="3600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13995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35597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07904" y="494116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Dikdörtgen"/>
          <p:cNvSpPr/>
          <p:nvPr/>
        </p:nvSpPr>
        <p:spPr>
          <a:xfrm>
            <a:off x="5436096" y="5877272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156175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179098" y="5890046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sz="3600" dirty="0" smtClean="0">
                <a:solidFill>
                  <a:schemeClr val="tx1"/>
                </a:solidFill>
              </a:rPr>
              <a:t>O halde toplama işlemlerinde toplananların yerleri değişse bile sonuç değişmez diyebiliriz.</a:t>
            </a:r>
            <a:endParaRPr lang="tr-TR" sz="3600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0160"/>
            <a:ext cx="8229600" cy="4389120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413995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35597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07904" y="494116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 rot="826353">
            <a:off x="4810633" y="489176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 rot="826353">
            <a:off x="5053447" y="491855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35638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19872" y="580526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117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Dikdörtgen"/>
          <p:cNvSpPr/>
          <p:nvPr/>
        </p:nvSpPr>
        <p:spPr>
          <a:xfrm>
            <a:off x="5436096" y="5877272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156175" y="58180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287566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771800" y="2276872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139952" y="2433662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861706" y="2132856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995936" y="257767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005722" y="1988840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851920" y="272169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149738" y="184482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707904" y="272169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293754" y="184482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16016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779912" y="407707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34786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563888" y="272169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37770" y="184482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419872" y="272169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581786" y="1844824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275856" y="256490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25802" y="1981289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131840" y="242088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869818" y="2125305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87824" y="2276872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013834" y="2269321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87824" y="2276872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013834" y="2269321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87824" y="2276872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013834" y="2269321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87824" y="2276872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013834" y="2269321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87824" y="2276872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013834" y="2269321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87824" y="236165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060321" y="2269321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789320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75856" y="342900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31840" y="350100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68014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08104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796136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779912" y="407707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34786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87824" y="236165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060321" y="2269321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87824" y="236165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060321" y="2269321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87824" y="236165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060321" y="2269321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135438" y="220486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923928" y="2413337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279454" y="206084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79912" y="2557353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423470" y="1916832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35896" y="2701369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567486" y="1916832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91880" y="2773377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711502" y="2073622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347864" y="2636912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855518" y="2217638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203848" y="2492896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999534" y="2361654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098696" y="2348880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851920" y="414908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419872" y="364502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071542" y="2348880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098696" y="2276872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071542" y="2348880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098696" y="2276872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071542" y="2348880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098696" y="2276872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Toplama işlemlerinde toplananlar değişse bile sonuç değişmez.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071542" y="2348880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098696" y="2276872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Toplama işlemlerinde toplananlar değişse bile sonuç değişmez.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071542" y="2348880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098696" y="2276872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Toplama işlemlerinde toplananlar değişse bile sonuç değişmez.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071542" y="2348880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098696" y="2276872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Toplama işlemlerinde toplananlar değişse bile sonuç değişmez.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071542" y="2348880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098696" y="2276872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Toplama işlemlerinde toplananlar değişse bile sonuç değişmez.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31026" y="2361654"/>
            <a:ext cx="566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071542" y="2348880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098696" y="2276872"/>
            <a:ext cx="4651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8024" y="234888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=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508103" y="2289646"/>
            <a:ext cx="500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7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Aşağıdaki kutucuklardan eşit olanları eşleştirin.</a:t>
            </a:r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827584" y="2348880"/>
            <a:ext cx="1728192" cy="72008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+mj-lt"/>
              </a:rPr>
              <a:t>3+1</a:t>
            </a:r>
            <a:endParaRPr lang="tr-TR" sz="4000" dirty="0">
              <a:latin typeface="+mj-lt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827584" y="3356992"/>
            <a:ext cx="1728192" cy="72008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+mj-lt"/>
              </a:rPr>
              <a:t>2+5</a:t>
            </a:r>
            <a:endParaRPr lang="tr-TR" sz="4000" dirty="0">
              <a:latin typeface="+mj-lt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827584" y="4365104"/>
            <a:ext cx="1728192" cy="72008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+mj-lt"/>
              </a:rPr>
              <a:t>2+1</a:t>
            </a:r>
            <a:endParaRPr lang="tr-TR" sz="4000" dirty="0">
              <a:latin typeface="+mj-lt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827584" y="5373216"/>
            <a:ext cx="1728192" cy="72008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+mj-lt"/>
              </a:rPr>
              <a:t>9+4</a:t>
            </a:r>
            <a:endParaRPr lang="tr-TR" sz="4000" dirty="0">
              <a:latin typeface="+mj-lt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516216" y="2348880"/>
            <a:ext cx="1728192" cy="72008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+mj-lt"/>
              </a:rPr>
              <a:t>5+2</a:t>
            </a:r>
            <a:endParaRPr lang="tr-TR" sz="4000" dirty="0">
              <a:latin typeface="+mj-lt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516216" y="3356992"/>
            <a:ext cx="1728192" cy="72008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+mj-lt"/>
              </a:rPr>
              <a:t>1+3</a:t>
            </a:r>
            <a:endParaRPr lang="tr-TR" sz="4000" dirty="0">
              <a:latin typeface="+mj-lt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6516216" y="4365104"/>
            <a:ext cx="1728192" cy="72008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+mj-lt"/>
              </a:rPr>
              <a:t>1+2</a:t>
            </a:r>
            <a:endParaRPr lang="tr-TR" sz="4000" dirty="0">
              <a:latin typeface="+mj-lt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6516216" y="5373216"/>
            <a:ext cx="1728192" cy="72008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+mj-lt"/>
              </a:rPr>
              <a:t>4+9</a:t>
            </a:r>
            <a:endParaRPr lang="tr-TR" sz="4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923928" y="422108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491880" y="371703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995936" y="429309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563888" y="378904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067944" y="436510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635896" y="386104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139952" y="443711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07904" y="393305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211960" y="450912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779912" y="400506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283968" y="458112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851920" y="407707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355976" y="465313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23928" y="414908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427984" y="472514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22108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27819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03848" y="342900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3184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099387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80112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796136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499992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067944" y="429309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139952" y="436510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572000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43711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86003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50912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86003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355976" y="458112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86003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427984" y="465313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86003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499992" y="472514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427984" y="4797152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35597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752358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385693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03848" y="342900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059832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843808" y="364502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996257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652120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68144" y="364502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4470559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633139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652120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68144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3630620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8011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796136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675832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08104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724128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822988"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436096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724128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203232"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292080" y="371703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724128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371737"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220072" y="378904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724128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148064" y="386104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652120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076056" y="393305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58011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004048" y="400506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508104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932040" y="407707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436096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3452295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131840" y="350100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64502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116159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64502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860032" y="414908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364088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788024" y="422108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292080" y="364502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716016" y="429309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220072" y="371703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644008" y="436510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148064" y="378904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572000" y="443711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076056" y="386104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50912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004048" y="393305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58112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932040" y="400506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355976" y="465313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860032" y="407707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72514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788024" y="414908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644008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79715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716016" y="422108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4187325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131840" y="3501008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64502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928107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644008" y="429309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33793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572000" y="436510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927905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499992" y="443711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638391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427984" y="450912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607226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355976" y="458112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21196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29695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65313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139952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27984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72514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067944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79715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75856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Evet. Aşağıdaki iki kupanın içinde bulunan misketler toplanıyor.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Yani toplama işlemi yapılıyor.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Yani </a:t>
            </a:r>
            <a:r>
              <a:rPr lang="tr-TR" dirty="0" smtClean="0">
                <a:solidFill>
                  <a:srgbClr val="FF0000"/>
                </a:solidFill>
              </a:rPr>
              <a:t>toplama işlemi </a:t>
            </a:r>
            <a:r>
              <a:rPr lang="tr-TR" dirty="0" smtClean="0"/>
              <a:t>yapılıyor.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Yani toplama işlemi yapılıyor.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Yani </a:t>
            </a:r>
            <a:r>
              <a:rPr lang="tr-TR" dirty="0" smtClean="0">
                <a:solidFill>
                  <a:srgbClr val="FF0000"/>
                </a:solidFill>
              </a:rPr>
              <a:t>toplama işlemi </a:t>
            </a:r>
            <a:r>
              <a:rPr lang="tr-TR" dirty="0" smtClean="0"/>
              <a:t>yapılıyor.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Yani toplama işlemi yapılıyor.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Peki gerçekleşen olayı matematik cümlesi yazarak anlatabilir misiniz?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854" y="262884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932040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71601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995936" y="486916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4499992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3968" y="486916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Gelin birlikte gerçekleşen bu olayı matematik cümlesiyle ifade edelim.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İlk kupada 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İlk kupada 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cxnSp>
        <p:nvCxnSpPr>
          <p:cNvPr id="12" name="11 Düz Ok Bağlayıcısı"/>
          <p:cNvCxnSpPr>
            <a:stCxn id="1026" idx="2"/>
          </p:cNvCxnSpPr>
          <p:nvPr/>
        </p:nvCxnSpPr>
        <p:spPr>
          <a:xfrm>
            <a:off x="2982371" y="3789040"/>
            <a:ext cx="77461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 Aşağıda gerçekleşenler hakkında ne söyleyebiliriz?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91141"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34786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987824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771800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092173"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724128" y="350100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940152" y="35730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1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İlk kupada 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cxnSp>
        <p:nvCxnSpPr>
          <p:cNvPr id="12" name="11 Düz Ok Bağlayıcısı"/>
          <p:cNvCxnSpPr>
            <a:stCxn id="1026" idx="2"/>
          </p:cNvCxnSpPr>
          <p:nvPr/>
        </p:nvCxnSpPr>
        <p:spPr>
          <a:xfrm>
            <a:off x="2982371" y="3789040"/>
            <a:ext cx="149469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İlk kupada 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cxnSp>
        <p:nvCxnSpPr>
          <p:cNvPr id="12" name="11 Düz Ok Bağlayıcısı"/>
          <p:cNvCxnSpPr>
            <a:stCxn id="1026" idx="2"/>
          </p:cNvCxnSpPr>
          <p:nvPr/>
        </p:nvCxnSpPr>
        <p:spPr>
          <a:xfrm>
            <a:off x="2982371" y="3789040"/>
            <a:ext cx="221477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İlk kupada 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cxnSp>
        <p:nvCxnSpPr>
          <p:cNvPr id="12" name="11 Düz Ok Bağlayıcısı"/>
          <p:cNvCxnSpPr>
            <a:stCxn id="1026" idx="2"/>
          </p:cNvCxnSpPr>
          <p:nvPr/>
        </p:nvCxnSpPr>
        <p:spPr>
          <a:xfrm>
            <a:off x="2982371" y="3789040"/>
            <a:ext cx="293485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İlk kupada 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cxnSp>
        <p:nvCxnSpPr>
          <p:cNvPr id="12" name="11 Düz Ok Bağlayıcısı"/>
          <p:cNvCxnSpPr>
            <a:stCxn id="1026" idx="2"/>
          </p:cNvCxnSpPr>
          <p:nvPr/>
        </p:nvCxnSpPr>
        <p:spPr>
          <a:xfrm>
            <a:off x="2982371" y="3789040"/>
            <a:ext cx="365493" cy="19442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İlk kupada 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cxnSp>
        <p:nvCxnSpPr>
          <p:cNvPr id="12" name="11 Düz Ok Bağlayıcısı"/>
          <p:cNvCxnSpPr>
            <a:stCxn id="1026" idx="2"/>
          </p:cNvCxnSpPr>
          <p:nvPr/>
        </p:nvCxnSpPr>
        <p:spPr>
          <a:xfrm>
            <a:off x="2982371" y="3789040"/>
            <a:ext cx="437501" cy="2304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İlk kupada 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cxnSp>
        <p:nvCxnSpPr>
          <p:cNvPr id="12" name="11 Düz Ok Bağlayıcısı"/>
          <p:cNvCxnSpPr>
            <a:stCxn id="1026" idx="2"/>
          </p:cNvCxnSpPr>
          <p:nvPr/>
        </p:nvCxnSpPr>
        <p:spPr>
          <a:xfrm>
            <a:off x="2982371" y="3789040"/>
            <a:ext cx="437501" cy="2304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İlk kupada 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cxnSp>
        <p:nvCxnSpPr>
          <p:cNvPr id="12" name="11 Düz Ok Bağlayıcısı"/>
          <p:cNvCxnSpPr>
            <a:stCxn id="1026" idx="2"/>
          </p:cNvCxnSpPr>
          <p:nvPr/>
        </p:nvCxnSpPr>
        <p:spPr>
          <a:xfrm>
            <a:off x="2982371" y="3789040"/>
            <a:ext cx="437501" cy="2304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İlk kupada 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cxnSp>
        <p:nvCxnSpPr>
          <p:cNvPr id="12" name="11 Düz Ok Bağlayıcısı"/>
          <p:cNvCxnSpPr>
            <a:stCxn id="1026" idx="2"/>
          </p:cNvCxnSpPr>
          <p:nvPr/>
        </p:nvCxnSpPr>
        <p:spPr>
          <a:xfrm>
            <a:off x="2982371" y="3789040"/>
            <a:ext cx="437501" cy="2304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İlk kupada 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cxnSp>
        <p:nvCxnSpPr>
          <p:cNvPr id="12" name="11 Düz Ok Bağlayıcısı"/>
          <p:cNvCxnSpPr>
            <a:stCxn id="1026" idx="2"/>
          </p:cNvCxnSpPr>
          <p:nvPr/>
        </p:nvCxnSpPr>
        <p:spPr>
          <a:xfrm>
            <a:off x="2982371" y="3789040"/>
            <a:ext cx="437501" cy="2304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 İlk kupada </a:t>
            </a:r>
            <a:r>
              <a:rPr lang="tr-TR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 tane misket var.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854" y="2622977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264950" y="3415065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120934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904910" y="3487073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190" y="2636912"/>
            <a:ext cx="1163034" cy="116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9" name="8 Oval"/>
          <p:cNvSpPr/>
          <p:nvPr/>
        </p:nvSpPr>
        <p:spPr>
          <a:xfrm>
            <a:off x="5569206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5857238" y="342900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://publicdomainvectors.org/photos/Gerald_G_Fast_Food_Dishes_(FF_Menu)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437112"/>
            <a:ext cx="3178324" cy="1531953"/>
          </a:xfrm>
          <a:prstGeom prst="rect">
            <a:avLst/>
          </a:prstGeom>
          <a:noFill/>
        </p:spPr>
      </p:pic>
      <p:cxnSp>
        <p:nvCxnSpPr>
          <p:cNvPr id="12" name="11 Düz Ok Bağlayıcısı"/>
          <p:cNvCxnSpPr>
            <a:stCxn id="1026" idx="2"/>
          </p:cNvCxnSpPr>
          <p:nvPr/>
        </p:nvCxnSpPr>
        <p:spPr>
          <a:xfrm>
            <a:off x="2982371" y="3789040"/>
            <a:ext cx="437501" cy="2304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Dikdörtgen"/>
          <p:cNvSpPr/>
          <p:nvPr/>
        </p:nvSpPr>
        <p:spPr>
          <a:xfrm>
            <a:off x="3275856" y="5805264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492</TotalTime>
  <Words>4581</Words>
  <Application>Microsoft Office PowerPoint</Application>
  <PresentationFormat>Ekran Gösterisi (4:3)</PresentationFormat>
  <Paragraphs>1006</Paragraphs>
  <Slides>318</Slides>
  <Notes>42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318</vt:i4>
      </vt:variant>
    </vt:vector>
  </HeadingPairs>
  <TitlesOfParts>
    <vt:vector size="322" baseType="lpstr">
      <vt:lpstr>Calibri</vt:lpstr>
      <vt:lpstr>Constantia</vt:lpstr>
      <vt:lpstr>Wingdings 2</vt:lpstr>
      <vt:lpstr>Akış</vt:lpstr>
      <vt:lpstr>Belma Barut İlkokulu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Aşağıda gerçekleşenler hakkında ne söyleyebiliriz?</vt:lpstr>
      <vt:lpstr> Evet. Aşağıdaki iki kupanın içinde bulunan misketler toplanıyor.</vt:lpstr>
      <vt:lpstr> Yani toplama işlemi yapılıyor.</vt:lpstr>
      <vt:lpstr> Yani toplama işlemi yapılıyor.</vt:lpstr>
      <vt:lpstr> Yani toplama işlemi yapılıyor.</vt:lpstr>
      <vt:lpstr> Yani toplama işlemi yapılıyor.</vt:lpstr>
      <vt:lpstr> Yani toplama işlemi yapılıyor.</vt:lpstr>
      <vt:lpstr>Peki gerçekleşen olayı matematik cümlesi yazarak anlatabilir misiniz?</vt:lpstr>
      <vt:lpstr> Gelin birlikte gerçekleşen bu olayı matematik cümlesiyle ifade edelim.</vt:lpstr>
      <vt:lpstr> İlk kupada 3 tane misket var.</vt:lpstr>
      <vt:lpstr> İlk kupada 3 tane misket var.</vt:lpstr>
      <vt:lpstr> İlk kupada 3 tane misket var.</vt:lpstr>
      <vt:lpstr> İlk kupada 3 tane misket var.</vt:lpstr>
      <vt:lpstr> İlk kupada 3 tane misket var.</vt:lpstr>
      <vt:lpstr> İlk kupada 3 tane misket var.</vt:lpstr>
      <vt:lpstr> İlk kupada 3 tane misket var.</vt:lpstr>
      <vt:lpstr> İlk kupada 3 tane misket var.</vt:lpstr>
      <vt:lpstr> İlk kupada 3 tane misket var.</vt:lpstr>
      <vt:lpstr> İlk kupada 3 tane misket var.</vt:lpstr>
      <vt:lpstr> İlk kupada 3 tane misket var.</vt:lpstr>
      <vt:lpstr> İlk kupada 3 tane misket var.</vt:lpstr>
      <vt:lpstr> İkinci kupada 2 tane misket var.</vt:lpstr>
      <vt:lpstr> İkinci kupada 2 tane misket var.</vt:lpstr>
      <vt:lpstr> İkinci kupada 2 tane misket var.</vt:lpstr>
      <vt:lpstr> İkinci kupada 2 tane misket var.</vt:lpstr>
      <vt:lpstr> İkinci kupada 2 tane misket var.</vt:lpstr>
      <vt:lpstr> İkinci kupada 2 tane misket var.</vt:lpstr>
      <vt:lpstr> İkinci kupada 2 tane misket var.</vt:lpstr>
      <vt:lpstr> İkinci kupada 2 tane misket var.</vt:lpstr>
      <vt:lpstr> İkinci kupada 2 tane misket var.</vt:lpstr>
      <vt:lpstr> İkinci kupada 2 tane misket var.</vt:lpstr>
      <vt:lpstr> İkinci kupada 2 tane misket var.</vt:lpstr>
      <vt:lpstr> İkinci kupada 2 tane misket var.</vt:lpstr>
      <vt:lpstr> İkinci kupada 2 tane misket var.</vt:lpstr>
      <vt:lpstr> İkinci kupada 2 tane misket var.</vt:lpstr>
      <vt:lpstr>PowerPoint Sunusu</vt:lpstr>
      <vt:lpstr>PowerPoint Sunusu</vt:lpstr>
      <vt:lpstr>İki kupanın içindeki misketleri bir araya getiriyoruz. Böylelikle misketlerin sayısı artıyor. Misketler çoğaldığına göre iki sayının arasına “+” işaretini yazmalıyız.</vt:lpstr>
      <vt:lpstr>İki kupanın içindeki misketleri bir araya getiriyoruz. Böylelikle misketlerin sayısı artıyor. Misketler çoğaldığına göre iki sayının arasına “+” işaretini yazmalıyız.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Şimdi karşınıza gelecek görsellerdeki olayların matematik cümlelerini yazın.</vt:lpstr>
      <vt:lpstr>PowerPoint Sunusu</vt:lpstr>
      <vt:lpstr>Ağaçta ne oluyor?</vt:lpstr>
      <vt:lpstr>Ağaçtaki kuşların sayısı nasıl değişiyor?</vt:lpstr>
      <vt:lpstr>Ağaçtaki bu olayın matematik cümlesini altına yazın.</vt:lpstr>
      <vt:lpstr>PowerPoint Sunusu</vt:lpstr>
      <vt:lpstr>Bu görseldeki olayı anlatın.</vt:lpstr>
      <vt:lpstr>Samet’in balonlarında nasıl bir değişme oluyor?</vt:lpstr>
      <vt:lpstr>Bu olayın matematik cümlesini kenara  yazın.</vt:lpstr>
      <vt:lpstr>PowerPoint Sunusu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Peki toplanan sayılar yer değiştirirse sonuç değişir mi ?</vt:lpstr>
      <vt:lpstr> 2 ve 3’ü topladığımızda sonuç 5 olur ?</vt:lpstr>
      <vt:lpstr> 2 ve 3’ü topladığımızda sonuç 5 olur ?</vt:lpstr>
      <vt:lpstr>Gördüğünüz gibi kupaların yerleri değişse bile  kuplardaki misketlerin sayılarında değişme olmadığı için topladığımızda sonuç da değişmiyor.</vt:lpstr>
      <vt:lpstr>O halde toplama işlemlerinde toplananların yerleri değişse bile sonuç değişmez diyebiliriz.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Toplama işlemlerinde toplananlar değişse bile sonuç değişmez.</vt:lpstr>
      <vt:lpstr>Toplama işlemlerinde toplananlar değişse bile sonuç değişmez.</vt:lpstr>
      <vt:lpstr>Toplama işlemlerinde toplananlar değişse bile sonuç değişmez.</vt:lpstr>
      <vt:lpstr>Toplama işlemlerinde toplananlar değişse bile sonuç değişmez.</vt:lpstr>
      <vt:lpstr>Toplama işlemlerinde toplananlar değişse bile sonuç değişmez.</vt:lpstr>
      <vt:lpstr>Aşağıdaki kutucuklardan eşit olanları eşleştirin.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HP-G3</dc:creator>
  <cp:keywords>www.sorubak.com</cp:keywords>
  <dc:description>www.sorubak.com</dc:description>
  <cp:lastModifiedBy>doğan</cp:lastModifiedBy>
  <cp:revision>55</cp:revision>
  <dcterms:created xsi:type="dcterms:W3CDTF">2015-12-06T19:16:54Z</dcterms:created>
  <dcterms:modified xsi:type="dcterms:W3CDTF">2015-12-08T19:33:51Z</dcterms:modified>
</cp:coreProperties>
</file>