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3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4CF764-2774-48E4-9F22-5678E81E16E3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416A03-3F4F-4C25-80C0-B54FFDB3FBF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0167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416A03-3F4F-4C25-80C0-B54FFDB3FBFA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4786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pull dir="d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6ABE154-491E-4554-A284-30A32F4192B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8778E36-586E-43A2-B2CB-018DB0C484D2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2928934"/>
            <a:ext cx="8458200" cy="321471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555555"/>
                </a:solidFill>
                <a:latin typeface="Copperplate Gothic Bold" pitchFamily="34" charset="0"/>
              </a:rPr>
              <a:t>1-Zaman ve şekil ekleri (haber ve dilek kipleri)</a:t>
            </a:r>
            <a:r>
              <a:rPr lang="tr-TR" dirty="0" smtClean="0">
                <a:latin typeface="Copperplate Gothic Bold" pitchFamily="34" charset="0"/>
              </a:rPr>
              <a:t/>
            </a:r>
            <a:br>
              <a:rPr lang="tr-TR" dirty="0" smtClean="0">
                <a:latin typeface="Copperplate Gothic Bold" pitchFamily="34" charset="0"/>
              </a:rPr>
            </a:br>
            <a:r>
              <a:rPr lang="tr-TR" dirty="0" smtClean="0">
                <a:solidFill>
                  <a:srgbClr val="555555"/>
                </a:solidFill>
                <a:latin typeface="Copperplate Gothic Bold" pitchFamily="34" charset="0"/>
              </a:rPr>
              <a:t>2-Şahıs ekleri</a:t>
            </a:r>
            <a:r>
              <a:rPr lang="tr-TR" dirty="0" smtClean="0">
                <a:latin typeface="Copperplate Gothic Bold" pitchFamily="34" charset="0"/>
              </a:rPr>
              <a:t/>
            </a:r>
            <a:br>
              <a:rPr lang="tr-TR" dirty="0" smtClean="0">
                <a:latin typeface="Copperplate Gothic Bold" pitchFamily="34" charset="0"/>
              </a:rPr>
            </a:br>
            <a:r>
              <a:rPr lang="tr-TR" dirty="0" smtClean="0">
                <a:solidFill>
                  <a:srgbClr val="555555"/>
                </a:solidFill>
                <a:latin typeface="Copperplate Gothic Bold" pitchFamily="34" charset="0"/>
              </a:rPr>
              <a:t>3-Soru eki</a:t>
            </a:r>
            <a:r>
              <a:rPr lang="tr-TR" dirty="0" smtClean="0">
                <a:latin typeface="Copperplate Gothic Bold" pitchFamily="34" charset="0"/>
              </a:rPr>
              <a:t/>
            </a:r>
            <a:br>
              <a:rPr lang="tr-TR" dirty="0" smtClean="0">
                <a:latin typeface="Copperplate Gothic Bold" pitchFamily="34" charset="0"/>
              </a:rPr>
            </a:br>
            <a:r>
              <a:rPr lang="tr-TR" dirty="0" smtClean="0">
                <a:solidFill>
                  <a:srgbClr val="555555"/>
                </a:solidFill>
                <a:latin typeface="Copperplate Gothic Bold" pitchFamily="34" charset="0"/>
              </a:rPr>
              <a:t>4-Ek-fiil</a:t>
            </a:r>
            <a:endParaRPr lang="tr-TR" dirty="0">
              <a:latin typeface="Copperplate Gothic Bold" pitchFamily="34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57158" y="357166"/>
            <a:ext cx="8458200" cy="2714644"/>
          </a:xfrm>
        </p:spPr>
        <p:txBody>
          <a:bodyPr>
            <a:normAutofit/>
          </a:bodyPr>
          <a:lstStyle/>
          <a:p>
            <a:r>
              <a:rPr lang="tr-TR" sz="7200" b="1" dirty="0" smtClean="0">
                <a:solidFill>
                  <a:schemeClr val="tx1"/>
                </a:solidFill>
                <a:latin typeface="Ravie" pitchFamily="82" charset="0"/>
              </a:rPr>
              <a:t>Fiil Çekim Ekleri</a:t>
            </a:r>
          </a:p>
          <a:p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142984"/>
            <a:ext cx="8686800" cy="5214973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tr-TR" sz="5900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sz="5900" dirty="0" smtClean="0">
                <a:solidFill>
                  <a:srgbClr val="555555"/>
                </a:solidFill>
                <a:latin typeface="roboto"/>
              </a:rPr>
              <a:t>Geniş zamanın olumsuz çekiminde bu ekin kullanımı biraz izah gerektirir. Bazı şahıslarda olumsuzluk ekinden sonra geniş zaman eki gelmezken bazılarında da "z" olarak kullanılır:</a:t>
            </a:r>
          </a:p>
          <a:p>
            <a:pPr>
              <a:buFont typeface="Arial"/>
              <a:buChar char="•"/>
            </a:pP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Gel-i-r-im&gt;gel-</a:t>
            </a:r>
            <a:r>
              <a:rPr lang="tr-TR" sz="5900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-m                     ek yok</a:t>
            </a:r>
          </a:p>
          <a:p>
            <a:pPr>
              <a:buFont typeface="Arial"/>
              <a:buChar char="•"/>
            </a:pP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Gel-i-r-sin&gt;gel-</a:t>
            </a:r>
            <a:r>
              <a:rPr lang="tr-TR" sz="5900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-z-sin                z</a:t>
            </a:r>
          </a:p>
          <a:p>
            <a:pPr>
              <a:buFont typeface="Arial"/>
              <a:buChar char="•"/>
            </a:pP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Gel-i-r&gt;gel-</a:t>
            </a:r>
            <a:r>
              <a:rPr lang="tr-TR" sz="5900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-z                            z</a:t>
            </a:r>
          </a:p>
          <a:p>
            <a:pPr>
              <a:buFont typeface="Arial"/>
              <a:buChar char="•"/>
            </a:pP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Gel-i-r-iz&gt;gel-</a:t>
            </a:r>
            <a:r>
              <a:rPr lang="tr-TR" sz="5900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-y-iz                    ek yok</a:t>
            </a:r>
          </a:p>
          <a:p>
            <a:pPr>
              <a:buFont typeface="Arial"/>
              <a:buChar char="•"/>
            </a:pP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Gel-i-r-siniz&gt;gel-</a:t>
            </a:r>
            <a:r>
              <a:rPr lang="tr-TR" sz="5900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-z-siniz           z</a:t>
            </a:r>
          </a:p>
          <a:p>
            <a:pPr>
              <a:buFont typeface="Arial"/>
              <a:buChar char="•"/>
            </a:pP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Gel-i-r-</a:t>
            </a:r>
            <a:r>
              <a:rPr lang="tr-TR" sz="5900" dirty="0" err="1" smtClean="0">
                <a:solidFill>
                  <a:srgbClr val="000000"/>
                </a:solidFill>
                <a:latin typeface="roboto"/>
              </a:rPr>
              <a:t>ler</a:t>
            </a: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&gt;gel-</a:t>
            </a:r>
            <a:r>
              <a:rPr lang="tr-TR" sz="5900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-z-</a:t>
            </a:r>
            <a:r>
              <a:rPr lang="tr-TR" sz="5900" dirty="0" err="1" smtClean="0">
                <a:solidFill>
                  <a:srgbClr val="000000"/>
                </a:solidFill>
                <a:latin typeface="roboto"/>
              </a:rPr>
              <a:t>ler</a:t>
            </a: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                 z </a:t>
            </a:r>
          </a:p>
          <a:p>
            <a:r>
              <a:rPr lang="tr-TR" sz="5900" dirty="0" smtClean="0">
                <a:solidFill>
                  <a:srgbClr val="555555"/>
                </a:solidFill>
                <a:latin typeface="roboto"/>
              </a:rPr>
              <a:t>Hiç yolcusu yokmuş gibi sessizce alır yol;</a:t>
            </a:r>
            <a:br>
              <a:rPr lang="tr-TR" sz="5900" dirty="0" smtClean="0">
                <a:solidFill>
                  <a:srgbClr val="555555"/>
                </a:solidFill>
                <a:latin typeface="roboto"/>
              </a:rPr>
            </a:br>
            <a:r>
              <a:rPr lang="tr-TR" sz="5900" dirty="0" smtClean="0">
                <a:solidFill>
                  <a:srgbClr val="555555"/>
                </a:solidFill>
                <a:latin typeface="roboto"/>
              </a:rPr>
              <a:t>Sallanmaz o kalkışta ne mendil ne de bir kol. 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b. DİLEK KİP EKLERİ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rgbClr val="555555"/>
                </a:solidFill>
                <a:latin typeface="roboto"/>
              </a:rPr>
              <a:t>Dilek kipleri, iş, oluşu, kılışı, durumu ve hareketi zamana bağlı olmadan, tasarı ve dilekle ilgili olarak bildiren kiplerdir.  </a:t>
            </a:r>
          </a:p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Dilek kipleri dörde ayrılır: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/>
            </a:r>
            <a:br>
              <a:rPr lang="tr-TR" dirty="0" smtClean="0">
                <a:solidFill>
                  <a:srgbClr val="555555"/>
                </a:solidFill>
                <a:latin typeface="roboto"/>
              </a:rPr>
            </a:br>
            <a:r>
              <a:rPr lang="tr-TR" dirty="0" smtClean="0">
                <a:solidFill>
                  <a:srgbClr val="555555"/>
                </a:solidFill>
                <a:latin typeface="roboto"/>
              </a:rPr>
              <a:t>1-Dilek-şart kipi </a:t>
            </a:r>
            <a:br>
              <a:rPr lang="tr-TR" dirty="0" smtClean="0">
                <a:solidFill>
                  <a:srgbClr val="555555"/>
                </a:solidFill>
                <a:latin typeface="roboto"/>
              </a:rPr>
            </a:br>
            <a:r>
              <a:rPr lang="tr-TR" dirty="0" smtClean="0">
                <a:solidFill>
                  <a:srgbClr val="555555"/>
                </a:solidFill>
                <a:latin typeface="roboto"/>
              </a:rPr>
              <a:t>2-İstek kipi </a:t>
            </a:r>
            <a:br>
              <a:rPr lang="tr-TR" dirty="0" smtClean="0">
                <a:solidFill>
                  <a:srgbClr val="555555"/>
                </a:solidFill>
                <a:latin typeface="roboto"/>
              </a:rPr>
            </a:br>
            <a:r>
              <a:rPr lang="tr-TR" dirty="0" smtClean="0">
                <a:solidFill>
                  <a:srgbClr val="555555"/>
                </a:solidFill>
                <a:latin typeface="roboto"/>
              </a:rPr>
              <a:t>3-Gereklilik kipi </a:t>
            </a:r>
            <a:br>
              <a:rPr lang="tr-TR" dirty="0" smtClean="0">
                <a:solidFill>
                  <a:srgbClr val="555555"/>
                </a:solidFill>
                <a:latin typeface="roboto"/>
              </a:rPr>
            </a:br>
            <a:r>
              <a:rPr lang="tr-TR" dirty="0" smtClean="0">
                <a:solidFill>
                  <a:srgbClr val="555555"/>
                </a:solidFill>
                <a:latin typeface="roboto"/>
              </a:rPr>
              <a:t>4-Emir kipi </a:t>
            </a:r>
          </a:p>
          <a:p>
            <a:r>
              <a:rPr lang="tr-TR" dirty="0" smtClean="0">
                <a:solidFill>
                  <a:srgbClr val="555555"/>
                </a:solidFill>
                <a:latin typeface="roboto"/>
              </a:rPr>
              <a:t>Bu kiplere ait ekler şunlardır: </a:t>
            </a:r>
          </a:p>
          <a:p>
            <a:endParaRPr lang="tr-TR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b="1" dirty="0" smtClean="0">
                <a:solidFill>
                  <a:schemeClr val="tx1"/>
                </a:solidFill>
                <a:latin typeface="roboto"/>
              </a:rPr>
              <a:t>1. Dilek-şart kipi eki: "-sa/-se"</a:t>
            </a:r>
            <a:br>
              <a:rPr lang="fi-FI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tr-TR" dirty="0" smtClean="0">
                <a:solidFill>
                  <a:srgbClr val="555555"/>
                </a:solidFill>
                <a:latin typeface="roboto"/>
              </a:rPr>
              <a:t>Fiil kök veya gövdesine gelerek söz konusu olan işin dileğe ve şarta bağlı olduğunun bildirilmesini sağlar:</a:t>
            </a:r>
          </a:p>
          <a:p>
            <a:pPr>
              <a:buFont typeface="Arial"/>
              <a:buChar char="•"/>
            </a:pPr>
            <a:r>
              <a:rPr lang="tr-TR" b="1" dirty="0" smtClean="0">
                <a:solidFill>
                  <a:srgbClr val="000000"/>
                </a:solidFill>
                <a:latin typeface="roboto"/>
              </a:rPr>
              <a:t>Ağlarsa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anam ağlar</a:t>
            </a:r>
          </a:p>
          <a:p>
            <a:pPr>
              <a:buFont typeface="Arial"/>
              <a:buChar char="•"/>
            </a:pPr>
            <a:r>
              <a:rPr lang="tr-TR" b="1" dirty="0" smtClean="0">
                <a:solidFill>
                  <a:srgbClr val="000000"/>
                </a:solidFill>
                <a:latin typeface="roboto"/>
              </a:rPr>
              <a:t>İsterse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veririz.</a:t>
            </a:r>
          </a:p>
          <a:p>
            <a:pPr>
              <a:buFont typeface="Arial"/>
              <a:buChar char="•"/>
            </a:pPr>
            <a:r>
              <a:rPr lang="tr-TR" b="1" dirty="0" smtClean="0">
                <a:solidFill>
                  <a:srgbClr val="000000"/>
                </a:solidFill>
                <a:latin typeface="roboto"/>
              </a:rPr>
              <a:t>Olursa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bir şikâyet ölümden olsun.</a:t>
            </a:r>
          </a:p>
          <a:p>
            <a:pPr>
              <a:buFont typeface="Arial"/>
              <a:buChar char="•"/>
            </a:pPr>
            <a:r>
              <a:rPr lang="tr-TR" b="1" dirty="0" smtClean="0">
                <a:solidFill>
                  <a:srgbClr val="000000"/>
                </a:solidFill>
                <a:latin typeface="roboto"/>
              </a:rPr>
              <a:t>Dönersem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kahpeyim millet yolunda bir 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azîmetten</a:t>
            </a:r>
            <a:endParaRPr lang="tr-TR" dirty="0" smtClean="0">
              <a:solidFill>
                <a:srgbClr val="000000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Ruhumun vahyini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duysam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da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geçirsem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taşına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Uzanırken gece mehtabı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getirsem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yanına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Bu son fasıldır ey ömrüm, nasıl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geçersen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geç! </a:t>
            </a:r>
          </a:p>
          <a:p>
            <a:endParaRPr lang="tr-TR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 smtClean="0">
                <a:solidFill>
                  <a:schemeClr val="tx1"/>
                </a:solidFill>
                <a:latin typeface="roboto"/>
              </a:rPr>
              <a:t>2. İstek kip eki: "-a/-e"</a:t>
            </a:r>
            <a:br>
              <a:rPr lang="pl-PL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Fiil kök veya gövdesine gelerek istek anlamı katar.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Bana sor sevgili 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kaari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sana ben söyleyeyim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Sonra bir yer bulup oturdum. Hadi bir sigara içeyim dedim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Bunu böyle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bilesiniz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.  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Nereye dikilmek istersen</a:t>
            </a:r>
            <a:br>
              <a:rPr lang="tr-TR" dirty="0" smtClean="0">
                <a:solidFill>
                  <a:srgbClr val="000000"/>
                </a:solidFill>
                <a:latin typeface="roboto"/>
              </a:rPr>
            </a:br>
            <a:r>
              <a:rPr lang="tr-TR" dirty="0" smtClean="0">
                <a:solidFill>
                  <a:srgbClr val="000000"/>
                </a:solidFill>
                <a:latin typeface="roboto"/>
              </a:rPr>
              <a:t>Söyle seni oraya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dikeyim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! </a:t>
            </a:r>
          </a:p>
          <a:p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3. Gereklilik eki: "-malı-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meli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"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Fiil kök veya gövdesine gelerek işin olması gerektiği anlamını katar: 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Gül tenli, kor dudaklı, kömür gözlü, sürmeli...</a:t>
            </a:r>
            <a:br>
              <a:rPr lang="tr-TR" dirty="0" smtClean="0">
                <a:solidFill>
                  <a:srgbClr val="000000"/>
                </a:solidFill>
                <a:latin typeface="roboto"/>
              </a:rPr>
            </a:br>
            <a:r>
              <a:rPr lang="tr-TR" dirty="0" smtClean="0">
                <a:solidFill>
                  <a:srgbClr val="000000"/>
                </a:solidFill>
                <a:latin typeface="roboto"/>
              </a:rPr>
              <a:t>Şeytan diyor ki sarmalı, yüz kere öpmeli.. 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Ya şevk içinde harap ol, ya aşk içinde gönül!</a:t>
            </a:r>
            <a:br>
              <a:rPr lang="tr-TR" dirty="0" smtClean="0">
                <a:solidFill>
                  <a:srgbClr val="000000"/>
                </a:solidFill>
                <a:latin typeface="roboto"/>
              </a:rPr>
            </a:br>
            <a:r>
              <a:rPr lang="tr-TR" dirty="0" smtClean="0">
                <a:solidFill>
                  <a:srgbClr val="000000"/>
                </a:solidFill>
                <a:latin typeface="roboto"/>
              </a:rPr>
              <a:t>Ya lâle açmalıdır göğsümüzde yahut gül. </a:t>
            </a:r>
          </a:p>
          <a:p>
            <a:r>
              <a:rPr lang="tr-TR" dirty="0" smtClean="0">
                <a:solidFill>
                  <a:srgbClr val="555555"/>
                </a:solidFill>
                <a:latin typeface="roboto"/>
              </a:rPr>
              <a:t>Hepsinin üstüne sevda sözleri söylemeliyim  </a:t>
            </a:r>
          </a:p>
          <a:p>
            <a:endParaRPr lang="tr-T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4. Emir kipi eki: 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sİn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, -İn(İz), 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sİnlEr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/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Fiil kök veya gövdesine gelerek ikinci ve onların aracılığıyla da üçüncü şahıslara emir verilmesini sağlar.  </a:t>
            </a:r>
          </a:p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Birinci şahısların emir çekimi olmadığı gibi ikinci tekil şahsın da çekimi olduğu hâlde eki yoktur:  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Ağla ağla Sakarya!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Ey vuslat! O aşıkları efsununa ram et!</a:t>
            </a:r>
            <a:br>
              <a:rPr lang="tr-TR" dirty="0" smtClean="0">
                <a:solidFill>
                  <a:srgbClr val="000000"/>
                </a:solidFill>
                <a:latin typeface="roboto"/>
              </a:rPr>
            </a:br>
            <a:r>
              <a:rPr lang="tr-TR" dirty="0" smtClean="0">
                <a:solidFill>
                  <a:srgbClr val="000000"/>
                </a:solidFill>
                <a:latin typeface="roboto"/>
              </a:rPr>
              <a:t>Ey tatlı ve ulvi gece! Yıllarca devam et! 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Bu yazıyı acele yazsınlar!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Alın, bunları da okuyun! </a:t>
            </a:r>
          </a:p>
          <a:p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2. ŞAHIS EKLERİ</a:t>
            </a:r>
            <a:r>
              <a:rPr lang="tr-TR" b="1" dirty="0" smtClean="0">
                <a:solidFill>
                  <a:srgbClr val="0200FF"/>
                </a:solidFill>
                <a:latin typeface="roboto"/>
              </a:rPr>
              <a:t/>
            </a:r>
            <a:br>
              <a:rPr lang="tr-TR" b="1" dirty="0" smtClean="0">
                <a:solidFill>
                  <a:srgbClr val="0200FF"/>
                </a:solidFill>
                <a:latin typeface="roboto"/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Şahıs ekleri, fiili şahsa bağlayan; fiildeki işi, kılışı, hareketi yapanı; oluşa ve duruma sahip olanı bildiren eklerdir.  </a:t>
            </a:r>
          </a:p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Şahıs eklerinin tekil ve çoğul şekilleri vardır. </a:t>
            </a:r>
          </a:p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Kiplere göre şahıs ekleri değişiklik gösterir; fiil kök veya gövdesinin ünlüyle veya ünsüzle bitişine göre iki çeşit şahıs eki vardır: </a:t>
            </a:r>
          </a:p>
          <a:p>
            <a:endParaRPr lang="tr-TR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1. Şimdiki, gelecek, geniş ve -</a:t>
            </a:r>
            <a:r>
              <a:rPr lang="tr-TR" b="1" dirty="0" err="1" smtClean="0">
                <a:solidFill>
                  <a:srgbClr val="555555"/>
                </a:solidFill>
                <a:latin typeface="roboto"/>
              </a:rPr>
              <a:t>miş'li</a:t>
            </a:r>
            <a:r>
              <a:rPr lang="tr-TR" b="1" dirty="0" smtClean="0">
                <a:solidFill>
                  <a:srgbClr val="555555"/>
                </a:solidFill>
                <a:latin typeface="roboto"/>
              </a:rPr>
              <a:t> geçmiş zamanlarla gereklilik ve dilek kiplerinde kullanılan kişi ekleri: 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r>
              <a:rPr lang="tr-TR" dirty="0" smtClean="0">
                <a:solidFill>
                  <a:srgbClr val="555555"/>
                </a:solidFill>
                <a:latin typeface="roboto"/>
              </a:rPr>
              <a:t>-İm, -</a:t>
            </a:r>
            <a:r>
              <a:rPr lang="tr-TR" dirty="0" err="1" smtClean="0">
                <a:solidFill>
                  <a:srgbClr val="555555"/>
                </a:solidFill>
                <a:latin typeface="roboto"/>
              </a:rPr>
              <a:t>sİn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, ---, -İz, -</a:t>
            </a:r>
            <a:r>
              <a:rPr lang="tr-TR" dirty="0" err="1" smtClean="0">
                <a:solidFill>
                  <a:srgbClr val="555555"/>
                </a:solidFill>
                <a:latin typeface="roboto"/>
              </a:rPr>
              <a:t>sİnİz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, -</a:t>
            </a:r>
            <a:r>
              <a:rPr lang="tr-TR" dirty="0" err="1" smtClean="0">
                <a:solidFill>
                  <a:srgbClr val="555555"/>
                </a:solidFill>
                <a:latin typeface="roboto"/>
              </a:rPr>
              <a:t>lEr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bilir-im, bilir-sin, bilir, bilir-iz, bilir-siniz, bilir-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ler</a:t>
            </a:r>
            <a:endParaRPr lang="tr-TR" dirty="0" smtClean="0">
              <a:solidFill>
                <a:srgbClr val="000000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geliyor-um, alacak-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sınız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olmuş-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lar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bilmeliy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-iz, gide-sin </a:t>
            </a:r>
          </a:p>
          <a:p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2. -</a:t>
            </a:r>
            <a:r>
              <a:rPr lang="tr-TR" b="1" dirty="0" err="1" smtClean="0">
                <a:solidFill>
                  <a:srgbClr val="555555"/>
                </a:solidFill>
                <a:latin typeface="roboto"/>
              </a:rPr>
              <a:t>di'li</a:t>
            </a:r>
            <a:r>
              <a:rPr lang="tr-TR" b="1" dirty="0" smtClean="0">
                <a:solidFill>
                  <a:srgbClr val="555555"/>
                </a:solidFill>
                <a:latin typeface="roboto"/>
              </a:rPr>
              <a:t> geçmiş zamanla dilek-şart kipinde kullanılan kişi ekleri: 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r>
              <a:rPr lang="tr-TR" dirty="0" smtClean="0">
                <a:solidFill>
                  <a:srgbClr val="555555"/>
                </a:solidFill>
                <a:latin typeface="roboto"/>
              </a:rPr>
              <a:t>-m, -n, ---, -k, -</a:t>
            </a:r>
            <a:r>
              <a:rPr lang="tr-TR" dirty="0" err="1" smtClean="0">
                <a:solidFill>
                  <a:srgbClr val="555555"/>
                </a:solidFill>
                <a:latin typeface="roboto"/>
              </a:rPr>
              <a:t>nİz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, -</a:t>
            </a:r>
            <a:r>
              <a:rPr lang="tr-TR" dirty="0" err="1" smtClean="0">
                <a:solidFill>
                  <a:srgbClr val="555555"/>
                </a:solidFill>
                <a:latin typeface="roboto"/>
              </a:rPr>
              <a:t>lEr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aldı-m, aldı-n, aldı, aldı-k, aldı-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nız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aldı-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lar</a:t>
            </a:r>
            <a:endParaRPr lang="tr-TR" dirty="0" smtClean="0">
              <a:solidFill>
                <a:srgbClr val="000000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alsa-m, alsa-n, alsa, alsa-k, alsa-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nız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alsa-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lar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</a:t>
            </a:r>
          </a:p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Emir çekimi de ayrı eklerle yapılır: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 git-sin, </a:t>
            </a:r>
            <a:r>
              <a:rPr lang="tr-TR" dirty="0" err="1" smtClean="0">
                <a:solidFill>
                  <a:srgbClr val="555555"/>
                </a:solidFill>
                <a:latin typeface="roboto"/>
              </a:rPr>
              <a:t>gid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-in(iz), git-sinler </a:t>
            </a:r>
          </a:p>
          <a:p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3. OLUMSUZLUK EKİ: "-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ma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/-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me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"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• Fiil kök veya gövdelerine gelerek olumsuz çekimlerini yapar. Fiilin yapılmadığını, işin olmadığını bildirir. Bütün fillere gelebilir: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Gel-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di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al-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ma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dı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ver-mi-yor, ol-mu-yor, bil-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meli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söyle-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!, dinle-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! </a:t>
            </a:r>
          </a:p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• Bazı durumlarda ekin ünlüsü daralır: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 Gel-mi-yor, oku-mu-yor, sev-mi-yor... </a:t>
            </a:r>
          </a:p>
          <a:p>
            <a:endParaRPr lang="tr-TR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400" b="1" dirty="0" smtClean="0">
                <a:solidFill>
                  <a:schemeClr val="tx1"/>
                </a:solidFill>
                <a:latin typeface="roboto"/>
              </a:rPr>
              <a:t>1. ZAMAN ve ŞEKİL EKLERİ</a:t>
            </a:r>
            <a:br>
              <a:rPr lang="tr-TR" sz="4400" b="1" dirty="0" smtClean="0">
                <a:solidFill>
                  <a:schemeClr val="tx1"/>
                </a:solidFill>
                <a:latin typeface="roboto"/>
              </a:rPr>
            </a:br>
            <a:endParaRPr lang="tr-TR" sz="4400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a. HABER KİP EKLERİ</a:t>
            </a:r>
          </a:p>
          <a:p>
            <a:pPr algn="just"/>
            <a:r>
              <a:rPr lang="tr-TR" dirty="0" smtClean="0">
                <a:solidFill>
                  <a:schemeClr val="tx1"/>
                </a:solidFill>
                <a:latin typeface="roboto"/>
              </a:rPr>
              <a:t>Dilimizde üç temel zaman vardır: Geçmiş zaman Şimdiki zaman Gelecek zaman.</a:t>
            </a:r>
          </a:p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Ama bütün zamanları içeren tasnif şudur: </a:t>
            </a:r>
            <a:endParaRPr lang="tr-TR" dirty="0" smtClean="0">
              <a:solidFill>
                <a:schemeClr val="tx1"/>
              </a:solidFill>
              <a:latin typeface="roboto"/>
            </a:endParaRPr>
          </a:p>
          <a:p>
            <a:r>
              <a:rPr lang="tr-TR" dirty="0" smtClean="0">
                <a:solidFill>
                  <a:schemeClr val="tx1"/>
                </a:solidFill>
                <a:latin typeface="roboto"/>
              </a:rPr>
              <a:t>1-Geçmiş zaman (Bilinen geçmiş zaman ve öğrenilen geçmiş zaman)</a:t>
            </a:r>
            <a:br>
              <a:rPr lang="tr-TR" dirty="0" smtClean="0">
                <a:solidFill>
                  <a:schemeClr val="tx1"/>
                </a:solidFill>
                <a:latin typeface="roboto"/>
              </a:rPr>
            </a:br>
            <a:r>
              <a:rPr lang="tr-TR" dirty="0" smtClean="0">
                <a:solidFill>
                  <a:schemeClr val="tx1"/>
                </a:solidFill>
                <a:latin typeface="roboto"/>
              </a:rPr>
              <a:t>2-Şimdiki zaman</a:t>
            </a:r>
            <a:br>
              <a:rPr lang="tr-TR" dirty="0" smtClean="0">
                <a:solidFill>
                  <a:schemeClr val="tx1"/>
                </a:solidFill>
                <a:latin typeface="roboto"/>
              </a:rPr>
            </a:br>
            <a:r>
              <a:rPr lang="tr-TR" dirty="0" smtClean="0">
                <a:solidFill>
                  <a:schemeClr val="tx1"/>
                </a:solidFill>
                <a:latin typeface="roboto"/>
              </a:rPr>
              <a:t>3-Gelecek zaman ve bunların hepsini kapsayan </a:t>
            </a:r>
            <a:br>
              <a:rPr lang="tr-TR" dirty="0" smtClean="0">
                <a:solidFill>
                  <a:schemeClr val="tx1"/>
                </a:solidFill>
                <a:latin typeface="roboto"/>
              </a:rPr>
            </a:br>
            <a:r>
              <a:rPr lang="tr-TR" dirty="0" smtClean="0">
                <a:solidFill>
                  <a:schemeClr val="tx1"/>
                </a:solidFill>
                <a:latin typeface="roboto"/>
              </a:rPr>
              <a:t>4-Geniş zaman </a:t>
            </a:r>
          </a:p>
          <a:p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4. SORU EKİ: "mı/ mi/ mu/ mü"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500066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tr-TR" sz="3400" b="1" dirty="0" smtClean="0">
                <a:solidFill>
                  <a:srgbClr val="555555"/>
                </a:solidFill>
                <a:latin typeface="roboto"/>
              </a:rPr>
              <a:t>• Soru eki isimlerden ve fiillerden sonra kullanılabilir. Eklendiği kelimeden ayrı yazılır. ünlü uyumlarına girer.</a:t>
            </a:r>
            <a:endParaRPr lang="tr-TR" sz="3400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roboto"/>
              </a:rPr>
              <a:t>Aldık mı?</a:t>
            </a:r>
          </a:p>
          <a:p>
            <a:pPr>
              <a:buFont typeface="Arial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roboto"/>
              </a:rPr>
              <a:t>Geldi mi?</a:t>
            </a:r>
          </a:p>
          <a:p>
            <a:pPr>
              <a:buFont typeface="Arial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roboto"/>
              </a:rPr>
              <a:t>Okudun mu?</a:t>
            </a:r>
          </a:p>
          <a:p>
            <a:pPr>
              <a:buFont typeface="Arial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roboto"/>
              </a:rPr>
              <a:t>Gördün mü? </a:t>
            </a:r>
          </a:p>
          <a:p>
            <a:pPr algn="just"/>
            <a:r>
              <a:rPr lang="tr-TR" sz="3400" b="1" dirty="0" smtClean="0">
                <a:solidFill>
                  <a:srgbClr val="555555"/>
                </a:solidFill>
                <a:latin typeface="roboto"/>
              </a:rPr>
              <a:t>Soru anlamının dışında başka görevlerde de kullanılır:  </a:t>
            </a:r>
            <a:endParaRPr lang="tr-TR" sz="3400" dirty="0" smtClean="0">
              <a:solidFill>
                <a:srgbClr val="555555"/>
              </a:solidFill>
              <a:latin typeface="roboto"/>
            </a:endParaRPr>
          </a:p>
          <a:p>
            <a:pPr algn="just"/>
            <a:r>
              <a:rPr lang="tr-TR" sz="3400" b="1" dirty="0" smtClean="0">
                <a:solidFill>
                  <a:srgbClr val="555555"/>
                </a:solidFill>
                <a:latin typeface="roboto"/>
              </a:rPr>
              <a:t>• Seçenek sunar:</a:t>
            </a:r>
            <a:endParaRPr lang="tr-TR" sz="3400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roboto"/>
              </a:rPr>
              <a:t>Alır mı almaz mı bilemem. </a:t>
            </a:r>
          </a:p>
          <a:p>
            <a:pPr algn="just"/>
            <a:r>
              <a:rPr lang="tr-TR" sz="3400" b="1" dirty="0" smtClean="0">
                <a:solidFill>
                  <a:srgbClr val="555555"/>
                </a:solidFill>
                <a:latin typeface="roboto"/>
              </a:rPr>
              <a:t>• Şart, koşul bildirir:</a:t>
            </a:r>
            <a:endParaRPr lang="tr-TR" sz="3400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roboto"/>
              </a:rPr>
              <a:t>Buraya geldi mi tepesi atıyor.</a:t>
            </a:r>
          </a:p>
          <a:p>
            <a:pPr>
              <a:buFont typeface="Arial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roboto"/>
              </a:rPr>
              <a:t>Derslerine çalıştı mı kazanır.</a:t>
            </a:r>
          </a:p>
          <a:p>
            <a:pPr>
              <a:buFont typeface="Arial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roboto"/>
              </a:rPr>
              <a:t>Yollar kapandı mı gelemez. </a:t>
            </a:r>
          </a:p>
          <a:p>
            <a:endParaRPr lang="tr-TR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 Zaman anlamı katar: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Hava bulutlandı mı yola çıkın, dedi.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Buraya geldi mi size de uğrar. </a:t>
            </a:r>
          </a:p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 Şaşırma, hayret, beklenmezlik bildirir; ünlem ifade eder: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Bir de onu karşımda görmeyeyim mi!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Aniden babasına rastlamasın mı! </a:t>
            </a:r>
          </a:p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 Tehdit, korkutma bildirir: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Sopayı elime aldım mı görürsün.  </a:t>
            </a:r>
          </a:p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 Fiile kesinlik anlamı katar: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Bakarsın buraya uğrar mı uğrar.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Sizin işinizi yaptı mı yaptı. </a:t>
            </a:r>
          </a:p>
          <a:p>
            <a:endParaRPr lang="tr-T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5. EK-FİİL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tr-TR" b="1" dirty="0" smtClean="0">
                <a:solidFill>
                  <a:schemeClr val="tx1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Fiillerin birleşik zamanlı çekimlerini yapmayı sağlar: </a:t>
            </a:r>
          </a:p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"imek" fiilinin ek olarak kullanımıdır. Genellikle bitişik yazılır.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chemeClr val="tx1"/>
                </a:solidFill>
                <a:latin typeface="roboto"/>
              </a:rPr>
              <a:t>çalışmış i-</a:t>
            </a:r>
            <a:r>
              <a:rPr lang="tr-TR" dirty="0" err="1" smtClean="0">
                <a:solidFill>
                  <a:schemeClr val="tx1"/>
                </a:solidFill>
                <a:latin typeface="roboto"/>
              </a:rPr>
              <a:t>di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-k&gt;çalışmıştık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chemeClr val="tx1"/>
                </a:solidFill>
                <a:latin typeface="roboto"/>
              </a:rPr>
              <a:t>okuyor i-</a:t>
            </a:r>
            <a:r>
              <a:rPr lang="tr-TR" dirty="0" err="1" smtClean="0">
                <a:solidFill>
                  <a:schemeClr val="tx1"/>
                </a:solidFill>
                <a:latin typeface="roboto"/>
              </a:rPr>
              <a:t>se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&gt;okuyorsa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chemeClr val="tx1"/>
                </a:solidFill>
                <a:latin typeface="roboto"/>
              </a:rPr>
              <a:t>okuyor i-</a:t>
            </a:r>
            <a:r>
              <a:rPr lang="tr-TR" dirty="0" err="1" smtClean="0">
                <a:solidFill>
                  <a:schemeClr val="tx1"/>
                </a:solidFill>
                <a:latin typeface="roboto"/>
              </a:rPr>
              <a:t>miş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-</a:t>
            </a:r>
            <a:r>
              <a:rPr lang="tr-TR" dirty="0" err="1" smtClean="0">
                <a:solidFill>
                  <a:schemeClr val="tx1"/>
                </a:solidFill>
                <a:latin typeface="roboto"/>
              </a:rPr>
              <a:t>ler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/okuyorlar imiş&gt;okuyorlarmış </a:t>
            </a:r>
          </a:p>
          <a:p>
            <a:endParaRPr lang="tr-TR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00"/>
                </a:solidFill>
                <a:latin typeface="inherit"/>
              </a:rPr>
              <a:t>EK-FİİLLER (EK EYLEMLER)</a:t>
            </a:r>
            <a:r>
              <a:rPr lang="tr-TR" dirty="0" smtClean="0">
                <a:solidFill>
                  <a:srgbClr val="000000"/>
                </a:solidFill>
                <a:latin typeface="Roboto Condensed"/>
              </a:rPr>
              <a:t/>
            </a:r>
            <a:br>
              <a:rPr lang="tr-TR" dirty="0" smtClean="0">
                <a:solidFill>
                  <a:srgbClr val="000000"/>
                </a:solidFill>
                <a:latin typeface="Roboto Condensed"/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29196"/>
          </a:xfrm>
        </p:spPr>
        <p:txBody>
          <a:bodyPr>
            <a:normAutofit/>
          </a:bodyPr>
          <a:lstStyle/>
          <a:p>
            <a:pPr algn="just" fontAlgn="base"/>
            <a:r>
              <a:rPr lang="tr-TR" sz="2800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Tanım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</a:t>
            </a:r>
          </a:p>
          <a:p>
            <a:pPr algn="just" fontAlgn="base"/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Ek-fiil veya ek-eylem, Türkçede isimlerin ve isim soylu kelimelerin sonuna gelerek yüklem olarak kullanılmalarını sağlayan, ayrıca basit fiillerden birleşik zamanlı fiil yapan çekim ekleri.</a:t>
            </a:r>
          </a:p>
          <a:p>
            <a:pPr algn="just" fontAlgn="base"/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Ek-</a:t>
            </a:r>
            <a:r>
              <a:rPr lang="tr-TR" sz="2800" dirty="0" err="1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fiiler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 </a:t>
            </a:r>
            <a:r>
              <a:rPr lang="tr-TR" sz="2800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“-idi”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, “-</a:t>
            </a:r>
            <a:r>
              <a:rPr lang="tr-TR" sz="2800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imiş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-, “-</a:t>
            </a:r>
            <a:r>
              <a:rPr lang="tr-TR" sz="2800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ise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” ve “-</a:t>
            </a:r>
            <a:r>
              <a:rPr lang="tr-TR" sz="2800" b="1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dir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“</a:t>
            </a:r>
            <a:r>
              <a:rPr lang="tr-TR" sz="2800" dirty="0" err="1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dir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 ancak sözcüklere bitişik olarak yazıldıklarında ses uyumlarına uyarak değişiklik gösterebilirler.</a:t>
            </a:r>
          </a:p>
          <a:p>
            <a:endParaRPr lang="tr-TR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00034" y="928670"/>
            <a:ext cx="7467600" cy="4873752"/>
          </a:xfrm>
        </p:spPr>
        <p:txBody>
          <a:bodyPr>
            <a:noAutofit/>
          </a:bodyPr>
          <a:lstStyle/>
          <a:p>
            <a:pPr algn="just" fontAlgn="base"/>
            <a:r>
              <a:rPr lang="tr-TR" sz="2800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Ek fiiller Türkçede iki görevde kullanılırlar:</a:t>
            </a:r>
            <a:endParaRPr lang="tr-TR" sz="2800" dirty="0" smtClean="0">
              <a:solidFill>
                <a:schemeClr val="accent6">
                  <a:lumMod val="50000"/>
                </a:schemeClr>
              </a:solidFill>
              <a:latin typeface="Roboto Condensed"/>
            </a:endParaRPr>
          </a:p>
          <a:p>
            <a:pPr algn="just" fontAlgn="base">
              <a:buFont typeface="+mj-lt"/>
              <a:buAutoNum type="arabicPeriod"/>
            </a:pP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İsimleri ve isim soylu sözcükleri yüklem yapmak,</a:t>
            </a:r>
          </a:p>
          <a:p>
            <a:pPr algn="just" fontAlgn="base">
              <a:buFont typeface="+mj-lt"/>
              <a:buAutoNum type="arabicPeriod"/>
            </a:pP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Basit çekimli fiillere eklenerek birleşik zamanlı fiil yapmak (-</a:t>
            </a:r>
            <a:r>
              <a:rPr lang="tr-TR" sz="2800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dir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 hariç).</a:t>
            </a:r>
          </a:p>
          <a:p>
            <a:r>
              <a:rPr lang="tr-TR" sz="2800" b="1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* Ek- Fiilin Dört kipe göre çekimi vardır: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1) Geniş zaman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2) -</a:t>
            </a:r>
            <a:r>
              <a:rPr lang="tr-TR" sz="2800" dirty="0" err="1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di’li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 (görülen, bilinen) geçmiş zaman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3) -</a:t>
            </a:r>
            <a:r>
              <a:rPr lang="tr-TR" sz="2800" dirty="0" err="1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miş’li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 (duyulan, anlatılan, öğrenilen) geçmiş zaman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4) Şart kipi</a:t>
            </a:r>
            <a:endParaRPr lang="tr-TR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00"/>
                </a:solidFill>
                <a:latin typeface="Roboto Condensed"/>
              </a:rPr>
              <a:t>1- EK FİİLİN GENİŞ ZAMANI: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 fontAlgn="base"/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 fiilin geniş zamanında şahıs ekleri kullanılır. Sadece O ve Onlar Şahıs zamirlerinde -dır eki kullanılır.</a:t>
            </a:r>
          </a:p>
          <a:p>
            <a:pPr algn="just" fontAlgn="base"/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“insanım, insansın, insan(dır), insanız, insansınız, insan(dır)</a:t>
            </a:r>
            <a:r>
              <a:rPr lang="tr-TR" sz="3200" dirty="0" err="1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lar</a:t>
            </a: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”</a:t>
            </a:r>
          </a:p>
          <a:p>
            <a:pPr algn="just" fontAlgn="base">
              <a:buFont typeface="Arial"/>
              <a:buChar char="•"/>
            </a:pP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Ben bir küçük kelebeğim.</a:t>
            </a:r>
          </a:p>
          <a:p>
            <a:pPr algn="just" fontAlgn="base">
              <a:buFont typeface="Arial"/>
              <a:buChar char="•"/>
            </a:pP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Üstümüze doğan bir güneşsin sen.</a:t>
            </a:r>
          </a:p>
          <a:p>
            <a:endParaRPr lang="tr-TR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/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Bu ek fiillere getirildiğinde kesinlik veya olasılık anlamı katar.</a:t>
            </a:r>
          </a:p>
          <a:p>
            <a:pPr algn="just" fontAlgn="base">
              <a:buFont typeface="Arial"/>
              <a:buChar char="•"/>
            </a:pP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Her taraf bugün bir başka güzel(</a:t>
            </a:r>
            <a:r>
              <a:rPr lang="tr-TR" sz="3200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dir</a:t>
            </a: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). (olasılık)</a:t>
            </a:r>
          </a:p>
          <a:p>
            <a:pPr algn="just" fontAlgn="base">
              <a:buFont typeface="Arial"/>
              <a:buChar char="•"/>
            </a:pP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Ulaş şimdi tatil yapıyor(dur). (olasılık)</a:t>
            </a:r>
          </a:p>
          <a:p>
            <a:pPr algn="just" fontAlgn="base">
              <a:buFont typeface="Arial"/>
              <a:buChar char="•"/>
            </a:pP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Bu durumda işe gitmeyecek(tir). (kesinlik)</a:t>
            </a:r>
          </a:p>
          <a:p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555555"/>
                </a:solidFill>
                <a:latin typeface="Roboto Condensed"/>
              </a:rPr>
              <a:t>1. Ek Fiil Geniş Zaman Olumlu: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 fontAlgn="base">
              <a:buFont typeface="Arial"/>
              <a:buChar char="•"/>
            </a:pP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Buraların havası temizdir.</a:t>
            </a:r>
          </a:p>
          <a:p>
            <a:pPr algn="just" fontAlgn="base">
              <a:buFont typeface="Arial"/>
              <a:buChar char="•"/>
            </a:pP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Benim babam askerdir.</a:t>
            </a:r>
          </a:p>
          <a:p>
            <a:pPr algn="just" fontAlgn="base">
              <a:buFont typeface="Arial"/>
              <a:buChar char="•"/>
            </a:pP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Ben bugün yorgun ve hastayım.</a:t>
            </a:r>
          </a:p>
          <a:p>
            <a:endParaRPr lang="tr-TR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555555"/>
                </a:solidFill>
                <a:latin typeface="Roboto Condensed"/>
              </a:rPr>
              <a:t>2. Ek Fiil Geniş Zaman Olumsuz: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/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 fiilin geniş zaman olumsuz </a:t>
            </a:r>
            <a:r>
              <a:rPr lang="tr-TR" sz="4400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“değil”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 kelimesiyle yapılır.</a:t>
            </a:r>
          </a:p>
          <a:p>
            <a:pPr fontAlgn="base">
              <a:buFont typeface="Arial"/>
              <a:buChar char="•"/>
            </a:pP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Biz artık buralarda değiliz.</a:t>
            </a:r>
          </a:p>
          <a:p>
            <a:pPr fontAlgn="base">
              <a:buFont typeface="Arial"/>
              <a:buChar char="•"/>
            </a:pP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Benim babam artık bu okulun müdürü değil.</a:t>
            </a:r>
          </a:p>
          <a:p>
            <a:endParaRPr lang="tr-TR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555555"/>
                </a:solidFill>
                <a:latin typeface="Roboto Condensed"/>
              </a:rPr>
              <a:t>3. Ek Fiil Geniş Zaman Soru: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/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 fiil geniş zaman soru, soru ekleri </a:t>
            </a:r>
            <a:r>
              <a:rPr lang="tr-TR" sz="4000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–mı, -mi, -mu, -</a:t>
            </a:r>
            <a:r>
              <a:rPr lang="tr-TR" sz="4000" b="1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mü</a:t>
            </a:r>
            <a:r>
              <a:rPr lang="tr-TR" sz="4000" dirty="0" err="1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getirilerek</a:t>
            </a:r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 yapılır.</a:t>
            </a:r>
          </a:p>
          <a:p>
            <a:pPr fontAlgn="base">
              <a:buFont typeface="Arial"/>
              <a:buChar char="•"/>
            </a:pPr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Yarın hava karlı mı?</a:t>
            </a:r>
          </a:p>
          <a:p>
            <a:pPr fontAlgn="base">
              <a:buFont typeface="Arial"/>
              <a:buChar char="•"/>
            </a:pPr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Arkadaşınız derslerinde başarılı mı?</a:t>
            </a:r>
          </a:p>
          <a:p>
            <a:endParaRPr lang="tr-TR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tr-TR" dirty="0" smtClean="0">
                <a:solidFill>
                  <a:srgbClr val="555555"/>
                </a:solidFill>
                <a:latin typeface="roboto"/>
              </a:rPr>
              <a:t>Fiilde anlatılan işin, kılışın, oluşun, hareketin, durumun bağlı bulunduğu zamana fiilin zamanı denir. Haber kiplerinde de fiilin zamanı bildirilir. Yalnız aşağıda ele alınacak olan zaman ekleri bazen kendi zamanlarını belirtmeyebilirler; çekim eki olmaktan çıkabilirler veya anlam kayması sonucu başka bir zamanı belirtebilirler: 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hünkârbeğendi, geçmiş (zaman), gelecek (zaman), okur yazar... (yapım eki görevinde)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Bir gün Hoca pazara çıkar. (çıkmış)... (anlam kayması)</a:t>
            </a:r>
          </a:p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Bu altı zamanı ifade eden ekler şunlardır: 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endParaRPr lang="tr-TR" dirty="0"/>
          </a:p>
        </p:txBody>
      </p:sp>
      <p:sp>
        <p:nvSpPr>
          <p:cNvPr id="28674" name="AutoShape 2" descr="http://www.dersvizyon.com/images/stories/7/turkce/konuanlatimlar/fiiller/001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357166"/>
            <a:ext cx="7467600" cy="6116786"/>
          </a:xfrm>
        </p:spPr>
        <p:txBody>
          <a:bodyPr>
            <a:normAutofit/>
          </a:bodyPr>
          <a:lstStyle/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Not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 Ekfiilin geniş zamanında üçüncü tekil şahıstaki 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–dır, -</a:t>
            </a:r>
            <a:r>
              <a:rPr lang="tr-TR" b="1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dir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, -dür, -dur (–tır, -tir, -tür, -tur)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ekleri çoğu zaman düşer. Bu ekler kullanılmazsa cümlenin anlamında değişme olmaz.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Kullanımı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 Bildirme eki cümleye kesinlik anlamı katar. Ama kullanılamadığı durumlarda cümlenin anlamı değişmez.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Bu kalem. (Bu kalemdir.)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Not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 </a:t>
            </a:r>
            <a:r>
              <a:rPr lang="tr-TR" dirty="0" err="1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FıSTıKÇı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 </a:t>
            </a:r>
            <a:r>
              <a:rPr lang="tr-TR" dirty="0" err="1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ŞaHaP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 harflerinden sonra -tır, -tir, -tur, -tür ekleri gelir.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Onlar ağaç.(Onlar ağaç-tır.)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Not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 Ek fiil geniş zaman ile iyelik ekleri birbirine karıştırılmamalıdır.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Ben-im (Tamlayan eki) öğretmen-im (İyelik eki)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Ben öğretmen-im. (Ek fiil)</a:t>
            </a:r>
          </a:p>
          <a:p>
            <a:endParaRPr lang="tr-TR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>
            <a:normAutofit fontScale="92500" lnSpcReduction="20000"/>
          </a:bodyPr>
          <a:lstStyle/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NOT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 Ek fiilin görülen geçmiş zaman, Ek fiilin duyulan geçmiş zaman ve Ek fiilin şart kipinde ekler kelimelere şu şekilde gelir.</a:t>
            </a:r>
          </a:p>
          <a:p>
            <a:pPr algn="just" fontAlgn="base"/>
            <a:r>
              <a:rPr lang="tr-TR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1. Ek fiil kelimeye ayrı yazılırsa 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–idi, imiş, -ise</a:t>
            </a:r>
            <a:r>
              <a:rPr lang="tr-TR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şeklinde yazılır.</a:t>
            </a:r>
            <a:endParaRPr lang="tr-TR" dirty="0" smtClean="0">
              <a:solidFill>
                <a:schemeClr val="accent6">
                  <a:lumMod val="50000"/>
                </a:schemeClr>
              </a:solidFill>
              <a:latin typeface="Roboto Condensed"/>
            </a:endParaRP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Geçen hafta çok hasta idi.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Yeni aldığı bilgisayar bozuk imiş.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Yarın tatilse seninle sinemaya gelirim.</a:t>
            </a:r>
          </a:p>
          <a:p>
            <a:pPr algn="just" fontAlgn="base"/>
            <a:r>
              <a:rPr lang="tr-TR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2. Sessiz harfle biten bir kelimeye Ek fiil bitişik yazılırsa 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–</a:t>
            </a: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di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, </a:t>
            </a: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miş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, -</a:t>
            </a: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se</a:t>
            </a:r>
            <a:r>
              <a:rPr lang="tr-TR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şeklinde yazılır.</a:t>
            </a:r>
            <a:endParaRPr lang="tr-TR" dirty="0" smtClean="0">
              <a:solidFill>
                <a:schemeClr val="accent6">
                  <a:lumMod val="50000"/>
                </a:schemeClr>
              </a:solidFill>
              <a:latin typeface="Roboto Condensed"/>
            </a:endParaRP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Geçen yıl okuduğumuz kitaplar çok güzeldi.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Yorgunsan biraz dinlen.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Soru yanlışsa iptal edelim.</a:t>
            </a:r>
          </a:p>
          <a:p>
            <a:pPr algn="just" fontAlgn="base"/>
            <a:r>
              <a:rPr lang="tr-TR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3. Sesli harfle biten bir kelimeye Ek fiil bitişik yazılırsa 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–</a:t>
            </a: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ydi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, </a:t>
            </a: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ymiş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, -</a:t>
            </a: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yse</a:t>
            </a:r>
            <a:r>
              <a:rPr lang="tr-TR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şeklinde yazılır.</a:t>
            </a:r>
            <a:endParaRPr lang="tr-TR" dirty="0" smtClean="0">
              <a:solidFill>
                <a:schemeClr val="accent6">
                  <a:lumMod val="50000"/>
                </a:schemeClr>
              </a:solidFill>
              <a:latin typeface="Roboto Condensed"/>
            </a:endParaRP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Sınavda çok heyecanlıymış.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Matematik sınavında çok başarılıydı.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Arkadaşınız hastaysa mutlaka ziyaret edin.</a:t>
            </a:r>
          </a:p>
          <a:p>
            <a:endParaRPr lang="tr-TR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00"/>
                </a:solidFill>
                <a:latin typeface="Roboto Condensed"/>
              </a:rPr>
              <a:t>2- EK FİİLİN GÖRÜLEN GEÇMİŞ ZAMANI: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Tanım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 Geçmişte kalmış bir durumu anlatır. İsimlere 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-idi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 getirilerek yapılır.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1. Ek Fiil Görülen Geçmiş Zamanı Olumlu:</a:t>
            </a:r>
            <a:endParaRPr lang="tr-TR" dirty="0" smtClean="0">
              <a:solidFill>
                <a:schemeClr val="accent6">
                  <a:lumMod val="50000"/>
                </a:schemeClr>
              </a:solidFill>
              <a:latin typeface="Roboto Condensed"/>
            </a:endParaRP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İki gün önce İstanbul’daydım.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Geçen hafta hava karlı ve soğuktu.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2. Ek Fiil Görülen Geçmiş Zamanı Olumsuz: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 fiilin olumsuzu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“değil”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kelimesiyle yapılır.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O çocuk, benim arkadaşım değildi.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Annem ve babam bu hafta evde değildi.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3. Ek Fiil Görülen Geçmiş Zamanı Soru: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 fiil soru ekleri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–mı, -mi, -mu, -mü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getirilerek yapılır.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Sen geçen sene de bu okulda mıydın?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Senin baban mühendis miydin?</a:t>
            </a:r>
          </a:p>
          <a:p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00"/>
                </a:solidFill>
                <a:latin typeface="inherit"/>
              </a:rPr>
              <a:t>3- EK FİİLİN DUYULAN GEÇMİŞ ZAMANI: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Tanım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 Geçmişte kalmış bir durumu ve hali anlatır. İsimlere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-imiş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 getirilerek yapılır.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1. Ek Fiil Duyulan Geçmiş Zamanı Olumlu:</a:t>
            </a:r>
            <a:endParaRPr lang="tr-TR" dirty="0" smtClean="0">
              <a:solidFill>
                <a:schemeClr val="accent6">
                  <a:lumMod val="50000"/>
                </a:schemeClr>
              </a:solidFill>
              <a:latin typeface="Roboto Condensed"/>
            </a:endParaRP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Buralar on yıl önce ormanmış.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Geçen yıl bu şehir ilçe idi.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2. Ek Fiil Duyulan Geçmiş Zamanı Olumsuz: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 fiilin olumsuzu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“değil”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kelimesiyle yapılır.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Öğrenciler dün de okulda değilmiş.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Dün okul tatil değilmiş.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3. Ek Fiil Duyulan Geçmiş Zamanı Soru: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 fiil soru ekleri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–mı, -mi, -mu, -mü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getirilerek yapılır.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Sabah Türkçe dersi yok muymuş?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Bugün bize gelen sana yardım eden adam mıymış?</a:t>
            </a:r>
          </a:p>
          <a:p>
            <a:endParaRPr lang="tr-T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00"/>
                </a:solidFill>
                <a:latin typeface="Roboto Condensed"/>
              </a:rPr>
              <a:t>4- EK FİİLİN DİLEK-ŞART KİPİ: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Tanım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 Cümleye şart anlamı katar. İsimlere 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-ise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 getirilerek yapılır.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1. Ek Fiil Dilek-Şart Kipi Olumlu:</a:t>
            </a:r>
            <a:endParaRPr lang="tr-TR" dirty="0" smtClean="0">
              <a:solidFill>
                <a:schemeClr val="accent6">
                  <a:lumMod val="50000"/>
                </a:schemeClr>
              </a:solidFill>
              <a:latin typeface="Roboto Condensed"/>
            </a:endParaRP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Hava güzelse şehirde biraz gezebiliriz.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Hava yağmurluysa şemsiyemizi yanımıza alalım.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2. Ek Fiil Dilek-Şart Kipi Olumsuz: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 fiilin olumsuzu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“değil”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kelimesiyle yapılır.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İş yeriniz uzak değilse yürüyerek gidelim.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Sorular kolay değilse değiştirelim.</a:t>
            </a:r>
          </a:p>
          <a:p>
            <a:endParaRPr lang="tr-TR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1. Bilinen Geçmiş Zaman Eki: "-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dı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/-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di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/-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du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/-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dü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" "-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tı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/-ti/-tu/-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tü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"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Fiil kök veya gövdesine gelerek görülen/şahit olunan ve bilinen geçmişe ait bir işin vb. anlatılmasını/hikâye edilmesini/haber verilmesini sağlar: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Geldim, okumadın, yürüdü, koştuk, söylediniz, ağladılar... </a:t>
            </a:r>
          </a:p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Diğer görevleri: 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İkilemeler kurar: Oldu bittiye getirdiler. </a:t>
            </a:r>
          </a:p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Zaman bildirme işlevini yitirip yapım eki olarak kullanılabilir; sıfat ve isim olarak kullanılan kelimeler türetir: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Mirasyedi (adam), şıpsevdi, külbastı, imambayıldı, gecekondu, kaptıkaçtı... </a:t>
            </a:r>
          </a:p>
          <a:p>
            <a:endParaRPr lang="tr-TR" dirty="0"/>
          </a:p>
        </p:txBody>
      </p:sp>
      <p:sp>
        <p:nvSpPr>
          <p:cNvPr id="29698" name="AutoShape 2" descr="http://www.dersvizyon.com/images/stories/7/turkce/konuanlatimlar/fiiller/001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2. Öğrenilen Geçmiş Zaman Eki: "-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mış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/-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miş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/-muş/-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müş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"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142984"/>
            <a:ext cx="8686800" cy="5429288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tr-TR" sz="8000" b="1" dirty="0" smtClean="0">
                <a:solidFill>
                  <a:schemeClr val="tx1"/>
                </a:solidFill>
                <a:latin typeface="roboto"/>
              </a:rPr>
              <a:t>• </a:t>
            </a: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Fiil kök veya gövdesine gelerek görülmeyen/şahit olunmayan ve bilinmeyen geçmişe ait, başkasından duyulan bir işin vb. anlatılmasını/nakledilmesini sağlar:</a:t>
            </a:r>
          </a:p>
          <a:p>
            <a:pPr>
              <a:buFont typeface="Arial"/>
              <a:buChar char="•"/>
            </a:pP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Uyumuşum, konuşmuşsun, sevmemiş, durmuşuz, bilememişsiniz, almışlar... </a:t>
            </a:r>
          </a:p>
          <a:p>
            <a:r>
              <a:rPr lang="tr-TR" sz="8000" dirty="0" smtClean="0">
                <a:solidFill>
                  <a:schemeClr val="tx1"/>
                </a:solidFill>
                <a:latin typeface="roboto"/>
              </a:rPr>
              <a:t>Diğer görevleri: </a:t>
            </a:r>
          </a:p>
          <a:p>
            <a:pPr algn="just"/>
            <a:r>
              <a:rPr lang="tr-TR" sz="8000" b="1" dirty="0" smtClean="0">
                <a:solidFill>
                  <a:schemeClr val="tx1"/>
                </a:solidFill>
                <a:latin typeface="roboto"/>
              </a:rPr>
              <a:t>• </a:t>
            </a: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Farz etme anlamı katar:</a:t>
            </a:r>
          </a:p>
          <a:p>
            <a:pPr>
              <a:buFont typeface="Arial"/>
              <a:buChar char="•"/>
            </a:pP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"Çay içen var mı?", diyorlar. Ben de "evet, ben bir çay tiryakisiyim." diyormuşum.  </a:t>
            </a:r>
          </a:p>
          <a:p>
            <a:pPr algn="just"/>
            <a:r>
              <a:rPr lang="tr-TR" sz="8000" b="1" dirty="0" smtClean="0">
                <a:solidFill>
                  <a:schemeClr val="tx1"/>
                </a:solidFill>
                <a:latin typeface="roboto"/>
              </a:rPr>
              <a:t>• </a:t>
            </a: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Sonradan fark etme anlamı katar; başkasından duyma söz konusu olmaz:</a:t>
            </a:r>
          </a:p>
          <a:p>
            <a:pPr>
              <a:buFont typeface="Arial"/>
              <a:buChar char="•"/>
            </a:pP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Dün çok yorulmuşum.</a:t>
            </a:r>
          </a:p>
          <a:p>
            <a:pPr>
              <a:buFont typeface="Arial"/>
              <a:buChar char="•"/>
            </a:pP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Teşekkür ederim, yemek güzel olmuş. </a:t>
            </a:r>
          </a:p>
          <a:p>
            <a:pPr algn="just"/>
            <a:r>
              <a:rPr lang="tr-TR" sz="8000" b="1" dirty="0" smtClean="0">
                <a:solidFill>
                  <a:schemeClr val="tx1"/>
                </a:solidFill>
                <a:latin typeface="roboto"/>
              </a:rPr>
              <a:t>• </a:t>
            </a: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Anlam kayması sonucu -yor eki yerine de kullanılmakta:</a:t>
            </a:r>
          </a:p>
          <a:p>
            <a:pPr>
              <a:buFont typeface="Arial"/>
              <a:buChar char="•"/>
            </a:pP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Nasıl bir şey aramıştınız? </a:t>
            </a:r>
          </a:p>
          <a:p>
            <a:pPr algn="just"/>
            <a:r>
              <a:rPr lang="tr-TR" sz="8000" b="1" dirty="0" smtClean="0">
                <a:solidFill>
                  <a:schemeClr val="tx1"/>
                </a:solidFill>
                <a:latin typeface="roboto"/>
              </a:rPr>
              <a:t>• </a:t>
            </a: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Zaman anlamını yitirip yapım eki (sıfat-fiil eki) olarak kullanılabilir; sıfat-fiiller türetir; bu sıfat-filler sıfat olarak kullanıldıkları gibi isimleşebilirler de:</a:t>
            </a:r>
          </a:p>
          <a:p>
            <a:pPr>
              <a:buFont typeface="Arial"/>
              <a:buChar char="•"/>
            </a:pP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Başlamış iş, verilmiş sadaka</a:t>
            </a:r>
          </a:p>
          <a:p>
            <a:pPr>
              <a:buFont typeface="Arial"/>
              <a:buChar char="•"/>
            </a:pP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geçmiş (zaman), ermiş (adam)...  </a:t>
            </a:r>
          </a:p>
          <a:p>
            <a:endParaRPr lang="tr-TR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3. Şimdiki Zaman Eki: -yor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tr-TR" b="1" dirty="0" smtClean="0">
                <a:solidFill>
                  <a:schemeClr val="tx1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Fiil kök veya gövdesine gelerek hâlen yapılmakta olan bir işin vb. anlatılmasını/bildirilmesini sağlar: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chemeClr val="tx1"/>
                </a:solidFill>
                <a:latin typeface="roboto"/>
              </a:rPr>
              <a:t>Zil 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çalıyor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chemeClr val="tx1"/>
                </a:solidFill>
                <a:latin typeface="roboto"/>
              </a:rPr>
              <a:t>Öğrenciler teneffüse 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çıkıyor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chemeClr val="tx1"/>
                </a:solidFill>
                <a:latin typeface="roboto"/>
              </a:rPr>
              <a:t>Dünya 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dönüyor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, zaman 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geçiyor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, insanlık 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gelişiyor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, ama Türkiye... </a:t>
            </a:r>
          </a:p>
          <a:p>
            <a:endParaRPr lang="tr-TR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4. Gelecek Zaman Eki: "-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acak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/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ecek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"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535785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Fiil kök veya gövdesine gelerek daha sonra yapılacak olan bir işin vb. bildirilmesini sağlar: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Oraya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gideceğim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ve onu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göreceğim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Bilmez ki giden sevgililer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dönmeyecekler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Ömrüm böyle esrarlı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geçecek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ses vermeden. </a:t>
            </a:r>
          </a:p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Zaman anlamını kaybedip yapım eki olarak da kullanılır; sıfat-filler yapar; bu sıfat-fiiller isimleşebilir: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Sana dar gelmeyecek makberi kimler kazsın?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Buralar yaşanılacak yerler değil.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Geleceğini garantiye almalısın.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Alacaklı gibi duruyorsun.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Soğuk içecekler satılır mı burada?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Yakacakları yazdan hazırlamalı. </a:t>
            </a:r>
          </a:p>
          <a:p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 smtClean="0">
                <a:solidFill>
                  <a:schemeClr val="tx1"/>
                </a:solidFill>
                <a:latin typeface="roboto"/>
              </a:rPr>
              <a:t>5. Geniş Zaman Eki: "-r" ; "-ar/-er"; "-ır/-ir/-ur/-ür"</a:t>
            </a:r>
            <a:br>
              <a:rPr lang="pt-B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Fiil kök veya gövdesine gelerek söz konusu olan işin vb. geçmiş, şimdiki ve gelecek zamanların tümüne ait olduğunun, yani her zaman tekrarlandığının bildirilmesini sağlar: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Seni ancak 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ebediyyetler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eder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istiab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.</a:t>
            </a:r>
          </a:p>
          <a:p>
            <a:pPr>
              <a:buFont typeface="Arial"/>
              <a:buChar char="•"/>
            </a:pPr>
            <a:r>
              <a:rPr lang="tr-TR" b="1" dirty="0" smtClean="0">
                <a:solidFill>
                  <a:srgbClr val="000000"/>
                </a:solidFill>
                <a:latin typeface="roboto"/>
              </a:rPr>
              <a:t>Ağlarım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ağlatamam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;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hissederim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söyleyemem</a:t>
            </a:r>
            <a:endParaRPr lang="tr-TR" dirty="0" smtClean="0">
              <a:solidFill>
                <a:srgbClr val="000000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Yaş otuz beş! yolun yarısı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eder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. 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Hiç yolcusu yokmuş gibi sessizce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alır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yol;</a:t>
            </a:r>
            <a:br>
              <a:rPr lang="tr-TR" dirty="0" smtClean="0">
                <a:solidFill>
                  <a:srgbClr val="000000"/>
                </a:solidFill>
                <a:latin typeface="roboto"/>
              </a:rPr>
            </a:br>
            <a:r>
              <a:rPr lang="tr-TR" b="1" dirty="0" smtClean="0">
                <a:solidFill>
                  <a:srgbClr val="000000"/>
                </a:solidFill>
                <a:latin typeface="roboto"/>
              </a:rPr>
              <a:t>Sallanmaz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o kalkışta ne mendil ne de bir kol. 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Her duvar, her kovukta şimdi niye</a:t>
            </a:r>
            <a:br>
              <a:rPr lang="tr-TR" dirty="0" smtClean="0">
                <a:solidFill>
                  <a:srgbClr val="000000"/>
                </a:solidFill>
                <a:latin typeface="roboto"/>
              </a:rPr>
            </a:br>
            <a:r>
              <a:rPr lang="tr-TR" dirty="0" smtClean="0">
                <a:solidFill>
                  <a:srgbClr val="000000"/>
                </a:solidFill>
                <a:latin typeface="roboto"/>
              </a:rPr>
              <a:t>Bir büyük göz niyaz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eder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ağlar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/>
            </a:r>
            <a:br>
              <a:rPr lang="tr-TR" dirty="0" smtClean="0">
                <a:solidFill>
                  <a:srgbClr val="000000"/>
                </a:solidFill>
                <a:latin typeface="roboto"/>
              </a:rPr>
            </a:br>
            <a:r>
              <a:rPr lang="tr-TR" dirty="0" smtClean="0">
                <a:solidFill>
                  <a:srgbClr val="000000"/>
                </a:solidFill>
                <a:latin typeface="roboto"/>
              </a:rPr>
              <a:t>"Bitsin artık bu gizli şüphe!" diye? </a:t>
            </a:r>
          </a:p>
          <a:p>
            <a:endParaRPr lang="tr-TR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Bu ek zaman anlamını yitirip yapım eki olarak da kullanılarak sıfat-fiiller yapar; bu sıfat-fiiller de isimleşebilir: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Benze</a:t>
            </a:r>
            <a:r>
              <a:rPr lang="tr-TR" dirty="0" smtClean="0">
                <a:solidFill>
                  <a:srgbClr val="666666"/>
                </a:solidFill>
                <a:latin typeface="roboto"/>
              </a:rPr>
              <a:t>r 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soruları daha önce cevaplamıştım.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Seninki çekil</a:t>
            </a:r>
            <a:r>
              <a:rPr lang="tr-TR" dirty="0" smtClean="0">
                <a:solidFill>
                  <a:srgbClr val="666666"/>
                </a:solidFill>
                <a:latin typeface="roboto"/>
              </a:rPr>
              <a:t>ir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dert değil.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Ok</a:t>
            </a:r>
            <a:r>
              <a:rPr lang="tr-TR" dirty="0" smtClean="0">
                <a:solidFill>
                  <a:srgbClr val="666666"/>
                </a:solidFill>
                <a:latin typeface="roboto"/>
              </a:rPr>
              <a:t>ur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yaz</a:t>
            </a:r>
            <a:r>
              <a:rPr lang="tr-TR" dirty="0" smtClean="0">
                <a:solidFill>
                  <a:srgbClr val="666666"/>
                </a:solidFill>
                <a:latin typeface="roboto"/>
              </a:rPr>
              <a:t>ar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oranı sürekli artıyor.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Uy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ur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gez</a:t>
            </a:r>
            <a:r>
              <a:rPr lang="tr-TR" b="1" dirty="0" smtClean="0">
                <a:solidFill>
                  <a:srgbClr val="666666"/>
                </a:solidFill>
                <a:latin typeface="roboto"/>
              </a:rPr>
              <a:t>er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uçaksav</a:t>
            </a:r>
            <a:r>
              <a:rPr lang="tr-TR" dirty="0" smtClean="0">
                <a:solidFill>
                  <a:srgbClr val="666666"/>
                </a:solidFill>
                <a:latin typeface="roboto"/>
              </a:rPr>
              <a:t>ar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yan</a:t>
            </a:r>
            <a:r>
              <a:rPr lang="tr-TR" dirty="0" smtClean="0">
                <a:solidFill>
                  <a:srgbClr val="666666"/>
                </a:solidFill>
                <a:latin typeface="roboto"/>
              </a:rPr>
              <a:t>ar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dön</a:t>
            </a:r>
            <a:r>
              <a:rPr lang="tr-TR" dirty="0" smtClean="0">
                <a:solidFill>
                  <a:srgbClr val="666666"/>
                </a:solidFill>
                <a:latin typeface="roboto"/>
              </a:rPr>
              <a:t>er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benzerleri... </a:t>
            </a:r>
          </a:p>
          <a:p>
            <a:endParaRPr lang="tr-TR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mba">
  <a:themeElements>
    <a:clrScheme name="Özel 2">
      <a:dk1>
        <a:srgbClr val="DAFCFE"/>
      </a:dk1>
      <a:lt1>
        <a:srgbClr val="FFFFE1"/>
      </a:lt1>
      <a:dk2>
        <a:srgbClr val="FFE7F6"/>
      </a:dk2>
      <a:lt2>
        <a:srgbClr val="EEECE1"/>
      </a:lt2>
      <a:accent1>
        <a:srgbClr val="FFE4C9"/>
      </a:accent1>
      <a:accent2>
        <a:srgbClr val="FFD9EA"/>
      </a:accent2>
      <a:accent3>
        <a:srgbClr val="E9F0DC"/>
      </a:accent3>
      <a:accent4>
        <a:srgbClr val="FFD9EA"/>
      </a:accent4>
      <a:accent5>
        <a:srgbClr val="DAFCFE"/>
      </a:accent5>
      <a:accent6>
        <a:srgbClr val="FFD9EA"/>
      </a:accent6>
      <a:hlink>
        <a:srgbClr val="DEE1E2"/>
      </a:hlink>
      <a:folHlink>
        <a:srgbClr val="EAE4F0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38</TotalTime>
  <Words>713</Words>
  <Application>Microsoft Office PowerPoint</Application>
  <PresentationFormat>Ekran Gösterisi (4:3)</PresentationFormat>
  <Paragraphs>230</Paragraphs>
  <Slides>34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12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34</vt:i4>
      </vt:variant>
    </vt:vector>
  </HeadingPairs>
  <TitlesOfParts>
    <vt:vector size="48" baseType="lpstr">
      <vt:lpstr>Arial</vt:lpstr>
      <vt:lpstr>Calibri</vt:lpstr>
      <vt:lpstr>Century Schoolbook</vt:lpstr>
      <vt:lpstr>Copperplate Gothic Bold</vt:lpstr>
      <vt:lpstr>Franklin Gothic Book</vt:lpstr>
      <vt:lpstr>Franklin Gothic Medium</vt:lpstr>
      <vt:lpstr>inherit</vt:lpstr>
      <vt:lpstr>Ravie</vt:lpstr>
      <vt:lpstr>roboto</vt:lpstr>
      <vt:lpstr>Roboto Condensed</vt:lpstr>
      <vt:lpstr>Wingdings</vt:lpstr>
      <vt:lpstr>Wingdings 2</vt:lpstr>
      <vt:lpstr>Gezinti</vt:lpstr>
      <vt:lpstr>Cumba</vt:lpstr>
      <vt:lpstr>1-Zaman ve şekil ekleri (haber ve dilek kipleri) 2-Şahıs ekleri 3-Soru eki 4-Ek-fiil</vt:lpstr>
      <vt:lpstr>1. ZAMAN ve ŞEKİL EKLERİ </vt:lpstr>
      <vt:lpstr>PowerPoint Sunusu</vt:lpstr>
      <vt:lpstr>1. Bilinen Geçmiş Zaman Eki: "-dı/-di/-du/-dü" "-tı/-ti/-tu/-tü" </vt:lpstr>
      <vt:lpstr>2. Öğrenilen Geçmiş Zaman Eki: "-mış/-miş/-muş/-müş" </vt:lpstr>
      <vt:lpstr>3. Şimdiki Zaman Eki: -yor </vt:lpstr>
      <vt:lpstr>4. Gelecek Zaman Eki: "-acak/ecek" </vt:lpstr>
      <vt:lpstr>5. Geniş Zaman Eki: "-r" ; "-ar/-er"; "-ır/-ir/-ur/-ür" </vt:lpstr>
      <vt:lpstr>PowerPoint Sunusu</vt:lpstr>
      <vt:lpstr>PowerPoint Sunusu</vt:lpstr>
      <vt:lpstr>b. DİLEK KİP EKLERİ </vt:lpstr>
      <vt:lpstr>1. Dilek-şart kipi eki: "-sa/-se" </vt:lpstr>
      <vt:lpstr>2. İstek kip eki: "-a/-e" </vt:lpstr>
      <vt:lpstr>3. Gereklilik eki: "-malı-meli" </vt:lpstr>
      <vt:lpstr>4. Emir kipi eki: -sİn, -İn(İz), -sİnlEr </vt:lpstr>
      <vt:lpstr>2. ŞAHIS EKLERİ </vt:lpstr>
      <vt:lpstr>PowerPoint Sunusu</vt:lpstr>
      <vt:lpstr>PowerPoint Sunusu</vt:lpstr>
      <vt:lpstr>3. OLUMSUZLUK EKİ: "-ma/-me" </vt:lpstr>
      <vt:lpstr>4. SORU EKİ: "mı/ mi/ mu/ mü" </vt:lpstr>
      <vt:lpstr>PowerPoint Sunusu</vt:lpstr>
      <vt:lpstr>5. EK-FİİL </vt:lpstr>
      <vt:lpstr>EK-FİİLLER (EK EYLEMLER) </vt:lpstr>
      <vt:lpstr>PowerPoint Sunusu</vt:lpstr>
      <vt:lpstr>1- EK FİİLİN GENİŞ ZAMANI:</vt:lpstr>
      <vt:lpstr>PowerPoint Sunusu</vt:lpstr>
      <vt:lpstr>1. Ek Fiil Geniş Zaman Olumlu:</vt:lpstr>
      <vt:lpstr>2. Ek Fiil Geniş Zaman Olumsuz:</vt:lpstr>
      <vt:lpstr>3. Ek Fiil Geniş Zaman Soru:</vt:lpstr>
      <vt:lpstr>PowerPoint Sunusu</vt:lpstr>
      <vt:lpstr>PowerPoint Sunusu</vt:lpstr>
      <vt:lpstr>2- EK FİİLİN GÖRÜLEN GEÇMİŞ ZAMANI:</vt:lpstr>
      <vt:lpstr>3- EK FİİLİN DUYULAN GEÇMİŞ ZAMANI:</vt:lpstr>
      <vt:lpstr>4- EK FİİLİN DİLEK-ŞART KİPİ: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USER</dc:creator>
  <cp:keywords>www.sorubak.com</cp:keywords>
  <dc:description>www.sorubak.com</dc:description>
  <cp:lastModifiedBy>doğan</cp:lastModifiedBy>
  <cp:revision>5</cp:revision>
  <dcterms:created xsi:type="dcterms:W3CDTF">2016-03-16T11:42:48Z</dcterms:created>
  <dcterms:modified xsi:type="dcterms:W3CDTF">2016-03-21T17:58:58Z</dcterms:modified>
</cp:coreProperties>
</file>